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image14.jpg" ContentType="image/jpg"/>
  <Override PartName="/ppt/media/image15.jpg" ContentType="image/jpg"/>
  <Override PartName="/ppt/media/image16.jpg" ContentType="image/jpg"/>
  <Override PartName="/ppt/media/image17.jpg" ContentType="image/jpg"/>
  <Override PartName="/ppt/media/image18.jpg" ContentType="image/jpg"/>
  <Override PartName="/ppt/media/image21.jpg" ContentType="image/jpg"/>
  <Override PartName="/ppt/media/image22.jpg" ContentType="image/jpg"/>
  <Override PartName="/ppt/media/image23.jpg" ContentType="image/jpg"/>
  <Override PartName="/ppt/media/image24.jpg" ContentType="image/jpg"/>
  <Override PartName="/ppt/media/image25.jpg" ContentType="image/jpg"/>
  <Override PartName="/ppt/media/image26.jpg" ContentType="image/jpg"/>
  <Override PartName="/ppt/media/image27.jpg" ContentType="image/jpg"/>
  <Override PartName="/ppt/media/image28.jpg" ContentType="image/jpg"/>
  <Override PartName="/ppt/media/image29.jpg" ContentType="image/jpg"/>
  <Override PartName="/ppt/media/image30.jpg" ContentType="image/jpg"/>
  <Override PartName="/ppt/media/image32.jpg" ContentType="image/jpg"/>
  <Override PartName="/ppt/media/image33.jpg" ContentType="image/jpg"/>
  <Override PartName="/ppt/media/image34.jpg" ContentType="image/jpg"/>
  <Override PartName="/ppt/media/image35.jpg" ContentType="image/jpg"/>
  <Override PartName="/ppt/media/image38.jpg" ContentType="image/jpg"/>
  <Override PartName="/ppt/media/image39.jpg" ContentType="image/jpg"/>
  <Override PartName="/ppt/media/image40.jpg" ContentType="image/jp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media/image125.jpg" ContentType="image/jpg"/>
  <Override PartName="/ppt/media/image127.jpg" ContentType="image/jpg"/>
  <Override PartName="/ppt/media/image129.jpg" ContentType="image/jpg"/>
  <Override PartName="/ppt/media/image131.jpg" ContentType="image/jpg"/>
  <Override PartName="/ppt/media/image132.jpg" ContentType="image/jpg"/>
  <Override PartName="/ppt/media/image134.jpg" ContentType="image/jpg"/>
  <Override PartName="/ppt/media/image135.jpg" ContentType="image/jpg"/>
  <Override PartName="/ppt/media/image136.jpg" ContentType="image/jpg"/>
  <Override PartName="/ppt/media/image137.jpg" ContentType="image/jpg"/>
  <Override PartName="/ppt/media/image138.jpg" ContentType="image/jpg"/>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media/image174.jpg" ContentType="image/jpg"/>
  <Override PartName="/ppt/media/image181.jpg" ContentType="image/jpg"/>
  <Override PartName="/ppt/media/image182.jpg" ContentType="image/jpg"/>
  <Override PartName="/ppt/media/image184.jpg" ContentType="image/jpg"/>
  <Override PartName="/ppt/media/image188.jpg" ContentType="image/jpg"/>
  <Override PartName="/ppt/media/image189.jpg" ContentType="image/jpg"/>
  <Override PartName="/ppt/media/image190.jpg" ContentType="image/jpg"/>
  <Override PartName="/ppt/media/image196.jpg" ContentType="image/jpg"/>
  <Override PartName="/ppt/notesSlides/notesSlide74.xml" ContentType="application/vnd.openxmlformats-officedocument.presentationml.notesSlide+xml"/>
  <Override PartName="/ppt/media/image217.jpg" ContentType="image/jpg"/>
  <Override PartName="/ppt/media/image218.jpg" ContentType="image/jpg"/>
  <Override PartName="/ppt/media/image219.jpg" ContentType="image/jpg"/>
  <Override PartName="/ppt/media/image220.jpg" ContentType="image/jpg"/>
  <Override PartName="/ppt/media/image221.jpg" ContentType="image/jpg"/>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media/image270.jpg" ContentType="image/jpg"/>
  <Override PartName="/ppt/media/image271.jpg" ContentType="image/jpg"/>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57" r:id="rId2"/>
  </p:sldMasterIdLst>
  <p:notesMasterIdLst>
    <p:notesMasterId r:id="rId290"/>
  </p:notesMasterIdLst>
  <p:sldIdLst>
    <p:sldId id="2537" r:id="rId3"/>
    <p:sldId id="256" r:id="rId4"/>
    <p:sldId id="258" r:id="rId5"/>
    <p:sldId id="279" r:id="rId6"/>
    <p:sldId id="726" r:id="rId7"/>
    <p:sldId id="263" r:id="rId8"/>
    <p:sldId id="1540" r:id="rId9"/>
    <p:sldId id="1538" r:id="rId10"/>
    <p:sldId id="262" r:id="rId11"/>
    <p:sldId id="1541" r:id="rId12"/>
    <p:sldId id="787" r:id="rId13"/>
    <p:sldId id="1542" r:id="rId14"/>
    <p:sldId id="1543" r:id="rId15"/>
    <p:sldId id="1544" r:id="rId16"/>
    <p:sldId id="274" r:id="rId17"/>
    <p:sldId id="275" r:id="rId18"/>
    <p:sldId id="276" r:id="rId19"/>
    <p:sldId id="1545" r:id="rId20"/>
    <p:sldId id="1546" r:id="rId21"/>
    <p:sldId id="283" r:id="rId22"/>
    <p:sldId id="284" r:id="rId23"/>
    <p:sldId id="1539" r:id="rId24"/>
    <p:sldId id="261" r:id="rId25"/>
    <p:sldId id="285" r:id="rId26"/>
    <p:sldId id="294" r:id="rId27"/>
    <p:sldId id="1550" r:id="rId28"/>
    <p:sldId id="311" r:id="rId29"/>
    <p:sldId id="1551" r:id="rId30"/>
    <p:sldId id="517" r:id="rId31"/>
    <p:sldId id="579" r:id="rId32"/>
    <p:sldId id="580" r:id="rId33"/>
    <p:sldId id="581" r:id="rId34"/>
    <p:sldId id="582" r:id="rId35"/>
    <p:sldId id="727" r:id="rId36"/>
    <p:sldId id="805" r:id="rId37"/>
    <p:sldId id="1552" r:id="rId38"/>
    <p:sldId id="1564" r:id="rId39"/>
    <p:sldId id="1565" r:id="rId40"/>
    <p:sldId id="1566" r:id="rId41"/>
    <p:sldId id="1567" r:id="rId42"/>
    <p:sldId id="1568" r:id="rId43"/>
    <p:sldId id="1553" r:id="rId44"/>
    <p:sldId id="1554" r:id="rId45"/>
    <p:sldId id="1555" r:id="rId46"/>
    <p:sldId id="316" r:id="rId47"/>
    <p:sldId id="1556" r:id="rId48"/>
    <p:sldId id="1557" r:id="rId49"/>
    <p:sldId id="319" r:id="rId50"/>
    <p:sldId id="1558" r:id="rId51"/>
    <p:sldId id="1559" r:id="rId52"/>
    <p:sldId id="1560" r:id="rId53"/>
    <p:sldId id="1561" r:id="rId54"/>
    <p:sldId id="1547" r:id="rId55"/>
    <p:sldId id="802" r:id="rId56"/>
    <p:sldId id="1548" r:id="rId57"/>
    <p:sldId id="1032" r:id="rId58"/>
    <p:sldId id="1033" r:id="rId59"/>
    <p:sldId id="1034" r:id="rId60"/>
    <p:sldId id="1035" r:id="rId61"/>
    <p:sldId id="1036" r:id="rId62"/>
    <p:sldId id="1037" r:id="rId63"/>
    <p:sldId id="1038" r:id="rId64"/>
    <p:sldId id="1039" r:id="rId65"/>
    <p:sldId id="1040" r:id="rId66"/>
    <p:sldId id="1041" r:id="rId67"/>
    <p:sldId id="1042" r:id="rId68"/>
    <p:sldId id="1043" r:id="rId69"/>
    <p:sldId id="1044" r:id="rId70"/>
    <p:sldId id="1045" r:id="rId71"/>
    <p:sldId id="1046" r:id="rId72"/>
    <p:sldId id="1047" r:id="rId73"/>
    <p:sldId id="1048" r:id="rId74"/>
    <p:sldId id="1049" r:id="rId75"/>
    <p:sldId id="975" r:id="rId76"/>
    <p:sldId id="976" r:id="rId77"/>
    <p:sldId id="977" r:id="rId78"/>
    <p:sldId id="978" r:id="rId79"/>
    <p:sldId id="979" r:id="rId80"/>
    <p:sldId id="980" r:id="rId81"/>
    <p:sldId id="981" r:id="rId82"/>
    <p:sldId id="982" r:id="rId83"/>
    <p:sldId id="983" r:id="rId84"/>
    <p:sldId id="984" r:id="rId85"/>
    <p:sldId id="1130" r:id="rId86"/>
    <p:sldId id="1131" r:id="rId87"/>
    <p:sldId id="988" r:id="rId88"/>
    <p:sldId id="989" r:id="rId89"/>
    <p:sldId id="990" r:id="rId90"/>
    <p:sldId id="991" r:id="rId91"/>
    <p:sldId id="992" r:id="rId92"/>
    <p:sldId id="993" r:id="rId93"/>
    <p:sldId id="994" r:id="rId94"/>
    <p:sldId id="995" r:id="rId95"/>
    <p:sldId id="996" r:id="rId96"/>
    <p:sldId id="997" r:id="rId97"/>
    <p:sldId id="998" r:id="rId98"/>
    <p:sldId id="999" r:id="rId99"/>
    <p:sldId id="1562" r:id="rId100"/>
    <p:sldId id="1563" r:id="rId101"/>
    <p:sldId id="1000" r:id="rId102"/>
    <p:sldId id="1001" r:id="rId103"/>
    <p:sldId id="1002" r:id="rId104"/>
    <p:sldId id="1569" r:id="rId105"/>
    <p:sldId id="445" r:id="rId106"/>
    <p:sldId id="446" r:id="rId107"/>
    <p:sldId id="447" r:id="rId108"/>
    <p:sldId id="448" r:id="rId109"/>
    <p:sldId id="449" r:id="rId110"/>
    <p:sldId id="450" r:id="rId111"/>
    <p:sldId id="1570" r:id="rId112"/>
    <p:sldId id="452" r:id="rId113"/>
    <p:sldId id="454" r:id="rId114"/>
    <p:sldId id="453" r:id="rId115"/>
    <p:sldId id="455" r:id="rId116"/>
    <p:sldId id="457" r:id="rId117"/>
    <p:sldId id="456" r:id="rId118"/>
    <p:sldId id="458" r:id="rId119"/>
    <p:sldId id="459" r:id="rId120"/>
    <p:sldId id="460" r:id="rId121"/>
    <p:sldId id="461" r:id="rId122"/>
    <p:sldId id="1003" r:id="rId123"/>
    <p:sldId id="1015" r:id="rId124"/>
    <p:sldId id="1149" r:id="rId125"/>
    <p:sldId id="1018" r:id="rId126"/>
    <p:sldId id="1549" r:id="rId127"/>
    <p:sldId id="277" r:id="rId128"/>
    <p:sldId id="1520" r:id="rId129"/>
    <p:sldId id="318" r:id="rId130"/>
    <p:sldId id="1086" r:id="rId131"/>
    <p:sldId id="1087" r:id="rId132"/>
    <p:sldId id="1571" r:id="rId133"/>
    <p:sldId id="1572" r:id="rId134"/>
    <p:sldId id="1573" r:id="rId135"/>
    <p:sldId id="305" r:id="rId136"/>
    <p:sldId id="1574" r:id="rId137"/>
    <p:sldId id="307" r:id="rId138"/>
    <p:sldId id="1575" r:id="rId139"/>
    <p:sldId id="1576" r:id="rId140"/>
    <p:sldId id="1577" r:id="rId141"/>
    <p:sldId id="1578" r:id="rId142"/>
    <p:sldId id="1580" r:id="rId143"/>
    <p:sldId id="1581" r:id="rId144"/>
    <p:sldId id="1582" r:id="rId145"/>
    <p:sldId id="1583" r:id="rId146"/>
    <p:sldId id="1584" r:id="rId147"/>
    <p:sldId id="1019" r:id="rId148"/>
    <p:sldId id="463" r:id="rId149"/>
    <p:sldId id="464" r:id="rId150"/>
    <p:sldId id="465" r:id="rId151"/>
    <p:sldId id="466" r:id="rId152"/>
    <p:sldId id="467" r:id="rId153"/>
    <p:sldId id="469" r:id="rId154"/>
    <p:sldId id="1020" r:id="rId155"/>
    <p:sldId id="1095" r:id="rId156"/>
    <p:sldId id="1091" r:id="rId157"/>
    <p:sldId id="1092" r:id="rId158"/>
    <p:sldId id="1023" r:id="rId159"/>
    <p:sldId id="806" r:id="rId160"/>
    <p:sldId id="807" r:id="rId161"/>
    <p:sldId id="1508" r:id="rId162"/>
    <p:sldId id="809" r:id="rId163"/>
    <p:sldId id="811" r:id="rId164"/>
    <p:sldId id="812" r:id="rId165"/>
    <p:sldId id="814" r:id="rId166"/>
    <p:sldId id="815" r:id="rId167"/>
    <p:sldId id="841" r:id="rId168"/>
    <p:sldId id="840" r:id="rId169"/>
    <p:sldId id="476" r:id="rId170"/>
    <p:sldId id="657" r:id="rId171"/>
    <p:sldId id="693" r:id="rId172"/>
    <p:sldId id="694" r:id="rId173"/>
    <p:sldId id="731" r:id="rId174"/>
    <p:sldId id="733" r:id="rId175"/>
    <p:sldId id="786" r:id="rId176"/>
    <p:sldId id="776" r:id="rId177"/>
    <p:sldId id="734" r:id="rId178"/>
    <p:sldId id="619" r:id="rId179"/>
    <p:sldId id="618" r:id="rId180"/>
    <p:sldId id="620" r:id="rId181"/>
    <p:sldId id="729" r:id="rId182"/>
    <p:sldId id="634" r:id="rId183"/>
    <p:sldId id="635" r:id="rId184"/>
    <p:sldId id="636" r:id="rId185"/>
    <p:sldId id="637" r:id="rId186"/>
    <p:sldId id="638" r:id="rId187"/>
    <p:sldId id="639" r:id="rId188"/>
    <p:sldId id="640" r:id="rId189"/>
    <p:sldId id="641" r:id="rId190"/>
    <p:sldId id="642" r:id="rId191"/>
    <p:sldId id="643" r:id="rId192"/>
    <p:sldId id="644" r:id="rId193"/>
    <p:sldId id="1536" r:id="rId194"/>
    <p:sldId id="1537" r:id="rId195"/>
    <p:sldId id="300" r:id="rId196"/>
    <p:sldId id="299" r:id="rId197"/>
    <p:sldId id="304" r:id="rId198"/>
    <p:sldId id="323" r:id="rId199"/>
    <p:sldId id="306" r:id="rId200"/>
    <p:sldId id="313" r:id="rId201"/>
    <p:sldId id="308" r:id="rId202"/>
    <p:sldId id="322" r:id="rId203"/>
    <p:sldId id="317" r:id="rId204"/>
    <p:sldId id="315" r:id="rId205"/>
    <p:sldId id="778" r:id="rId206"/>
    <p:sldId id="779" r:id="rId207"/>
    <p:sldId id="780" r:id="rId208"/>
    <p:sldId id="1586" r:id="rId209"/>
    <p:sldId id="784" r:id="rId210"/>
    <p:sldId id="785" r:id="rId211"/>
    <p:sldId id="1587" r:id="rId212"/>
    <p:sldId id="788" r:id="rId213"/>
    <p:sldId id="789" r:id="rId214"/>
    <p:sldId id="790" r:id="rId215"/>
    <p:sldId id="335" r:id="rId216"/>
    <p:sldId id="336" r:id="rId217"/>
    <p:sldId id="791" r:id="rId218"/>
    <p:sldId id="792" r:id="rId219"/>
    <p:sldId id="793" r:id="rId220"/>
    <p:sldId id="1509" r:id="rId221"/>
    <p:sldId id="320" r:id="rId222"/>
    <p:sldId id="321" r:id="rId223"/>
    <p:sldId id="1507" r:id="rId224"/>
    <p:sldId id="804" r:id="rId225"/>
    <p:sldId id="260" r:id="rId226"/>
    <p:sldId id="1506" r:id="rId227"/>
    <p:sldId id="472" r:id="rId228"/>
    <p:sldId id="488" r:id="rId229"/>
    <p:sldId id="489" r:id="rId230"/>
    <p:sldId id="490" r:id="rId231"/>
    <p:sldId id="491" r:id="rId232"/>
    <p:sldId id="473" r:id="rId233"/>
    <p:sldId id="474" r:id="rId234"/>
    <p:sldId id="475" r:id="rId235"/>
    <p:sldId id="451" r:id="rId236"/>
    <p:sldId id="484" r:id="rId237"/>
    <p:sldId id="1588" r:id="rId238"/>
    <p:sldId id="273" r:id="rId239"/>
    <p:sldId id="298" r:id="rId240"/>
    <p:sldId id="301" r:id="rId241"/>
    <p:sldId id="302" r:id="rId242"/>
    <p:sldId id="303" r:id="rId243"/>
    <p:sldId id="1510" r:id="rId244"/>
    <p:sldId id="1511" r:id="rId245"/>
    <p:sldId id="1512" r:id="rId246"/>
    <p:sldId id="1513" r:id="rId247"/>
    <p:sldId id="310" r:id="rId248"/>
    <p:sldId id="312" r:id="rId249"/>
    <p:sldId id="1514" r:id="rId250"/>
    <p:sldId id="1515" r:id="rId251"/>
    <p:sldId id="1516" r:id="rId252"/>
    <p:sldId id="309" r:id="rId253"/>
    <p:sldId id="1517" r:id="rId254"/>
    <p:sldId id="1518" r:id="rId255"/>
    <p:sldId id="337" r:id="rId256"/>
    <p:sldId id="338" r:id="rId257"/>
    <p:sldId id="339" r:id="rId258"/>
    <p:sldId id="340" r:id="rId259"/>
    <p:sldId id="341" r:id="rId260"/>
    <p:sldId id="342" r:id="rId261"/>
    <p:sldId id="343" r:id="rId262"/>
    <p:sldId id="344" r:id="rId263"/>
    <p:sldId id="347" r:id="rId264"/>
    <p:sldId id="354" r:id="rId265"/>
    <p:sldId id="355" r:id="rId266"/>
    <p:sldId id="356" r:id="rId267"/>
    <p:sldId id="1524" r:id="rId268"/>
    <p:sldId id="1525" r:id="rId269"/>
    <p:sldId id="269" r:id="rId270"/>
    <p:sldId id="257" r:id="rId271"/>
    <p:sldId id="266" r:id="rId272"/>
    <p:sldId id="265" r:id="rId273"/>
    <p:sldId id="1526" r:id="rId274"/>
    <p:sldId id="268" r:id="rId275"/>
    <p:sldId id="267" r:id="rId276"/>
    <p:sldId id="259" r:id="rId277"/>
    <p:sldId id="623" r:id="rId278"/>
    <p:sldId id="624" r:id="rId279"/>
    <p:sldId id="625" r:id="rId280"/>
    <p:sldId id="626" r:id="rId281"/>
    <p:sldId id="627" r:id="rId282"/>
    <p:sldId id="628" r:id="rId283"/>
    <p:sldId id="629" r:id="rId284"/>
    <p:sldId id="630" r:id="rId285"/>
    <p:sldId id="631" r:id="rId286"/>
    <p:sldId id="632" r:id="rId287"/>
    <p:sldId id="633" r:id="rId288"/>
    <p:sldId id="2538" r:id="rId2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hlink"/>
    </p:penClr>
    <p:extLst>
      <p:ext uri="{EC167BDD-8182-4AB7-AECC-EB403E3ABB37}">
        <p14:laserClr xmlns:p14="http://schemas.microsoft.com/office/powerpoint/2010/main">
          <a:srgbClr val="00FF00"/>
        </p14:laserClr>
      </p:ext>
      <p:ext uri="{2FDB2607-1784-4EEB-B798-7EB5836EED8A}">
        <p14:showMediaCtrls xmlns:p14="http://schemas.microsoft.com/office/powerpoint/2010/main" val="1"/>
      </p:ext>
    </p:extLst>
  </p:showPr>
  <p:clrMru>
    <a:srgbClr val="DC83EB"/>
    <a:srgbClr val="FF33CC"/>
    <a:srgbClr val="0000FF"/>
    <a:srgbClr val="663300"/>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0252" autoAdjust="0"/>
    <p:restoredTop sz="93401"/>
  </p:normalViewPr>
  <p:slideViewPr>
    <p:cSldViewPr>
      <p:cViewPr varScale="1">
        <p:scale>
          <a:sx n="103" d="100"/>
          <a:sy n="103" d="100"/>
        </p:scale>
        <p:origin x="2010" y="108"/>
      </p:cViewPr>
      <p:guideLst>
        <p:guide orient="horz" pos="2160"/>
        <p:guide pos="3840"/>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170" Type="http://schemas.openxmlformats.org/officeDocument/2006/relationships/slide" Target="slides/slide168.xml"/><Relationship Id="rId226" Type="http://schemas.openxmlformats.org/officeDocument/2006/relationships/slide" Target="slides/slide224.xml"/><Relationship Id="rId268" Type="http://schemas.openxmlformats.org/officeDocument/2006/relationships/slide" Target="slides/slide266.xml"/><Relationship Id="rId32" Type="http://schemas.openxmlformats.org/officeDocument/2006/relationships/slide" Target="slides/slide30.xml"/><Relationship Id="rId74" Type="http://schemas.openxmlformats.org/officeDocument/2006/relationships/slide" Target="slides/slide72.xml"/><Relationship Id="rId128" Type="http://schemas.openxmlformats.org/officeDocument/2006/relationships/slide" Target="slides/slide126.xml"/><Relationship Id="rId5" Type="http://schemas.openxmlformats.org/officeDocument/2006/relationships/slide" Target="slides/slide3.xml"/><Relationship Id="rId181" Type="http://schemas.openxmlformats.org/officeDocument/2006/relationships/slide" Target="slides/slide179.xml"/><Relationship Id="rId237" Type="http://schemas.openxmlformats.org/officeDocument/2006/relationships/slide" Target="slides/slide235.xml"/><Relationship Id="rId279" Type="http://schemas.openxmlformats.org/officeDocument/2006/relationships/slide" Target="slides/slide277.xml"/><Relationship Id="rId43" Type="http://schemas.openxmlformats.org/officeDocument/2006/relationships/slide" Target="slides/slide41.xml"/><Relationship Id="rId139" Type="http://schemas.openxmlformats.org/officeDocument/2006/relationships/slide" Target="slides/slide137.xml"/><Relationship Id="rId290" Type="http://schemas.openxmlformats.org/officeDocument/2006/relationships/notesMaster" Target="notesMasters/notesMaster1.xml"/><Relationship Id="rId85" Type="http://schemas.openxmlformats.org/officeDocument/2006/relationships/slide" Target="slides/slide83.xml"/><Relationship Id="rId150" Type="http://schemas.openxmlformats.org/officeDocument/2006/relationships/slide" Target="slides/slide148.xml"/><Relationship Id="rId192" Type="http://schemas.openxmlformats.org/officeDocument/2006/relationships/slide" Target="slides/slide190.xml"/><Relationship Id="rId206" Type="http://schemas.openxmlformats.org/officeDocument/2006/relationships/slide" Target="slides/slide204.xml"/><Relationship Id="rId248" Type="http://schemas.openxmlformats.org/officeDocument/2006/relationships/slide" Target="slides/slide246.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280" Type="http://schemas.openxmlformats.org/officeDocument/2006/relationships/slide" Target="slides/slide278.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291" Type="http://schemas.openxmlformats.org/officeDocument/2006/relationships/presProps" Target="presProps.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281" Type="http://schemas.openxmlformats.org/officeDocument/2006/relationships/slide" Target="slides/slide279.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50" Type="http://schemas.openxmlformats.org/officeDocument/2006/relationships/slide" Target="slides/slide248.xml"/><Relationship Id="rId271" Type="http://schemas.openxmlformats.org/officeDocument/2006/relationships/slide" Target="slides/slide269.xml"/><Relationship Id="rId292" Type="http://schemas.openxmlformats.org/officeDocument/2006/relationships/viewProps" Target="viewProps.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261" Type="http://schemas.openxmlformats.org/officeDocument/2006/relationships/slide" Target="slides/slide259.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282" Type="http://schemas.openxmlformats.org/officeDocument/2006/relationships/slide" Target="slides/slide280.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1" Type="http://schemas.openxmlformats.org/officeDocument/2006/relationships/slide" Target="slides/slide249.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72" Type="http://schemas.openxmlformats.org/officeDocument/2006/relationships/slide" Target="slides/slide270.xml"/><Relationship Id="rId293" Type="http://schemas.openxmlformats.org/officeDocument/2006/relationships/theme" Target="theme/theme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262" Type="http://schemas.openxmlformats.org/officeDocument/2006/relationships/slide" Target="slides/slide260.xml"/><Relationship Id="rId283" Type="http://schemas.openxmlformats.org/officeDocument/2006/relationships/slide" Target="slides/slide281.xml"/><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9" Type="http://schemas.openxmlformats.org/officeDocument/2006/relationships/slide" Target="slides/slide7.xml"/><Relationship Id="rId210" Type="http://schemas.openxmlformats.org/officeDocument/2006/relationships/slide" Target="slides/slide208.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slide" Target="slides/slide271.xml"/><Relationship Id="rId294" Type="http://schemas.openxmlformats.org/officeDocument/2006/relationships/tableStyles" Target="tableStyles.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284" Type="http://schemas.openxmlformats.org/officeDocument/2006/relationships/slide" Target="slides/slide282.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slide" Target="slides/slide28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slide" Target="slides/slide284.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287" Type="http://schemas.openxmlformats.org/officeDocument/2006/relationships/slide" Target="slides/slide285.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277" Type="http://schemas.openxmlformats.org/officeDocument/2006/relationships/slide" Target="slides/slide27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slide" Target="slides/slide286.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 Id="rId191" Type="http://schemas.openxmlformats.org/officeDocument/2006/relationships/slide" Target="slides/slide189.xml"/><Relationship Id="rId205" Type="http://schemas.openxmlformats.org/officeDocument/2006/relationships/slide" Target="slides/slide203.xml"/><Relationship Id="rId247" Type="http://schemas.openxmlformats.org/officeDocument/2006/relationships/slide" Target="slides/slide245.xml"/><Relationship Id="rId107" Type="http://schemas.openxmlformats.org/officeDocument/2006/relationships/slide" Target="slides/slide105.xml"/><Relationship Id="rId289" Type="http://schemas.openxmlformats.org/officeDocument/2006/relationships/slide" Target="slides/slide287.xml"/><Relationship Id="rId11" Type="http://schemas.openxmlformats.org/officeDocument/2006/relationships/slide" Target="slides/slide9.xml"/><Relationship Id="rId53" Type="http://schemas.openxmlformats.org/officeDocument/2006/relationships/slide" Target="slides/slide51.xml"/><Relationship Id="rId149" Type="http://schemas.openxmlformats.org/officeDocument/2006/relationships/slide" Target="slides/slide147.xml"/><Relationship Id="rId95" Type="http://schemas.openxmlformats.org/officeDocument/2006/relationships/slide" Target="slides/slide93.xml"/><Relationship Id="rId160" Type="http://schemas.openxmlformats.org/officeDocument/2006/relationships/slide" Target="slides/slide158.xml"/><Relationship Id="rId216" Type="http://schemas.openxmlformats.org/officeDocument/2006/relationships/slide" Target="slides/slide214.xml"/><Relationship Id="rId258" Type="http://schemas.openxmlformats.org/officeDocument/2006/relationships/slide" Target="slides/slide256.xml"/><Relationship Id="rId22" Type="http://schemas.openxmlformats.org/officeDocument/2006/relationships/slide" Target="slides/slide20.xml"/><Relationship Id="rId64" Type="http://schemas.openxmlformats.org/officeDocument/2006/relationships/slide" Target="slides/slide62.xml"/><Relationship Id="rId118" Type="http://schemas.openxmlformats.org/officeDocument/2006/relationships/slide" Target="slides/slide116.xml"/><Relationship Id="rId171" Type="http://schemas.openxmlformats.org/officeDocument/2006/relationships/slide" Target="slides/slide169.xml"/><Relationship Id="rId227" Type="http://schemas.openxmlformats.org/officeDocument/2006/relationships/slide" Target="slides/slide225.xml"/><Relationship Id="rId269" Type="http://schemas.openxmlformats.org/officeDocument/2006/relationships/slide" Target="slides/slide26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DD5E58-82C0-4F2A-9A2C-F8BAC6C259C6}" type="datetimeFigureOut">
              <a:rPr lang="en-US" smtClean="0"/>
              <a:pPr/>
              <a:t>20-Apr-24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5A10DA-866C-4A61-9AE7-2C81D2652A14}" type="slidenum">
              <a:rPr lang="en-US" smtClean="0"/>
              <a:pPr/>
              <a:t>‹#›</a:t>
            </a:fld>
            <a:endParaRPr lang="en-US"/>
          </a:p>
        </p:txBody>
      </p:sp>
    </p:spTree>
    <p:extLst>
      <p:ext uri="{BB962C8B-B14F-4D97-AF65-F5344CB8AC3E}">
        <p14:creationId xmlns:p14="http://schemas.microsoft.com/office/powerpoint/2010/main" val="3897026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4df2e3830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4df2e38304_1_0:notes"/>
          <p:cNvSpPr txBox="1">
            <a:spLocks noGrp="1"/>
          </p:cNvSpPr>
          <p:nvPr>
            <p:ph type="body" idx="1"/>
          </p:nvPr>
        </p:nvSpPr>
        <p:spPr>
          <a:xfrm>
            <a:off x="685800" y="4343406"/>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g4df2e38304_1_0:notes"/>
          <p:cNvSpPr txBox="1">
            <a:spLocks noGrp="1"/>
          </p:cNvSpPr>
          <p:nvPr>
            <p:ph type="sldNum" idx="12"/>
          </p:nvPr>
        </p:nvSpPr>
        <p:spPr>
          <a:xfrm>
            <a:off x="3884612" y="8685224"/>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3</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F704F6C2-96C6-4148-A8B1-125EB4250CD0}" type="slidenum">
              <a:rPr lang="en-US">
                <a:solidFill>
                  <a:srgbClr val="000000"/>
                </a:solidFill>
              </a:rPr>
              <a:pPr/>
              <a:t>57</a:t>
            </a:fld>
            <a:endParaRPr lang="en-US">
              <a:solidFill>
                <a:srgbClr val="000000"/>
              </a:solidFill>
            </a:endParaRPr>
          </a:p>
        </p:txBody>
      </p:sp>
      <p:sp>
        <p:nvSpPr>
          <p:cNvPr id="183297" name="Text Box 1"/>
          <p:cNvSpPr txBox="1">
            <a:spLocks noGrp="1" noRot="1" noChangeAspect="1" noChangeArrowheads="1"/>
          </p:cNvSpPr>
          <p:nvPr>
            <p:ph type="sldImg"/>
          </p:nvPr>
        </p:nvSpPr>
        <p:spPr bwMode="auto">
          <a:xfrm>
            <a:off x="381000" y="693738"/>
            <a:ext cx="6096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3298"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10547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F106BF8-0553-E244-B1AF-55842EA5F679}" type="slidenum">
              <a:rPr lang="en-US">
                <a:solidFill>
                  <a:srgbClr val="000000"/>
                </a:solidFill>
              </a:rPr>
              <a:pPr/>
              <a:t>58</a:t>
            </a:fld>
            <a:endParaRPr lang="en-US">
              <a:solidFill>
                <a:srgbClr val="000000"/>
              </a:solidFill>
            </a:endParaRPr>
          </a:p>
        </p:txBody>
      </p:sp>
      <p:sp>
        <p:nvSpPr>
          <p:cNvPr id="184321" name="Text Box 1"/>
          <p:cNvSpPr txBox="1">
            <a:spLocks noGrp="1" noRot="1" noChangeAspect="1" noChangeArrowheads="1"/>
          </p:cNvSpPr>
          <p:nvPr>
            <p:ph type="sldImg"/>
          </p:nvPr>
        </p:nvSpPr>
        <p:spPr bwMode="auto">
          <a:xfrm>
            <a:off x="381000" y="693738"/>
            <a:ext cx="6096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22"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443548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9CE009C-48E4-3A49-84D3-7177C432EBF4}" type="slidenum">
              <a:rPr lang="en-US">
                <a:solidFill>
                  <a:srgbClr val="000000"/>
                </a:solidFill>
              </a:rPr>
              <a:pPr/>
              <a:t>59</a:t>
            </a:fld>
            <a:endParaRPr lang="en-US">
              <a:solidFill>
                <a:srgbClr val="000000"/>
              </a:solidFill>
            </a:endParaRPr>
          </a:p>
        </p:txBody>
      </p:sp>
      <p:sp>
        <p:nvSpPr>
          <p:cNvPr id="185345" name="Text Box 1"/>
          <p:cNvSpPr txBox="1">
            <a:spLocks noGrp="1" noRot="1" noChangeAspect="1" noChangeArrowheads="1"/>
          </p:cNvSpPr>
          <p:nvPr>
            <p:ph type="sldImg"/>
          </p:nvPr>
        </p:nvSpPr>
        <p:spPr bwMode="auto">
          <a:xfrm>
            <a:off x="381000" y="693738"/>
            <a:ext cx="6096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5346"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23571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DEB4021-ADBB-1F47-ADFD-360E8605D7A1}" type="slidenum">
              <a:rPr lang="en-US">
                <a:solidFill>
                  <a:srgbClr val="000000"/>
                </a:solidFill>
              </a:rPr>
              <a:pPr/>
              <a:t>60</a:t>
            </a:fld>
            <a:endParaRPr lang="en-US">
              <a:solidFill>
                <a:srgbClr val="000000"/>
              </a:solidFill>
            </a:endParaRPr>
          </a:p>
        </p:txBody>
      </p:sp>
      <p:sp>
        <p:nvSpPr>
          <p:cNvPr id="186369" name="Text Box 1"/>
          <p:cNvSpPr txBox="1">
            <a:spLocks noGrp="1" noRot="1" noChangeAspect="1" noChangeArrowheads="1"/>
          </p:cNvSpPr>
          <p:nvPr>
            <p:ph type="sldImg"/>
          </p:nvPr>
        </p:nvSpPr>
        <p:spPr bwMode="auto">
          <a:xfrm>
            <a:off x="381000" y="693738"/>
            <a:ext cx="6096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6370"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837391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3CC1BB7-80EF-BF41-9328-25138190824F}" type="slidenum">
              <a:rPr lang="en-US">
                <a:solidFill>
                  <a:srgbClr val="000000"/>
                </a:solidFill>
              </a:rPr>
              <a:pPr/>
              <a:t>61</a:t>
            </a:fld>
            <a:endParaRPr lang="en-US">
              <a:solidFill>
                <a:srgbClr val="000000"/>
              </a:solidFill>
            </a:endParaRPr>
          </a:p>
        </p:txBody>
      </p:sp>
      <p:sp>
        <p:nvSpPr>
          <p:cNvPr id="187393" name="Text Box 1"/>
          <p:cNvSpPr txBox="1">
            <a:spLocks noGrp="1" noRot="1" noChangeAspect="1" noChangeArrowheads="1"/>
          </p:cNvSpPr>
          <p:nvPr>
            <p:ph type="sldImg"/>
          </p:nvPr>
        </p:nvSpPr>
        <p:spPr bwMode="auto">
          <a:xfrm>
            <a:off x="381000" y="693738"/>
            <a:ext cx="6096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7394"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67679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76B8668-7E28-584A-BB1D-86D43F7A5FD9}" type="slidenum">
              <a:rPr lang="en-US">
                <a:solidFill>
                  <a:srgbClr val="000000"/>
                </a:solidFill>
              </a:rPr>
              <a:pPr/>
              <a:t>62</a:t>
            </a:fld>
            <a:endParaRPr lang="en-US">
              <a:solidFill>
                <a:srgbClr val="000000"/>
              </a:solidFill>
            </a:endParaRPr>
          </a:p>
        </p:txBody>
      </p:sp>
      <p:sp>
        <p:nvSpPr>
          <p:cNvPr id="188417" name="Text Box 1"/>
          <p:cNvSpPr txBox="1">
            <a:spLocks noGrp="1" noRot="1" noChangeAspect="1" noChangeArrowheads="1"/>
          </p:cNvSpPr>
          <p:nvPr>
            <p:ph type="sldImg"/>
          </p:nvPr>
        </p:nvSpPr>
        <p:spPr bwMode="auto">
          <a:xfrm>
            <a:off x="381000" y="693738"/>
            <a:ext cx="6096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8418"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9439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6E303F1-BF8C-9842-8CCE-86CEFF9B1491}" type="slidenum">
              <a:rPr lang="en-US">
                <a:solidFill>
                  <a:srgbClr val="000000"/>
                </a:solidFill>
              </a:rPr>
              <a:pPr/>
              <a:t>63</a:t>
            </a:fld>
            <a:endParaRPr lang="en-US">
              <a:solidFill>
                <a:srgbClr val="000000"/>
              </a:solidFill>
            </a:endParaRPr>
          </a:p>
        </p:txBody>
      </p:sp>
      <p:sp>
        <p:nvSpPr>
          <p:cNvPr id="189441" name="Text Box 1"/>
          <p:cNvSpPr txBox="1">
            <a:spLocks noGrp="1" noRot="1" noChangeAspect="1" noChangeArrowheads="1"/>
          </p:cNvSpPr>
          <p:nvPr>
            <p:ph type="sldImg"/>
          </p:nvPr>
        </p:nvSpPr>
        <p:spPr bwMode="auto">
          <a:xfrm>
            <a:off x="381000" y="693738"/>
            <a:ext cx="6096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9442"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29502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D9B37FF-9BAC-CF4A-BE97-4AFA256E3DA4}" type="slidenum">
              <a:rPr lang="en-US">
                <a:solidFill>
                  <a:srgbClr val="000000"/>
                </a:solidFill>
              </a:rPr>
              <a:pPr/>
              <a:t>64</a:t>
            </a:fld>
            <a:endParaRPr lang="en-US">
              <a:solidFill>
                <a:srgbClr val="000000"/>
              </a:solidFill>
            </a:endParaRPr>
          </a:p>
        </p:txBody>
      </p:sp>
      <p:sp>
        <p:nvSpPr>
          <p:cNvPr id="190465" name="Text Box 1"/>
          <p:cNvSpPr txBox="1">
            <a:spLocks noGrp="1" noRot="1" noChangeAspect="1" noChangeArrowheads="1"/>
          </p:cNvSpPr>
          <p:nvPr>
            <p:ph type="sldImg"/>
          </p:nvPr>
        </p:nvSpPr>
        <p:spPr bwMode="auto">
          <a:xfrm>
            <a:off x="381000" y="693738"/>
            <a:ext cx="6096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0466"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1356294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C383D90-598C-4A49-8B6C-A05CC8A2E3FD}" type="slidenum">
              <a:rPr lang="en-US">
                <a:solidFill>
                  <a:srgbClr val="000000"/>
                </a:solidFill>
              </a:rPr>
              <a:pPr/>
              <a:t>65</a:t>
            </a:fld>
            <a:endParaRPr lang="en-US">
              <a:solidFill>
                <a:srgbClr val="000000"/>
              </a:solidFill>
            </a:endParaRPr>
          </a:p>
        </p:txBody>
      </p:sp>
      <p:sp>
        <p:nvSpPr>
          <p:cNvPr id="191489" name="Text Box 1"/>
          <p:cNvSpPr txBox="1">
            <a:spLocks noGrp="1" noRot="1" noChangeAspect="1" noChangeArrowheads="1"/>
          </p:cNvSpPr>
          <p:nvPr>
            <p:ph type="sldImg"/>
          </p:nvPr>
        </p:nvSpPr>
        <p:spPr bwMode="auto">
          <a:xfrm>
            <a:off x="381000" y="693738"/>
            <a:ext cx="6096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1490"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018102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6A96CC5E-24F4-FA4C-BF60-7AF61C788113}" type="slidenum">
              <a:rPr lang="en-US">
                <a:solidFill>
                  <a:srgbClr val="000000"/>
                </a:solidFill>
              </a:rPr>
              <a:pPr/>
              <a:t>66</a:t>
            </a:fld>
            <a:endParaRPr lang="en-US">
              <a:solidFill>
                <a:srgbClr val="000000"/>
              </a:solidFill>
            </a:endParaRPr>
          </a:p>
        </p:txBody>
      </p:sp>
      <p:sp>
        <p:nvSpPr>
          <p:cNvPr id="192513" name="Text Box 1"/>
          <p:cNvSpPr txBox="1">
            <a:spLocks noGrp="1" noRot="1" noChangeAspect="1" noChangeArrowheads="1"/>
          </p:cNvSpPr>
          <p:nvPr>
            <p:ph type="sldImg"/>
          </p:nvPr>
        </p:nvSpPr>
        <p:spPr bwMode="auto">
          <a:xfrm>
            <a:off x="381000" y="693738"/>
            <a:ext cx="6096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2514"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40653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B67D5F-6E45-4E90-8F6B-B91AF12B199B}" type="slidenum">
              <a:rPr lang="en-US" smtClean="0"/>
              <a:t>28</a:t>
            </a:fld>
            <a:endParaRPr lang="en-US"/>
          </a:p>
        </p:txBody>
      </p:sp>
    </p:spTree>
    <p:extLst>
      <p:ext uri="{BB962C8B-B14F-4D97-AF65-F5344CB8AC3E}">
        <p14:creationId xmlns:p14="http://schemas.microsoft.com/office/powerpoint/2010/main" val="16463010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87CEEE8-EB9C-7146-B922-91A07BD653BE}" type="slidenum">
              <a:rPr lang="en-US">
                <a:solidFill>
                  <a:srgbClr val="000000"/>
                </a:solidFill>
              </a:rPr>
              <a:pPr/>
              <a:t>67</a:t>
            </a:fld>
            <a:endParaRPr lang="en-US">
              <a:solidFill>
                <a:srgbClr val="000000"/>
              </a:solidFill>
            </a:endParaRPr>
          </a:p>
        </p:txBody>
      </p:sp>
      <p:sp>
        <p:nvSpPr>
          <p:cNvPr id="193537" name="Text Box 1"/>
          <p:cNvSpPr txBox="1">
            <a:spLocks noGrp="1" noRot="1" noChangeAspect="1" noChangeArrowheads="1"/>
          </p:cNvSpPr>
          <p:nvPr>
            <p:ph type="sldImg"/>
          </p:nvPr>
        </p:nvSpPr>
        <p:spPr bwMode="auto">
          <a:xfrm>
            <a:off x="381000" y="693738"/>
            <a:ext cx="6096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3538"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086888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2895A5C-60B4-0545-B59A-B9FC7C4EC9F6}" type="slidenum">
              <a:rPr lang="en-US">
                <a:solidFill>
                  <a:srgbClr val="000000"/>
                </a:solidFill>
              </a:rPr>
              <a:pPr/>
              <a:t>68</a:t>
            </a:fld>
            <a:endParaRPr lang="en-US">
              <a:solidFill>
                <a:srgbClr val="000000"/>
              </a:solidFill>
            </a:endParaRPr>
          </a:p>
        </p:txBody>
      </p:sp>
      <p:sp>
        <p:nvSpPr>
          <p:cNvPr id="194561" name="Text Box 1"/>
          <p:cNvSpPr txBox="1">
            <a:spLocks noGrp="1" noRot="1" noChangeAspect="1" noChangeArrowheads="1"/>
          </p:cNvSpPr>
          <p:nvPr>
            <p:ph type="sldImg"/>
          </p:nvPr>
        </p:nvSpPr>
        <p:spPr bwMode="auto">
          <a:xfrm>
            <a:off x="381000" y="693738"/>
            <a:ext cx="6096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62"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64518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E4B765B-3C8B-2949-8496-4A304B97914E}" type="slidenum">
              <a:rPr lang="en-US">
                <a:solidFill>
                  <a:srgbClr val="000000"/>
                </a:solidFill>
              </a:rPr>
              <a:pPr/>
              <a:t>69</a:t>
            </a:fld>
            <a:endParaRPr lang="en-US">
              <a:solidFill>
                <a:srgbClr val="000000"/>
              </a:solidFill>
            </a:endParaRPr>
          </a:p>
        </p:txBody>
      </p:sp>
      <p:sp>
        <p:nvSpPr>
          <p:cNvPr id="195585" name="Text Box 1"/>
          <p:cNvSpPr txBox="1">
            <a:spLocks noGrp="1" noRot="1" noChangeAspect="1" noChangeArrowheads="1"/>
          </p:cNvSpPr>
          <p:nvPr>
            <p:ph type="sldImg"/>
          </p:nvPr>
        </p:nvSpPr>
        <p:spPr bwMode="auto">
          <a:xfrm>
            <a:off x="381000" y="693738"/>
            <a:ext cx="6096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5586"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279690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42DA322-8DFE-194B-BFCB-9270FFB367D2}" type="slidenum">
              <a:rPr lang="en-US">
                <a:solidFill>
                  <a:srgbClr val="000000"/>
                </a:solidFill>
              </a:rPr>
              <a:pPr/>
              <a:t>70</a:t>
            </a:fld>
            <a:endParaRPr lang="en-US">
              <a:solidFill>
                <a:srgbClr val="000000"/>
              </a:solidFill>
            </a:endParaRPr>
          </a:p>
        </p:txBody>
      </p:sp>
      <p:sp>
        <p:nvSpPr>
          <p:cNvPr id="196609" name="Text Box 1"/>
          <p:cNvSpPr txBox="1">
            <a:spLocks noGrp="1" noRot="1" noChangeAspect="1" noChangeArrowheads="1"/>
          </p:cNvSpPr>
          <p:nvPr>
            <p:ph type="sldImg"/>
          </p:nvPr>
        </p:nvSpPr>
        <p:spPr bwMode="auto">
          <a:xfrm>
            <a:off x="381000" y="693738"/>
            <a:ext cx="6096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6610"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52800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3DD0B3E-6690-5642-B14B-B3A68AC9FECF}" type="slidenum">
              <a:rPr lang="en-US">
                <a:solidFill>
                  <a:srgbClr val="000000"/>
                </a:solidFill>
              </a:rPr>
              <a:pPr/>
              <a:t>71</a:t>
            </a:fld>
            <a:endParaRPr lang="en-US">
              <a:solidFill>
                <a:srgbClr val="000000"/>
              </a:solidFill>
            </a:endParaRPr>
          </a:p>
        </p:txBody>
      </p:sp>
      <p:sp>
        <p:nvSpPr>
          <p:cNvPr id="197633" name="Text Box 1"/>
          <p:cNvSpPr txBox="1">
            <a:spLocks noGrp="1" noRot="1" noChangeAspect="1" noChangeArrowheads="1"/>
          </p:cNvSpPr>
          <p:nvPr>
            <p:ph type="sldImg"/>
          </p:nvPr>
        </p:nvSpPr>
        <p:spPr bwMode="auto">
          <a:xfrm>
            <a:off x="381000" y="693738"/>
            <a:ext cx="6096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7634"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26279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051A918-FA3C-7C45-B53C-CD399E2E5837}" type="slidenum">
              <a:rPr lang="en-US">
                <a:solidFill>
                  <a:srgbClr val="000000"/>
                </a:solidFill>
              </a:rPr>
              <a:pPr/>
              <a:t>72</a:t>
            </a:fld>
            <a:endParaRPr lang="en-US">
              <a:solidFill>
                <a:srgbClr val="000000"/>
              </a:solidFill>
            </a:endParaRPr>
          </a:p>
        </p:txBody>
      </p:sp>
      <p:sp>
        <p:nvSpPr>
          <p:cNvPr id="198657" name="Text Box 1"/>
          <p:cNvSpPr txBox="1">
            <a:spLocks noGrp="1" noRot="1" noChangeAspect="1" noChangeArrowheads="1"/>
          </p:cNvSpPr>
          <p:nvPr>
            <p:ph type="sldImg"/>
          </p:nvPr>
        </p:nvSpPr>
        <p:spPr bwMode="auto">
          <a:xfrm>
            <a:off x="381000" y="693738"/>
            <a:ext cx="6096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8658"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596494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8E127ED-D45C-7242-9ACB-06427A9B95F8}" type="slidenum">
              <a:rPr lang="en-US">
                <a:solidFill>
                  <a:srgbClr val="000000"/>
                </a:solidFill>
              </a:rPr>
              <a:pPr/>
              <a:t>73</a:t>
            </a:fld>
            <a:endParaRPr lang="en-US">
              <a:solidFill>
                <a:srgbClr val="000000"/>
              </a:solidFill>
            </a:endParaRPr>
          </a:p>
        </p:txBody>
      </p:sp>
      <p:sp>
        <p:nvSpPr>
          <p:cNvPr id="199681" name="Text Box 1"/>
          <p:cNvSpPr txBox="1">
            <a:spLocks noGrp="1" noRot="1" noChangeAspect="1" noChangeArrowheads="1"/>
          </p:cNvSpPr>
          <p:nvPr>
            <p:ph type="sldImg"/>
          </p:nvPr>
        </p:nvSpPr>
        <p:spPr bwMode="auto">
          <a:xfrm>
            <a:off x="381000" y="693738"/>
            <a:ext cx="6096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9682"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1287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Shape 4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7" name="Shape 4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Preserve spatial structure of input</a:t>
            </a:r>
          </a:p>
        </p:txBody>
      </p:sp>
    </p:spTree>
    <p:extLst>
      <p:ext uri="{BB962C8B-B14F-4D97-AF65-F5344CB8AC3E}">
        <p14:creationId xmlns:p14="http://schemas.microsoft.com/office/powerpoint/2010/main" val="26186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Shape 4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1" name="Shape 48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9420424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Shape 4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5" name="Shape 49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942733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29</a:t>
            </a:fld>
            <a:endParaRPr lang="en-US"/>
          </a:p>
        </p:txBody>
      </p:sp>
    </p:spTree>
    <p:extLst>
      <p:ext uri="{BB962C8B-B14F-4D97-AF65-F5344CB8AC3E}">
        <p14:creationId xmlns:p14="http://schemas.microsoft.com/office/powerpoint/2010/main" val="20500072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Shape 5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2" name="Shape 51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5948362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Shape 5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5" name="Shape 53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2423388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Shape 5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1" name="Shape 5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6331937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Shape 5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9" name="Shape 58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8623582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Shape 6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2" name="Shape 61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7291626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Shape 6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8" name="Shape 62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519060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Shape 6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3" name="Shape 6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Each layer has many filters each producing an activation map</a:t>
            </a:r>
          </a:p>
          <a:p>
            <a:pPr lvl="0">
              <a:spcBef>
                <a:spcPts val="0"/>
              </a:spcBef>
              <a:buNone/>
            </a:pPr>
            <a:r>
              <a:rPr lang="en"/>
              <a:t>what ends up learning is hierarchy of filters, talk more in depth later</a:t>
            </a:r>
          </a:p>
          <a:p>
            <a:pPr lvl="0">
              <a:spcBef>
                <a:spcPts val="0"/>
              </a:spcBef>
              <a:buNone/>
            </a:pPr>
            <a:endParaRPr/>
          </a:p>
          <a:p>
            <a:pPr lvl="0" rtl="0">
              <a:spcBef>
                <a:spcPts val="0"/>
              </a:spcBef>
              <a:buNone/>
            </a:pPr>
            <a:r>
              <a:rPr lang="en"/>
              <a:t>In this visualization [Lane] maximized the activity of a central cluster of units from the same filter type </a:t>
            </a:r>
            <a:r>
              <a:rPr lang="en">
                <a:solidFill>
                  <a:schemeClr val="dk1"/>
                </a:solidFill>
              </a:rPr>
              <a:t>in various VGG-16 layers</a:t>
            </a:r>
            <a:r>
              <a:rPr lang="en"/>
              <a:t> by taking image gradients. So not exactly what Zeiler and Fergus did, but somewhat similar.</a:t>
            </a:r>
          </a:p>
        </p:txBody>
      </p:sp>
    </p:spTree>
    <p:extLst>
      <p:ext uri="{BB962C8B-B14F-4D97-AF65-F5344CB8AC3E}">
        <p14:creationId xmlns:p14="http://schemas.microsoft.com/office/powerpoint/2010/main" val="11424570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Shape 6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1" name="Shape 6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Here have examples of activation maps produced by each filter</a:t>
            </a:r>
          </a:p>
          <a:p>
            <a:pPr lvl="0">
              <a:spcBef>
                <a:spcPts val="0"/>
              </a:spcBef>
              <a:buNone/>
            </a:pPr>
            <a:r>
              <a:rPr lang="en"/>
              <a:t>Each filter is slid over input to layer to produce an activation map</a:t>
            </a:r>
          </a:p>
          <a:p>
            <a:pPr lvl="0">
              <a:spcBef>
                <a:spcPts val="0"/>
              </a:spcBef>
              <a:buNone/>
            </a:pPr>
            <a:r>
              <a:rPr lang="en"/>
              <a:t>Because of sliding, call convolutional</a:t>
            </a:r>
          </a:p>
          <a:p>
            <a:pPr lvl="0" rtl="0">
              <a:spcBef>
                <a:spcPts val="0"/>
              </a:spcBef>
              <a:buNone/>
            </a:pPr>
            <a:r>
              <a:rPr lang="en"/>
              <a:t>Conv with neg. of filter (cross correlation)</a:t>
            </a:r>
          </a:p>
        </p:txBody>
      </p:sp>
    </p:spTree>
    <p:extLst>
      <p:ext uri="{BB962C8B-B14F-4D97-AF65-F5344CB8AC3E}">
        <p14:creationId xmlns:p14="http://schemas.microsoft.com/office/powerpoint/2010/main" val="640179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Shape 6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4" name="Shape 69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a:solidFill>
                  <a:schemeClr val="dk1"/>
                </a:solidFill>
              </a:rPr>
              <a:t>Convnet is stack of layers</a:t>
            </a:r>
          </a:p>
          <a:p>
            <a:pPr lvl="0">
              <a:spcBef>
                <a:spcPts val="0"/>
              </a:spcBef>
              <a:buClr>
                <a:schemeClr val="dk1"/>
              </a:buClr>
              <a:buSzPct val="100000"/>
              <a:buFont typeface="Arial"/>
              <a:buNone/>
            </a:pPr>
            <a:r>
              <a:rPr lang="en">
                <a:solidFill>
                  <a:schemeClr val="dk1"/>
                </a:solidFill>
              </a:rPr>
              <a:t>Look at how an image progresses through the network, and sizes of output after each layer</a:t>
            </a:r>
          </a:p>
          <a:p>
            <a:pPr lvl="0">
              <a:spcBef>
                <a:spcPts val="0"/>
              </a:spcBef>
              <a:buClr>
                <a:schemeClr val="dk1"/>
              </a:buClr>
              <a:buSzPct val="100000"/>
              <a:buFont typeface="Arial"/>
              <a:buNone/>
            </a:pPr>
            <a:endParaRPr>
              <a:solidFill>
                <a:schemeClr val="dk1"/>
              </a:solidFill>
            </a:endParaRPr>
          </a:p>
          <a:p>
            <a:pPr lvl="0">
              <a:spcBef>
                <a:spcPts val="0"/>
              </a:spcBef>
              <a:buClr>
                <a:schemeClr val="dk1"/>
              </a:buClr>
              <a:buSzPct val="100000"/>
              <a:buFont typeface="Arial"/>
              <a:buNone/>
            </a:pPr>
            <a:r>
              <a:rPr lang="en">
                <a:solidFill>
                  <a:schemeClr val="dk1"/>
                </a:solidFill>
              </a:rPr>
              <a:t>Car image is photo taken by Lane McIntosh, permission to use.</a:t>
            </a:r>
          </a:p>
          <a:p>
            <a:pPr lvl="0" rtl="0">
              <a:spcBef>
                <a:spcPts val="0"/>
              </a:spcBef>
              <a:buNone/>
            </a:pPr>
            <a:endParaRPr/>
          </a:p>
        </p:txBody>
      </p:sp>
    </p:spTree>
    <p:extLst>
      <p:ext uri="{BB962C8B-B14F-4D97-AF65-F5344CB8AC3E}">
        <p14:creationId xmlns:p14="http://schemas.microsoft.com/office/powerpoint/2010/main" val="16155936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Shape 7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2" name="Shape 70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959401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30</a:t>
            </a:fld>
            <a:endParaRPr lang="en-US"/>
          </a:p>
        </p:txBody>
      </p:sp>
    </p:spTree>
    <p:extLst>
      <p:ext uri="{BB962C8B-B14F-4D97-AF65-F5344CB8AC3E}">
        <p14:creationId xmlns:p14="http://schemas.microsoft.com/office/powerpoint/2010/main" val="28014661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Shape 7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8" name="Shape 72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9148870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Shape 7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8" name="Shape 73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6445401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Shape 7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8" name="Shape 74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8990298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Shape 7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8" name="Shape 7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0515147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Shape 7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8" name="Shape 7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6544600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Shape 7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8" name="Shape 7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1806785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Shape 7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8" name="Shape 78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6446965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Shape 7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8" name="Shape 7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856472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Shape 8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8" name="Shape 80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3235705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Shape 8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8" name="Shape 8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792239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31</a:t>
            </a:fld>
            <a:endParaRPr lang="en-US"/>
          </a:p>
        </p:txBody>
      </p:sp>
    </p:spTree>
    <p:extLst>
      <p:ext uri="{BB962C8B-B14F-4D97-AF65-F5344CB8AC3E}">
        <p14:creationId xmlns:p14="http://schemas.microsoft.com/office/powerpoint/2010/main" val="26531872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Shape 8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9" name="Shape 82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533567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Shape 8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2" name="Shape 84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549759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Shape 8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1" name="Shape 8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760872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Shape 8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9" name="Shape 85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5396051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Shape 8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7" name="Shape 8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869719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Shape 10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5" name="Shape 102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917173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Shape 10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9" name="Shape 10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Preserve spatial structure of input</a:t>
            </a:r>
          </a:p>
        </p:txBody>
      </p:sp>
    </p:spTree>
    <p:extLst>
      <p:ext uri="{BB962C8B-B14F-4D97-AF65-F5344CB8AC3E}">
        <p14:creationId xmlns:p14="http://schemas.microsoft.com/office/powerpoint/2010/main" val="20538918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Shape 10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2" name="Shape 10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en">
                <a:solidFill>
                  <a:schemeClr val="dk1"/>
                </a:solidFill>
              </a:rPr>
              <a:t>Car image is photo taken by Lane McIntosh, permission to use.</a:t>
            </a:r>
          </a:p>
        </p:txBody>
      </p:sp>
    </p:spTree>
    <p:extLst>
      <p:ext uri="{BB962C8B-B14F-4D97-AF65-F5344CB8AC3E}">
        <p14:creationId xmlns:p14="http://schemas.microsoft.com/office/powerpoint/2010/main" val="9243625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B6241F93-F030-3947-B10F-185436C107B6}" type="slidenum">
              <a:rPr lang="en-US"/>
              <a:pPr/>
              <a:t>129</a:t>
            </a:fld>
            <a:endParaRPr lang="en-US"/>
          </a:p>
        </p:txBody>
      </p:sp>
      <p:sp>
        <p:nvSpPr>
          <p:cNvPr id="205825" name="Text Box 1"/>
          <p:cNvSpPr txBox="1">
            <a:spLocks noGrp="1" noRot="1" noChangeAspect="1" noChangeArrowheads="1"/>
          </p:cNvSpPr>
          <p:nvPr>
            <p:ph type="sldImg"/>
          </p:nvPr>
        </p:nvSpPr>
        <p:spPr bwMode="auto">
          <a:xfrm>
            <a:off x="381000" y="693738"/>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5826"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961596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318F010-4496-9D45-A53F-206CBFAAC66B}" type="slidenum">
              <a:rPr lang="en-US"/>
              <a:pPr/>
              <a:t>130</a:t>
            </a:fld>
            <a:endParaRPr lang="en-US"/>
          </a:p>
        </p:txBody>
      </p:sp>
      <p:sp>
        <p:nvSpPr>
          <p:cNvPr id="206849" name="Text Box 1"/>
          <p:cNvSpPr txBox="1">
            <a:spLocks noGrp="1" noRot="1" noChangeAspect="1" noChangeArrowheads="1"/>
          </p:cNvSpPr>
          <p:nvPr>
            <p:ph type="sldImg"/>
          </p:nvPr>
        </p:nvSpPr>
        <p:spPr bwMode="auto">
          <a:xfrm>
            <a:off x="381000" y="693738"/>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6850"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1509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30B02277-9392-41C3-AA11-A5F619BDEEAB}" type="slidenum">
              <a:rPr lang="en-US" smtClean="0"/>
              <a:t>32</a:t>
            </a:fld>
            <a:endParaRPr lang="en-US"/>
          </a:p>
        </p:txBody>
      </p:sp>
    </p:spTree>
    <p:extLst>
      <p:ext uri="{BB962C8B-B14F-4D97-AF65-F5344CB8AC3E}">
        <p14:creationId xmlns:p14="http://schemas.microsoft.com/office/powerpoint/2010/main" val="14369540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Shape 10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0" name="Shape 11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4225494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Shape 11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7" name="Shape 110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598173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49CEF60-01F0-CA44-9648-944CECCC3FBE}" type="slidenum">
              <a:rPr lang="en-US"/>
              <a:pPr/>
              <a:t>154</a:t>
            </a:fld>
            <a:endParaRPr lang="en-US"/>
          </a:p>
        </p:txBody>
      </p:sp>
      <p:sp>
        <p:nvSpPr>
          <p:cNvPr id="207873" name="Text Box 1"/>
          <p:cNvSpPr txBox="1">
            <a:spLocks noGrp="1" noRot="1" noChangeAspect="1" noChangeArrowheads="1"/>
          </p:cNvSpPr>
          <p:nvPr>
            <p:ph type="sldImg"/>
          </p:nvPr>
        </p:nvSpPr>
        <p:spPr bwMode="auto">
          <a:xfrm>
            <a:off x="381000" y="693738"/>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7874"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695052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7A7760F-CB4B-124D-A3D8-09DE25BD0DBC}" type="slidenum">
              <a:rPr lang="en-US"/>
              <a:pPr/>
              <a:t>155</a:t>
            </a:fld>
            <a:endParaRPr lang="en-US"/>
          </a:p>
        </p:txBody>
      </p:sp>
      <p:sp>
        <p:nvSpPr>
          <p:cNvPr id="211969" name="Text Box 1"/>
          <p:cNvSpPr txBox="1">
            <a:spLocks noGrp="1" noRot="1" noChangeAspect="1" noChangeArrowheads="1"/>
          </p:cNvSpPr>
          <p:nvPr>
            <p:ph type="sldImg"/>
          </p:nvPr>
        </p:nvSpPr>
        <p:spPr bwMode="auto">
          <a:xfrm>
            <a:off x="381000" y="693738"/>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1970"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022974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84937DE-C4C3-7643-B9E6-24E28FBF8485}" type="slidenum">
              <a:rPr lang="en-US"/>
              <a:pPr/>
              <a:t>156</a:t>
            </a:fld>
            <a:endParaRPr lang="en-US"/>
          </a:p>
        </p:txBody>
      </p:sp>
      <p:sp>
        <p:nvSpPr>
          <p:cNvPr id="212993" name="Text Box 1"/>
          <p:cNvSpPr txBox="1">
            <a:spLocks noGrp="1" noRot="1" noChangeAspect="1" noChangeArrowheads="1"/>
          </p:cNvSpPr>
          <p:nvPr>
            <p:ph type="sldImg"/>
          </p:nvPr>
        </p:nvSpPr>
        <p:spPr bwMode="auto">
          <a:xfrm>
            <a:off x="381000" y="693738"/>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2994"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125189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Shape 11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5" name="Shape 113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Car image is photo taken by Lane McIntosh, permission to use.</a:t>
            </a:r>
          </a:p>
        </p:txBody>
      </p:sp>
    </p:spTree>
    <p:extLst>
      <p:ext uri="{BB962C8B-B14F-4D97-AF65-F5344CB8AC3E}">
        <p14:creationId xmlns:p14="http://schemas.microsoft.com/office/powerpoint/2010/main" val="1742829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7714B3-73B8-470F-B6CD-433CBAA60211}" type="slidenum">
              <a:rPr kumimoji="0" lang="en-US" altLang="en-US" sz="1200" b="0" i="0" u="none" strike="noStrike" kern="1200" cap="none" spc="0" normalizeH="0" baseline="0" noProof="0" smtClean="0">
                <a:ln>
                  <a:noFill/>
                </a:ln>
                <a:solidFill>
                  <a:prstClr val="black"/>
                </a:solidFill>
                <a:effectLst/>
                <a:uLnTx/>
                <a:uFillTx/>
                <a:latin typeface="Calibri"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US" altLang="en-US" sz="1200" b="0" i="0" u="none" strike="noStrike" kern="1200" cap="none" spc="0" normalizeH="0" baseline="0" noProof="0">
              <a:ln>
                <a:noFill/>
              </a:ln>
              <a:solidFill>
                <a:prstClr val="black"/>
              </a:solidFill>
              <a:effectLst/>
              <a:uLnTx/>
              <a:uFillTx/>
              <a:latin typeface="Calibri" charset="0"/>
              <a:ea typeface="MS PGothic" panose="020B0600070205080204" pitchFamily="34" charset="-128"/>
              <a:cs typeface="+mn-cs"/>
            </a:endParaRPr>
          </a:p>
        </p:txBody>
      </p:sp>
    </p:spTree>
    <p:extLst>
      <p:ext uri="{BB962C8B-B14F-4D97-AF65-F5344CB8AC3E}">
        <p14:creationId xmlns:p14="http://schemas.microsoft.com/office/powerpoint/2010/main" val="122989909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7714B3-73B8-470F-B6CD-433CBAA60211}" type="slidenum">
              <a:rPr kumimoji="0" lang="en-US" altLang="en-US" sz="1200" b="0" i="0" u="none" strike="noStrike" kern="1200" cap="none" spc="0" normalizeH="0" baseline="0" noProof="0" smtClean="0">
                <a:ln>
                  <a:noFill/>
                </a:ln>
                <a:solidFill>
                  <a:prstClr val="black"/>
                </a:solidFill>
                <a:effectLst/>
                <a:uLnTx/>
                <a:uFillTx/>
                <a:latin typeface="Calibri"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altLang="en-US" sz="1200" b="0" i="0" u="none" strike="noStrike" kern="1200" cap="none" spc="0" normalizeH="0" baseline="0" noProof="0">
              <a:ln>
                <a:noFill/>
              </a:ln>
              <a:solidFill>
                <a:prstClr val="black"/>
              </a:solidFill>
              <a:effectLst/>
              <a:uLnTx/>
              <a:uFillTx/>
              <a:latin typeface="Calibri" charset="0"/>
              <a:ea typeface="MS PGothic" panose="020B0600070205080204" pitchFamily="34" charset="-128"/>
              <a:cs typeface="+mn-cs"/>
            </a:endParaRPr>
          </a:p>
        </p:txBody>
      </p:sp>
    </p:spTree>
    <p:extLst>
      <p:ext uri="{BB962C8B-B14F-4D97-AF65-F5344CB8AC3E}">
        <p14:creationId xmlns:p14="http://schemas.microsoft.com/office/powerpoint/2010/main" val="29086420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7714B3-73B8-470F-B6CD-433CBAA60211}" type="slidenum">
              <a:rPr kumimoji="0" lang="en-US" altLang="en-US" sz="1200" b="0" i="0" u="none" strike="noStrike" kern="1200" cap="none" spc="0" normalizeH="0" baseline="0" noProof="0" smtClean="0">
                <a:ln>
                  <a:noFill/>
                </a:ln>
                <a:solidFill>
                  <a:prstClr val="black"/>
                </a:solidFill>
                <a:effectLst/>
                <a:uLnTx/>
                <a:uFillTx/>
                <a:latin typeface="Calibri"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altLang="en-US" sz="1200" b="0" i="0" u="none" strike="noStrike" kern="1200" cap="none" spc="0" normalizeH="0" baseline="0" noProof="0">
              <a:ln>
                <a:noFill/>
              </a:ln>
              <a:solidFill>
                <a:prstClr val="black"/>
              </a:solidFill>
              <a:effectLst/>
              <a:uLnTx/>
              <a:uFillTx/>
              <a:latin typeface="Calibri" charset="0"/>
              <a:ea typeface="MS PGothic" panose="020B0600070205080204" pitchFamily="34" charset="-128"/>
              <a:cs typeface="+mn-cs"/>
            </a:endParaRPr>
          </a:p>
        </p:txBody>
      </p:sp>
    </p:spTree>
    <p:extLst>
      <p:ext uri="{BB962C8B-B14F-4D97-AF65-F5344CB8AC3E}">
        <p14:creationId xmlns:p14="http://schemas.microsoft.com/office/powerpoint/2010/main" val="240011795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7714B3-73B8-470F-B6CD-433CBAA60211}" type="slidenum">
              <a:rPr kumimoji="0" lang="en-US" altLang="en-US" sz="1200" b="0" i="0" u="none" strike="noStrike" kern="1200" cap="none" spc="0" normalizeH="0" baseline="0" noProof="0" smtClean="0">
                <a:ln>
                  <a:noFill/>
                </a:ln>
                <a:solidFill>
                  <a:prstClr val="black"/>
                </a:solidFill>
                <a:effectLst/>
                <a:uLnTx/>
                <a:uFillTx/>
                <a:latin typeface="Calibri"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altLang="en-US" sz="1200" b="0" i="0" u="none" strike="noStrike" kern="1200" cap="none" spc="0" normalizeH="0" baseline="0" noProof="0">
              <a:ln>
                <a:noFill/>
              </a:ln>
              <a:solidFill>
                <a:prstClr val="black"/>
              </a:solidFill>
              <a:effectLst/>
              <a:uLnTx/>
              <a:uFillTx/>
              <a:latin typeface="Calibri" charset="0"/>
              <a:ea typeface="MS PGothic" panose="020B0600070205080204" pitchFamily="34" charset="-128"/>
              <a:cs typeface="+mn-cs"/>
            </a:endParaRPr>
          </a:p>
        </p:txBody>
      </p:sp>
    </p:spTree>
    <p:extLst>
      <p:ext uri="{BB962C8B-B14F-4D97-AF65-F5344CB8AC3E}">
        <p14:creationId xmlns:p14="http://schemas.microsoft.com/office/powerpoint/2010/main" val="2443122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33</a:t>
            </a:fld>
            <a:endParaRPr lang="en-US"/>
          </a:p>
        </p:txBody>
      </p:sp>
    </p:spTree>
    <p:extLst>
      <p:ext uri="{BB962C8B-B14F-4D97-AF65-F5344CB8AC3E}">
        <p14:creationId xmlns:p14="http://schemas.microsoft.com/office/powerpoint/2010/main" val="41757624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7714B3-73B8-470F-B6CD-433CBAA60211}" type="slidenum">
              <a:rPr kumimoji="0" lang="en-US" altLang="en-US" sz="1200" b="0" i="0" u="none" strike="noStrike" kern="1200" cap="none" spc="0" normalizeH="0" baseline="0" noProof="0" smtClean="0">
                <a:ln>
                  <a:noFill/>
                </a:ln>
                <a:solidFill>
                  <a:prstClr val="black"/>
                </a:solidFill>
                <a:effectLst/>
                <a:uLnTx/>
                <a:uFillTx/>
                <a:latin typeface="Calibri"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altLang="en-US" sz="1200" b="0" i="0" u="none" strike="noStrike" kern="1200" cap="none" spc="0" normalizeH="0" baseline="0" noProof="0">
              <a:ln>
                <a:noFill/>
              </a:ln>
              <a:solidFill>
                <a:prstClr val="black"/>
              </a:solidFill>
              <a:effectLst/>
              <a:uLnTx/>
              <a:uFillTx/>
              <a:latin typeface="Calibri" charset="0"/>
              <a:ea typeface="MS PGothic" panose="020B0600070205080204" pitchFamily="34" charset="-128"/>
              <a:cs typeface="+mn-cs"/>
            </a:endParaRPr>
          </a:p>
        </p:txBody>
      </p:sp>
    </p:spTree>
    <p:extLst>
      <p:ext uri="{BB962C8B-B14F-4D97-AF65-F5344CB8AC3E}">
        <p14:creationId xmlns:p14="http://schemas.microsoft.com/office/powerpoint/2010/main" val="166370771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F8447A-A6DA-4E4B-BABB-ACAE952B9A06}" type="slidenum">
              <a:rPr lang="en-US" smtClean="0"/>
              <a:t>166</a:t>
            </a:fld>
            <a:endParaRPr lang="en-US"/>
          </a:p>
        </p:txBody>
      </p:sp>
    </p:spTree>
    <p:extLst>
      <p:ext uri="{BB962C8B-B14F-4D97-AF65-F5344CB8AC3E}">
        <p14:creationId xmlns:p14="http://schemas.microsoft.com/office/powerpoint/2010/main" val="412264794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30251C00-47C6-4429-B29C-D9614A5F35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1A3A7EF-5D0D-4033-9588-CFCE99839C41}" type="slidenum">
              <a:rPr lang="en-US" altLang="en-US" smtClean="0">
                <a:latin typeface="Arial" panose="020B0604020202020204" pitchFamily="34" charset="0"/>
              </a:rPr>
              <a:pPr>
                <a:spcBef>
                  <a:spcPct val="0"/>
                </a:spcBef>
              </a:pPr>
              <a:t>168</a:t>
            </a:fld>
            <a:endParaRPr lang="en-US" altLang="en-US">
              <a:latin typeface="Arial" panose="020B0604020202020204" pitchFamily="34" charset="0"/>
            </a:endParaRPr>
          </a:p>
        </p:txBody>
      </p:sp>
      <p:sp>
        <p:nvSpPr>
          <p:cNvPr id="41987" name="Rectangle 2">
            <a:extLst>
              <a:ext uri="{FF2B5EF4-FFF2-40B4-BE49-F238E27FC236}">
                <a16:creationId xmlns:a16="http://schemas.microsoft.com/office/drawing/2014/main" id="{10B2AF80-6F6A-4887-9D72-82AE5E7EE095}"/>
              </a:ext>
            </a:extLst>
          </p:cNvPr>
          <p:cNvSpPr>
            <a:spLocks noGrp="1" noRot="1" noChangeAspect="1" noChangeArrowheads="1" noTextEdit="1"/>
          </p:cNvSpPr>
          <p:nvPr>
            <p:ph type="sldImg"/>
          </p:nvPr>
        </p:nvSpPr>
        <p:spPr>
          <a:solidFill>
            <a:srgbClr val="FFFFFF"/>
          </a:solidFill>
          <a:ln/>
        </p:spPr>
      </p:sp>
      <p:sp>
        <p:nvSpPr>
          <p:cNvPr id="41988" name="Rectangle 3">
            <a:extLst>
              <a:ext uri="{FF2B5EF4-FFF2-40B4-BE49-F238E27FC236}">
                <a16:creationId xmlns:a16="http://schemas.microsoft.com/office/drawing/2014/main" id="{F96F3DA6-8FDB-410B-A9E3-981500F4306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76310861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VisGraph, HKUST</a:t>
            </a:r>
          </a:p>
        </p:txBody>
      </p:sp>
      <p:sp>
        <p:nvSpPr>
          <p:cNvPr id="5" name="Slide Number Placeholder 4"/>
          <p:cNvSpPr>
            <a:spLocks noGrp="1"/>
          </p:cNvSpPr>
          <p:nvPr>
            <p:ph type="sldNum" sz="quarter" idx="11"/>
          </p:nvPr>
        </p:nvSpPr>
        <p:spPr/>
        <p:txBody>
          <a:bodyPr/>
          <a:lstStyle/>
          <a:p>
            <a:fld id="{648F3D01-B37F-584D-9BCA-9D331F5DF9A2}" type="slidenum">
              <a:rPr lang="en-US" smtClean="0"/>
              <a:t>169</a:t>
            </a:fld>
            <a:endParaRPr lang="en-US"/>
          </a:p>
        </p:txBody>
      </p:sp>
    </p:spTree>
    <p:extLst>
      <p:ext uri="{BB962C8B-B14F-4D97-AF65-F5344CB8AC3E}">
        <p14:creationId xmlns:p14="http://schemas.microsoft.com/office/powerpoint/2010/main" val="130000315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353E7-3A92-C646-93EB-8F39569F79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596587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Recently in 2020, the cybersecurity firm McAfee showed that Mobileye — the car intelligence system used by Tesla and other auto manufacturers — could be fooled into accelerating 50 MPH over the speed limit just by plastering a strip of black tape two inches wide to a speed limit sign.</a:t>
            </a:r>
          </a:p>
          <a:p>
            <a:r>
              <a:rPr lang="en-US" dirty="0"/>
              <a:t>Researchers from four universities including the University of Washington and UC Berkeley discovered that road sign recognition models were completely fooled when introduced to a bit of spray paint or stickers on stop signs — all completely natural and non-malicious alterations</a:t>
            </a:r>
          </a:p>
        </p:txBody>
      </p:sp>
      <p:sp>
        <p:nvSpPr>
          <p:cNvPr id="4" name="Slide Number Placeholder 3"/>
          <p:cNvSpPr>
            <a:spLocks noGrp="1"/>
          </p:cNvSpPr>
          <p:nvPr>
            <p:ph type="sldNum" sz="quarter" idx="5"/>
          </p:nvPr>
        </p:nvSpPr>
        <p:spPr/>
        <p:txBody>
          <a:bodyPr/>
          <a:lstStyle/>
          <a:p>
            <a:fld id="{F0B256C7-58A7-4BC0-9C32-3324B1F06E48}" type="slidenum">
              <a:rPr lang="en-US" smtClean="0"/>
              <a:t>214</a:t>
            </a:fld>
            <a:endParaRPr lang="en-US"/>
          </a:p>
        </p:txBody>
      </p:sp>
    </p:spTree>
    <p:extLst>
      <p:ext uri="{BB962C8B-B14F-4D97-AF65-F5344CB8AC3E}">
        <p14:creationId xmlns:p14="http://schemas.microsoft.com/office/powerpoint/2010/main" val="115885227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Recently in 2020, the cybersecurity firm McAfee showed that Mobileye — the car intelligence system used by Tesla and other auto manufacturers — could be fooled into accelerating 50 MPH over the speed limit just by plastering a strip of black tape two inches wide to a speed limit sign.</a:t>
            </a:r>
          </a:p>
          <a:p>
            <a:r>
              <a:rPr lang="en-US" dirty="0"/>
              <a:t>Researchers from four universities including the University of Washington and UC Berkeley discovered that road sign recognition models were completely fooled when introduced to a bit of spray paint or stickers on stop signs — all completely natural and non-malicious alterations</a:t>
            </a:r>
          </a:p>
        </p:txBody>
      </p:sp>
      <p:sp>
        <p:nvSpPr>
          <p:cNvPr id="4" name="Slide Number Placeholder 3"/>
          <p:cNvSpPr>
            <a:spLocks noGrp="1"/>
          </p:cNvSpPr>
          <p:nvPr>
            <p:ph type="sldNum" sz="quarter" idx="5"/>
          </p:nvPr>
        </p:nvSpPr>
        <p:spPr/>
        <p:txBody>
          <a:bodyPr/>
          <a:lstStyle/>
          <a:p>
            <a:fld id="{F0B256C7-58A7-4BC0-9C32-3324B1F06E48}" type="slidenum">
              <a:rPr lang="en-US" smtClean="0"/>
              <a:t>215</a:t>
            </a:fld>
            <a:endParaRPr lang="en-US"/>
          </a:p>
        </p:txBody>
      </p:sp>
    </p:spTree>
    <p:extLst>
      <p:ext uri="{BB962C8B-B14F-4D97-AF65-F5344CB8AC3E}">
        <p14:creationId xmlns:p14="http://schemas.microsoft.com/office/powerpoint/2010/main" val="342421747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7714B3-73B8-470F-B6CD-433CBAA60211}" type="slidenum">
              <a:rPr kumimoji="0" lang="en-US" altLang="en-US" sz="1200" b="0" i="0" u="none" strike="noStrike" kern="1200" cap="none" spc="0" normalizeH="0" baseline="0" noProof="0" smtClean="0">
                <a:ln>
                  <a:noFill/>
                </a:ln>
                <a:solidFill>
                  <a:prstClr val="black"/>
                </a:solidFill>
                <a:effectLst/>
                <a:uLnTx/>
                <a:uFillTx/>
                <a:latin typeface="Calibri"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222</a:t>
            </a:fld>
            <a:endParaRPr kumimoji="0" lang="en-US" altLang="en-US" sz="1200" b="0" i="0" u="none" strike="noStrike" kern="1200" cap="none" spc="0" normalizeH="0" baseline="0" noProof="0">
              <a:ln>
                <a:noFill/>
              </a:ln>
              <a:solidFill>
                <a:prstClr val="black"/>
              </a:solidFill>
              <a:effectLst/>
              <a:uLnTx/>
              <a:uFillTx/>
              <a:latin typeface="Calibri" charset="0"/>
              <a:ea typeface="MS PGothic" panose="020B0600070205080204" pitchFamily="34" charset="-128"/>
              <a:cs typeface="+mn-cs"/>
            </a:endParaRPr>
          </a:p>
        </p:txBody>
      </p:sp>
    </p:spTree>
    <p:extLst>
      <p:ext uri="{BB962C8B-B14F-4D97-AF65-F5344CB8AC3E}">
        <p14:creationId xmlns:p14="http://schemas.microsoft.com/office/powerpoint/2010/main" val="124564648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89189C55-B3D9-4798-9E55-1A929006CF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5A8FA13-0EC6-4CA9-AC81-31C7F11B3C64}" type="slidenum">
              <a:rPr lang="en-US" altLang="en-US" smtClean="0">
                <a:latin typeface="Arial" panose="020B0604020202020204" pitchFamily="34" charset="0"/>
              </a:rPr>
              <a:pPr>
                <a:spcBef>
                  <a:spcPct val="0"/>
                </a:spcBef>
              </a:pPr>
              <a:t>226</a:t>
            </a:fld>
            <a:endParaRPr lang="en-US" altLang="en-US">
              <a:latin typeface="Arial" panose="020B0604020202020204" pitchFamily="34" charset="0"/>
            </a:endParaRPr>
          </a:p>
        </p:txBody>
      </p:sp>
      <p:sp>
        <p:nvSpPr>
          <p:cNvPr id="46083" name="Rectangle 2">
            <a:extLst>
              <a:ext uri="{FF2B5EF4-FFF2-40B4-BE49-F238E27FC236}">
                <a16:creationId xmlns:a16="http://schemas.microsoft.com/office/drawing/2014/main" id="{8DFEDBDF-DF19-40F3-9BC6-C5D984E0DBC0}"/>
              </a:ext>
            </a:extLst>
          </p:cNvPr>
          <p:cNvSpPr>
            <a:spLocks noGrp="1" noRot="1" noChangeAspect="1" noChangeArrowheads="1" noTextEdit="1"/>
          </p:cNvSpPr>
          <p:nvPr>
            <p:ph type="sldImg"/>
          </p:nvPr>
        </p:nvSpPr>
        <p:spPr>
          <a:solidFill>
            <a:srgbClr val="FFFFFF"/>
          </a:solidFill>
          <a:ln/>
        </p:spPr>
      </p:sp>
      <p:sp>
        <p:nvSpPr>
          <p:cNvPr id="46084" name="Rectangle 3">
            <a:extLst>
              <a:ext uri="{FF2B5EF4-FFF2-40B4-BE49-F238E27FC236}">
                <a16:creationId xmlns:a16="http://schemas.microsoft.com/office/drawing/2014/main" id="{F4EC2C9F-A1D6-4D38-8695-F4E3CD84F38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89189C55-B3D9-4798-9E55-1A929006CF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5A8FA13-0EC6-4CA9-AC81-31C7F11B3C64}" type="slidenum">
              <a:rPr lang="en-US" altLang="en-US" smtClean="0">
                <a:latin typeface="Arial" panose="020B0604020202020204" pitchFamily="34" charset="0"/>
              </a:rPr>
              <a:pPr>
                <a:spcBef>
                  <a:spcPct val="0"/>
                </a:spcBef>
              </a:pPr>
              <a:t>227</a:t>
            </a:fld>
            <a:endParaRPr lang="en-US" altLang="en-US">
              <a:latin typeface="Arial" panose="020B0604020202020204" pitchFamily="34" charset="0"/>
            </a:endParaRPr>
          </a:p>
        </p:txBody>
      </p:sp>
      <p:sp>
        <p:nvSpPr>
          <p:cNvPr id="46083" name="Rectangle 2">
            <a:extLst>
              <a:ext uri="{FF2B5EF4-FFF2-40B4-BE49-F238E27FC236}">
                <a16:creationId xmlns:a16="http://schemas.microsoft.com/office/drawing/2014/main" id="{8DFEDBDF-DF19-40F3-9BC6-C5D984E0DBC0}"/>
              </a:ext>
            </a:extLst>
          </p:cNvPr>
          <p:cNvSpPr>
            <a:spLocks noGrp="1" noRot="1" noChangeAspect="1" noChangeArrowheads="1" noTextEdit="1"/>
          </p:cNvSpPr>
          <p:nvPr>
            <p:ph type="sldImg"/>
          </p:nvPr>
        </p:nvSpPr>
        <p:spPr>
          <a:solidFill>
            <a:srgbClr val="FFFFFF"/>
          </a:solidFill>
          <a:ln/>
        </p:spPr>
      </p:sp>
      <p:sp>
        <p:nvSpPr>
          <p:cNvPr id="46084" name="Rectangle 3">
            <a:extLst>
              <a:ext uri="{FF2B5EF4-FFF2-40B4-BE49-F238E27FC236}">
                <a16:creationId xmlns:a16="http://schemas.microsoft.com/office/drawing/2014/main" id="{F4EC2C9F-A1D6-4D38-8695-F4E3CD84F38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2413261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Strided</a:t>
            </a:r>
            <a:r>
              <a:rPr lang="en-US" dirty="0"/>
              <a:t> convolution can be used for down-sampling</a:t>
            </a:r>
          </a:p>
        </p:txBody>
      </p:sp>
      <p:sp>
        <p:nvSpPr>
          <p:cNvPr id="4" name="Slide Number Placeholder 3"/>
          <p:cNvSpPr>
            <a:spLocks noGrp="1"/>
          </p:cNvSpPr>
          <p:nvPr>
            <p:ph type="sldNum" sz="quarter" idx="10"/>
          </p:nvPr>
        </p:nvSpPr>
        <p:spPr/>
        <p:txBody>
          <a:bodyPr/>
          <a:lstStyle/>
          <a:p>
            <a:fld id="{94E18A89-B71E-4F4D-8FCF-124E976D8F4E}" type="slidenum">
              <a:rPr lang="en-US" smtClean="0"/>
              <a:t>55</a:t>
            </a:fld>
            <a:endParaRPr lang="en-US"/>
          </a:p>
        </p:txBody>
      </p:sp>
    </p:spTree>
    <p:extLst>
      <p:ext uri="{BB962C8B-B14F-4D97-AF65-F5344CB8AC3E}">
        <p14:creationId xmlns:p14="http://schemas.microsoft.com/office/powerpoint/2010/main" val="255568217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89189C55-B3D9-4798-9E55-1A929006CF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5A8FA13-0EC6-4CA9-AC81-31C7F11B3C64}" type="slidenum">
              <a:rPr lang="en-US" altLang="en-US" smtClean="0">
                <a:latin typeface="Arial" panose="020B0604020202020204" pitchFamily="34" charset="0"/>
              </a:rPr>
              <a:pPr>
                <a:spcBef>
                  <a:spcPct val="0"/>
                </a:spcBef>
              </a:pPr>
              <a:t>228</a:t>
            </a:fld>
            <a:endParaRPr lang="en-US" altLang="en-US">
              <a:latin typeface="Arial" panose="020B0604020202020204" pitchFamily="34" charset="0"/>
            </a:endParaRPr>
          </a:p>
        </p:txBody>
      </p:sp>
      <p:sp>
        <p:nvSpPr>
          <p:cNvPr id="46083" name="Rectangle 2">
            <a:extLst>
              <a:ext uri="{FF2B5EF4-FFF2-40B4-BE49-F238E27FC236}">
                <a16:creationId xmlns:a16="http://schemas.microsoft.com/office/drawing/2014/main" id="{8DFEDBDF-DF19-40F3-9BC6-C5D984E0DBC0}"/>
              </a:ext>
            </a:extLst>
          </p:cNvPr>
          <p:cNvSpPr>
            <a:spLocks noGrp="1" noRot="1" noChangeAspect="1" noChangeArrowheads="1" noTextEdit="1"/>
          </p:cNvSpPr>
          <p:nvPr>
            <p:ph type="sldImg"/>
          </p:nvPr>
        </p:nvSpPr>
        <p:spPr>
          <a:solidFill>
            <a:srgbClr val="FFFFFF"/>
          </a:solidFill>
          <a:ln/>
        </p:spPr>
      </p:sp>
      <p:sp>
        <p:nvSpPr>
          <p:cNvPr id="46084" name="Rectangle 3">
            <a:extLst>
              <a:ext uri="{FF2B5EF4-FFF2-40B4-BE49-F238E27FC236}">
                <a16:creationId xmlns:a16="http://schemas.microsoft.com/office/drawing/2014/main" id="{F4EC2C9F-A1D6-4D38-8695-F4E3CD84F38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79884495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89189C55-B3D9-4798-9E55-1A929006CF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5A8FA13-0EC6-4CA9-AC81-31C7F11B3C64}" type="slidenum">
              <a:rPr lang="en-US" altLang="en-US" smtClean="0">
                <a:latin typeface="Arial" panose="020B0604020202020204" pitchFamily="34" charset="0"/>
              </a:rPr>
              <a:pPr>
                <a:spcBef>
                  <a:spcPct val="0"/>
                </a:spcBef>
              </a:pPr>
              <a:t>229</a:t>
            </a:fld>
            <a:endParaRPr lang="en-US" altLang="en-US">
              <a:latin typeface="Arial" panose="020B0604020202020204" pitchFamily="34" charset="0"/>
            </a:endParaRPr>
          </a:p>
        </p:txBody>
      </p:sp>
      <p:sp>
        <p:nvSpPr>
          <p:cNvPr id="46083" name="Rectangle 2">
            <a:extLst>
              <a:ext uri="{FF2B5EF4-FFF2-40B4-BE49-F238E27FC236}">
                <a16:creationId xmlns:a16="http://schemas.microsoft.com/office/drawing/2014/main" id="{8DFEDBDF-DF19-40F3-9BC6-C5D984E0DBC0}"/>
              </a:ext>
            </a:extLst>
          </p:cNvPr>
          <p:cNvSpPr>
            <a:spLocks noGrp="1" noRot="1" noChangeAspect="1" noChangeArrowheads="1" noTextEdit="1"/>
          </p:cNvSpPr>
          <p:nvPr>
            <p:ph type="sldImg"/>
          </p:nvPr>
        </p:nvSpPr>
        <p:spPr>
          <a:solidFill>
            <a:srgbClr val="FFFFFF"/>
          </a:solidFill>
          <a:ln/>
        </p:spPr>
      </p:sp>
      <p:sp>
        <p:nvSpPr>
          <p:cNvPr id="46084" name="Rectangle 3">
            <a:extLst>
              <a:ext uri="{FF2B5EF4-FFF2-40B4-BE49-F238E27FC236}">
                <a16:creationId xmlns:a16="http://schemas.microsoft.com/office/drawing/2014/main" id="{F4EC2C9F-A1D6-4D38-8695-F4E3CD84F38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177819577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89189C55-B3D9-4798-9E55-1A929006CF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5A8FA13-0EC6-4CA9-AC81-31C7F11B3C64}" type="slidenum">
              <a:rPr lang="en-US" altLang="en-US" smtClean="0">
                <a:latin typeface="Arial" panose="020B0604020202020204" pitchFamily="34" charset="0"/>
              </a:rPr>
              <a:pPr>
                <a:spcBef>
                  <a:spcPct val="0"/>
                </a:spcBef>
              </a:pPr>
              <a:t>230</a:t>
            </a:fld>
            <a:endParaRPr lang="en-US" altLang="en-US">
              <a:latin typeface="Arial" panose="020B0604020202020204" pitchFamily="34" charset="0"/>
            </a:endParaRPr>
          </a:p>
        </p:txBody>
      </p:sp>
      <p:sp>
        <p:nvSpPr>
          <p:cNvPr id="46083" name="Rectangle 2">
            <a:extLst>
              <a:ext uri="{FF2B5EF4-FFF2-40B4-BE49-F238E27FC236}">
                <a16:creationId xmlns:a16="http://schemas.microsoft.com/office/drawing/2014/main" id="{8DFEDBDF-DF19-40F3-9BC6-C5D984E0DBC0}"/>
              </a:ext>
            </a:extLst>
          </p:cNvPr>
          <p:cNvSpPr>
            <a:spLocks noGrp="1" noRot="1" noChangeAspect="1" noChangeArrowheads="1" noTextEdit="1"/>
          </p:cNvSpPr>
          <p:nvPr>
            <p:ph type="sldImg"/>
          </p:nvPr>
        </p:nvSpPr>
        <p:spPr>
          <a:solidFill>
            <a:srgbClr val="FFFFFF"/>
          </a:solidFill>
          <a:ln/>
        </p:spPr>
      </p:sp>
      <p:sp>
        <p:nvSpPr>
          <p:cNvPr id="46084" name="Rectangle 3">
            <a:extLst>
              <a:ext uri="{FF2B5EF4-FFF2-40B4-BE49-F238E27FC236}">
                <a16:creationId xmlns:a16="http://schemas.microsoft.com/office/drawing/2014/main" id="{F4EC2C9F-A1D6-4D38-8695-F4E3CD84F38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69586104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BA630B2B-6E44-4492-973A-0AEB12EDCC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8C028E0-72E6-45C8-8009-33278161D696}" type="slidenum">
              <a:rPr lang="en-US" altLang="en-US" smtClean="0">
                <a:latin typeface="Arial" panose="020B0604020202020204" pitchFamily="34" charset="0"/>
              </a:rPr>
              <a:pPr>
                <a:spcBef>
                  <a:spcPct val="0"/>
                </a:spcBef>
              </a:pPr>
              <a:t>231</a:t>
            </a:fld>
            <a:endParaRPr lang="en-US" altLang="en-US">
              <a:latin typeface="Arial" panose="020B0604020202020204" pitchFamily="34" charset="0"/>
            </a:endParaRPr>
          </a:p>
        </p:txBody>
      </p:sp>
      <p:sp>
        <p:nvSpPr>
          <p:cNvPr id="48131" name="Rectangle 2">
            <a:extLst>
              <a:ext uri="{FF2B5EF4-FFF2-40B4-BE49-F238E27FC236}">
                <a16:creationId xmlns:a16="http://schemas.microsoft.com/office/drawing/2014/main" id="{0E08ADAE-7863-4AA2-B19E-FE384351D7CC}"/>
              </a:ext>
            </a:extLst>
          </p:cNvPr>
          <p:cNvSpPr>
            <a:spLocks noGrp="1" noRot="1" noChangeAspect="1" noChangeArrowheads="1" noTextEdit="1"/>
          </p:cNvSpPr>
          <p:nvPr>
            <p:ph type="sldImg"/>
          </p:nvPr>
        </p:nvSpPr>
        <p:spPr>
          <a:solidFill>
            <a:srgbClr val="FFFFFF"/>
          </a:solidFill>
          <a:ln/>
        </p:spPr>
      </p:sp>
      <p:sp>
        <p:nvSpPr>
          <p:cNvPr id="48132" name="Rectangle 3">
            <a:extLst>
              <a:ext uri="{FF2B5EF4-FFF2-40B4-BE49-F238E27FC236}">
                <a16:creationId xmlns:a16="http://schemas.microsoft.com/office/drawing/2014/main" id="{0470F088-5988-49C4-965C-BD86DA356C65}"/>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7BFF6AB2-FC12-4449-AC82-F82FED1FB5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628C551-34EA-4B52-8B3B-9760CF0CABBD}" type="slidenum">
              <a:rPr lang="en-US" altLang="en-US" smtClean="0">
                <a:latin typeface="Arial" panose="020B0604020202020204" pitchFamily="34" charset="0"/>
              </a:rPr>
              <a:pPr>
                <a:spcBef>
                  <a:spcPct val="0"/>
                </a:spcBef>
              </a:pPr>
              <a:t>232</a:t>
            </a:fld>
            <a:endParaRPr lang="en-US" altLang="en-US">
              <a:latin typeface="Arial" panose="020B0604020202020204" pitchFamily="34" charset="0"/>
            </a:endParaRPr>
          </a:p>
        </p:txBody>
      </p:sp>
      <p:sp>
        <p:nvSpPr>
          <p:cNvPr id="50179" name="Rectangle 2">
            <a:extLst>
              <a:ext uri="{FF2B5EF4-FFF2-40B4-BE49-F238E27FC236}">
                <a16:creationId xmlns:a16="http://schemas.microsoft.com/office/drawing/2014/main" id="{8B140D4C-BC3C-449F-B647-67A62E049ED2}"/>
              </a:ext>
            </a:extLst>
          </p:cNvPr>
          <p:cNvSpPr>
            <a:spLocks noGrp="1" noRot="1" noChangeAspect="1" noChangeArrowheads="1" noTextEdit="1"/>
          </p:cNvSpPr>
          <p:nvPr>
            <p:ph type="sldImg"/>
          </p:nvPr>
        </p:nvSpPr>
        <p:spPr>
          <a:solidFill>
            <a:srgbClr val="FFFFFF"/>
          </a:solidFill>
          <a:ln/>
        </p:spPr>
      </p:sp>
      <p:sp>
        <p:nvSpPr>
          <p:cNvPr id="50180" name="Rectangle 3">
            <a:extLst>
              <a:ext uri="{FF2B5EF4-FFF2-40B4-BE49-F238E27FC236}">
                <a16:creationId xmlns:a16="http://schemas.microsoft.com/office/drawing/2014/main" id="{9DAEBA68-50E0-4DB1-9ECD-C2EAD4C7AC9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DC96CADB-E686-4804-8531-6CE98E72F1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F75954C-AACB-4B1A-9054-68CEE959D07F}" type="slidenum">
              <a:rPr lang="en-US" altLang="en-US" smtClean="0">
                <a:latin typeface="Arial" panose="020B0604020202020204" pitchFamily="34" charset="0"/>
              </a:rPr>
              <a:pPr>
                <a:spcBef>
                  <a:spcPct val="0"/>
                </a:spcBef>
              </a:pPr>
              <a:t>233</a:t>
            </a:fld>
            <a:endParaRPr lang="en-US" altLang="en-US">
              <a:latin typeface="Arial" panose="020B0604020202020204" pitchFamily="34" charset="0"/>
            </a:endParaRPr>
          </a:p>
        </p:txBody>
      </p:sp>
      <p:sp>
        <p:nvSpPr>
          <p:cNvPr id="52227" name="Rectangle 2">
            <a:extLst>
              <a:ext uri="{FF2B5EF4-FFF2-40B4-BE49-F238E27FC236}">
                <a16:creationId xmlns:a16="http://schemas.microsoft.com/office/drawing/2014/main" id="{2D541535-655F-4BDD-86C8-D63315D64946}"/>
              </a:ext>
            </a:extLst>
          </p:cNvPr>
          <p:cNvSpPr>
            <a:spLocks noGrp="1" noRot="1" noChangeAspect="1" noChangeArrowheads="1" noTextEdit="1"/>
          </p:cNvSpPr>
          <p:nvPr>
            <p:ph type="sldImg"/>
          </p:nvPr>
        </p:nvSpPr>
        <p:spPr>
          <a:solidFill>
            <a:srgbClr val="FFFFFF"/>
          </a:solidFill>
          <a:ln/>
        </p:spPr>
      </p:sp>
      <p:sp>
        <p:nvSpPr>
          <p:cNvPr id="52228" name="Rectangle 3">
            <a:extLst>
              <a:ext uri="{FF2B5EF4-FFF2-40B4-BE49-F238E27FC236}">
                <a16:creationId xmlns:a16="http://schemas.microsoft.com/office/drawing/2014/main" id="{0519F91A-C371-49FE-B2D0-922453CE4526}"/>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49014393-EEE8-4CCD-8F1F-D04503C4E8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C447F88-6801-49A7-8A60-4FBB0E3B9F6E}" type="slidenum">
              <a:rPr lang="en-US" altLang="en-US" smtClean="0">
                <a:latin typeface="Arial" panose="020B0604020202020204" pitchFamily="34" charset="0"/>
              </a:rPr>
              <a:pPr>
                <a:spcBef>
                  <a:spcPct val="0"/>
                </a:spcBef>
              </a:pPr>
              <a:t>234</a:t>
            </a:fld>
            <a:endParaRPr lang="en-US" altLang="en-US">
              <a:latin typeface="Arial" panose="020B0604020202020204" pitchFamily="34" charset="0"/>
            </a:endParaRPr>
          </a:p>
        </p:txBody>
      </p:sp>
      <p:sp>
        <p:nvSpPr>
          <p:cNvPr id="56323" name="Rectangle 2">
            <a:extLst>
              <a:ext uri="{FF2B5EF4-FFF2-40B4-BE49-F238E27FC236}">
                <a16:creationId xmlns:a16="http://schemas.microsoft.com/office/drawing/2014/main" id="{2E302BBF-A4D1-4015-9886-B90757846914}"/>
              </a:ext>
            </a:extLst>
          </p:cNvPr>
          <p:cNvSpPr>
            <a:spLocks noGrp="1" noRot="1" noChangeAspect="1" noChangeArrowheads="1" noTextEdit="1"/>
          </p:cNvSpPr>
          <p:nvPr>
            <p:ph type="sldImg"/>
          </p:nvPr>
        </p:nvSpPr>
        <p:spPr>
          <a:solidFill>
            <a:srgbClr val="FFFFFF"/>
          </a:solidFill>
          <a:ln/>
        </p:spPr>
      </p:sp>
      <p:sp>
        <p:nvSpPr>
          <p:cNvPr id="56324" name="Rectangle 3">
            <a:extLst>
              <a:ext uri="{FF2B5EF4-FFF2-40B4-BE49-F238E27FC236}">
                <a16:creationId xmlns:a16="http://schemas.microsoft.com/office/drawing/2014/main" id="{4B3BCDAD-8EB2-43C7-8E70-F643BAC4E965}"/>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1DCA7932-1527-460C-8FAE-C5EF792CB4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52A5E2F-A2F8-4A0B-9B97-E3D58DAA4DE8}" type="slidenum">
              <a:rPr lang="en-US" altLang="en-US" smtClean="0">
                <a:latin typeface="Arial" panose="020B0604020202020204" pitchFamily="34" charset="0"/>
              </a:rPr>
              <a:pPr>
                <a:spcBef>
                  <a:spcPct val="0"/>
                </a:spcBef>
              </a:pPr>
              <a:t>235</a:t>
            </a:fld>
            <a:endParaRPr lang="en-US" altLang="en-US">
              <a:latin typeface="Arial" panose="020B0604020202020204" pitchFamily="34" charset="0"/>
            </a:endParaRPr>
          </a:p>
        </p:txBody>
      </p:sp>
      <p:sp>
        <p:nvSpPr>
          <p:cNvPr id="27651" name="Rectangle 2">
            <a:extLst>
              <a:ext uri="{FF2B5EF4-FFF2-40B4-BE49-F238E27FC236}">
                <a16:creationId xmlns:a16="http://schemas.microsoft.com/office/drawing/2014/main" id="{ABE4E0FC-612D-4583-B2CE-77AF663FC662}"/>
              </a:ext>
            </a:extLst>
          </p:cNvPr>
          <p:cNvSpPr>
            <a:spLocks noGrp="1" noRot="1" noChangeAspect="1" noChangeArrowheads="1" noTextEdit="1"/>
          </p:cNvSpPr>
          <p:nvPr>
            <p:ph type="sldImg"/>
          </p:nvPr>
        </p:nvSpPr>
        <p:spPr>
          <a:solidFill>
            <a:srgbClr val="FFFFFF"/>
          </a:solidFill>
          <a:ln/>
        </p:spPr>
      </p:sp>
      <p:sp>
        <p:nvSpPr>
          <p:cNvPr id="27652" name="Rectangle 3">
            <a:extLst>
              <a:ext uri="{FF2B5EF4-FFF2-40B4-BE49-F238E27FC236}">
                <a16:creationId xmlns:a16="http://schemas.microsoft.com/office/drawing/2014/main" id="{99EDF5FA-40A9-495C-A521-FDC8A1430B1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199280390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5A10DA-866C-4A61-9AE7-2C81D2652A14}" type="slidenum">
              <a:rPr lang="en-US" smtClean="0"/>
              <a:pPr/>
              <a:t>286</a:t>
            </a:fld>
            <a:endParaRPr lang="en-US"/>
          </a:p>
        </p:txBody>
      </p:sp>
    </p:spTree>
    <p:extLst>
      <p:ext uri="{BB962C8B-B14F-4D97-AF65-F5344CB8AC3E}">
        <p14:creationId xmlns:p14="http://schemas.microsoft.com/office/powerpoint/2010/main" val="764769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A069CCA-65E5-FD41-89E5-B4F871A183D2}" type="slidenum">
              <a:rPr lang="en-US">
                <a:solidFill>
                  <a:srgbClr val="000000"/>
                </a:solidFill>
              </a:rPr>
              <a:pPr/>
              <a:t>56</a:t>
            </a:fld>
            <a:endParaRPr lang="en-US">
              <a:solidFill>
                <a:srgbClr val="000000"/>
              </a:solidFill>
            </a:endParaRPr>
          </a:p>
        </p:txBody>
      </p:sp>
      <p:sp>
        <p:nvSpPr>
          <p:cNvPr id="182273" name="Text Box 1"/>
          <p:cNvSpPr txBox="1">
            <a:spLocks noGrp="1" noRot="1" noChangeAspect="1" noChangeArrowheads="1"/>
          </p:cNvSpPr>
          <p:nvPr>
            <p:ph type="sldImg"/>
          </p:nvPr>
        </p:nvSpPr>
        <p:spPr bwMode="auto">
          <a:xfrm>
            <a:off x="381000" y="693738"/>
            <a:ext cx="6096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2274"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536422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8784299" y="6597352"/>
            <a:ext cx="3264363" cy="144016"/>
          </a:xfrm>
          <a:prstGeom prst="rect">
            <a:avLst/>
          </a:prstGeom>
        </p:spPr>
        <p:txBody>
          <a:bodyPr/>
          <a:lstStyle/>
          <a:p>
            <a:r>
              <a:rPr lang="en-US"/>
              <a:t>© T. Theocharides, 2011.   </a:t>
            </a:r>
            <a:fld id="{DBC3780C-3FFF-490E-B2E7-EBE978EE7150}" type="slidenum">
              <a:rPr lang="en-US" smtClean="0"/>
              <a:pPr/>
              <a:t>‹#›</a:t>
            </a:fld>
            <a:endParaRPr lang="en-US" dirty="0"/>
          </a:p>
        </p:txBody>
      </p:sp>
    </p:spTree>
    <p:extLst>
      <p:ext uri="{BB962C8B-B14F-4D97-AF65-F5344CB8AC3E}">
        <p14:creationId xmlns:p14="http://schemas.microsoft.com/office/powerpoint/2010/main" val="2196819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10972800" cy="701784"/>
          </a:xfrm>
        </p:spPr>
        <p:txBody>
          <a:bodyPr/>
          <a:lstStyle/>
          <a:p>
            <a:r>
              <a:rPr kumimoji="0" lang="en-US" dirty="0"/>
              <a:t>Click to edit Master title style</a:t>
            </a:r>
          </a:p>
        </p:txBody>
      </p:sp>
      <p:sp>
        <p:nvSpPr>
          <p:cNvPr id="3" name="Content Placeholder 2"/>
          <p:cNvSpPr>
            <a:spLocks noGrp="1"/>
          </p:cNvSpPr>
          <p:nvPr>
            <p:ph idx="1"/>
          </p:nvPr>
        </p:nvSpPr>
        <p:spPr/>
        <p:txBody>
          <a:bodyPr/>
          <a:lstStyle>
            <a:lvl1pPr>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a:xfrm>
            <a:off x="609600" y="6476999"/>
            <a:ext cx="2844800" cy="274320"/>
          </a:xfrm>
          <a:prstGeom prst="rect">
            <a:avLst/>
          </a:prstGeom>
        </p:spPr>
        <p:txBody>
          <a:bodyPr/>
          <a:lstStyle/>
          <a:p>
            <a:fld id="{2342CEA3-3058-4D43-AE35-B3DA76CB4003}" type="datetimeFigureOut">
              <a:rPr lang="el-GR" smtClean="0"/>
              <a:pPr/>
              <a:t>20/4/2024</a:t>
            </a:fld>
            <a:endParaRPr lang="el-GR"/>
          </a:p>
        </p:txBody>
      </p:sp>
      <p:sp>
        <p:nvSpPr>
          <p:cNvPr id="5" name="Footer Placeholder 4"/>
          <p:cNvSpPr>
            <a:spLocks noGrp="1"/>
          </p:cNvSpPr>
          <p:nvPr>
            <p:ph type="ftr" sz="quarter" idx="11"/>
          </p:nvPr>
        </p:nvSpPr>
        <p:spPr>
          <a:xfrm>
            <a:off x="3520798" y="6476999"/>
            <a:ext cx="7343625" cy="274320"/>
          </a:xfrm>
          <a:prstGeom prst="rect">
            <a:avLst/>
          </a:prstGeom>
        </p:spPr>
        <p:txBody>
          <a:bodyPr/>
          <a:lstStyle/>
          <a:p>
            <a:endParaRPr lang="el-GR"/>
          </a:p>
        </p:txBody>
      </p:sp>
      <p:sp>
        <p:nvSpPr>
          <p:cNvPr id="6" name="Slide Number Placeholder 5"/>
          <p:cNvSpPr>
            <a:spLocks noGrp="1"/>
          </p:cNvSpPr>
          <p:nvPr>
            <p:ph type="sldNum" sz="quarter" idx="12"/>
          </p:nvPr>
        </p:nvSpPr>
        <p:spPr/>
        <p:txBody>
          <a:bodyPr/>
          <a:lstStyle/>
          <a:p>
            <a:fld id="{D3F1D1C4-C2D9-4231-9FB2-B2D9D97AA41D}" type="slidenum">
              <a:rPr lang="el-GR" smtClean="0"/>
              <a:pPr/>
              <a:t>‹#›</a:t>
            </a:fld>
            <a:endParaRPr lang="el-GR"/>
          </a:p>
        </p:txBody>
      </p:sp>
      <p:sp>
        <p:nvSpPr>
          <p:cNvPr id="12" name="Text Placeholder 11"/>
          <p:cNvSpPr>
            <a:spLocks noGrp="1"/>
          </p:cNvSpPr>
          <p:nvPr>
            <p:ph type="body" sz="quarter" idx="13" hasCustomPrompt="1"/>
          </p:nvPr>
        </p:nvSpPr>
        <p:spPr>
          <a:xfrm>
            <a:off x="571501" y="857233"/>
            <a:ext cx="10953751" cy="500081"/>
          </a:xfrm>
        </p:spPr>
        <p:txBody>
          <a:bodyPr/>
          <a:lstStyle>
            <a:lvl1pPr>
              <a:buFont typeface="Arial" pitchFamily="34" charset="0"/>
              <a:buChar char="•"/>
              <a:defRPr>
                <a:solidFill>
                  <a:schemeClr val="accent1">
                    <a:lumMod val="60000"/>
                    <a:lumOff val="40000"/>
                  </a:schemeClr>
                </a:solidFill>
              </a:defRPr>
            </a:lvl1pPr>
            <a:lvl2pPr>
              <a:buNone/>
              <a:defRPr/>
            </a:lvl2pPr>
            <a:lvl5pPr>
              <a:buNone/>
              <a:defRPr/>
            </a:lvl5pPr>
          </a:lstStyle>
          <a:p>
            <a:pPr lvl="0"/>
            <a:r>
              <a:rPr lang="en-GB" dirty="0"/>
              <a:t>Click to edit Master </a:t>
            </a:r>
            <a:r>
              <a:rPr lang="en-GB" dirty="0" err="1"/>
              <a:t>Subtutle</a:t>
            </a:r>
            <a:r>
              <a:rPr lang="en-GB" dirty="0"/>
              <a:t> style</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标题与项目符号">
    <p:spTree>
      <p:nvGrpSpPr>
        <p:cNvPr id="1" name=""/>
        <p:cNvGrpSpPr/>
        <p:nvPr/>
      </p:nvGrpSpPr>
      <p:grpSpPr>
        <a:xfrm>
          <a:off x="0" y="0"/>
          <a:ext cx="0" cy="0"/>
          <a:chOff x="0" y="0"/>
          <a:chExt cx="0" cy="0"/>
        </a:xfrm>
      </p:grpSpPr>
      <p:sp>
        <p:nvSpPr>
          <p:cNvPr id="56" name="标题文本"/>
          <p:cNvSpPr txBox="1">
            <a:spLocks noGrp="1"/>
          </p:cNvSpPr>
          <p:nvPr>
            <p:ph type="title"/>
          </p:nvPr>
        </p:nvSpPr>
        <p:spPr>
          <a:prstGeom prst="rect">
            <a:avLst/>
          </a:prstGeom>
        </p:spPr>
        <p:txBody>
          <a:bodyPr/>
          <a:lstStyle/>
          <a:p>
            <a:r>
              <a:t>标题文本</a:t>
            </a:r>
          </a:p>
        </p:txBody>
      </p:sp>
      <p:sp>
        <p:nvSpPr>
          <p:cNvPr id="57" name="正文级别 1…"/>
          <p:cNvSpPr txBox="1">
            <a:spLocks noGrp="1"/>
          </p:cNvSpPr>
          <p:nvPr>
            <p:ph type="body" idx="1"/>
          </p:nvPr>
        </p:nvSpPr>
        <p:spPr>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58"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67993989"/>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Shape 12"/>
        <p:cNvGrpSpPr/>
        <p:nvPr/>
      </p:nvGrpSpPr>
      <p:grpSpPr>
        <a:xfrm>
          <a:off x="0" y="0"/>
          <a:ext cx="0" cy="0"/>
          <a:chOff x="0" y="0"/>
          <a:chExt cx="0" cy="0"/>
        </a:xfrm>
      </p:grpSpPr>
      <p:sp>
        <p:nvSpPr>
          <p:cNvPr id="16" name="Shape 16"/>
          <p:cNvSpPr txBox="1">
            <a:spLocks noGrp="1"/>
          </p:cNvSpPr>
          <p:nvPr>
            <p:ph type="sldNum" idx="12"/>
          </p:nvPr>
        </p:nvSpPr>
        <p:spPr>
          <a:xfrm>
            <a:off x="8671052" y="6223800"/>
            <a:ext cx="731600" cy="524800"/>
          </a:xfrm>
          <a:prstGeom prst="rect">
            <a:avLst/>
          </a:prstGeom>
        </p:spPr>
        <p:txBody>
          <a:bodyPr lIns="91425" tIns="91425" rIns="91425" bIns="91425" anchor="ctr" anchorCtr="0">
            <a:noAutofit/>
          </a:bodyPr>
          <a:lstStyle/>
          <a:p>
            <a:fld id="{00000000-1234-1234-1234-123412341234}" type="slidenum">
              <a:rPr lang="en" sz="2000">
                <a:solidFill>
                  <a:srgbClr val="FFFFFF"/>
                </a:solidFill>
              </a:rPr>
              <a:pPr/>
              <a:t>‹#›</a:t>
            </a:fld>
            <a:endParaRPr lang="en" sz="2000">
              <a:solidFill>
                <a:srgbClr val="FFFFFF"/>
              </a:solidFill>
            </a:endParaRPr>
          </a:p>
        </p:txBody>
      </p:sp>
    </p:spTree>
    <p:extLst>
      <p:ext uri="{BB962C8B-B14F-4D97-AF65-F5344CB8AC3E}">
        <p14:creationId xmlns:p14="http://schemas.microsoft.com/office/powerpoint/2010/main" val="21090278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177" b="0" i="0">
                <a:solidFill>
                  <a:srgbClr val="FF0000"/>
                </a:solidFill>
                <a:latin typeface="Arial"/>
                <a:cs typeface="Arial"/>
              </a:defRPr>
            </a:lvl1pPr>
          </a:lstStyle>
          <a:p>
            <a:endParaRPr/>
          </a:p>
        </p:txBody>
      </p:sp>
      <p:sp>
        <p:nvSpPr>
          <p:cNvPr id="3" name="Holder 3"/>
          <p:cNvSpPr>
            <a:spLocks noGrp="1"/>
          </p:cNvSpPr>
          <p:nvPr>
            <p:ph sz="half" idx="2"/>
          </p:nvPr>
        </p:nvSpPr>
        <p:spPr>
          <a:xfrm>
            <a:off x="609600" y="1577340"/>
            <a:ext cx="5303520"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9244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20-Apr-24</a:t>
            </a:fld>
            <a:endParaRPr lang="en-US"/>
          </a:p>
        </p:txBody>
      </p:sp>
      <p:sp>
        <p:nvSpPr>
          <p:cNvPr id="7" name="Holder 7"/>
          <p:cNvSpPr>
            <a:spLocks noGrp="1"/>
          </p:cNvSpPr>
          <p:nvPr>
            <p:ph type="sldNum" sz="quarter" idx="7"/>
          </p:nvPr>
        </p:nvSpPr>
        <p:spPr/>
        <p:txBody>
          <a:bodyPr lIns="0" tIns="0" rIns="0" bIns="0"/>
          <a:lstStyle>
            <a:lvl1pPr>
              <a:defRPr sz="1235" b="0" i="0">
                <a:solidFill>
                  <a:schemeClr val="tx1"/>
                </a:solidFill>
                <a:latin typeface="Times New Roman"/>
                <a:cs typeface="Times New Roman"/>
              </a:defRPr>
            </a:lvl1pPr>
          </a:lstStyle>
          <a:p>
            <a:pPr marL="33619">
              <a:lnSpc>
                <a:spcPts val="1438"/>
              </a:lnSpc>
            </a:pPr>
            <a:fld id="{81D60167-4931-47E6-BA6A-407CBD079E47}" type="slidenum">
              <a:rPr lang="en-US" smtClean="0"/>
              <a:pPr marL="33619">
                <a:lnSpc>
                  <a:spcPts val="1438"/>
                </a:lnSpc>
              </a:pPr>
              <a:t>‹#›</a:t>
            </a:fld>
            <a:endParaRPr lang="en-US" dirty="0"/>
          </a:p>
        </p:txBody>
      </p:sp>
    </p:spTree>
    <p:extLst>
      <p:ext uri="{BB962C8B-B14F-4D97-AF65-F5344CB8AC3E}">
        <p14:creationId xmlns:p14="http://schemas.microsoft.com/office/powerpoint/2010/main" val="1168843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04666"/>
            <a:ext cx="12192000" cy="926976"/>
          </a:xfrm>
        </p:spPr>
        <p:txBody>
          <a:bodyPr>
            <a:normAutofit/>
          </a:bodyPr>
          <a:lstStyle>
            <a:lvl1pPr>
              <a:defRPr sz="3882">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335362" y="1844827"/>
            <a:ext cx="11617291" cy="4736177"/>
          </a:xfrm>
        </p:spPr>
        <p:txBody>
          <a:bodyPr/>
          <a:lstStyle>
            <a:lvl1pPr marL="254947" indent="-254947">
              <a:buClr>
                <a:schemeClr val="tx2"/>
              </a:buClr>
              <a:buSzPct val="90000"/>
              <a:buFont typeface="Palatino Linotype" panose="02040502050505030304" pitchFamily="18" charset="0"/>
              <a:buChar char="•"/>
              <a:defRPr sz="1765">
                <a:latin typeface="Palatino Linotype" panose="02040502050505030304" pitchFamily="18" charset="0"/>
              </a:defRPr>
            </a:lvl1pPr>
            <a:lvl2pPr marL="557522" indent="-200316">
              <a:buClr>
                <a:schemeClr val="tx2"/>
              </a:buClr>
              <a:buSzPct val="90000"/>
              <a:buFont typeface="Wingdings" panose="05000000000000000000" pitchFamily="2" charset="2"/>
              <a:buChar char="§"/>
              <a:defRPr sz="1588">
                <a:latin typeface="Palatino Linotype" panose="02040502050505030304" pitchFamily="18" charset="0"/>
              </a:defRPr>
            </a:lvl2pPr>
            <a:lvl3pPr marL="858697" indent="-204518">
              <a:buClr>
                <a:schemeClr val="tx2"/>
              </a:buClr>
              <a:buFont typeface="Courier New" panose="02070309020205020404" pitchFamily="49" charset="0"/>
              <a:buChar char="o"/>
              <a:defRPr sz="1412">
                <a:latin typeface="Palatino Linotype" panose="02040502050505030304" pitchFamily="18" charset="0"/>
              </a:defRPr>
            </a:lvl3pPr>
            <a:lvl4pPr marL="1106640" indent="-196113">
              <a:buClr>
                <a:schemeClr val="tx2"/>
              </a:buClr>
              <a:defRPr sz="1235">
                <a:latin typeface="Palatino Linotype" panose="02040502050505030304" pitchFamily="18" charset="0"/>
              </a:defRPr>
            </a:lvl4pPr>
            <a:lvl5pPr marL="1262130" indent="-155490">
              <a:buClr>
                <a:schemeClr val="tx2"/>
              </a:buClr>
              <a:defRPr sz="1059">
                <a:latin typeface="Palatino Linotype" panose="0204050205050503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10800524" y="6581003"/>
            <a:ext cx="1344149" cy="255326"/>
          </a:xfrm>
          <a:prstGeom prst="rect">
            <a:avLst/>
          </a:prstGeom>
          <a:noFill/>
        </p:spPr>
        <p:txBody>
          <a:bodyPr wrap="square" rtlCol="0">
            <a:spAutoFit/>
          </a:bodyPr>
          <a:lstStyle/>
          <a:p>
            <a:pPr algn="r"/>
            <a:fld id="{00102D1B-0293-4647-B4E5-AE469158D403}" type="slidenum">
              <a:rPr lang="en-US" sz="1059" smtClean="0">
                <a:solidFill>
                  <a:schemeClr val="bg1">
                    <a:lumMod val="50000"/>
                  </a:schemeClr>
                </a:solidFill>
              </a:rPr>
              <a:pPr algn="r"/>
              <a:t>‹#›</a:t>
            </a:fld>
            <a:endParaRPr lang="en-US" sz="882" dirty="0">
              <a:solidFill>
                <a:schemeClr val="bg1">
                  <a:lumMod val="50000"/>
                </a:schemeClr>
              </a:solidFill>
            </a:endParaRPr>
          </a:p>
        </p:txBody>
      </p:sp>
      <p:cxnSp>
        <p:nvCxnSpPr>
          <p:cNvPr id="6" name="Straight Connector 5"/>
          <p:cNvCxnSpPr/>
          <p:nvPr userDrawn="1"/>
        </p:nvCxnSpPr>
        <p:spPr>
          <a:xfrm>
            <a:off x="335362" y="1340768"/>
            <a:ext cx="11617291" cy="0"/>
          </a:xfrm>
          <a:prstGeom prst="line">
            <a:avLst/>
          </a:prstGeom>
          <a:ln w="25400" cap="rnd">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0" hasCustomPrompt="1"/>
          </p:nvPr>
        </p:nvSpPr>
        <p:spPr>
          <a:xfrm>
            <a:off x="335362" y="1332297"/>
            <a:ext cx="7506287" cy="309082"/>
          </a:xfrm>
        </p:spPr>
        <p:txBody>
          <a:bodyPr>
            <a:normAutofit/>
          </a:bodyPr>
          <a:lstStyle>
            <a:lvl1pPr marL="0" indent="0">
              <a:buNone/>
              <a:defRPr sz="1235" i="1">
                <a:latin typeface="Palatino Linotype" panose="02040502050505030304" pitchFamily="18" charset="0"/>
              </a:defRPr>
            </a:lvl1pPr>
            <a:lvl2pPr marL="609353" indent="-205920">
              <a:defRPr sz="1588">
                <a:latin typeface="Palatino Linotype" panose="02040502050505030304" pitchFamily="18" charset="0"/>
              </a:defRPr>
            </a:lvl2pPr>
            <a:lvl3pPr marL="910527" indent="-207320">
              <a:buFont typeface="Wingdings" panose="05000000000000000000" pitchFamily="2" charset="2"/>
              <a:buChar char="§"/>
              <a:defRPr sz="1412">
                <a:latin typeface="Palatino Linotype" panose="02040502050505030304" pitchFamily="18" charset="0"/>
              </a:defRPr>
            </a:lvl3pPr>
            <a:lvl4pPr marL="1210300" indent="-197515">
              <a:buFont typeface="Arial" panose="020B0604020202020204" pitchFamily="34" charset="0"/>
              <a:buChar char="»"/>
              <a:defRPr sz="1235">
                <a:latin typeface="Palatino Linotype" panose="02040502050505030304" pitchFamily="18" charset="0"/>
              </a:defRPr>
            </a:lvl4pPr>
            <a:lvl5pPr>
              <a:defRPr sz="1329">
                <a:latin typeface="Palatino Linotype" panose="02040502050505030304" pitchFamily="18" charset="0"/>
              </a:defRPr>
            </a:lvl5pPr>
          </a:lstStyle>
          <a:p>
            <a:pPr lvl="0"/>
            <a:r>
              <a:rPr lang="en-US" dirty="0"/>
              <a:t>Click to edit Master text styles</a:t>
            </a:r>
          </a:p>
        </p:txBody>
      </p:sp>
    </p:spTree>
    <p:extLst>
      <p:ext uri="{BB962C8B-B14F-4D97-AF65-F5344CB8AC3E}">
        <p14:creationId xmlns:p14="http://schemas.microsoft.com/office/powerpoint/2010/main" val="17212810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1_Conten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8628566"/>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照片 - 水平">
    <p:spTree>
      <p:nvGrpSpPr>
        <p:cNvPr id="1" name=""/>
        <p:cNvGrpSpPr/>
        <p:nvPr/>
      </p:nvGrpSpPr>
      <p:grpSpPr>
        <a:xfrm>
          <a:off x="0" y="0"/>
          <a:ext cx="0" cy="0"/>
          <a:chOff x="0" y="0"/>
          <a:chExt cx="0" cy="0"/>
        </a:xfrm>
      </p:grpSpPr>
      <p:sp>
        <p:nvSpPr>
          <p:cNvPr id="20" name="图像"/>
          <p:cNvSpPr>
            <a:spLocks noGrp="1"/>
          </p:cNvSpPr>
          <p:nvPr>
            <p:ph type="pic" idx="13"/>
          </p:nvPr>
        </p:nvSpPr>
        <p:spPr>
          <a:xfrm>
            <a:off x="1524000" y="473273"/>
            <a:ext cx="9144000" cy="4152305"/>
          </a:xfrm>
          <a:prstGeom prst="rect">
            <a:avLst/>
          </a:prstGeom>
        </p:spPr>
        <p:txBody>
          <a:bodyPr lIns="91439" tIns="45719" rIns="91439" bIns="45719" anchor="t">
            <a:noAutofit/>
          </a:bodyPr>
          <a:lstStyle/>
          <a:p>
            <a:endParaRPr/>
          </a:p>
        </p:txBody>
      </p:sp>
      <p:sp>
        <p:nvSpPr>
          <p:cNvPr id="21" name="标题文本"/>
          <p:cNvSpPr txBox="1">
            <a:spLocks noGrp="1"/>
          </p:cNvSpPr>
          <p:nvPr>
            <p:ph type="title"/>
          </p:nvPr>
        </p:nvSpPr>
        <p:spPr>
          <a:xfrm>
            <a:off x="1190625" y="4723805"/>
            <a:ext cx="9810750" cy="1000125"/>
          </a:xfrm>
          <a:prstGeom prst="rect">
            <a:avLst/>
          </a:prstGeom>
        </p:spPr>
        <p:txBody>
          <a:bodyPr anchor="b"/>
          <a:lstStyle/>
          <a:p>
            <a:r>
              <a:t>标题文本</a:t>
            </a:r>
          </a:p>
        </p:txBody>
      </p:sp>
      <p:sp>
        <p:nvSpPr>
          <p:cNvPr id="22" name="正文级别 1…"/>
          <p:cNvSpPr txBox="1">
            <a:spLocks noGrp="1"/>
          </p:cNvSpPr>
          <p:nvPr>
            <p:ph type="body" sz="quarter" idx="1"/>
          </p:nvPr>
        </p:nvSpPr>
        <p:spPr>
          <a:xfrm>
            <a:off x="1190625" y="5732859"/>
            <a:ext cx="9810750" cy="794742"/>
          </a:xfrm>
          <a:prstGeom prst="rect">
            <a:avLst/>
          </a:prstGeom>
        </p:spPr>
        <p:txBody>
          <a:bodyPr anchor="t"/>
          <a:lstStyle>
            <a:lvl1pPr marL="0" indent="0" algn="ctr">
              <a:spcBef>
                <a:spcPts val="0"/>
              </a:spcBef>
              <a:buSzTx/>
              <a:buNone/>
              <a:defRPr sz="2601"/>
            </a:lvl1pPr>
            <a:lvl2pPr marL="0" indent="160729" algn="ctr">
              <a:spcBef>
                <a:spcPts val="0"/>
              </a:spcBef>
              <a:buSzTx/>
              <a:buNone/>
              <a:defRPr sz="2601"/>
            </a:lvl2pPr>
            <a:lvl3pPr marL="0" indent="321457" algn="ctr">
              <a:spcBef>
                <a:spcPts val="0"/>
              </a:spcBef>
              <a:buSzTx/>
              <a:buNone/>
              <a:defRPr sz="2601"/>
            </a:lvl3pPr>
            <a:lvl4pPr marL="0" indent="482186" algn="ctr">
              <a:spcBef>
                <a:spcPts val="0"/>
              </a:spcBef>
              <a:buSzTx/>
              <a:buNone/>
              <a:defRPr sz="2601"/>
            </a:lvl4pPr>
            <a:lvl5pPr marL="0" indent="642915" algn="ctr">
              <a:spcBef>
                <a:spcPts val="0"/>
              </a:spcBef>
              <a:buSzTx/>
              <a:buNone/>
              <a:defRPr sz="2601"/>
            </a:lvl5pPr>
          </a:lstStyle>
          <a:p>
            <a:r>
              <a:t>正文级别 1</a:t>
            </a:r>
          </a:p>
          <a:p>
            <a:pPr lvl="1"/>
            <a:r>
              <a:t>正文级别 2</a:t>
            </a:r>
          </a:p>
          <a:p>
            <a:pPr lvl="2"/>
            <a:r>
              <a:t>正文级别 3</a:t>
            </a:r>
          </a:p>
          <a:p>
            <a:pPr lvl="3"/>
            <a:r>
              <a:t>正文级别 4</a:t>
            </a:r>
          </a:p>
          <a:p>
            <a:pPr lvl="4"/>
            <a:r>
              <a:t>正文级别 5</a:t>
            </a:r>
          </a:p>
        </p:txBody>
      </p:sp>
      <p:sp>
        <p:nvSpPr>
          <p:cNvPr id="23"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089618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ver">
    <p:bg>
      <p:bgPr>
        <a:solidFill>
          <a:srgbClr val="0000B0"/>
        </a:solidFill>
        <a:effectLst/>
      </p:bgPr>
    </p:bg>
    <p:spTree>
      <p:nvGrpSpPr>
        <p:cNvPr id="1" name=""/>
        <p:cNvGrpSpPr/>
        <p:nvPr/>
      </p:nvGrpSpPr>
      <p:grpSpPr>
        <a:xfrm>
          <a:off x="0" y="0"/>
          <a:ext cx="0" cy="0"/>
          <a:chOff x="0" y="0"/>
          <a:chExt cx="0" cy="0"/>
        </a:xfrm>
      </p:grpSpPr>
      <p:sp>
        <p:nvSpPr>
          <p:cNvPr id="19" name="Text Placeholder 2">
            <a:extLst>
              <a:ext uri="{FF2B5EF4-FFF2-40B4-BE49-F238E27FC236}">
                <a16:creationId xmlns:a16="http://schemas.microsoft.com/office/drawing/2014/main" id="{C4620EE8-4506-F748-BA2F-9F7D7888F37E}"/>
              </a:ext>
            </a:extLst>
          </p:cNvPr>
          <p:cNvSpPr>
            <a:spLocks noGrp="1"/>
          </p:cNvSpPr>
          <p:nvPr>
            <p:ph type="body" sz="quarter" idx="16" hasCustomPrompt="1"/>
          </p:nvPr>
        </p:nvSpPr>
        <p:spPr>
          <a:xfrm>
            <a:off x="643548" y="1797959"/>
            <a:ext cx="10795245" cy="573379"/>
          </a:xfrm>
          <a:prstGeom prst="rect">
            <a:avLst/>
          </a:prstGeom>
        </p:spPr>
        <p:txBody>
          <a:bodyPr>
            <a:normAutofit/>
          </a:bodyPr>
          <a:lstStyle>
            <a:lvl1pPr marL="0" indent="0">
              <a:buNone/>
              <a:defRPr sz="300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Insert University Name</a:t>
            </a:r>
            <a:endParaRPr lang="x-none" dirty="0"/>
          </a:p>
        </p:txBody>
      </p:sp>
      <p:sp>
        <p:nvSpPr>
          <p:cNvPr id="22" name="Text Placeholder 14">
            <a:extLst>
              <a:ext uri="{FF2B5EF4-FFF2-40B4-BE49-F238E27FC236}">
                <a16:creationId xmlns:a16="http://schemas.microsoft.com/office/drawing/2014/main" id="{B917EA4C-AF1A-F844-9E6F-5DF8EB2EDBC3}"/>
              </a:ext>
            </a:extLst>
          </p:cNvPr>
          <p:cNvSpPr>
            <a:spLocks noGrp="1"/>
          </p:cNvSpPr>
          <p:nvPr>
            <p:ph type="body" sz="quarter" idx="19" hasCustomPrompt="1"/>
          </p:nvPr>
        </p:nvSpPr>
        <p:spPr>
          <a:xfrm>
            <a:off x="643548" y="5301578"/>
            <a:ext cx="2735263" cy="263694"/>
          </a:xfrm>
          <a:prstGeom prst="rect">
            <a:avLst/>
          </a:prstGeom>
        </p:spPr>
        <p:txBody>
          <a:bodyPr/>
          <a:lstStyle>
            <a:lvl1pPr marL="0" indent="0">
              <a:buNone/>
              <a:defRPr sz="1500">
                <a:solidFill>
                  <a:schemeClr val="bg1"/>
                </a:solidFill>
                <a:latin typeface="Helvetica Neue"/>
              </a:defRPr>
            </a:lvl1pPr>
          </a:lstStyle>
          <a:p>
            <a:pPr lvl="0"/>
            <a:r>
              <a:rPr lang="x-none" dirty="0"/>
              <a:t>Month, Year</a:t>
            </a:r>
          </a:p>
        </p:txBody>
      </p:sp>
      <p:sp>
        <p:nvSpPr>
          <p:cNvPr id="33" name="Text Placeholder 2">
            <a:extLst>
              <a:ext uri="{FF2B5EF4-FFF2-40B4-BE49-F238E27FC236}">
                <a16:creationId xmlns:a16="http://schemas.microsoft.com/office/drawing/2014/main" id="{C4620EE8-4506-F748-BA2F-9F7D7888F37E}"/>
              </a:ext>
            </a:extLst>
          </p:cNvPr>
          <p:cNvSpPr>
            <a:spLocks noGrp="1"/>
          </p:cNvSpPr>
          <p:nvPr>
            <p:ph type="body" sz="quarter" idx="21" hasCustomPrompt="1"/>
          </p:nvPr>
        </p:nvSpPr>
        <p:spPr>
          <a:xfrm>
            <a:off x="643548" y="2516790"/>
            <a:ext cx="10795245" cy="1705032"/>
          </a:xfrm>
          <a:prstGeom prst="rect">
            <a:avLst/>
          </a:prstGeom>
        </p:spPr>
        <p:txBody>
          <a:bodyPr>
            <a:normAutofit/>
          </a:bodyPr>
          <a:lstStyle>
            <a:lvl1pPr marL="0" indent="0">
              <a:lnSpc>
                <a:spcPts val="5000"/>
              </a:lnSpc>
              <a:spcBef>
                <a:spcPts val="0"/>
              </a:spcBef>
              <a:buNone/>
              <a:defRPr sz="5000" b="1" baseline="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INSERT COURSE NAME USING CAPITAL LETTERS</a:t>
            </a: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302" y="530099"/>
            <a:ext cx="2585474" cy="322334"/>
          </a:xfrm>
          <a:prstGeom prst="rect">
            <a:avLst/>
          </a:prstGeom>
        </p:spPr>
      </p:pic>
      <p:cxnSp>
        <p:nvCxnSpPr>
          <p:cNvPr id="38" name="Straight Connector 37"/>
          <p:cNvCxnSpPr/>
          <p:nvPr userDrawn="1"/>
        </p:nvCxnSpPr>
        <p:spPr>
          <a:xfrm>
            <a:off x="3497566" y="459828"/>
            <a:ext cx="1" cy="46976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userDrawn="1"/>
        </p:nvSpPr>
        <p:spPr>
          <a:xfrm>
            <a:off x="3634224" y="482815"/>
            <a:ext cx="291241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dirty="0">
                <a:solidFill>
                  <a:schemeClr val="bg1"/>
                </a:solidFill>
                <a:latin typeface="Helvetica Neue"/>
              </a:rPr>
              <a:t>Master programmes in Artificial</a:t>
            </a:r>
            <a:br>
              <a:rPr lang="en-GB" sz="1250" dirty="0">
                <a:solidFill>
                  <a:schemeClr val="bg1"/>
                </a:solidFill>
                <a:latin typeface="Helvetica Neue"/>
              </a:rPr>
            </a:br>
            <a:r>
              <a:rPr lang="en-GB" sz="1250" dirty="0">
                <a:solidFill>
                  <a:schemeClr val="bg1"/>
                </a:solidFill>
                <a:latin typeface="Helvetica Neue"/>
              </a:rPr>
              <a:t>Intelligence 4 Careers in Europe</a:t>
            </a:r>
            <a:endParaRPr lang="en-US" sz="1250" dirty="0">
              <a:solidFill>
                <a:schemeClr val="bg1"/>
              </a:solidFill>
              <a:latin typeface="Helvetica Neue"/>
            </a:endParaRPr>
          </a:p>
        </p:txBody>
      </p:sp>
      <p:pic>
        <p:nvPicPr>
          <p:cNvPr id="48" name="Picture 4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34246" y="4835786"/>
            <a:ext cx="1204547" cy="803419"/>
          </a:xfrm>
          <a:prstGeom prst="rect">
            <a:avLst/>
          </a:prstGeom>
        </p:spPr>
      </p:pic>
      <p:sp>
        <p:nvSpPr>
          <p:cNvPr id="51" name="Text Placeholder 10">
            <a:extLst>
              <a:ext uri="{FF2B5EF4-FFF2-40B4-BE49-F238E27FC236}">
                <a16:creationId xmlns:a16="http://schemas.microsoft.com/office/drawing/2014/main" id="{9B3CD9D9-3717-8045-BBE0-D00561474EA1}"/>
              </a:ext>
            </a:extLst>
          </p:cNvPr>
          <p:cNvSpPr>
            <a:spLocks noGrp="1"/>
          </p:cNvSpPr>
          <p:nvPr>
            <p:ph type="body" sz="quarter" idx="23" hasCustomPrompt="1"/>
          </p:nvPr>
        </p:nvSpPr>
        <p:spPr>
          <a:xfrm>
            <a:off x="643548" y="4981237"/>
            <a:ext cx="10719046" cy="247063"/>
          </a:xfrm>
          <a:prstGeom prst="rect">
            <a:avLst/>
          </a:prstGeom>
        </p:spPr>
        <p:txBody>
          <a:bodyPr>
            <a:noAutofit/>
          </a:bodyPr>
          <a:lstStyle>
            <a:lvl1pPr marL="0" indent="0">
              <a:buNone/>
              <a:defRPr sz="2000" b="1" baseline="0">
                <a:solidFill>
                  <a:schemeClr val="bg1"/>
                </a:solidFill>
                <a:latin typeface="Helvetica Neue"/>
              </a:defRPr>
            </a:lvl1pPr>
            <a:lvl2pPr marL="304800" indent="0">
              <a:buNone/>
              <a:defRPr>
                <a:solidFill>
                  <a:schemeClr val="bg1"/>
                </a:solidFill>
              </a:defRPr>
            </a:lvl2pPr>
            <a:lvl3pPr marL="609600" indent="0">
              <a:buNone/>
              <a:defRPr>
                <a:solidFill>
                  <a:schemeClr val="bg1"/>
                </a:solidFill>
              </a:defRPr>
            </a:lvl3pPr>
            <a:lvl4pPr marL="914400" indent="0">
              <a:buNone/>
              <a:defRPr>
                <a:solidFill>
                  <a:schemeClr val="bg1"/>
                </a:solidFill>
              </a:defRPr>
            </a:lvl4pPr>
            <a:lvl5pPr marL="1219200" indent="0">
              <a:buNone/>
              <a:defRPr>
                <a:solidFill>
                  <a:schemeClr val="bg1"/>
                </a:solidFill>
              </a:defRPr>
            </a:lvl5pPr>
          </a:lstStyle>
          <a:p>
            <a:pPr lvl="0"/>
            <a:r>
              <a:rPr lang="en-GB" dirty="0"/>
              <a:t>Presenter’s Name &amp; Surname</a:t>
            </a:r>
            <a:endParaRPr lang="x-none" dirty="0"/>
          </a:p>
        </p:txBody>
      </p:sp>
    </p:spTree>
    <p:extLst>
      <p:ext uri="{BB962C8B-B14F-4D97-AF65-F5344CB8AC3E}">
        <p14:creationId xmlns:p14="http://schemas.microsoft.com/office/powerpoint/2010/main" val="2578265921"/>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cture title &amp; contents">
    <p:spTree>
      <p:nvGrpSpPr>
        <p:cNvPr id="1" name=""/>
        <p:cNvGrpSpPr/>
        <p:nvPr/>
      </p:nvGrpSpPr>
      <p:grpSpPr>
        <a:xfrm>
          <a:off x="0" y="0"/>
          <a:ext cx="0" cy="0"/>
          <a:chOff x="0" y="0"/>
          <a:chExt cx="0" cy="0"/>
        </a:xfrm>
      </p:grpSpPr>
      <p:cxnSp>
        <p:nvCxnSpPr>
          <p:cNvPr id="5" name="Straight Connector 4"/>
          <p:cNvCxnSpPr/>
          <p:nvPr userDrawn="1"/>
        </p:nvCxnSpPr>
        <p:spPr>
          <a:xfrm>
            <a:off x="3497566" y="459828"/>
            <a:ext cx="1" cy="469761"/>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3634224" y="482815"/>
            <a:ext cx="291241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dirty="0">
                <a:solidFill>
                  <a:srgbClr val="0000B0"/>
                </a:solidFill>
                <a:latin typeface="Helvetica Neue"/>
              </a:rPr>
              <a:t>Master programmes in Artificial</a:t>
            </a:r>
            <a:br>
              <a:rPr lang="en-GB" sz="1250" dirty="0">
                <a:solidFill>
                  <a:srgbClr val="0000B0"/>
                </a:solidFill>
                <a:latin typeface="Helvetica Neue"/>
              </a:rPr>
            </a:br>
            <a:r>
              <a:rPr lang="en-GB" sz="1250" dirty="0">
                <a:solidFill>
                  <a:srgbClr val="0000B0"/>
                </a:solidFill>
                <a:latin typeface="Helvetica Neue"/>
              </a:rPr>
              <a:t>Intelligence 4 Careers in Europe</a:t>
            </a:r>
            <a:endParaRPr lang="en-US" sz="1250" dirty="0">
              <a:solidFill>
                <a:srgbClr val="0000B0"/>
              </a:solidFill>
              <a:latin typeface="Helvetica Neue"/>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302" y="530099"/>
            <a:ext cx="2580029" cy="322334"/>
          </a:xfrm>
          <a:prstGeom prst="rect">
            <a:avLst/>
          </a:prstGeom>
        </p:spPr>
      </p:pic>
      <p:sp>
        <p:nvSpPr>
          <p:cNvPr id="17" name="Text Placeholder 2">
            <a:extLst>
              <a:ext uri="{FF2B5EF4-FFF2-40B4-BE49-F238E27FC236}">
                <a16:creationId xmlns:a16="http://schemas.microsoft.com/office/drawing/2014/main" id="{C4620EE8-4506-F748-BA2F-9F7D7888F37E}"/>
              </a:ext>
            </a:extLst>
          </p:cNvPr>
          <p:cNvSpPr>
            <a:spLocks noGrp="1"/>
          </p:cNvSpPr>
          <p:nvPr>
            <p:ph type="body" sz="quarter" idx="22" hasCustomPrompt="1"/>
          </p:nvPr>
        </p:nvSpPr>
        <p:spPr>
          <a:xfrm>
            <a:off x="643548" y="4033617"/>
            <a:ext cx="5198941" cy="1633558"/>
          </a:xfrm>
          <a:prstGeom prst="rect">
            <a:avLst/>
          </a:prstGeom>
        </p:spPr>
        <p:txBody>
          <a:bodyPr>
            <a:normAutofit/>
          </a:bodyPr>
          <a:lstStyle>
            <a:lvl1pPr marL="257175" marR="0" indent="-257175" algn="l" defTabSz="914400" rtl="0" eaLnBrk="1" fontAlgn="auto" latinLnBrk="0" hangingPunct="1">
              <a:lnSpc>
                <a:spcPct val="90000"/>
              </a:lnSpc>
              <a:spcBef>
                <a:spcPts val="1000"/>
              </a:spcBef>
              <a:spcAft>
                <a:spcPts val="0"/>
              </a:spcAft>
              <a:buClrTx/>
              <a:buSzTx/>
              <a:buFont typeface="+mj-lt"/>
              <a:buAutoNum type="arabicPeriod"/>
              <a:tabLst/>
              <a:defRPr sz="15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a:t>
            </a:r>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a:t>
            </a:r>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endParaRPr lang="en-GB" dirty="0"/>
          </a:p>
        </p:txBody>
      </p:sp>
      <p:sp>
        <p:nvSpPr>
          <p:cNvPr id="19" name="Text Placeholder 2">
            <a:extLst>
              <a:ext uri="{FF2B5EF4-FFF2-40B4-BE49-F238E27FC236}">
                <a16:creationId xmlns:a16="http://schemas.microsoft.com/office/drawing/2014/main" id="{C4620EE8-4506-F748-BA2F-9F7D7888F37E}"/>
              </a:ext>
            </a:extLst>
          </p:cNvPr>
          <p:cNvSpPr>
            <a:spLocks noGrp="1"/>
          </p:cNvSpPr>
          <p:nvPr>
            <p:ph type="body" sz="quarter" idx="23" hasCustomPrompt="1"/>
          </p:nvPr>
        </p:nvSpPr>
        <p:spPr>
          <a:xfrm>
            <a:off x="6239852" y="4033617"/>
            <a:ext cx="5198941" cy="1633558"/>
          </a:xfrm>
          <a:prstGeom prst="rect">
            <a:avLst/>
          </a:prstGeom>
        </p:spPr>
        <p:txBody>
          <a:bodyPr>
            <a:normAutofit/>
          </a:bodyPr>
          <a:lstStyle>
            <a:lvl1pPr marL="257175" marR="0" indent="-257175" algn="l" defTabSz="914400" rtl="0" eaLnBrk="1" fontAlgn="auto" latinLnBrk="0" hangingPunct="1">
              <a:lnSpc>
                <a:spcPct val="90000"/>
              </a:lnSpc>
              <a:spcBef>
                <a:spcPts val="1000"/>
              </a:spcBef>
              <a:spcAft>
                <a:spcPts val="0"/>
              </a:spcAft>
              <a:buClrTx/>
              <a:buSzTx/>
              <a:buFont typeface="+mj-lt"/>
              <a:buAutoNum type="arabicPeriod" startAt="6"/>
              <a:tabLst/>
              <a:defRPr sz="15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a:t>
            </a:r>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a:t>
            </a:r>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endParaRPr lang="en-GB" dirty="0"/>
          </a:p>
        </p:txBody>
      </p:sp>
      <p:cxnSp>
        <p:nvCxnSpPr>
          <p:cNvPr id="20" name="Straight Connector 19"/>
          <p:cNvCxnSpPr/>
          <p:nvPr userDrawn="1"/>
        </p:nvCxnSpPr>
        <p:spPr>
          <a:xfrm>
            <a:off x="6041169" y="4033617"/>
            <a:ext cx="0" cy="1633558"/>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22" name="Text Placeholder 2">
            <a:extLst>
              <a:ext uri="{FF2B5EF4-FFF2-40B4-BE49-F238E27FC236}">
                <a16:creationId xmlns:a16="http://schemas.microsoft.com/office/drawing/2014/main" id="{C4620EE8-4506-F748-BA2F-9F7D7888F37E}"/>
              </a:ext>
            </a:extLst>
          </p:cNvPr>
          <p:cNvSpPr>
            <a:spLocks noGrp="1"/>
          </p:cNvSpPr>
          <p:nvPr>
            <p:ph type="body" sz="quarter" idx="24" hasCustomPrompt="1"/>
          </p:nvPr>
        </p:nvSpPr>
        <p:spPr>
          <a:xfrm>
            <a:off x="643548" y="1355407"/>
            <a:ext cx="10795245" cy="446040"/>
          </a:xfrm>
          <a:prstGeom prst="rect">
            <a:avLst/>
          </a:prstGeom>
          <a:solidFill>
            <a:srgbClr val="0000B0"/>
          </a:solidFill>
        </p:spPr>
        <p:txBody>
          <a:bodyPr lIns="365760" anchor="ctr">
            <a:normAutofit/>
          </a:bodyPr>
          <a:lstStyle>
            <a:lvl1pPr marL="0" indent="0">
              <a:buNone/>
              <a:defRPr sz="1500" b="1" baseline="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LECTURE 1</a:t>
            </a:r>
            <a:endParaRPr lang="x-none" dirty="0"/>
          </a:p>
        </p:txBody>
      </p:sp>
      <p:sp>
        <p:nvSpPr>
          <p:cNvPr id="23" name="Text Placeholder 2">
            <a:extLst>
              <a:ext uri="{FF2B5EF4-FFF2-40B4-BE49-F238E27FC236}">
                <a16:creationId xmlns:a16="http://schemas.microsoft.com/office/drawing/2014/main" id="{C4620EE8-4506-F748-BA2F-9F7D7888F37E}"/>
              </a:ext>
            </a:extLst>
          </p:cNvPr>
          <p:cNvSpPr>
            <a:spLocks noGrp="1"/>
          </p:cNvSpPr>
          <p:nvPr>
            <p:ph type="body" sz="quarter" idx="25" hasCustomPrompt="1"/>
          </p:nvPr>
        </p:nvSpPr>
        <p:spPr>
          <a:xfrm>
            <a:off x="643548" y="1945570"/>
            <a:ext cx="10795245" cy="1203768"/>
          </a:xfrm>
          <a:prstGeom prst="rect">
            <a:avLst/>
          </a:prstGeom>
        </p:spPr>
        <p:txBody>
          <a:bodyPr>
            <a:normAutofit/>
          </a:bodyPr>
          <a:lstStyle>
            <a:lvl1pPr marL="0" indent="0">
              <a:lnSpc>
                <a:spcPts val="3500"/>
              </a:lnSpc>
              <a:spcBef>
                <a:spcPts val="0"/>
              </a:spcBef>
              <a:buNone/>
              <a:defRPr sz="3000" b="1" baseline="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Insert lecture 1 title</a:t>
            </a:r>
          </a:p>
        </p:txBody>
      </p:sp>
      <p:sp>
        <p:nvSpPr>
          <p:cNvPr id="24" name="Text Placeholder 2">
            <a:extLst>
              <a:ext uri="{FF2B5EF4-FFF2-40B4-BE49-F238E27FC236}">
                <a16:creationId xmlns:a16="http://schemas.microsoft.com/office/drawing/2014/main" id="{C4620EE8-4506-F748-BA2F-9F7D7888F37E}"/>
              </a:ext>
            </a:extLst>
          </p:cNvPr>
          <p:cNvSpPr>
            <a:spLocks noGrp="1"/>
          </p:cNvSpPr>
          <p:nvPr>
            <p:ph type="body" sz="quarter" idx="26" hasCustomPrompt="1"/>
          </p:nvPr>
        </p:nvSpPr>
        <p:spPr>
          <a:xfrm>
            <a:off x="643547" y="3422907"/>
            <a:ext cx="10795245" cy="446040"/>
          </a:xfrm>
          <a:prstGeom prst="rect">
            <a:avLst/>
          </a:prstGeom>
          <a:solidFill>
            <a:srgbClr val="0000B0"/>
          </a:solidFill>
        </p:spPr>
        <p:txBody>
          <a:bodyPr lIns="365760" anchor="ctr">
            <a:normAutofit/>
          </a:bodyPr>
          <a:lstStyle>
            <a:lvl1pPr marL="0" indent="0">
              <a:buNone/>
              <a:defRPr sz="1500" b="1" baseline="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CONTENTS</a:t>
            </a:r>
            <a:endParaRPr lang="x-none" dirty="0"/>
          </a:p>
        </p:txBody>
      </p:sp>
      <p:sp>
        <p:nvSpPr>
          <p:cNvPr id="15" name="Slide Number Placeholder 5"/>
          <p:cNvSpPr>
            <a:spLocks noGrp="1"/>
          </p:cNvSpPr>
          <p:nvPr>
            <p:ph type="sldNum" sz="quarter" idx="4"/>
          </p:nvPr>
        </p:nvSpPr>
        <p:spPr>
          <a:xfrm>
            <a:off x="5782244" y="6222471"/>
            <a:ext cx="50702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8283550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alysis in text">
    <p:spTree>
      <p:nvGrpSpPr>
        <p:cNvPr id="1" name=""/>
        <p:cNvGrpSpPr/>
        <p:nvPr/>
      </p:nvGrpSpPr>
      <p:grpSpPr>
        <a:xfrm>
          <a:off x="0" y="0"/>
          <a:ext cx="0" cy="0"/>
          <a:chOff x="0" y="0"/>
          <a:chExt cx="0" cy="0"/>
        </a:xfrm>
      </p:grpSpPr>
      <p:cxnSp>
        <p:nvCxnSpPr>
          <p:cNvPr id="14" name="Straight Connector 13"/>
          <p:cNvCxnSpPr/>
          <p:nvPr userDrawn="1"/>
        </p:nvCxnSpPr>
        <p:spPr>
          <a:xfrm>
            <a:off x="3497566" y="459828"/>
            <a:ext cx="1" cy="469761"/>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3634224" y="482815"/>
            <a:ext cx="291241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dirty="0">
                <a:solidFill>
                  <a:srgbClr val="0000B0"/>
                </a:solidFill>
                <a:latin typeface="Helvetica Neue"/>
              </a:rPr>
              <a:t>Master programmes in Artificial</a:t>
            </a:r>
            <a:br>
              <a:rPr lang="en-GB" sz="1250" dirty="0">
                <a:solidFill>
                  <a:srgbClr val="0000B0"/>
                </a:solidFill>
                <a:latin typeface="Helvetica Neue"/>
              </a:rPr>
            </a:br>
            <a:r>
              <a:rPr lang="en-GB" sz="1250" dirty="0">
                <a:solidFill>
                  <a:srgbClr val="0000B0"/>
                </a:solidFill>
                <a:latin typeface="Helvetica Neue"/>
              </a:rPr>
              <a:t>Intelligence 4 Careers in Europe</a:t>
            </a:r>
            <a:endParaRPr lang="en-US" sz="1250" dirty="0">
              <a:solidFill>
                <a:srgbClr val="0000B0"/>
              </a:solidFill>
              <a:latin typeface="Helvetica Neue"/>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302" y="530099"/>
            <a:ext cx="2580029" cy="322334"/>
          </a:xfrm>
          <a:prstGeom prst="rect">
            <a:avLst/>
          </a:prstGeom>
        </p:spPr>
      </p:pic>
      <p:sp>
        <p:nvSpPr>
          <p:cNvPr id="18" name="Text Placeholder 2">
            <a:extLst>
              <a:ext uri="{FF2B5EF4-FFF2-40B4-BE49-F238E27FC236}">
                <a16:creationId xmlns:a16="http://schemas.microsoft.com/office/drawing/2014/main" id="{C4620EE8-4506-F748-BA2F-9F7D7888F37E}"/>
              </a:ext>
            </a:extLst>
          </p:cNvPr>
          <p:cNvSpPr>
            <a:spLocks noGrp="1"/>
          </p:cNvSpPr>
          <p:nvPr>
            <p:ph type="body" sz="quarter" idx="24" hasCustomPrompt="1"/>
          </p:nvPr>
        </p:nvSpPr>
        <p:spPr>
          <a:xfrm>
            <a:off x="643548" y="1355407"/>
            <a:ext cx="10795245" cy="446040"/>
          </a:xfrm>
          <a:prstGeom prst="rect">
            <a:avLst/>
          </a:prstGeom>
          <a:solidFill>
            <a:srgbClr val="0000B0"/>
          </a:solidFill>
        </p:spPr>
        <p:txBody>
          <a:bodyPr lIns="365760" anchor="ctr">
            <a:normAutofit/>
          </a:bodyPr>
          <a:lstStyle>
            <a:lvl1pPr marL="0" indent="0">
              <a:buNone/>
              <a:defRPr sz="1500" b="1" baseline="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CONTENT 1</a:t>
            </a:r>
            <a:endParaRPr lang="x-none" dirty="0"/>
          </a:p>
        </p:txBody>
      </p:sp>
      <p:sp>
        <p:nvSpPr>
          <p:cNvPr id="20" name="Text Placeholder 2">
            <a:extLst>
              <a:ext uri="{FF2B5EF4-FFF2-40B4-BE49-F238E27FC236}">
                <a16:creationId xmlns:a16="http://schemas.microsoft.com/office/drawing/2014/main" id="{C4620EE8-4506-F748-BA2F-9F7D7888F37E}"/>
              </a:ext>
            </a:extLst>
          </p:cNvPr>
          <p:cNvSpPr>
            <a:spLocks noGrp="1"/>
          </p:cNvSpPr>
          <p:nvPr>
            <p:ph type="body" sz="quarter" idx="22" hasCustomPrompt="1"/>
          </p:nvPr>
        </p:nvSpPr>
        <p:spPr>
          <a:xfrm>
            <a:off x="643548" y="2623335"/>
            <a:ext cx="5198941" cy="3228975"/>
          </a:xfrm>
          <a:prstGeom prst="rect">
            <a:avLst/>
          </a:prstGeo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mj-lt"/>
              <a:buNone/>
              <a:tabLst/>
              <a:defRPr sz="11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914400" rtl="0" eaLnBrk="1" fontAlgn="auto" latinLnBrk="0" hangingPunct="1">
              <a:lnSpc>
                <a:spcPct val="90000"/>
              </a:lnSpc>
              <a:spcBef>
                <a:spcPts val="1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914400" rtl="0" eaLnBrk="1" fontAlgn="auto" latinLnBrk="0" hangingPunct="1">
              <a:lnSpc>
                <a:spcPct val="90000"/>
              </a:lnSpc>
              <a:spcBef>
                <a:spcPts val="1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lvl="0"/>
            <a:endParaRPr lang="en-GB" dirty="0"/>
          </a:p>
        </p:txBody>
      </p:sp>
      <p:sp>
        <p:nvSpPr>
          <p:cNvPr id="21" name="Text Placeholder 2">
            <a:extLst>
              <a:ext uri="{FF2B5EF4-FFF2-40B4-BE49-F238E27FC236}">
                <a16:creationId xmlns:a16="http://schemas.microsoft.com/office/drawing/2014/main" id="{C4620EE8-4506-F748-BA2F-9F7D7888F37E}"/>
              </a:ext>
            </a:extLst>
          </p:cNvPr>
          <p:cNvSpPr>
            <a:spLocks noGrp="1"/>
          </p:cNvSpPr>
          <p:nvPr>
            <p:ph type="body" sz="quarter" idx="26" hasCustomPrompt="1"/>
          </p:nvPr>
        </p:nvSpPr>
        <p:spPr>
          <a:xfrm>
            <a:off x="6239852" y="2623335"/>
            <a:ext cx="5198941" cy="3228975"/>
          </a:xfrm>
          <a:prstGeom prst="rect">
            <a:avLst/>
          </a:prstGeo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mj-lt"/>
              <a:buNone/>
              <a:tabLst/>
              <a:defRPr sz="11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914400" rtl="0" eaLnBrk="1" fontAlgn="auto" latinLnBrk="0" hangingPunct="1">
              <a:lnSpc>
                <a:spcPct val="90000"/>
              </a:lnSpc>
              <a:spcBef>
                <a:spcPts val="1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914400" rtl="0" eaLnBrk="1" fontAlgn="auto" latinLnBrk="0" hangingPunct="1">
              <a:lnSpc>
                <a:spcPct val="90000"/>
              </a:lnSpc>
              <a:spcBef>
                <a:spcPts val="1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lvl="0"/>
            <a:endParaRPr lang="en-GB" dirty="0"/>
          </a:p>
        </p:txBody>
      </p:sp>
      <p:sp>
        <p:nvSpPr>
          <p:cNvPr id="22" name="Text Placeholder 2">
            <a:extLst>
              <a:ext uri="{FF2B5EF4-FFF2-40B4-BE49-F238E27FC236}">
                <a16:creationId xmlns:a16="http://schemas.microsoft.com/office/drawing/2014/main" id="{C4620EE8-4506-F748-BA2F-9F7D7888F37E}"/>
              </a:ext>
            </a:extLst>
          </p:cNvPr>
          <p:cNvSpPr>
            <a:spLocks noGrp="1"/>
          </p:cNvSpPr>
          <p:nvPr>
            <p:ph type="body" sz="quarter" idx="25" hasCustomPrompt="1"/>
          </p:nvPr>
        </p:nvSpPr>
        <p:spPr>
          <a:xfrm>
            <a:off x="643548" y="1945570"/>
            <a:ext cx="10795245" cy="569031"/>
          </a:xfrm>
          <a:prstGeom prst="rect">
            <a:avLst/>
          </a:prstGeom>
        </p:spPr>
        <p:txBody>
          <a:bodyPr>
            <a:normAutofit/>
          </a:bodyPr>
          <a:lstStyle>
            <a:lvl1pPr marL="0" indent="0">
              <a:lnSpc>
                <a:spcPts val="3500"/>
              </a:lnSpc>
              <a:spcBef>
                <a:spcPts val="0"/>
              </a:spcBef>
              <a:buNone/>
              <a:defRPr sz="3000" b="1" baseline="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Insert content 1 title</a:t>
            </a:r>
          </a:p>
        </p:txBody>
      </p:sp>
      <p:sp>
        <p:nvSpPr>
          <p:cNvPr id="19" name="Slide Number Placeholder 5"/>
          <p:cNvSpPr>
            <a:spLocks noGrp="1"/>
          </p:cNvSpPr>
          <p:nvPr>
            <p:ph type="sldNum" sz="quarter" idx="4"/>
          </p:nvPr>
        </p:nvSpPr>
        <p:spPr>
          <a:xfrm>
            <a:off x="5782244" y="6222471"/>
            <a:ext cx="50702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1752321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3074" name="Picture 2"/>
          <p:cNvPicPr preferRelativeResize="0">
            <a:picLocks noChangeArrowheads="1"/>
          </p:cNvPicPr>
          <p:nvPr userDrawn="1"/>
        </p:nvPicPr>
        <p:blipFill>
          <a:blip r:embed="rId2" cstate="print">
            <a:extLst>
              <a:ext uri="{BEBA8EAE-BF5A-486C-A8C5-ECC9F3942E4B}">
                <a14:imgProps xmlns:a14="http://schemas.microsoft.com/office/drawing/2010/main">
                  <a14:imgLayer r:embed="rId3">
                    <a14:imgEffect>
                      <a14:brightnessContrast bright="5000"/>
                    </a14:imgEffect>
                  </a14:imgLayer>
                </a14:imgProps>
              </a:ext>
              <a:ext uri="{28A0092B-C50C-407E-A947-70E740481C1C}">
                <a14:useLocalDpi xmlns:a14="http://schemas.microsoft.com/office/drawing/2010/main" val="0"/>
              </a:ext>
            </a:extLst>
          </a:blip>
          <a:stretch>
            <a:fillRect/>
          </a:stretch>
        </p:blipFill>
        <p:spPr bwMode="auto">
          <a:xfrm>
            <a:off x="143338" y="104357"/>
            <a:ext cx="11902612" cy="6636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914400" y="2130426"/>
            <a:ext cx="10363200" cy="1470025"/>
          </a:xfrm>
        </p:spPr>
        <p:txBody>
          <a:bodyPr/>
          <a:lstStyle>
            <a:lvl1pPr>
              <a:defRPr/>
            </a:lvl1pPr>
          </a:lstStyle>
          <a:p>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rgbClr val="99663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Rectangle 7"/>
          <p:cNvSpPr>
            <a:spLocks noChangeArrowheads="1"/>
          </p:cNvSpPr>
          <p:nvPr userDrawn="1"/>
        </p:nvSpPr>
        <p:spPr bwMode="grayWhite">
          <a:xfrm>
            <a:off x="1" y="6740526"/>
            <a:ext cx="12189884" cy="117475"/>
          </a:xfrm>
          <a:prstGeom prst="rect">
            <a:avLst/>
          </a:prstGeom>
          <a:gradFill rotWithShape="1">
            <a:gsLst>
              <a:gs pos="0">
                <a:srgbClr val="996633"/>
              </a:gs>
              <a:gs pos="100000">
                <a:schemeClr val="bg1"/>
              </a:gs>
            </a:gsLst>
            <a:lin ang="5400000" scaled="1"/>
          </a:gradFill>
          <a:ln w="9525">
            <a:noFill/>
            <a:miter lim="800000"/>
            <a:headEnd/>
            <a:tailEnd/>
          </a:ln>
          <a:effectLst/>
        </p:spPr>
        <p:txBody>
          <a:bodyPr wrap="none" anchor="ctr"/>
          <a:lstStyle/>
          <a:p>
            <a:pPr>
              <a:defRPr/>
            </a:pPr>
            <a:endParaRPr lang="en-US" sz="1800"/>
          </a:p>
        </p:txBody>
      </p:sp>
      <p:sp>
        <p:nvSpPr>
          <p:cNvPr id="8" name="Rectangle 8"/>
          <p:cNvSpPr>
            <a:spLocks noChangeArrowheads="1"/>
          </p:cNvSpPr>
          <p:nvPr userDrawn="1"/>
        </p:nvSpPr>
        <p:spPr bwMode="blackWhite">
          <a:xfrm>
            <a:off x="1" y="1"/>
            <a:ext cx="150284" cy="6856413"/>
          </a:xfrm>
          <a:prstGeom prst="rect">
            <a:avLst/>
          </a:prstGeom>
          <a:gradFill rotWithShape="1">
            <a:gsLst>
              <a:gs pos="0">
                <a:srgbClr val="996633"/>
              </a:gs>
              <a:gs pos="50000">
                <a:schemeClr val="bg1"/>
              </a:gs>
              <a:gs pos="100000">
                <a:srgbClr val="996633"/>
              </a:gs>
            </a:gsLst>
            <a:lin ang="5400000" scaled="1"/>
          </a:gradFill>
          <a:ln w="9525">
            <a:noFill/>
            <a:miter lim="800000"/>
            <a:headEnd/>
            <a:tailEnd/>
          </a:ln>
          <a:effectLst/>
        </p:spPr>
        <p:txBody>
          <a:bodyPr wrap="none" anchor="ctr"/>
          <a:lstStyle/>
          <a:p>
            <a:pPr>
              <a:defRPr/>
            </a:pPr>
            <a:endParaRPr lang="en-US" sz="1800"/>
          </a:p>
        </p:txBody>
      </p:sp>
      <p:sp>
        <p:nvSpPr>
          <p:cNvPr id="9" name="Rectangle 9"/>
          <p:cNvSpPr>
            <a:spLocks noChangeArrowheads="1"/>
          </p:cNvSpPr>
          <p:nvPr userDrawn="1"/>
        </p:nvSpPr>
        <p:spPr bwMode="grayWhite">
          <a:xfrm>
            <a:off x="1" y="0"/>
            <a:ext cx="12189884" cy="88900"/>
          </a:xfrm>
          <a:prstGeom prst="rect">
            <a:avLst/>
          </a:prstGeom>
          <a:gradFill rotWithShape="1">
            <a:gsLst>
              <a:gs pos="0">
                <a:srgbClr val="996633"/>
              </a:gs>
              <a:gs pos="100000">
                <a:schemeClr val="bg1"/>
              </a:gs>
            </a:gsLst>
            <a:lin ang="5400000" scaled="1"/>
          </a:gradFill>
          <a:ln w="9525">
            <a:noFill/>
            <a:miter lim="800000"/>
            <a:headEnd/>
            <a:tailEnd/>
          </a:ln>
          <a:effectLst/>
        </p:spPr>
        <p:txBody>
          <a:bodyPr wrap="none" anchor="ctr"/>
          <a:lstStyle/>
          <a:p>
            <a:pPr>
              <a:defRPr/>
            </a:pPr>
            <a:endParaRPr lang="en-US" sz="1800"/>
          </a:p>
        </p:txBody>
      </p:sp>
      <p:sp>
        <p:nvSpPr>
          <p:cNvPr id="10" name="Rectangle 10"/>
          <p:cNvSpPr>
            <a:spLocks noChangeArrowheads="1"/>
          </p:cNvSpPr>
          <p:nvPr userDrawn="1"/>
        </p:nvSpPr>
        <p:spPr bwMode="blackWhite">
          <a:xfrm>
            <a:off x="12045952" y="0"/>
            <a:ext cx="146049" cy="6858000"/>
          </a:xfrm>
          <a:prstGeom prst="rect">
            <a:avLst/>
          </a:prstGeom>
          <a:gradFill rotWithShape="1">
            <a:gsLst>
              <a:gs pos="0">
                <a:srgbClr val="996633"/>
              </a:gs>
              <a:gs pos="100000">
                <a:schemeClr val="bg1"/>
              </a:gs>
            </a:gsLst>
            <a:lin ang="5400000" scaled="1"/>
          </a:gradFill>
          <a:ln w="9525">
            <a:noFill/>
            <a:miter lim="800000"/>
            <a:headEnd/>
            <a:tailEnd/>
          </a:ln>
          <a:effectLst/>
        </p:spPr>
        <p:txBody>
          <a:bodyPr wrap="none" anchor="ctr"/>
          <a:lstStyle/>
          <a:p>
            <a:pPr>
              <a:defRPr/>
            </a:pPr>
            <a:endParaRPr lang="en-US" sz="1800"/>
          </a:p>
        </p:txBody>
      </p:sp>
      <p:sp>
        <p:nvSpPr>
          <p:cNvPr id="13" name="Slide Number Placeholder 5"/>
          <p:cNvSpPr>
            <a:spLocks noGrp="1"/>
          </p:cNvSpPr>
          <p:nvPr>
            <p:ph type="sldNum" sz="quarter" idx="4"/>
          </p:nvPr>
        </p:nvSpPr>
        <p:spPr>
          <a:xfrm>
            <a:off x="8688288" y="6525345"/>
            <a:ext cx="3360373" cy="215181"/>
          </a:xfrm>
          <a:prstGeom prst="rect">
            <a:avLst/>
          </a:prstGeom>
        </p:spPr>
        <p:txBody>
          <a:bodyPr vert="horz" lIns="91440" tIns="45720" rIns="91440" bIns="45720" rtlCol="0" anchor="ctr"/>
          <a:lstStyle>
            <a:lvl1pPr algn="r">
              <a:defRPr sz="1200">
                <a:solidFill>
                  <a:srgbClr val="996633"/>
                </a:solidFill>
              </a:defRPr>
            </a:lvl1pPr>
          </a:lstStyle>
          <a:p>
            <a:r>
              <a:rPr lang="en-US" dirty="0"/>
              <a:t>© T. Theocharides, 2023.   </a:t>
            </a:r>
            <a:fld id="{DBC3780C-3FFF-490E-B2E7-EBE978EE7150}" type="slidenum">
              <a:rPr lang="en-US" smtClean="0"/>
              <a:pPr/>
              <a:t>‹#›</a:t>
            </a:fld>
            <a:endParaRPr lang="en-US" dirty="0"/>
          </a:p>
        </p:txBody>
      </p:sp>
      <p:pic>
        <p:nvPicPr>
          <p:cNvPr id="5" name="Picture 4" descr="A pink and black logo&#10;&#10;Description automatically generated">
            <a:extLst>
              <a:ext uri="{FF2B5EF4-FFF2-40B4-BE49-F238E27FC236}">
                <a16:creationId xmlns:a16="http://schemas.microsoft.com/office/drawing/2014/main" id="{8AD5A3E4-D80E-DB95-6492-25902916A8B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70985" y="122183"/>
            <a:ext cx="4592988" cy="595517"/>
          </a:xfrm>
          <a:prstGeom prst="rect">
            <a:avLst/>
          </a:prstGeom>
        </p:spPr>
      </p:pic>
      <p:pic>
        <p:nvPicPr>
          <p:cNvPr id="14" name="Picture 13" descr="Yellow and orange text on a black background&#10;&#10;Description automatically generated">
            <a:extLst>
              <a:ext uri="{FF2B5EF4-FFF2-40B4-BE49-F238E27FC236}">
                <a16:creationId xmlns:a16="http://schemas.microsoft.com/office/drawing/2014/main" id="{66CC80E6-797A-0326-5BB9-54C1CAA6706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315130" y="55805"/>
            <a:ext cx="3757534" cy="661895"/>
          </a:xfrm>
          <a:prstGeom prst="rect">
            <a:avLst/>
          </a:prstGeom>
        </p:spPr>
      </p:pic>
      <p:pic>
        <p:nvPicPr>
          <p:cNvPr id="16" name="Picture 15" descr="A black background with yellow text&#10;&#10;Description automatically generated">
            <a:extLst>
              <a:ext uri="{FF2B5EF4-FFF2-40B4-BE49-F238E27FC236}">
                <a16:creationId xmlns:a16="http://schemas.microsoft.com/office/drawing/2014/main" id="{86225A57-D276-82EB-3F8F-89D3A0BAF6E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3989" y="87914"/>
            <a:ext cx="2761651" cy="710673"/>
          </a:xfrm>
          <a:prstGeom prst="rect">
            <a:avLst/>
          </a:prstGeom>
        </p:spPr>
      </p:pic>
      <p:sp>
        <p:nvSpPr>
          <p:cNvPr id="18" name="TextBox 17">
            <a:extLst>
              <a:ext uri="{FF2B5EF4-FFF2-40B4-BE49-F238E27FC236}">
                <a16:creationId xmlns:a16="http://schemas.microsoft.com/office/drawing/2014/main" id="{1EE61725-9E1E-FCE8-4EC0-E66304B1AF76}"/>
              </a:ext>
            </a:extLst>
          </p:cNvPr>
          <p:cNvSpPr txBox="1"/>
          <p:nvPr userDrawn="1"/>
        </p:nvSpPr>
        <p:spPr>
          <a:xfrm>
            <a:off x="73211" y="6432584"/>
            <a:ext cx="6097464" cy="369332"/>
          </a:xfrm>
          <a:prstGeom prst="rect">
            <a:avLst/>
          </a:prstGeom>
          <a:noFill/>
        </p:spPr>
        <p:txBody>
          <a:bodyPr wrap="square">
            <a:spAutoFit/>
          </a:bodyPr>
          <a:lstStyle/>
          <a:p>
            <a:r>
              <a:rPr lang="en-US" dirty="0"/>
              <a:t>MAI 642 –Deep Learning</a:t>
            </a:r>
          </a:p>
        </p:txBody>
      </p:sp>
    </p:spTree>
    <p:extLst>
      <p:ext uri="{BB962C8B-B14F-4D97-AF65-F5344CB8AC3E}">
        <p14:creationId xmlns:p14="http://schemas.microsoft.com/office/powerpoint/2010/main" val="433878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alysis in text with image">
    <p:spTree>
      <p:nvGrpSpPr>
        <p:cNvPr id="1" name=""/>
        <p:cNvGrpSpPr/>
        <p:nvPr/>
      </p:nvGrpSpPr>
      <p:grpSpPr>
        <a:xfrm>
          <a:off x="0" y="0"/>
          <a:ext cx="0" cy="0"/>
          <a:chOff x="0" y="0"/>
          <a:chExt cx="0" cy="0"/>
        </a:xfrm>
      </p:grpSpPr>
      <p:cxnSp>
        <p:nvCxnSpPr>
          <p:cNvPr id="4" name="Straight Connector 3"/>
          <p:cNvCxnSpPr/>
          <p:nvPr userDrawn="1"/>
        </p:nvCxnSpPr>
        <p:spPr>
          <a:xfrm>
            <a:off x="3497566" y="459828"/>
            <a:ext cx="1" cy="469761"/>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3634224" y="482815"/>
            <a:ext cx="291241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dirty="0">
                <a:solidFill>
                  <a:srgbClr val="0000B0"/>
                </a:solidFill>
                <a:latin typeface="Helvetica Neue"/>
              </a:rPr>
              <a:t>Master programmes in Artificial</a:t>
            </a:r>
            <a:br>
              <a:rPr lang="en-GB" sz="1250" dirty="0">
                <a:solidFill>
                  <a:srgbClr val="0000B0"/>
                </a:solidFill>
                <a:latin typeface="Helvetica Neue"/>
              </a:rPr>
            </a:br>
            <a:r>
              <a:rPr lang="en-GB" sz="1250" dirty="0">
                <a:solidFill>
                  <a:srgbClr val="0000B0"/>
                </a:solidFill>
                <a:latin typeface="Helvetica Neue"/>
              </a:rPr>
              <a:t>Intelligence 4 Careers in Europe</a:t>
            </a:r>
            <a:endParaRPr lang="en-US" sz="1250" dirty="0">
              <a:solidFill>
                <a:srgbClr val="0000B0"/>
              </a:solidFill>
              <a:latin typeface="Helvetica Neue"/>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302" y="530099"/>
            <a:ext cx="2580029" cy="322334"/>
          </a:xfrm>
          <a:prstGeom prst="rect">
            <a:avLst/>
          </a:prstGeom>
        </p:spPr>
      </p:pic>
      <p:sp>
        <p:nvSpPr>
          <p:cNvPr id="8" name="Text Placeholder 2">
            <a:extLst>
              <a:ext uri="{FF2B5EF4-FFF2-40B4-BE49-F238E27FC236}">
                <a16:creationId xmlns:a16="http://schemas.microsoft.com/office/drawing/2014/main" id="{C4620EE8-4506-F748-BA2F-9F7D7888F37E}"/>
              </a:ext>
            </a:extLst>
          </p:cNvPr>
          <p:cNvSpPr>
            <a:spLocks noGrp="1"/>
          </p:cNvSpPr>
          <p:nvPr>
            <p:ph type="body" sz="quarter" idx="24" hasCustomPrompt="1"/>
          </p:nvPr>
        </p:nvSpPr>
        <p:spPr>
          <a:xfrm>
            <a:off x="643548" y="1355407"/>
            <a:ext cx="10795245" cy="446040"/>
          </a:xfrm>
          <a:prstGeom prst="rect">
            <a:avLst/>
          </a:prstGeom>
          <a:solidFill>
            <a:srgbClr val="0000B0"/>
          </a:solidFill>
        </p:spPr>
        <p:txBody>
          <a:bodyPr lIns="365760" anchor="ctr">
            <a:normAutofit/>
          </a:bodyPr>
          <a:lstStyle>
            <a:lvl1pPr marL="0" indent="0">
              <a:buNone/>
              <a:defRPr sz="1500" b="1" baseline="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CONTENT 2</a:t>
            </a:r>
            <a:endParaRPr lang="x-none" dirty="0"/>
          </a:p>
        </p:txBody>
      </p:sp>
      <p:sp>
        <p:nvSpPr>
          <p:cNvPr id="10" name="Text Placeholder 2">
            <a:extLst>
              <a:ext uri="{FF2B5EF4-FFF2-40B4-BE49-F238E27FC236}">
                <a16:creationId xmlns:a16="http://schemas.microsoft.com/office/drawing/2014/main" id="{C4620EE8-4506-F748-BA2F-9F7D7888F37E}"/>
              </a:ext>
            </a:extLst>
          </p:cNvPr>
          <p:cNvSpPr>
            <a:spLocks noGrp="1"/>
          </p:cNvSpPr>
          <p:nvPr>
            <p:ph type="body" sz="quarter" idx="22" hasCustomPrompt="1"/>
          </p:nvPr>
        </p:nvSpPr>
        <p:spPr>
          <a:xfrm>
            <a:off x="643548" y="2623335"/>
            <a:ext cx="5198941" cy="3228975"/>
          </a:xfrm>
          <a:prstGeom prst="rect">
            <a:avLst/>
          </a:prstGeo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mj-lt"/>
              <a:buNone/>
              <a:tabLst/>
              <a:defRPr sz="11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914400" rtl="0" eaLnBrk="1" fontAlgn="auto" latinLnBrk="0" hangingPunct="1">
              <a:lnSpc>
                <a:spcPct val="90000"/>
              </a:lnSpc>
              <a:spcBef>
                <a:spcPts val="1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914400" rtl="0" eaLnBrk="1" fontAlgn="auto" latinLnBrk="0" hangingPunct="1">
              <a:lnSpc>
                <a:spcPct val="90000"/>
              </a:lnSpc>
              <a:spcBef>
                <a:spcPts val="1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lvl="0"/>
            <a:endParaRPr lang="en-GB" dirty="0"/>
          </a:p>
        </p:txBody>
      </p:sp>
      <p:sp>
        <p:nvSpPr>
          <p:cNvPr id="14" name="Picture Placeholder 12"/>
          <p:cNvSpPr>
            <a:spLocks noGrp="1"/>
          </p:cNvSpPr>
          <p:nvPr>
            <p:ph type="pic" sz="quarter" idx="27" hasCustomPrompt="1"/>
          </p:nvPr>
        </p:nvSpPr>
        <p:spPr>
          <a:xfrm>
            <a:off x="6239852" y="2623335"/>
            <a:ext cx="5198941" cy="3228975"/>
          </a:xfrm>
          <a:prstGeom prst="rect">
            <a:avLst/>
          </a:prstGeom>
          <a:solidFill>
            <a:schemeClr val="bg1">
              <a:lumMod val="85000"/>
            </a:schemeClr>
          </a:solidFill>
        </p:spPr>
        <p:txBody>
          <a:bodyPr anchor="ctr"/>
          <a:lstStyle>
            <a:lvl1pPr marL="0" indent="0" algn="ctr">
              <a:buNone/>
              <a:defRPr sz="1500" baseline="0">
                <a:latin typeface="Helvetica Neue"/>
              </a:defRPr>
            </a:lvl1pPr>
          </a:lstStyle>
          <a:p>
            <a:r>
              <a:rPr lang="en-US" dirty="0"/>
              <a:t>Insert Picture</a:t>
            </a:r>
            <a:br>
              <a:rPr lang="en-US" dirty="0"/>
            </a:br>
            <a:r>
              <a:rPr lang="en-US" dirty="0"/>
              <a:t>related to content 2</a:t>
            </a:r>
          </a:p>
        </p:txBody>
      </p:sp>
      <p:sp>
        <p:nvSpPr>
          <p:cNvPr id="15" name="Text Placeholder 2">
            <a:extLst>
              <a:ext uri="{FF2B5EF4-FFF2-40B4-BE49-F238E27FC236}">
                <a16:creationId xmlns:a16="http://schemas.microsoft.com/office/drawing/2014/main" id="{C4620EE8-4506-F748-BA2F-9F7D7888F37E}"/>
              </a:ext>
            </a:extLst>
          </p:cNvPr>
          <p:cNvSpPr>
            <a:spLocks noGrp="1"/>
          </p:cNvSpPr>
          <p:nvPr>
            <p:ph type="body" sz="quarter" idx="25" hasCustomPrompt="1"/>
          </p:nvPr>
        </p:nvSpPr>
        <p:spPr>
          <a:xfrm>
            <a:off x="643548" y="1945570"/>
            <a:ext cx="10795245" cy="569031"/>
          </a:xfrm>
          <a:prstGeom prst="rect">
            <a:avLst/>
          </a:prstGeom>
        </p:spPr>
        <p:txBody>
          <a:bodyPr>
            <a:normAutofit/>
          </a:bodyPr>
          <a:lstStyle>
            <a:lvl1pPr marL="0" indent="0">
              <a:lnSpc>
                <a:spcPts val="3500"/>
              </a:lnSpc>
              <a:spcBef>
                <a:spcPts val="0"/>
              </a:spcBef>
              <a:buNone/>
              <a:defRPr sz="3000" b="1" baseline="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Insert content 2 title</a:t>
            </a:r>
          </a:p>
        </p:txBody>
      </p:sp>
      <p:sp>
        <p:nvSpPr>
          <p:cNvPr id="13" name="Slide Number Placeholder 5"/>
          <p:cNvSpPr>
            <a:spLocks noGrp="1"/>
          </p:cNvSpPr>
          <p:nvPr>
            <p:ph type="sldNum" sz="quarter" idx="4"/>
          </p:nvPr>
        </p:nvSpPr>
        <p:spPr>
          <a:xfrm>
            <a:off x="5782244" y="6222471"/>
            <a:ext cx="50702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21607744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alysis in points">
    <p:spTree>
      <p:nvGrpSpPr>
        <p:cNvPr id="1" name=""/>
        <p:cNvGrpSpPr/>
        <p:nvPr/>
      </p:nvGrpSpPr>
      <p:grpSpPr>
        <a:xfrm>
          <a:off x="0" y="0"/>
          <a:ext cx="0" cy="0"/>
          <a:chOff x="0" y="0"/>
          <a:chExt cx="0" cy="0"/>
        </a:xfrm>
      </p:grpSpPr>
      <p:cxnSp>
        <p:nvCxnSpPr>
          <p:cNvPr id="4" name="Straight Connector 3"/>
          <p:cNvCxnSpPr/>
          <p:nvPr userDrawn="1"/>
        </p:nvCxnSpPr>
        <p:spPr>
          <a:xfrm>
            <a:off x="3497566" y="459828"/>
            <a:ext cx="1" cy="469761"/>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3634224" y="482815"/>
            <a:ext cx="291241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dirty="0">
                <a:solidFill>
                  <a:srgbClr val="0000B0"/>
                </a:solidFill>
                <a:latin typeface="Helvetica Neue"/>
              </a:rPr>
              <a:t>Master programmes in Artificial</a:t>
            </a:r>
            <a:br>
              <a:rPr lang="en-GB" sz="1250" dirty="0">
                <a:solidFill>
                  <a:srgbClr val="0000B0"/>
                </a:solidFill>
                <a:latin typeface="Helvetica Neue"/>
              </a:rPr>
            </a:br>
            <a:r>
              <a:rPr lang="en-GB" sz="1250" dirty="0">
                <a:solidFill>
                  <a:srgbClr val="0000B0"/>
                </a:solidFill>
                <a:latin typeface="Helvetica Neue"/>
              </a:rPr>
              <a:t>Intelligence 4 Careers in Europe</a:t>
            </a:r>
            <a:endParaRPr lang="en-US" sz="1250" dirty="0">
              <a:solidFill>
                <a:srgbClr val="0000B0"/>
              </a:solidFill>
              <a:latin typeface="Helvetica Neue"/>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302" y="530099"/>
            <a:ext cx="2580029" cy="322334"/>
          </a:xfrm>
          <a:prstGeom prst="rect">
            <a:avLst/>
          </a:prstGeom>
        </p:spPr>
      </p:pic>
      <p:sp>
        <p:nvSpPr>
          <p:cNvPr id="8" name="Text Placeholder 2">
            <a:extLst>
              <a:ext uri="{FF2B5EF4-FFF2-40B4-BE49-F238E27FC236}">
                <a16:creationId xmlns:a16="http://schemas.microsoft.com/office/drawing/2014/main" id="{C4620EE8-4506-F748-BA2F-9F7D7888F37E}"/>
              </a:ext>
            </a:extLst>
          </p:cNvPr>
          <p:cNvSpPr>
            <a:spLocks noGrp="1"/>
          </p:cNvSpPr>
          <p:nvPr>
            <p:ph type="body" sz="quarter" idx="24" hasCustomPrompt="1"/>
          </p:nvPr>
        </p:nvSpPr>
        <p:spPr>
          <a:xfrm>
            <a:off x="643548" y="1355407"/>
            <a:ext cx="10795245" cy="446040"/>
          </a:xfrm>
          <a:prstGeom prst="rect">
            <a:avLst/>
          </a:prstGeom>
          <a:solidFill>
            <a:srgbClr val="0000B0"/>
          </a:solidFill>
        </p:spPr>
        <p:txBody>
          <a:bodyPr lIns="365760" anchor="ctr">
            <a:normAutofit/>
          </a:bodyPr>
          <a:lstStyle>
            <a:lvl1pPr marL="0" indent="0">
              <a:buNone/>
              <a:defRPr sz="1500" b="1" baseline="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CONTENT 3</a:t>
            </a:r>
            <a:endParaRPr lang="x-none" dirty="0"/>
          </a:p>
        </p:txBody>
      </p:sp>
      <p:sp>
        <p:nvSpPr>
          <p:cNvPr id="9" name="Text Placeholder 2">
            <a:extLst>
              <a:ext uri="{FF2B5EF4-FFF2-40B4-BE49-F238E27FC236}">
                <a16:creationId xmlns:a16="http://schemas.microsoft.com/office/drawing/2014/main" id="{C4620EE8-4506-F748-BA2F-9F7D7888F37E}"/>
              </a:ext>
            </a:extLst>
          </p:cNvPr>
          <p:cNvSpPr>
            <a:spLocks noGrp="1"/>
          </p:cNvSpPr>
          <p:nvPr>
            <p:ph type="body" sz="quarter" idx="22" hasCustomPrompt="1"/>
          </p:nvPr>
        </p:nvSpPr>
        <p:spPr>
          <a:xfrm>
            <a:off x="643548" y="2623335"/>
            <a:ext cx="5198941" cy="3228975"/>
          </a:xfrm>
          <a:prstGeom prst="rect">
            <a:avLst/>
          </a:prstGeom>
        </p:spPr>
        <p:txBody>
          <a:bodyPr>
            <a:noAutofit/>
          </a:bodyPr>
          <a:lstStyle>
            <a:lvl1pPr marL="228600" marR="0" indent="-228600" algn="l" defTabSz="914400" rtl="0" eaLnBrk="1" fontAlgn="auto" latinLnBrk="0" hangingPunct="1">
              <a:lnSpc>
                <a:spcPct val="100000"/>
              </a:lnSpc>
              <a:spcBef>
                <a:spcPts val="1000"/>
              </a:spcBef>
              <a:spcAft>
                <a:spcPts val="0"/>
              </a:spcAft>
              <a:buClrTx/>
              <a:buSzTx/>
              <a:buFont typeface="+mj-lt"/>
              <a:buAutoNum type="arabicPeriod"/>
              <a:tabLst/>
              <a:defRPr sz="11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a:t>
            </a:r>
            <a:endParaRPr lang="el-GR" dirty="0"/>
          </a:p>
        </p:txBody>
      </p:sp>
      <p:sp>
        <p:nvSpPr>
          <p:cNvPr id="11" name="Text Placeholder 2">
            <a:extLst>
              <a:ext uri="{FF2B5EF4-FFF2-40B4-BE49-F238E27FC236}">
                <a16:creationId xmlns:a16="http://schemas.microsoft.com/office/drawing/2014/main" id="{C4620EE8-4506-F748-BA2F-9F7D7888F37E}"/>
              </a:ext>
            </a:extLst>
          </p:cNvPr>
          <p:cNvSpPr>
            <a:spLocks noGrp="1"/>
          </p:cNvSpPr>
          <p:nvPr>
            <p:ph type="body" sz="quarter" idx="25" hasCustomPrompt="1"/>
          </p:nvPr>
        </p:nvSpPr>
        <p:spPr>
          <a:xfrm>
            <a:off x="643548" y="1945570"/>
            <a:ext cx="10795245" cy="569031"/>
          </a:xfrm>
          <a:prstGeom prst="rect">
            <a:avLst/>
          </a:prstGeom>
        </p:spPr>
        <p:txBody>
          <a:bodyPr>
            <a:normAutofit/>
          </a:bodyPr>
          <a:lstStyle>
            <a:lvl1pPr marL="0" indent="0">
              <a:lnSpc>
                <a:spcPts val="3500"/>
              </a:lnSpc>
              <a:spcBef>
                <a:spcPts val="0"/>
              </a:spcBef>
              <a:buNone/>
              <a:defRPr sz="3000" b="1" baseline="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Insert content 3 title</a:t>
            </a:r>
          </a:p>
        </p:txBody>
      </p:sp>
      <p:sp>
        <p:nvSpPr>
          <p:cNvPr id="14" name="Text Placeholder 2">
            <a:extLst>
              <a:ext uri="{FF2B5EF4-FFF2-40B4-BE49-F238E27FC236}">
                <a16:creationId xmlns:a16="http://schemas.microsoft.com/office/drawing/2014/main" id="{C4620EE8-4506-F748-BA2F-9F7D7888F37E}"/>
              </a:ext>
            </a:extLst>
          </p:cNvPr>
          <p:cNvSpPr>
            <a:spLocks noGrp="1"/>
          </p:cNvSpPr>
          <p:nvPr>
            <p:ph type="body" sz="quarter" idx="26" hasCustomPrompt="1"/>
          </p:nvPr>
        </p:nvSpPr>
        <p:spPr>
          <a:xfrm>
            <a:off x="6239852" y="2623335"/>
            <a:ext cx="5198941" cy="3228975"/>
          </a:xfrm>
          <a:prstGeom prst="rect">
            <a:avLst/>
          </a:prstGeom>
        </p:spPr>
        <p:txBody>
          <a:bodyPr>
            <a:noAutofit/>
          </a:bodyPr>
          <a:lstStyle>
            <a:lvl1pPr marL="228600" marR="0" indent="-228600" algn="l" defTabSz="914400" rtl="0" eaLnBrk="1" fontAlgn="auto" latinLnBrk="0" hangingPunct="1">
              <a:lnSpc>
                <a:spcPct val="100000"/>
              </a:lnSpc>
              <a:spcBef>
                <a:spcPts val="1000"/>
              </a:spcBef>
              <a:spcAft>
                <a:spcPts val="0"/>
              </a:spcAft>
              <a:buClrTx/>
              <a:buSzTx/>
              <a:buFont typeface="+mj-lt"/>
              <a:buAutoNum type="arabicPeriod" startAt="8"/>
              <a:tabLst/>
              <a:defRPr sz="11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a:t>
            </a:r>
            <a:endParaRPr lang="el-GR" dirty="0"/>
          </a:p>
        </p:txBody>
      </p:sp>
      <p:sp>
        <p:nvSpPr>
          <p:cNvPr id="13" name="Slide Number Placeholder 5"/>
          <p:cNvSpPr>
            <a:spLocks noGrp="1"/>
          </p:cNvSpPr>
          <p:nvPr>
            <p:ph type="sldNum" sz="quarter" idx="4"/>
          </p:nvPr>
        </p:nvSpPr>
        <p:spPr>
          <a:xfrm>
            <a:off x="5782244" y="6222471"/>
            <a:ext cx="50702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9285658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00B0"/>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302" y="530099"/>
            <a:ext cx="2585474" cy="322334"/>
          </a:xfrm>
          <a:prstGeom prst="rect">
            <a:avLst/>
          </a:prstGeom>
        </p:spPr>
      </p:pic>
      <p:cxnSp>
        <p:nvCxnSpPr>
          <p:cNvPr id="6" name="Straight Connector 5"/>
          <p:cNvCxnSpPr/>
          <p:nvPr userDrawn="1"/>
        </p:nvCxnSpPr>
        <p:spPr>
          <a:xfrm>
            <a:off x="3497566" y="459828"/>
            <a:ext cx="1" cy="46976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3634224" y="482815"/>
            <a:ext cx="291241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dirty="0">
                <a:solidFill>
                  <a:schemeClr val="bg1"/>
                </a:solidFill>
                <a:latin typeface="Helvetica Neue"/>
              </a:rPr>
              <a:t>Master programmes in Artificial</a:t>
            </a:r>
            <a:br>
              <a:rPr lang="en-GB" sz="1250" dirty="0">
                <a:solidFill>
                  <a:schemeClr val="bg1"/>
                </a:solidFill>
                <a:latin typeface="Helvetica Neue"/>
              </a:rPr>
            </a:br>
            <a:r>
              <a:rPr lang="en-GB" sz="1250" dirty="0">
                <a:solidFill>
                  <a:schemeClr val="bg1"/>
                </a:solidFill>
                <a:latin typeface="Helvetica Neue"/>
              </a:rPr>
              <a:t>Intelligence 4 Careers in Europe</a:t>
            </a:r>
            <a:endParaRPr lang="en-US" sz="1250" dirty="0">
              <a:solidFill>
                <a:schemeClr val="bg1"/>
              </a:solidFill>
              <a:latin typeface="Helvetica Neue"/>
            </a:endParaRPr>
          </a:p>
        </p:txBody>
      </p:sp>
      <p:sp>
        <p:nvSpPr>
          <p:cNvPr id="13" name="Text Placeholder 2">
            <a:extLst>
              <a:ext uri="{FF2B5EF4-FFF2-40B4-BE49-F238E27FC236}">
                <a16:creationId xmlns:a16="http://schemas.microsoft.com/office/drawing/2014/main" id="{C4620EE8-4506-F748-BA2F-9F7D7888F37E}"/>
              </a:ext>
            </a:extLst>
          </p:cNvPr>
          <p:cNvSpPr>
            <a:spLocks noGrp="1"/>
          </p:cNvSpPr>
          <p:nvPr>
            <p:ph type="body" sz="quarter" idx="16" hasCustomPrompt="1"/>
          </p:nvPr>
        </p:nvSpPr>
        <p:spPr>
          <a:xfrm>
            <a:off x="643548" y="2720155"/>
            <a:ext cx="10795245" cy="1208379"/>
          </a:xfrm>
          <a:prstGeom prst="rect">
            <a:avLst/>
          </a:prstGeom>
        </p:spPr>
        <p:txBody>
          <a:bodyPr>
            <a:noAutofit/>
          </a:bodyPr>
          <a:lstStyle>
            <a:lvl1pPr marL="0" indent="0">
              <a:buNone/>
              <a:defRPr sz="7500" b="1">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Thank you.</a:t>
            </a:r>
            <a:endParaRPr lang="x-none" dirty="0"/>
          </a:p>
        </p:txBody>
      </p:sp>
    </p:spTree>
    <p:extLst>
      <p:ext uri="{BB962C8B-B14F-4D97-AF65-F5344CB8AC3E}">
        <p14:creationId xmlns:p14="http://schemas.microsoft.com/office/powerpoint/2010/main" val="3531641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7013" y="116633"/>
            <a:ext cx="960107" cy="768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103446" y="116632"/>
            <a:ext cx="10849205" cy="720080"/>
          </a:xfrm>
        </p:spPr>
        <p:txBody>
          <a:bodyPr>
            <a:normAutofit/>
          </a:bodyPr>
          <a:lstStyle>
            <a:lvl1pPr>
              <a:defRPr sz="3600"/>
            </a:lvl1pPr>
          </a:lstStyle>
          <a:p>
            <a:r>
              <a:rPr lang="en-US" dirty="0"/>
              <a:t>Click to edit Master title style</a:t>
            </a:r>
          </a:p>
        </p:txBody>
      </p:sp>
      <p:sp>
        <p:nvSpPr>
          <p:cNvPr id="3" name="Content Placeholder 2"/>
          <p:cNvSpPr>
            <a:spLocks noGrp="1"/>
          </p:cNvSpPr>
          <p:nvPr>
            <p:ph idx="1"/>
          </p:nvPr>
        </p:nvSpPr>
        <p:spPr>
          <a:xfrm>
            <a:off x="239350" y="919262"/>
            <a:ext cx="11713301" cy="55340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8784299" y="6525345"/>
            <a:ext cx="3228843" cy="196131"/>
          </a:xfrm>
          <a:prstGeom prst="rect">
            <a:avLst/>
          </a:prstGeom>
        </p:spPr>
        <p:txBody>
          <a:bodyPr vert="horz" lIns="91440" tIns="45720" rIns="91440" bIns="45720" rtlCol="0" anchor="ctr"/>
          <a:lstStyle>
            <a:lvl1pPr algn="r">
              <a:defRPr sz="1200" baseline="0">
                <a:solidFill>
                  <a:srgbClr val="0000FF"/>
                </a:solidFill>
                <a:latin typeface="Comic Sans MS" pitchFamily="66" charset="0"/>
              </a:defRPr>
            </a:lvl1pPr>
          </a:lstStyle>
          <a:p>
            <a:r>
              <a:rPr lang="en-US" dirty="0"/>
              <a:t>© T. Theocharides, 2023.   </a:t>
            </a:r>
            <a:fld id="{DBC3780C-3FFF-490E-B2E7-EBE978EE7150}" type="slidenum">
              <a:rPr lang="en-US" smtClean="0"/>
              <a:pPr/>
              <a:t>‹#›</a:t>
            </a:fld>
            <a:endParaRPr lang="en-US" dirty="0"/>
          </a:p>
        </p:txBody>
      </p:sp>
    </p:spTree>
    <p:extLst>
      <p:ext uri="{BB962C8B-B14F-4D97-AF65-F5344CB8AC3E}">
        <p14:creationId xmlns:p14="http://schemas.microsoft.com/office/powerpoint/2010/main" val="2986534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5"/>
          <p:cNvSpPr>
            <a:spLocks noGrp="1"/>
          </p:cNvSpPr>
          <p:nvPr>
            <p:ph type="sldNum" sz="quarter" idx="4"/>
          </p:nvPr>
        </p:nvSpPr>
        <p:spPr>
          <a:xfrm>
            <a:off x="8784299" y="6525345"/>
            <a:ext cx="3228843" cy="196131"/>
          </a:xfrm>
          <a:prstGeom prst="rect">
            <a:avLst/>
          </a:prstGeom>
        </p:spPr>
        <p:txBody>
          <a:bodyPr vert="horz" lIns="91440" tIns="45720" rIns="91440" bIns="45720" rtlCol="0" anchor="ctr"/>
          <a:lstStyle>
            <a:lvl1pPr algn="r">
              <a:defRPr sz="1200" baseline="0">
                <a:solidFill>
                  <a:srgbClr val="0000FF"/>
                </a:solidFill>
                <a:latin typeface="Comic Sans MS" pitchFamily="66" charset="0"/>
              </a:defRPr>
            </a:lvl1pPr>
          </a:lstStyle>
          <a:p>
            <a:r>
              <a:rPr lang="en-US" dirty="0"/>
              <a:t>© T. Theocharides, 2023.   </a:t>
            </a:r>
            <a:fld id="{DBC3780C-3FFF-490E-B2E7-EBE978EE7150}" type="slidenum">
              <a:rPr lang="en-US" smtClean="0"/>
              <a:pPr/>
              <a:t>‹#›</a:t>
            </a:fld>
            <a:endParaRPr lang="en-US" dirty="0"/>
          </a:p>
        </p:txBody>
      </p:sp>
    </p:spTree>
    <p:extLst>
      <p:ext uri="{BB962C8B-B14F-4D97-AF65-F5344CB8AC3E}">
        <p14:creationId xmlns:p14="http://schemas.microsoft.com/office/powerpoint/2010/main" val="556978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9785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91986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55682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0703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5368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19.xml"/><Relationship Id="rId7"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7"/>
          <p:cNvSpPr>
            <a:spLocks noChangeArrowheads="1"/>
          </p:cNvSpPr>
          <p:nvPr userDrawn="1"/>
        </p:nvSpPr>
        <p:spPr bwMode="grayWhite">
          <a:xfrm>
            <a:off x="1" y="6740526"/>
            <a:ext cx="12189884" cy="117475"/>
          </a:xfrm>
          <a:prstGeom prst="rect">
            <a:avLst/>
          </a:prstGeom>
          <a:gradFill rotWithShape="1">
            <a:gsLst>
              <a:gs pos="0">
                <a:srgbClr val="996633"/>
              </a:gs>
              <a:gs pos="100000">
                <a:schemeClr val="bg1"/>
              </a:gs>
            </a:gsLst>
            <a:lin ang="5400000" scaled="1"/>
          </a:gradFill>
          <a:ln w="9525">
            <a:noFill/>
            <a:miter lim="800000"/>
            <a:headEnd/>
            <a:tailEnd/>
          </a:ln>
          <a:effectLst/>
        </p:spPr>
        <p:txBody>
          <a:bodyPr wrap="none" anchor="ctr"/>
          <a:lstStyle/>
          <a:p>
            <a:pPr>
              <a:defRPr/>
            </a:pPr>
            <a:endParaRPr lang="en-US" sz="1800"/>
          </a:p>
        </p:txBody>
      </p:sp>
      <p:sp>
        <p:nvSpPr>
          <p:cNvPr id="8" name="Rectangle 8"/>
          <p:cNvSpPr>
            <a:spLocks noChangeArrowheads="1"/>
          </p:cNvSpPr>
          <p:nvPr userDrawn="1"/>
        </p:nvSpPr>
        <p:spPr bwMode="blackWhite">
          <a:xfrm>
            <a:off x="1" y="1"/>
            <a:ext cx="150284" cy="6856413"/>
          </a:xfrm>
          <a:prstGeom prst="rect">
            <a:avLst/>
          </a:prstGeom>
          <a:gradFill rotWithShape="1">
            <a:gsLst>
              <a:gs pos="0">
                <a:srgbClr val="996633"/>
              </a:gs>
              <a:gs pos="50000">
                <a:schemeClr val="bg1"/>
              </a:gs>
              <a:gs pos="100000">
                <a:srgbClr val="996633"/>
              </a:gs>
            </a:gsLst>
            <a:lin ang="5400000" scaled="1"/>
          </a:gradFill>
          <a:ln w="9525">
            <a:noFill/>
            <a:miter lim="800000"/>
            <a:headEnd/>
            <a:tailEnd/>
          </a:ln>
          <a:effectLst/>
        </p:spPr>
        <p:txBody>
          <a:bodyPr wrap="none" anchor="ctr"/>
          <a:lstStyle/>
          <a:p>
            <a:pPr>
              <a:defRPr/>
            </a:pPr>
            <a:endParaRPr lang="en-US" sz="1800"/>
          </a:p>
        </p:txBody>
      </p:sp>
      <p:sp>
        <p:nvSpPr>
          <p:cNvPr id="9" name="Rectangle 9"/>
          <p:cNvSpPr>
            <a:spLocks noChangeArrowheads="1"/>
          </p:cNvSpPr>
          <p:nvPr userDrawn="1"/>
        </p:nvSpPr>
        <p:spPr bwMode="grayWhite">
          <a:xfrm>
            <a:off x="1" y="0"/>
            <a:ext cx="12189884" cy="88900"/>
          </a:xfrm>
          <a:prstGeom prst="rect">
            <a:avLst/>
          </a:prstGeom>
          <a:gradFill rotWithShape="1">
            <a:gsLst>
              <a:gs pos="0">
                <a:srgbClr val="996633"/>
              </a:gs>
              <a:gs pos="100000">
                <a:schemeClr val="bg1"/>
              </a:gs>
            </a:gsLst>
            <a:lin ang="5400000" scaled="1"/>
          </a:gradFill>
          <a:ln w="9525">
            <a:noFill/>
            <a:miter lim="800000"/>
            <a:headEnd/>
            <a:tailEnd/>
          </a:ln>
          <a:effectLst/>
        </p:spPr>
        <p:txBody>
          <a:bodyPr wrap="none" anchor="ctr"/>
          <a:lstStyle/>
          <a:p>
            <a:pPr>
              <a:defRPr/>
            </a:pPr>
            <a:endParaRPr lang="en-US" sz="1800"/>
          </a:p>
        </p:txBody>
      </p:sp>
      <p:sp>
        <p:nvSpPr>
          <p:cNvPr id="10" name="Rectangle 10"/>
          <p:cNvSpPr>
            <a:spLocks noChangeArrowheads="1"/>
          </p:cNvSpPr>
          <p:nvPr userDrawn="1"/>
        </p:nvSpPr>
        <p:spPr bwMode="blackWhite">
          <a:xfrm>
            <a:off x="12045952" y="0"/>
            <a:ext cx="146049" cy="6858000"/>
          </a:xfrm>
          <a:prstGeom prst="rect">
            <a:avLst/>
          </a:prstGeom>
          <a:gradFill rotWithShape="1">
            <a:gsLst>
              <a:gs pos="0">
                <a:srgbClr val="996633"/>
              </a:gs>
              <a:gs pos="100000">
                <a:schemeClr val="bg1"/>
              </a:gs>
            </a:gsLst>
            <a:lin ang="5400000" scaled="1"/>
          </a:gradFill>
          <a:ln w="9525">
            <a:noFill/>
            <a:miter lim="800000"/>
            <a:headEnd/>
            <a:tailEnd/>
          </a:ln>
          <a:effectLst/>
        </p:spPr>
        <p:txBody>
          <a:bodyPr wrap="none" anchor="ctr"/>
          <a:lstStyle/>
          <a:p>
            <a:pPr>
              <a:defRPr/>
            </a:pPr>
            <a:endParaRPr lang="en-US" sz="1800"/>
          </a:p>
        </p:txBody>
      </p:sp>
      <p:sp>
        <p:nvSpPr>
          <p:cNvPr id="13" name="Slide Number Placeholder 5"/>
          <p:cNvSpPr>
            <a:spLocks noGrp="1"/>
          </p:cNvSpPr>
          <p:nvPr>
            <p:ph type="sldNum" sz="quarter" idx="4"/>
          </p:nvPr>
        </p:nvSpPr>
        <p:spPr>
          <a:xfrm>
            <a:off x="8784299" y="6525345"/>
            <a:ext cx="3228843" cy="196131"/>
          </a:xfrm>
          <a:prstGeom prst="rect">
            <a:avLst/>
          </a:prstGeom>
        </p:spPr>
        <p:txBody>
          <a:bodyPr vert="horz" lIns="91440" tIns="45720" rIns="91440" bIns="45720" rtlCol="0" anchor="ctr"/>
          <a:lstStyle>
            <a:lvl1pPr algn="r">
              <a:defRPr sz="1200" baseline="0">
                <a:solidFill>
                  <a:srgbClr val="0000FF"/>
                </a:solidFill>
                <a:latin typeface="Comic Sans MS" pitchFamily="66" charset="0"/>
              </a:defRPr>
            </a:lvl1pPr>
          </a:lstStyle>
          <a:p>
            <a:r>
              <a:rPr lang="en-US" dirty="0"/>
              <a:t>© T. Theocharides, 2021.   </a:t>
            </a:r>
            <a:fld id="{DBC3780C-3FFF-490E-B2E7-EBE978EE7150}" type="slidenum">
              <a:rPr lang="en-US" smtClean="0"/>
              <a:pPr/>
              <a:t>‹#›</a:t>
            </a:fld>
            <a:endParaRPr lang="en-US" dirty="0"/>
          </a:p>
        </p:txBody>
      </p:sp>
    </p:spTree>
    <p:extLst>
      <p:ext uri="{BB962C8B-B14F-4D97-AF65-F5344CB8AC3E}">
        <p14:creationId xmlns:p14="http://schemas.microsoft.com/office/powerpoint/2010/main" val="3871472597"/>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4" r:id="rId4"/>
    <p:sldLayoutId id="2147483655" r:id="rId5"/>
    <p:sldLayoutId id="2147483656" r:id="rId6"/>
    <p:sldLayoutId id="2147483657" r:id="rId7"/>
    <p:sldLayoutId id="2147483658" r:id="rId8"/>
    <p:sldLayoutId id="2147483659" r:id="rId9"/>
    <p:sldLayoutId id="2147483661" r:id="rId10"/>
    <p:sldLayoutId id="2147483748" r:id="rId11"/>
    <p:sldLayoutId id="2147483752" r:id="rId12"/>
    <p:sldLayoutId id="2147483753" r:id="rId13"/>
    <p:sldLayoutId id="2147483754" r:id="rId14"/>
    <p:sldLayoutId id="2147483755" r:id="rId15"/>
    <p:sldLayoutId id="2147483756" r:id="rId16"/>
  </p:sldLayoutIdLst>
  <p:txStyles>
    <p:titleStyle>
      <a:lvl1pPr algn="ctr" defTabSz="914400" rtl="0" eaLnBrk="1" latinLnBrk="0" hangingPunct="1">
        <a:spcBef>
          <a:spcPct val="0"/>
        </a:spcBef>
        <a:buNone/>
        <a:defRPr sz="4400" kern="1200">
          <a:solidFill>
            <a:srgbClr val="996633"/>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996633"/>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996633"/>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996633"/>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996633"/>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99663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Rectangle 18"/>
          <p:cNvSpPr/>
          <p:nvPr userDrawn="1"/>
        </p:nvSpPr>
        <p:spPr>
          <a:xfrm>
            <a:off x="0" y="5952067"/>
            <a:ext cx="12192000" cy="90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20" name="Picture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307182" y="6085447"/>
            <a:ext cx="1096441" cy="541808"/>
          </a:xfrm>
          <a:prstGeom prst="rect">
            <a:avLst/>
          </a:prstGeom>
        </p:spPr>
      </p:pic>
      <p:sp>
        <p:nvSpPr>
          <p:cNvPr id="21" name="Text Placeholder 10">
            <a:extLst>
              <a:ext uri="{FF2B5EF4-FFF2-40B4-BE49-F238E27FC236}">
                <a16:creationId xmlns:a16="http://schemas.microsoft.com/office/drawing/2014/main" id="{9B3CD9D9-3717-8045-BBE0-D00561474EA1}"/>
              </a:ext>
            </a:extLst>
          </p:cNvPr>
          <p:cNvSpPr txBox="1">
            <a:spLocks/>
          </p:cNvSpPr>
          <p:nvPr userDrawn="1"/>
        </p:nvSpPr>
        <p:spPr>
          <a:xfrm>
            <a:off x="6866467" y="6281366"/>
            <a:ext cx="3236547" cy="345889"/>
          </a:xfrm>
          <a:prstGeom prst="rect">
            <a:avLst/>
          </a:prstGeom>
        </p:spPr>
        <p:txBody>
          <a:bodyPr anchor="ctr">
            <a:noAutofit/>
          </a:bodyPr>
          <a:lstStyle>
            <a:lvl1pPr marL="0" indent="0" algn="r" defTabSz="1828800" rtl="0" eaLnBrk="1" latinLnBrk="0" hangingPunct="1">
              <a:lnSpc>
                <a:spcPct val="90000"/>
              </a:lnSpc>
              <a:spcBef>
                <a:spcPts val="2000"/>
              </a:spcBef>
              <a:buFont typeface="Arial" panose="020B0604020202020204" pitchFamily="34" charset="0"/>
              <a:buNone/>
              <a:defRPr sz="2000" b="0" kern="1200" baseline="0">
                <a:solidFill>
                  <a:schemeClr val="tx1"/>
                </a:solidFill>
                <a:latin typeface="Helvetica Neue"/>
                <a:ea typeface="+mn-ea"/>
                <a:cs typeface="+mn-cs"/>
              </a:defRPr>
            </a:lvl1pPr>
            <a:lvl2pPr marL="609600" indent="0" algn="l" defTabSz="1828800" rtl="0" eaLnBrk="1" latinLnBrk="0" hangingPunct="1">
              <a:lnSpc>
                <a:spcPct val="90000"/>
              </a:lnSpc>
              <a:spcBef>
                <a:spcPts val="1000"/>
              </a:spcBef>
              <a:buFont typeface="Arial" panose="020B0604020202020204" pitchFamily="34" charset="0"/>
              <a:buNone/>
              <a:defRPr sz="4800" kern="1200">
                <a:solidFill>
                  <a:schemeClr val="bg1"/>
                </a:solidFill>
                <a:latin typeface="+mn-lt"/>
                <a:ea typeface="+mn-ea"/>
                <a:cs typeface="+mn-cs"/>
              </a:defRPr>
            </a:lvl2pPr>
            <a:lvl3pPr marL="1219200" indent="0" algn="l" defTabSz="1828800" rtl="0" eaLnBrk="1" latinLnBrk="0" hangingPunct="1">
              <a:lnSpc>
                <a:spcPct val="90000"/>
              </a:lnSpc>
              <a:spcBef>
                <a:spcPts val="1000"/>
              </a:spcBef>
              <a:buFont typeface="Arial" panose="020B0604020202020204" pitchFamily="34" charset="0"/>
              <a:buNone/>
              <a:defRPr sz="4000" kern="1200">
                <a:solidFill>
                  <a:schemeClr val="bg1"/>
                </a:solidFill>
                <a:latin typeface="+mn-lt"/>
                <a:ea typeface="+mn-ea"/>
                <a:cs typeface="+mn-cs"/>
              </a:defRPr>
            </a:lvl3pPr>
            <a:lvl4pPr marL="1828800" indent="0" algn="l" defTabSz="18288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4pPr>
            <a:lvl5pPr marL="2438400" indent="0" algn="l" defTabSz="18288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800" b="0" i="0" kern="1200" baseline="0" dirty="0">
                <a:solidFill>
                  <a:schemeClr val="tx1"/>
                </a:solidFill>
                <a:effectLst/>
                <a:latin typeface="Helvetica Neue"/>
                <a:ea typeface="+mn-ea"/>
                <a:cs typeface="+mn-cs"/>
              </a:rPr>
              <a:t>This Master is run under the context of Action</a:t>
            </a:r>
            <a:br>
              <a:rPr lang="en-US" sz="800" b="0" i="0" kern="1200" baseline="0" dirty="0">
                <a:solidFill>
                  <a:schemeClr val="tx1"/>
                </a:solidFill>
                <a:effectLst/>
                <a:latin typeface="Helvetica Neue"/>
                <a:ea typeface="+mn-ea"/>
                <a:cs typeface="+mn-cs"/>
              </a:rPr>
            </a:br>
            <a:r>
              <a:rPr lang="en-US" sz="800" b="0" i="0" kern="1200" baseline="0" dirty="0">
                <a:solidFill>
                  <a:schemeClr val="tx1"/>
                </a:solidFill>
                <a:effectLst/>
                <a:latin typeface="Helvetica Neue"/>
                <a:ea typeface="+mn-ea"/>
                <a:cs typeface="+mn-cs"/>
              </a:rPr>
              <a:t>No 2020-EU-IA-0087, co-financed by the EU CEF Telecom</a:t>
            </a:r>
            <a:br>
              <a:rPr lang="en-US" sz="800" b="0" i="0" kern="1200" baseline="0" dirty="0">
                <a:solidFill>
                  <a:schemeClr val="tx1"/>
                </a:solidFill>
                <a:effectLst/>
                <a:latin typeface="Helvetica Neue"/>
                <a:ea typeface="+mn-ea"/>
                <a:cs typeface="+mn-cs"/>
              </a:rPr>
            </a:br>
            <a:r>
              <a:rPr lang="en-US" sz="800" b="0" i="0" kern="1200" baseline="0" dirty="0">
                <a:solidFill>
                  <a:schemeClr val="tx1"/>
                </a:solidFill>
                <a:effectLst/>
                <a:latin typeface="Helvetica Neue"/>
                <a:ea typeface="+mn-ea"/>
                <a:cs typeface="+mn-cs"/>
              </a:rPr>
              <a:t>under GA nr. INEA/CEF/ICT/A2020/2267423</a:t>
            </a:r>
            <a:endParaRPr lang="x-none" sz="800" dirty="0">
              <a:latin typeface="Helvetica Neue"/>
            </a:endParaRPr>
          </a:p>
        </p:txBody>
      </p:sp>
      <p:pic>
        <p:nvPicPr>
          <p:cNvPr id="22" name="Picture 2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88333" y="6245383"/>
            <a:ext cx="2784480" cy="373756"/>
          </a:xfrm>
          <a:prstGeom prst="rect">
            <a:avLst/>
          </a:prstGeom>
        </p:spPr>
      </p:pic>
      <p:sp>
        <p:nvSpPr>
          <p:cNvPr id="13" name="Slide Number Placeholder 5"/>
          <p:cNvSpPr>
            <a:spLocks noGrp="1"/>
          </p:cNvSpPr>
          <p:nvPr>
            <p:ph type="sldNum" sz="quarter" idx="4"/>
          </p:nvPr>
        </p:nvSpPr>
        <p:spPr>
          <a:xfrm>
            <a:off x="5782244" y="6222471"/>
            <a:ext cx="50702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2721801079"/>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image" Target="../media/image1070.png"/><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3.xml"/><Relationship Id="rId5" Type="http://schemas.openxmlformats.org/officeDocument/2006/relationships/image" Target="../media/image117.png"/><Relationship Id="rId4" Type="http://schemas.openxmlformats.org/officeDocument/2006/relationships/image" Target="../media/image116.pn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7.xml"/><Relationship Id="rId1" Type="http://schemas.openxmlformats.org/officeDocument/2006/relationships/slideLayout" Target="../slideLayouts/slideLayout12.xml"/><Relationship Id="rId4" Type="http://schemas.openxmlformats.org/officeDocument/2006/relationships/image" Target="../media/image103.jpg"/></Relationships>
</file>

<file path=ppt/slides/_rels/slide12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NUL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3.xml"/><Relationship Id="rId5" Type="http://schemas.openxmlformats.org/officeDocument/2006/relationships/image" Target="../media/image25.jpg"/><Relationship Id="rId4" Type="http://schemas.openxmlformats.org/officeDocument/2006/relationships/image" Target="../media/image24.jpg"/></Relationships>
</file>

<file path=ppt/slides/_rels/slide13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6.png"/><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image" Target="../media/image130.png"/><Relationship Id="rId1" Type="http://schemas.openxmlformats.org/officeDocument/2006/relationships/slideLayout" Target="../slideLayouts/slideLayout4.xml"/><Relationship Id="rId5" Type="http://schemas.openxmlformats.org/officeDocument/2006/relationships/image" Target="../media/image133.png"/><Relationship Id="rId4" Type="http://schemas.openxmlformats.org/officeDocument/2006/relationships/image" Target="../media/image132.jp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image" Target="../media/image134.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154.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notesSlide" Target="../notesSlides/notesSlide62.xml"/><Relationship Id="rId1" Type="http://schemas.openxmlformats.org/officeDocument/2006/relationships/slideLayout" Target="../slideLayouts/slideLayout5.xml"/><Relationship Id="rId6" Type="http://schemas.openxmlformats.org/officeDocument/2006/relationships/image" Target="../media/image143.emf"/><Relationship Id="rId5" Type="http://schemas.openxmlformats.org/officeDocument/2006/relationships/image" Target="../media/image142.emf"/><Relationship Id="rId4" Type="http://schemas.openxmlformats.org/officeDocument/2006/relationships/image" Target="../media/image141.emf"/></Relationships>
</file>

<file path=ppt/slides/_rels/slide155.xml.rels><?xml version="1.0" encoding="UTF-8" standalone="yes"?>
<Relationships xmlns="http://schemas.openxmlformats.org/package/2006/relationships"><Relationship Id="rId8" Type="http://schemas.openxmlformats.org/officeDocument/2006/relationships/image" Target="../media/image146.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63.xml"/><Relationship Id="rId1" Type="http://schemas.openxmlformats.org/officeDocument/2006/relationships/slideLayout" Target="../slideLayouts/slideLayout5.xml"/><Relationship Id="rId6" Type="http://schemas.openxmlformats.org/officeDocument/2006/relationships/image" Target="../media/image145.emf"/><Relationship Id="rId5" Type="http://schemas.openxmlformats.org/officeDocument/2006/relationships/oleObject" Target="../embeddings/oleObject2.bin"/><Relationship Id="rId4" Type="http://schemas.openxmlformats.org/officeDocument/2006/relationships/image" Target="../media/image144.emf"/><Relationship Id="rId9" Type="http://schemas.openxmlformats.org/officeDocument/2006/relationships/image" Target="../media/image87.png"/></Relationships>
</file>

<file path=ppt/slides/_rels/slide156.xml.rels><?xml version="1.0" encoding="UTF-8" standalone="yes"?>
<Relationships xmlns="http://schemas.openxmlformats.org/package/2006/relationships"><Relationship Id="rId8" Type="http://schemas.openxmlformats.org/officeDocument/2006/relationships/image" Target="../media/image146.e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notesSlide" Target="../notesSlides/notesSlide64.xml"/><Relationship Id="rId1" Type="http://schemas.openxmlformats.org/officeDocument/2006/relationships/slideLayout" Target="../slideLayouts/slideLayout5.xml"/><Relationship Id="rId6" Type="http://schemas.openxmlformats.org/officeDocument/2006/relationships/image" Target="../media/image145.emf"/><Relationship Id="rId5" Type="http://schemas.openxmlformats.org/officeDocument/2006/relationships/oleObject" Target="../embeddings/oleObject5.bin"/><Relationship Id="rId4" Type="http://schemas.openxmlformats.org/officeDocument/2006/relationships/image" Target="../media/image144.emf"/><Relationship Id="rId9" Type="http://schemas.openxmlformats.org/officeDocument/2006/relationships/image" Target="../media/image147.png"/></Relationships>
</file>

<file path=ppt/slides/_rels/slide15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5.xml"/><Relationship Id="rId1" Type="http://schemas.openxmlformats.org/officeDocument/2006/relationships/slideLayout" Target="../slideLayouts/slideLayout12.xml"/><Relationship Id="rId4" Type="http://schemas.openxmlformats.org/officeDocument/2006/relationships/image" Target="../media/image103.jpg"/></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3.xml"/><Relationship Id="rId4" Type="http://schemas.openxmlformats.org/officeDocument/2006/relationships/image" Target="../media/image150.png"/></Relationships>
</file>

<file path=ppt/slides/_rels/slide1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68.xml"/><Relationship Id="rId1" Type="http://schemas.openxmlformats.org/officeDocument/2006/relationships/slideLayout" Target="../slideLayouts/slideLayout3.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153.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70.xml"/><Relationship Id="rId1" Type="http://schemas.openxmlformats.org/officeDocument/2006/relationships/slideLayout" Target="../slideLayouts/slideLayout3.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16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169.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73.xml"/><Relationship Id="rId1" Type="http://schemas.openxmlformats.org/officeDocument/2006/relationships/slideLayout" Target="../slideLayouts/slideLayout5.xml"/><Relationship Id="rId4" Type="http://schemas.openxmlformats.org/officeDocument/2006/relationships/image" Target="../media/image164.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5.xml"/></Relationships>
</file>

<file path=ppt/slides/_rels/slide171.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5.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3.xml"/></Relationships>
</file>

<file path=ppt/slides/_rels/slide178.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3" Type="http://schemas.openxmlformats.org/officeDocument/2006/relationships/image" Target="../media/image174.jpg"/><Relationship Id="rId2" Type="http://schemas.openxmlformats.org/officeDocument/2006/relationships/image" Target="../media/image17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5.xml"/><Relationship Id="rId4" Type="http://schemas.openxmlformats.org/officeDocument/2006/relationships/image" Target="../media/image178.png"/></Relationships>
</file>

<file path=ppt/slides/_rels/slide18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5.xml"/><Relationship Id="rId4" Type="http://schemas.openxmlformats.org/officeDocument/2006/relationships/image" Target="../media/image178.png"/></Relationships>
</file>

<file path=ppt/slides/_rels/slide183.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82.jpg"/><Relationship Id="rId7" Type="http://schemas.openxmlformats.org/officeDocument/2006/relationships/image" Target="../media/image186.png"/><Relationship Id="rId2" Type="http://schemas.openxmlformats.org/officeDocument/2006/relationships/image" Target="../media/image181.jpg"/><Relationship Id="rId1" Type="http://schemas.openxmlformats.org/officeDocument/2006/relationships/slideLayout" Target="../slideLayouts/slideLayout3.xml"/><Relationship Id="rId6" Type="http://schemas.openxmlformats.org/officeDocument/2006/relationships/image" Target="../media/image185.png"/><Relationship Id="rId5" Type="http://schemas.openxmlformats.org/officeDocument/2006/relationships/image" Target="../media/image184.jpg"/><Relationship Id="rId4" Type="http://schemas.openxmlformats.org/officeDocument/2006/relationships/image" Target="../media/image183.png"/></Relationships>
</file>

<file path=ppt/slides/_rels/slide184.xml.rels><?xml version="1.0" encoding="UTF-8" standalone="yes"?>
<Relationships xmlns="http://schemas.openxmlformats.org/package/2006/relationships"><Relationship Id="rId3" Type="http://schemas.openxmlformats.org/officeDocument/2006/relationships/image" Target="../media/image189.jpg"/><Relationship Id="rId2" Type="http://schemas.openxmlformats.org/officeDocument/2006/relationships/image" Target="../media/image188.jpg"/><Relationship Id="rId1" Type="http://schemas.openxmlformats.org/officeDocument/2006/relationships/slideLayout" Target="../slideLayouts/slideLayout5.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6.xml.rels><?xml version="1.0" encoding="UTF-8" standalone="yes"?>
<Relationships xmlns="http://schemas.openxmlformats.org/package/2006/relationships"><Relationship Id="rId2" Type="http://schemas.openxmlformats.org/officeDocument/2006/relationships/image" Target="../media/image190.jpg"/><Relationship Id="rId1" Type="http://schemas.openxmlformats.org/officeDocument/2006/relationships/slideLayout" Target="../slideLayouts/slideLayout3.xml"/></Relationships>
</file>

<file path=ppt/slides/_rels/slide187.xml.rels><?xml version="1.0" encoding="UTF-8" standalone="yes"?>
<Relationships xmlns="http://schemas.openxmlformats.org/package/2006/relationships"><Relationship Id="rId2" Type="http://schemas.openxmlformats.org/officeDocument/2006/relationships/image" Target="../media/image190.jpg"/><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2" Type="http://schemas.openxmlformats.org/officeDocument/2006/relationships/image" Target="../media/image190.jpg"/><Relationship Id="rId1" Type="http://schemas.openxmlformats.org/officeDocument/2006/relationships/slideLayout" Target="../slideLayouts/slideLayout3.xml"/></Relationships>
</file>

<file path=ppt/slides/_rels/slide189.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3.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193.png"/></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3" Type="http://schemas.openxmlformats.org/officeDocument/2006/relationships/image" Target="../media/image189.jpg"/><Relationship Id="rId2" Type="http://schemas.openxmlformats.org/officeDocument/2006/relationships/image" Target="../media/image188.jpg"/><Relationship Id="rId1" Type="http://schemas.openxmlformats.org/officeDocument/2006/relationships/slideLayout" Target="../slideLayouts/slideLayout5.xml"/></Relationships>
</file>

<file path=ppt/slides/_rels/slide191.xml.rels><?xml version="1.0" encoding="UTF-8" standalone="yes"?>
<Relationships xmlns="http://schemas.openxmlformats.org/package/2006/relationships"><Relationship Id="rId2" Type="http://schemas.openxmlformats.org/officeDocument/2006/relationships/image" Target="../media/image196.jpg"/><Relationship Id="rId1" Type="http://schemas.openxmlformats.org/officeDocument/2006/relationships/slideLayout" Target="../slideLayouts/slideLayout3.xml"/></Relationships>
</file>

<file path=ppt/slides/_rels/slide192.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3.xml"/><Relationship Id="rId4" Type="http://schemas.openxmlformats.org/officeDocument/2006/relationships/image" Target="../media/image199.png"/></Relationships>
</file>

<file path=ppt/slides/_rels/slide193.xml.rels><?xml version="1.0" encoding="UTF-8" standalone="yes"?>
<Relationships xmlns="http://schemas.openxmlformats.org/package/2006/relationships"><Relationship Id="rId3" Type="http://schemas.openxmlformats.org/officeDocument/2006/relationships/image" Target="../media/image189.jpg"/><Relationship Id="rId2" Type="http://schemas.openxmlformats.org/officeDocument/2006/relationships/image" Target="../media/image188.jpg"/><Relationship Id="rId1" Type="http://schemas.openxmlformats.org/officeDocument/2006/relationships/slideLayout" Target="../slideLayouts/slideLayout4.xml"/></Relationships>
</file>

<file path=ppt/slides/_rels/slide194.xml.rels><?xml version="1.0" encoding="UTF-8" standalone="yes"?>
<Relationships xmlns="http://schemas.openxmlformats.org/package/2006/relationships"><Relationship Id="rId3" Type="http://schemas.openxmlformats.org/officeDocument/2006/relationships/image" Target="../media/image201.tiff"/><Relationship Id="rId2" Type="http://schemas.openxmlformats.org/officeDocument/2006/relationships/image" Target="../media/image200.tiff"/><Relationship Id="rId1" Type="http://schemas.openxmlformats.org/officeDocument/2006/relationships/slideLayout" Target="../slideLayouts/slideLayout3.xml"/><Relationship Id="rId5" Type="http://schemas.openxmlformats.org/officeDocument/2006/relationships/image" Target="../media/image203.png"/><Relationship Id="rId4" Type="http://schemas.openxmlformats.org/officeDocument/2006/relationships/image" Target="../media/image202.tiff"/></Relationships>
</file>

<file path=ppt/slides/_rels/slide195.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3.xml"/></Relationships>
</file>

<file path=ppt/slides/_rels/slide196.xml.rels><?xml version="1.0" encoding="UTF-8" standalone="yes"?>
<Relationships xmlns="http://schemas.openxmlformats.org/package/2006/relationships"><Relationship Id="rId2" Type="http://schemas.openxmlformats.org/officeDocument/2006/relationships/image" Target="../media/image205.tiff"/><Relationship Id="rId1" Type="http://schemas.openxmlformats.org/officeDocument/2006/relationships/slideLayout" Target="../slideLayouts/slideLayout3.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8.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3.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2.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3.xml"/></Relationships>
</file>

<file path=ppt/slides/_rels/slide203.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3.xml"/></Relationships>
</file>

<file path=ppt/slides/_rels/slide204.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image" Target="../media/image209.jpeg"/><Relationship Id="rId1" Type="http://schemas.openxmlformats.org/officeDocument/2006/relationships/slideLayout" Target="../slideLayouts/slideLayout3.xml"/><Relationship Id="rId4" Type="http://schemas.openxmlformats.org/officeDocument/2006/relationships/image" Target="../media/image211.png"/></Relationships>
</file>

<file path=ppt/slides/_rels/slide205.xml.rels><?xml version="1.0" encoding="UTF-8" standalone="yes"?>
<Relationships xmlns="http://schemas.openxmlformats.org/package/2006/relationships"><Relationship Id="rId3" Type="http://schemas.openxmlformats.org/officeDocument/2006/relationships/image" Target="../media/image212.emf"/><Relationship Id="rId2" Type="http://schemas.openxmlformats.org/officeDocument/2006/relationships/notesSlide" Target="../notesSlides/notesSlide74.xml"/><Relationship Id="rId1" Type="http://schemas.openxmlformats.org/officeDocument/2006/relationships/slideLayout" Target="../slideLayouts/slideLayout3.xml"/><Relationship Id="rId5" Type="http://schemas.openxmlformats.org/officeDocument/2006/relationships/hyperlink" Target="http://ftp.cs.nyu.edu/~fergus/papers/zeilerECCV2014.pdf" TargetMode="External"/><Relationship Id="rId4" Type="http://schemas.openxmlformats.org/officeDocument/2006/relationships/image" Target="../media/image213.png"/></Relationships>
</file>

<file path=ppt/slides/_rels/slide206.xml.rels><?xml version="1.0" encoding="UTF-8" standalone="yes"?>
<Relationships xmlns="http://schemas.openxmlformats.org/package/2006/relationships"><Relationship Id="rId3" Type="http://schemas.openxmlformats.org/officeDocument/2006/relationships/hyperlink" Target="http://ftp.cs.nyu.edu/~fergus/papers/zeilerECCV2014.pdf" TargetMode="External"/><Relationship Id="rId2" Type="http://schemas.openxmlformats.org/officeDocument/2006/relationships/image" Target="../media/image214.jpeg"/><Relationship Id="rId1" Type="http://schemas.openxmlformats.org/officeDocument/2006/relationships/slideLayout" Target="../slideLayouts/slideLayout3.xml"/></Relationships>
</file>

<file path=ppt/slides/_rels/slide207.xml.rels><?xml version="1.0" encoding="UTF-8" standalone="yes"?>
<Relationships xmlns="http://schemas.openxmlformats.org/package/2006/relationships"><Relationship Id="rId3" Type="http://schemas.openxmlformats.org/officeDocument/2006/relationships/hyperlink" Target="http://ftp.cs.nyu.edu/~fergus/papers/zeilerECCV2014.pdf" TargetMode="External"/><Relationship Id="rId2" Type="http://schemas.openxmlformats.org/officeDocument/2006/relationships/image" Target="../media/image215.jpeg"/><Relationship Id="rId1" Type="http://schemas.openxmlformats.org/officeDocument/2006/relationships/slideLayout" Target="../slideLayouts/slideLayout3.xml"/></Relationships>
</file>

<file path=ppt/slides/_rels/slide208.xml.rels><?xml version="1.0" encoding="UTF-8" standalone="yes"?>
<Relationships xmlns="http://schemas.openxmlformats.org/package/2006/relationships"><Relationship Id="rId3" Type="http://schemas.openxmlformats.org/officeDocument/2006/relationships/hyperlink" Target="http://ftp.cs.nyu.edu/~fergus/papers/zeilerECCV2014.pdf" TargetMode="External"/><Relationship Id="rId2" Type="http://schemas.openxmlformats.org/officeDocument/2006/relationships/image" Target="../media/image216.jpeg"/><Relationship Id="rId1" Type="http://schemas.openxmlformats.org/officeDocument/2006/relationships/slideLayout" Target="../slideLayouts/slideLayout3.xml"/></Relationships>
</file>

<file path=ppt/slides/_rels/slide209.xml.rels><?xml version="1.0" encoding="UTF-8" standalone="yes"?>
<Relationships xmlns="http://schemas.openxmlformats.org/package/2006/relationships"><Relationship Id="rId3" Type="http://schemas.openxmlformats.org/officeDocument/2006/relationships/image" Target="../media/image218.jpg"/><Relationship Id="rId2" Type="http://schemas.openxmlformats.org/officeDocument/2006/relationships/image" Target="../media/image217.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0.xml.rels><?xml version="1.0" encoding="UTF-8" standalone="yes"?>
<Relationships xmlns="http://schemas.openxmlformats.org/package/2006/relationships"><Relationship Id="rId3" Type="http://schemas.openxmlformats.org/officeDocument/2006/relationships/image" Target="../media/image218.jpg"/><Relationship Id="rId2" Type="http://schemas.openxmlformats.org/officeDocument/2006/relationships/image" Target="../media/image217.jpg"/><Relationship Id="rId1" Type="http://schemas.openxmlformats.org/officeDocument/2006/relationships/slideLayout" Target="../slideLayouts/slideLayout3.xml"/></Relationships>
</file>

<file path=ppt/slides/_rels/slide211.xml.rels><?xml version="1.0" encoding="UTF-8" standalone="yes"?>
<Relationships xmlns="http://schemas.openxmlformats.org/package/2006/relationships"><Relationship Id="rId2" Type="http://schemas.openxmlformats.org/officeDocument/2006/relationships/image" Target="../media/image219.jpg"/><Relationship Id="rId1" Type="http://schemas.openxmlformats.org/officeDocument/2006/relationships/slideLayout" Target="../slideLayouts/slideLayout3.xml"/></Relationships>
</file>

<file path=ppt/slides/_rels/slide212.xml.rels><?xml version="1.0" encoding="UTF-8" standalone="yes"?>
<Relationships xmlns="http://schemas.openxmlformats.org/package/2006/relationships"><Relationship Id="rId3" Type="http://schemas.openxmlformats.org/officeDocument/2006/relationships/image" Target="../media/image220.jpg"/><Relationship Id="rId2" Type="http://schemas.openxmlformats.org/officeDocument/2006/relationships/hyperlink" Target="http://yosinski.com/deepvis" TargetMode="External"/><Relationship Id="rId1" Type="http://schemas.openxmlformats.org/officeDocument/2006/relationships/slideLayout" Target="../slideLayouts/slideLayout3.xml"/></Relationships>
</file>

<file path=ppt/slides/_rels/slide213.xml.rels><?xml version="1.0" encoding="UTF-8" standalone="yes"?>
<Relationships xmlns="http://schemas.openxmlformats.org/package/2006/relationships"><Relationship Id="rId2" Type="http://schemas.openxmlformats.org/officeDocument/2006/relationships/image" Target="../media/image221.jpg"/><Relationship Id="rId1" Type="http://schemas.openxmlformats.org/officeDocument/2006/relationships/slideLayout" Target="../slideLayouts/slideLayout3.xml"/></Relationships>
</file>

<file path=ppt/slides/_rels/slide214.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215.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76.xml"/><Relationship Id="rId1" Type="http://schemas.openxmlformats.org/officeDocument/2006/relationships/slideLayout" Target="../slideLayouts/slideLayout3.xml"/><Relationship Id="rId4" Type="http://schemas.openxmlformats.org/officeDocument/2006/relationships/image" Target="../media/image224.png"/></Relationships>
</file>

<file path=ppt/slides/_rels/slide216.xml.rels><?xml version="1.0" encoding="UTF-8" standalone="yes"?>
<Relationships xmlns="http://schemas.openxmlformats.org/package/2006/relationships"><Relationship Id="rId3" Type="http://schemas.openxmlformats.org/officeDocument/2006/relationships/hyperlink" Target="http://arxiv.org/pdf/1312.6199v4.pdf" TargetMode="External"/><Relationship Id="rId2" Type="http://schemas.openxmlformats.org/officeDocument/2006/relationships/image" Target="../media/image225.png"/><Relationship Id="rId1" Type="http://schemas.openxmlformats.org/officeDocument/2006/relationships/slideLayout" Target="../slideLayouts/slideLayout11.xml"/></Relationships>
</file>

<file path=ppt/slides/_rels/slide217.xml.rels><?xml version="1.0" encoding="UTF-8" standalone="yes"?>
<Relationships xmlns="http://schemas.openxmlformats.org/package/2006/relationships"><Relationship Id="rId3" Type="http://schemas.openxmlformats.org/officeDocument/2006/relationships/hyperlink" Target="http://arxiv.org/pdf/1412.1897.pdf" TargetMode="External"/><Relationship Id="rId2" Type="http://schemas.openxmlformats.org/officeDocument/2006/relationships/image" Target="../media/image226.png"/><Relationship Id="rId1" Type="http://schemas.openxmlformats.org/officeDocument/2006/relationships/slideLayout" Target="../slideLayouts/slideLayout11.xml"/></Relationships>
</file>

<file path=ppt/slides/_rels/slide218.xml.rels><?xml version="1.0" encoding="UTF-8" standalone="yes"?>
<Relationships xmlns="http://schemas.openxmlformats.org/package/2006/relationships"><Relationship Id="rId3" Type="http://schemas.openxmlformats.org/officeDocument/2006/relationships/hyperlink" Target="http://karpathy.github.io/2015/03/30/breaking-convnets/" TargetMode="External"/><Relationship Id="rId2" Type="http://schemas.openxmlformats.org/officeDocument/2006/relationships/image" Target="../media/image227.png"/><Relationship Id="rId1" Type="http://schemas.openxmlformats.org/officeDocument/2006/relationships/slideLayout" Target="../slideLayouts/slideLayout3.xml"/></Relationships>
</file>

<file path=ppt/slides/_rels/slide219.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image" Target="../media/image34.jpg"/></Relationships>
</file>

<file path=ppt/slides/_rels/slide220.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3.xml"/></Relationships>
</file>

<file path=ppt/slides/_rels/slide221.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3.xml"/></Relationships>
</file>

<file path=ppt/slides/_rels/slide222.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2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34.png"/><Relationship Id="rId5" Type="http://schemas.openxmlformats.org/officeDocument/2006/relationships/image" Target="../media/image233.jpg"/><Relationship Id="rId4" Type="http://schemas.openxmlformats.org/officeDocument/2006/relationships/hyperlink" Target="http://yann.lecun.com/exdb/publis/pdf/lecun-01a.pdf" TargetMode="External"/></Relationships>
</file>

<file path=ppt/slides/_rels/slide224.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11.xml"/><Relationship Id="rId4" Type="http://schemas.openxmlformats.org/officeDocument/2006/relationships/image" Target="../media/image237.png"/></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78.xml"/><Relationship Id="rId1" Type="http://schemas.openxmlformats.org/officeDocument/2006/relationships/slideLayout" Target="../slideLayouts/slideLayout5.xml"/><Relationship Id="rId4" Type="http://schemas.openxmlformats.org/officeDocument/2006/relationships/image" Target="../media/image239.png"/></Relationships>
</file>

<file path=ppt/slides/_rels/slide227.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79.xml"/><Relationship Id="rId1" Type="http://schemas.openxmlformats.org/officeDocument/2006/relationships/slideLayout" Target="../slideLayouts/slideLayout5.xml"/><Relationship Id="rId4" Type="http://schemas.openxmlformats.org/officeDocument/2006/relationships/image" Target="../media/image239.png"/></Relationships>
</file>

<file path=ppt/slides/_rels/slide228.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80.xml"/><Relationship Id="rId1" Type="http://schemas.openxmlformats.org/officeDocument/2006/relationships/slideLayout" Target="../slideLayouts/slideLayout5.xml"/><Relationship Id="rId4" Type="http://schemas.openxmlformats.org/officeDocument/2006/relationships/image" Target="../media/image239.png"/></Relationships>
</file>

<file path=ppt/slides/_rels/slide229.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81.xml"/><Relationship Id="rId1" Type="http://schemas.openxmlformats.org/officeDocument/2006/relationships/slideLayout" Target="../slideLayouts/slideLayout5.xml"/><Relationship Id="rId4" Type="http://schemas.openxmlformats.org/officeDocument/2006/relationships/image" Target="../media/image239.png"/></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30.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82.xml"/><Relationship Id="rId1" Type="http://schemas.openxmlformats.org/officeDocument/2006/relationships/slideLayout" Target="../slideLayouts/slideLayout5.xml"/><Relationship Id="rId4" Type="http://schemas.openxmlformats.org/officeDocument/2006/relationships/image" Target="../media/image239.png"/></Relationships>
</file>

<file path=ppt/slides/_rels/slide231.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232.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233.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85.xml"/><Relationship Id="rId1" Type="http://schemas.openxmlformats.org/officeDocument/2006/relationships/slideLayout" Target="../slideLayouts/slideLayout5.xml"/><Relationship Id="rId4" Type="http://schemas.openxmlformats.org/officeDocument/2006/relationships/image" Target="../media/image243.png"/></Relationships>
</file>

<file path=ppt/slides/_rels/slide234.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86.xml"/><Relationship Id="rId1" Type="http://schemas.openxmlformats.org/officeDocument/2006/relationships/slideLayout" Target="../slideLayouts/slideLayout5.xml"/></Relationships>
</file>

<file path=ppt/slides/_rels/slide235.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3.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9.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image" Target="../media/image352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3.xml"/></Relationships>
</file>

<file path=ppt/slides/_rels/slide250.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png"/><Relationship Id="rId1" Type="http://schemas.openxmlformats.org/officeDocument/2006/relationships/slideLayout" Target="../slideLayouts/slideLayout3.xml"/></Relationships>
</file>

<file path=ppt/slides/_rels/slide251.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3.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3.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3.xml"/></Relationships>
</file>

<file path=ppt/slides/_rels/slide254.xml.rels><?xml version="1.0" encoding="UTF-8" standalone="yes"?>
<Relationships xmlns="http://schemas.openxmlformats.org/package/2006/relationships"><Relationship Id="rId2" Type="http://schemas.openxmlformats.org/officeDocument/2006/relationships/image" Target="../media/image251.tiff"/><Relationship Id="rId1" Type="http://schemas.openxmlformats.org/officeDocument/2006/relationships/slideLayout" Target="../slideLayouts/slideLayout15.xml"/></Relationships>
</file>

<file path=ppt/slides/_rels/slide255.xml.rels><?xml version="1.0" encoding="UTF-8" standalone="yes"?>
<Relationships xmlns="http://schemas.openxmlformats.org/package/2006/relationships"><Relationship Id="rId2" Type="http://schemas.openxmlformats.org/officeDocument/2006/relationships/image" Target="../media/image251.tiff"/><Relationship Id="rId1" Type="http://schemas.openxmlformats.org/officeDocument/2006/relationships/slideLayout" Target="../slideLayouts/slideLayout15.xml"/></Relationships>
</file>

<file path=ppt/slides/_rels/slide256.xml.rels><?xml version="1.0" encoding="UTF-8" standalone="yes"?>
<Relationships xmlns="http://schemas.openxmlformats.org/package/2006/relationships"><Relationship Id="rId2" Type="http://schemas.openxmlformats.org/officeDocument/2006/relationships/image" Target="../media/image251.tiff"/><Relationship Id="rId1" Type="http://schemas.openxmlformats.org/officeDocument/2006/relationships/slideLayout" Target="../slideLayouts/slideLayout15.xml"/></Relationships>
</file>

<file path=ppt/slides/_rels/slide257.xml.rels><?xml version="1.0" encoding="UTF-8" standalone="yes"?>
<Relationships xmlns="http://schemas.openxmlformats.org/package/2006/relationships"><Relationship Id="rId3" Type="http://schemas.openxmlformats.org/officeDocument/2006/relationships/image" Target="../media/image251.tiff"/><Relationship Id="rId2" Type="http://schemas.openxmlformats.org/officeDocument/2006/relationships/image" Target="../media/image252.png"/><Relationship Id="rId1" Type="http://schemas.openxmlformats.org/officeDocument/2006/relationships/slideLayout" Target="../slideLayouts/slideLayout15.xml"/></Relationships>
</file>

<file path=ppt/slides/_rels/slide258.xml.rels><?xml version="1.0" encoding="UTF-8" standalone="yes"?>
<Relationships xmlns="http://schemas.openxmlformats.org/package/2006/relationships"><Relationship Id="rId3" Type="http://schemas.openxmlformats.org/officeDocument/2006/relationships/image" Target="../media/image251.tiff"/><Relationship Id="rId2" Type="http://schemas.openxmlformats.org/officeDocument/2006/relationships/image" Target="../media/image252.png"/><Relationship Id="rId1" Type="http://schemas.openxmlformats.org/officeDocument/2006/relationships/slideLayout" Target="../slideLayouts/slideLayout15.xml"/></Relationships>
</file>

<file path=ppt/slides/_rels/slide259.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60.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15.xml"/></Relationships>
</file>

<file path=ppt/slides/_rels/slide261.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15.xml"/></Relationships>
</file>

<file path=ppt/slides/_rels/slide262.xml.rels><?xml version="1.0" encoding="UTF-8" standalone="yes"?>
<Relationships xmlns="http://schemas.openxmlformats.org/package/2006/relationships"><Relationship Id="rId2" Type="http://schemas.openxmlformats.org/officeDocument/2006/relationships/image" Target="../media/image251.tiff"/><Relationship Id="rId1" Type="http://schemas.openxmlformats.org/officeDocument/2006/relationships/slideLayout" Target="../slideLayouts/slideLayout15.xml"/></Relationships>
</file>

<file path=ppt/slides/_rels/slide263.xml.rels><?xml version="1.0" encoding="UTF-8" standalone="yes"?>
<Relationships xmlns="http://schemas.openxmlformats.org/package/2006/relationships"><Relationship Id="rId2" Type="http://schemas.openxmlformats.org/officeDocument/2006/relationships/image" Target="../media/image255.tiff"/><Relationship Id="rId1" Type="http://schemas.openxmlformats.org/officeDocument/2006/relationships/slideLayout" Target="../slideLayouts/slideLayout15.xml"/></Relationships>
</file>

<file path=ppt/slides/_rels/slide264.xml.rels><?xml version="1.0" encoding="UTF-8" standalone="yes"?>
<Relationships xmlns="http://schemas.openxmlformats.org/package/2006/relationships"><Relationship Id="rId2" Type="http://schemas.openxmlformats.org/officeDocument/2006/relationships/image" Target="../media/image256.tiff"/><Relationship Id="rId1" Type="http://schemas.openxmlformats.org/officeDocument/2006/relationships/slideLayout" Target="../slideLayouts/slideLayout15.xml"/></Relationships>
</file>

<file path=ppt/slides/_rels/slide265.xml.rels><?xml version="1.0" encoding="UTF-8" standalone="yes"?>
<Relationships xmlns="http://schemas.openxmlformats.org/package/2006/relationships"><Relationship Id="rId2" Type="http://schemas.openxmlformats.org/officeDocument/2006/relationships/image" Target="../media/image257.tiff"/><Relationship Id="rId1" Type="http://schemas.openxmlformats.org/officeDocument/2006/relationships/slideLayout" Target="../slideLayouts/slideLayout15.xml"/></Relationships>
</file>

<file path=ppt/slides/_rels/slide266.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16.xml"/></Relationships>
</file>

<file path=ppt/slides/_rels/slide267.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16.xml"/></Relationships>
</file>

<file path=ppt/slides/_rels/slide268.xml.rels><?xml version="1.0" encoding="UTF-8" standalone="yes"?>
<Relationships xmlns="http://schemas.openxmlformats.org/package/2006/relationships"><Relationship Id="rId2" Type="http://schemas.openxmlformats.org/officeDocument/2006/relationships/image" Target="../media/image260.gif"/><Relationship Id="rId1" Type="http://schemas.openxmlformats.org/officeDocument/2006/relationships/slideLayout" Target="../slideLayouts/slideLayout16.xml"/></Relationships>
</file>

<file path=ppt/slides/_rels/slide269.xml.rels><?xml version="1.0" encoding="UTF-8" standalone="yes"?>
<Relationships xmlns="http://schemas.openxmlformats.org/package/2006/relationships"><Relationship Id="rId2" Type="http://schemas.openxmlformats.org/officeDocument/2006/relationships/image" Target="../media/image261.jpe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0.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2.png"/><Relationship Id="rId1" Type="http://schemas.openxmlformats.org/officeDocument/2006/relationships/slideLayout" Target="../slideLayouts/slideLayout11.xml"/></Relationships>
</file>

<file path=ppt/slides/_rels/slide271.xml.rels><?xml version="1.0" encoding="UTF-8" standalone="yes"?>
<Relationships xmlns="http://schemas.openxmlformats.org/package/2006/relationships"><Relationship Id="rId2" Type="http://schemas.openxmlformats.org/officeDocument/2006/relationships/image" Target="../media/image264.png"/><Relationship Id="rId1" Type="http://schemas.openxmlformats.org/officeDocument/2006/relationships/slideLayout" Target="../slideLayouts/slideLayout11.xml"/></Relationships>
</file>

<file path=ppt/slides/_rels/slide272.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11.xml"/></Relationships>
</file>

<file path=ppt/slides/_rels/slide273.xml.rels><?xml version="1.0" encoding="UTF-8" standalone="yes"?>
<Relationships xmlns="http://schemas.openxmlformats.org/package/2006/relationships"><Relationship Id="rId2" Type="http://schemas.openxmlformats.org/officeDocument/2006/relationships/image" Target="../media/image266.jpg"/><Relationship Id="rId1" Type="http://schemas.openxmlformats.org/officeDocument/2006/relationships/slideLayout" Target="../slideLayouts/slideLayout11.xml"/></Relationships>
</file>

<file path=ppt/slides/_rels/slide274.xml.rels><?xml version="1.0" encoding="UTF-8" standalone="yes"?>
<Relationships xmlns="http://schemas.openxmlformats.org/package/2006/relationships"><Relationship Id="rId2" Type="http://schemas.openxmlformats.org/officeDocument/2006/relationships/image" Target="../media/image267.jpg"/><Relationship Id="rId1" Type="http://schemas.openxmlformats.org/officeDocument/2006/relationships/slideLayout" Target="../slideLayouts/slideLayout11.xml"/></Relationships>
</file>

<file path=ppt/slides/_rels/slide275.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png"/><Relationship Id="rId1" Type="http://schemas.openxmlformats.org/officeDocument/2006/relationships/slideLayout" Target="../slideLayouts/slideLayout11.xml"/></Relationships>
</file>

<file path=ppt/slides/_rels/slide276.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3.xml"/><Relationship Id="rId5" Type="http://schemas.openxmlformats.org/officeDocument/2006/relationships/image" Target="../media/image195.png"/><Relationship Id="rId4" Type="http://schemas.openxmlformats.org/officeDocument/2006/relationships/image" Target="../media/image194.png"/></Relationships>
</file>

<file path=ppt/slides/_rels/slide277.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3.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193.png"/></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1.xml.rels><?xml version="1.0" encoding="UTF-8" standalone="yes"?>
<Relationships xmlns="http://schemas.openxmlformats.org/package/2006/relationships"><Relationship Id="rId3" Type="http://schemas.openxmlformats.org/officeDocument/2006/relationships/image" Target="../media/image271.jpg"/><Relationship Id="rId2" Type="http://schemas.openxmlformats.org/officeDocument/2006/relationships/image" Target="../media/image270.jpg"/><Relationship Id="rId1" Type="http://schemas.openxmlformats.org/officeDocument/2006/relationships/slideLayout" Target="../slideLayouts/slideLayout3.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hyperlink" Target="http://deeplearning.stanford.edu/wiki/index.php/Feature_extraction_using_convolution" TargetMode="External"/><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8" Type="http://schemas.openxmlformats.org/officeDocument/2006/relationships/hyperlink" Target="http://introtodeeplearning.com/" TargetMode="External"/><Relationship Id="rId13" Type="http://schemas.openxmlformats.org/officeDocument/2006/relationships/image" Target="../media/image13.jpg"/><Relationship Id="rId3" Type="http://schemas.openxmlformats.org/officeDocument/2006/relationships/hyperlink" Target="https://www.deeplearningbook.org/" TargetMode="External"/><Relationship Id="rId7" Type="http://schemas.openxmlformats.org/officeDocument/2006/relationships/hyperlink" Target="http://www.nvidia.com/dlilabs" TargetMode="External"/><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hyperlink" Target="https://developers.google.com/machine-learning/crash-course/" TargetMode="External"/><Relationship Id="rId11" Type="http://schemas.openxmlformats.org/officeDocument/2006/relationships/image" Target="../media/image11.png"/><Relationship Id="rId5" Type="http://schemas.openxmlformats.org/officeDocument/2006/relationships/hyperlink" Target="http://course.fast.ai/" TargetMode="External"/><Relationship Id="rId10" Type="http://schemas.openxmlformats.org/officeDocument/2006/relationships/hyperlink" Target="https://jalammar.github.io/" TargetMode="External"/><Relationship Id="rId4" Type="http://schemas.openxmlformats.org/officeDocument/2006/relationships/hyperlink" Target="http://cs231n.stanford.edu/" TargetMode="External"/><Relationship Id="rId9" Type="http://schemas.openxmlformats.org/officeDocument/2006/relationships/hyperlink" Target="https://github.com/oxford-cs-deepnlp-2017/lectures"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65.tiff"/><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66.tiff"/><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20.png"/><Relationship Id="rId1" Type="http://schemas.openxmlformats.org/officeDocument/2006/relationships/slideLayout" Target="../slideLayouts/slideLayout3.xml"/><Relationship Id="rId5" Type="http://schemas.openxmlformats.org/officeDocument/2006/relationships/image" Target="../media/image69.png"/><Relationship Id="rId4" Type="http://schemas.openxmlformats.org/officeDocument/2006/relationships/image" Target="../media/image68.png"/></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3.xml"/><Relationship Id="rId5" Type="http://schemas.openxmlformats.org/officeDocument/2006/relationships/image" Target="../media/image73.png"/><Relationship Id="rId4" Type="http://schemas.openxmlformats.org/officeDocument/2006/relationships/image" Target="../media/image72.png"/></Relationships>
</file>

<file path=ppt/slides/_rels/slide4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55.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76.gif"/></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95.jpeg"/></Relationships>
</file>

<file path=ppt/slides/_rels/slide7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98.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101.png"/></Relationships>
</file>

<file path=ppt/slides/_rels/slide8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103.jp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gif"/><Relationship Id="rId1" Type="http://schemas.openxmlformats.org/officeDocument/2006/relationships/slideLayout" Target="../slideLayouts/slideLayout3.xml"/><Relationship Id="rId5" Type="http://schemas.openxmlformats.org/officeDocument/2006/relationships/image" Target="../media/image107.png"/><Relationship Id="rId4" Type="http://schemas.openxmlformats.org/officeDocument/2006/relationships/image" Target="../media/image106.png"/></Relationships>
</file>

<file path=ppt/slides/_rels/slide99.xml.rels><?xml version="1.0" encoding="UTF-8" standalone="yes"?>
<Relationships xmlns="http://schemas.openxmlformats.org/package/2006/relationships"><Relationship Id="rId3" Type="http://schemas.openxmlformats.org/officeDocument/2006/relationships/image" Target="../media/image109.gif"/><Relationship Id="rId2" Type="http://schemas.openxmlformats.org/officeDocument/2006/relationships/image" Target="../media/image108.gi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US" dirty="0"/>
              <a:t>University of Cyprus</a:t>
            </a:r>
          </a:p>
        </p:txBody>
      </p:sp>
      <p:sp>
        <p:nvSpPr>
          <p:cNvPr id="3" name="Text Placeholder 2"/>
          <p:cNvSpPr>
            <a:spLocks noGrp="1"/>
          </p:cNvSpPr>
          <p:nvPr>
            <p:ph type="body" sz="quarter" idx="19"/>
          </p:nvPr>
        </p:nvSpPr>
        <p:spPr/>
        <p:txBody>
          <a:bodyPr/>
          <a:lstStyle/>
          <a:p>
            <a:r>
              <a:rPr lang="en-US" dirty="0"/>
              <a:t>Nov, 2023</a:t>
            </a:r>
          </a:p>
        </p:txBody>
      </p:sp>
      <p:sp>
        <p:nvSpPr>
          <p:cNvPr id="4" name="Text Placeholder 3"/>
          <p:cNvSpPr>
            <a:spLocks noGrp="1"/>
          </p:cNvSpPr>
          <p:nvPr>
            <p:ph type="body" sz="quarter" idx="21"/>
          </p:nvPr>
        </p:nvSpPr>
        <p:spPr/>
        <p:txBody>
          <a:bodyPr/>
          <a:lstStyle/>
          <a:p>
            <a:r>
              <a:rPr lang="en-US" dirty="0"/>
              <a:t>MAI – 642 – DEEP LEARNING</a:t>
            </a:r>
          </a:p>
        </p:txBody>
      </p:sp>
      <p:sp>
        <p:nvSpPr>
          <p:cNvPr id="5" name="Text Placeholder 4"/>
          <p:cNvSpPr>
            <a:spLocks noGrp="1"/>
          </p:cNvSpPr>
          <p:nvPr>
            <p:ph type="body" sz="quarter" idx="23"/>
          </p:nvPr>
        </p:nvSpPr>
        <p:spPr/>
        <p:txBody>
          <a:bodyPr/>
          <a:lstStyle/>
          <a:p>
            <a:r>
              <a:rPr lang="en-US" dirty="0"/>
              <a:t>Theocharis Theocharides</a:t>
            </a:r>
          </a:p>
        </p:txBody>
      </p:sp>
    </p:spTree>
    <p:extLst>
      <p:ext uri="{BB962C8B-B14F-4D97-AF65-F5344CB8AC3E}">
        <p14:creationId xmlns:p14="http://schemas.microsoft.com/office/powerpoint/2010/main" val="1302962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4331424" y="702424"/>
            <a:ext cx="3529153" cy="391548"/>
          </a:xfrm>
          <a:prstGeom prst="rect">
            <a:avLst/>
          </a:prstGeom>
        </p:spPr>
        <p:txBody>
          <a:bodyPr vert="horz" wrap="square" lIns="0" tIns="11206" rIns="0" bIns="0" rtlCol="0" anchor="ctr">
            <a:spAutoFit/>
          </a:bodyPr>
          <a:lstStyle/>
          <a:p>
            <a:pPr marL="11206">
              <a:spcBef>
                <a:spcPts val="88"/>
              </a:spcBef>
            </a:pPr>
            <a:r>
              <a:rPr sz="2471" spc="-18" dirty="0"/>
              <a:t>What </a:t>
            </a:r>
            <a:r>
              <a:rPr sz="2471" spc="-4" dirty="0"/>
              <a:t>is</a:t>
            </a:r>
            <a:r>
              <a:rPr sz="2471" spc="-79" dirty="0"/>
              <a:t> </a:t>
            </a:r>
            <a:r>
              <a:rPr lang="en-US" sz="2471" spc="-13" dirty="0"/>
              <a:t>C</a:t>
            </a:r>
            <a:r>
              <a:rPr sz="2471" spc="-13" dirty="0"/>
              <a:t>onvolution?</a:t>
            </a:r>
            <a:endParaRPr sz="2471" dirty="0"/>
          </a:p>
        </p:txBody>
      </p:sp>
      <p:sp>
        <p:nvSpPr>
          <p:cNvPr id="5" name="object 5"/>
          <p:cNvSpPr txBox="1"/>
          <p:nvPr/>
        </p:nvSpPr>
        <p:spPr>
          <a:xfrm>
            <a:off x="335360" y="1506967"/>
            <a:ext cx="11017224" cy="3389914"/>
          </a:xfrm>
          <a:prstGeom prst="rect">
            <a:avLst/>
          </a:prstGeom>
        </p:spPr>
        <p:txBody>
          <a:bodyPr vert="horz" wrap="square" lIns="0" tIns="28015" rIns="0" bIns="0" rtlCol="0">
            <a:spAutoFit/>
          </a:bodyPr>
          <a:lstStyle/>
          <a:p>
            <a:pPr marL="309859" marR="302015" indent="-299213">
              <a:lnSpc>
                <a:spcPts val="2480"/>
              </a:lnSpc>
              <a:spcBef>
                <a:spcPts val="221"/>
              </a:spcBef>
              <a:buChar char="•"/>
              <a:tabLst>
                <a:tab pos="309859" algn="l"/>
                <a:tab pos="310419" algn="l"/>
              </a:tabLst>
            </a:pPr>
            <a:r>
              <a:rPr sz="2118" spc="-13" dirty="0">
                <a:solidFill>
                  <a:srgbClr val="3333CC"/>
                </a:solidFill>
                <a:latin typeface="Arial"/>
                <a:cs typeface="Arial"/>
              </a:rPr>
              <a:t>Convolution </a:t>
            </a:r>
            <a:r>
              <a:rPr sz="2118" spc="-4" dirty="0">
                <a:solidFill>
                  <a:srgbClr val="3333CC"/>
                </a:solidFill>
                <a:latin typeface="Arial"/>
                <a:cs typeface="Arial"/>
              </a:rPr>
              <a:t>is </a:t>
            </a:r>
            <a:r>
              <a:rPr sz="2118" spc="-9" dirty="0">
                <a:solidFill>
                  <a:srgbClr val="3333CC"/>
                </a:solidFill>
                <a:latin typeface="Arial"/>
                <a:cs typeface="Arial"/>
              </a:rPr>
              <a:t>an </a:t>
            </a:r>
            <a:r>
              <a:rPr sz="2118" spc="-13" dirty="0">
                <a:solidFill>
                  <a:srgbClr val="3333CC"/>
                </a:solidFill>
                <a:latin typeface="Arial"/>
                <a:cs typeface="Arial"/>
              </a:rPr>
              <a:t>operation </a:t>
            </a:r>
            <a:r>
              <a:rPr sz="2118" spc="-9" dirty="0">
                <a:solidFill>
                  <a:srgbClr val="3333CC"/>
                </a:solidFill>
                <a:latin typeface="Arial"/>
                <a:cs typeface="Arial"/>
              </a:rPr>
              <a:t>on </a:t>
            </a:r>
            <a:r>
              <a:rPr sz="2118" spc="-13" dirty="0">
                <a:solidFill>
                  <a:srgbClr val="3333CC"/>
                </a:solidFill>
                <a:latin typeface="Arial"/>
                <a:cs typeface="Arial"/>
              </a:rPr>
              <a:t>two functions </a:t>
            </a:r>
            <a:r>
              <a:rPr sz="2118" spc="-9" dirty="0">
                <a:solidFill>
                  <a:srgbClr val="3333CC"/>
                </a:solidFill>
                <a:latin typeface="Arial"/>
                <a:cs typeface="Arial"/>
              </a:rPr>
              <a:t>of </a:t>
            </a:r>
            <a:r>
              <a:rPr sz="2118" dirty="0">
                <a:solidFill>
                  <a:srgbClr val="3333CC"/>
                </a:solidFill>
                <a:latin typeface="Arial"/>
                <a:cs typeface="Arial"/>
              </a:rPr>
              <a:t>a </a:t>
            </a:r>
            <a:r>
              <a:rPr sz="2118" spc="-13" dirty="0">
                <a:solidFill>
                  <a:srgbClr val="3333CC"/>
                </a:solidFill>
                <a:latin typeface="Arial"/>
                <a:cs typeface="Arial"/>
              </a:rPr>
              <a:t>real-valued  </a:t>
            </a:r>
            <a:r>
              <a:rPr sz="2118" spc="-18" dirty="0">
                <a:solidFill>
                  <a:srgbClr val="3333CC"/>
                </a:solidFill>
                <a:latin typeface="Arial"/>
                <a:cs typeface="Arial"/>
              </a:rPr>
              <a:t>argument</a:t>
            </a:r>
            <a:r>
              <a:rPr lang="en-US" sz="2118" spc="-18" dirty="0">
                <a:solidFill>
                  <a:srgbClr val="3333CC"/>
                </a:solidFill>
                <a:latin typeface="Arial"/>
                <a:cs typeface="Arial"/>
              </a:rPr>
              <a:t> and can be considered an averaging process</a:t>
            </a:r>
            <a:endParaRPr sz="2118" dirty="0">
              <a:latin typeface="Arial"/>
              <a:cs typeface="Arial"/>
            </a:endParaRPr>
          </a:p>
          <a:p>
            <a:pPr marL="310419" indent="-299213">
              <a:spcBef>
                <a:spcPts val="393"/>
              </a:spcBef>
              <a:buChar char="•"/>
              <a:tabLst>
                <a:tab pos="309859" algn="l"/>
                <a:tab pos="310419" algn="l"/>
              </a:tabLst>
            </a:pPr>
            <a:r>
              <a:rPr sz="2118" spc="-13" dirty="0">
                <a:solidFill>
                  <a:srgbClr val="3333CC"/>
                </a:solidFill>
                <a:latin typeface="Arial"/>
                <a:cs typeface="Arial"/>
              </a:rPr>
              <a:t>Examples </a:t>
            </a:r>
            <a:r>
              <a:rPr sz="2118" spc="-9" dirty="0">
                <a:solidFill>
                  <a:srgbClr val="3333CC"/>
                </a:solidFill>
                <a:latin typeface="Arial"/>
                <a:cs typeface="Arial"/>
              </a:rPr>
              <a:t>of the two </a:t>
            </a:r>
            <a:r>
              <a:rPr sz="2118" spc="-13" dirty="0">
                <a:solidFill>
                  <a:srgbClr val="3333CC"/>
                </a:solidFill>
                <a:latin typeface="Arial"/>
                <a:cs typeface="Arial"/>
              </a:rPr>
              <a:t>functions </a:t>
            </a:r>
            <a:r>
              <a:rPr sz="2118" spc="-4" dirty="0">
                <a:solidFill>
                  <a:srgbClr val="3333CC"/>
                </a:solidFill>
                <a:latin typeface="Arial"/>
                <a:cs typeface="Arial"/>
              </a:rPr>
              <a:t>in </a:t>
            </a:r>
            <a:r>
              <a:rPr lang="en-US" sz="2118" spc="-13" dirty="0">
                <a:solidFill>
                  <a:srgbClr val="3333CC"/>
                </a:solidFill>
                <a:latin typeface="Arial"/>
                <a:cs typeface="Arial"/>
              </a:rPr>
              <a:t>o</a:t>
            </a:r>
            <a:r>
              <a:rPr sz="2118" spc="-13" dirty="0">
                <a:solidFill>
                  <a:srgbClr val="3333CC"/>
                </a:solidFill>
                <a:latin typeface="Arial"/>
                <a:cs typeface="Arial"/>
              </a:rPr>
              <a:t>ne</a:t>
            </a:r>
            <a:r>
              <a:rPr sz="2118" spc="-119" dirty="0">
                <a:solidFill>
                  <a:srgbClr val="3333CC"/>
                </a:solidFill>
                <a:latin typeface="Arial"/>
                <a:cs typeface="Arial"/>
              </a:rPr>
              <a:t> </a:t>
            </a:r>
            <a:r>
              <a:rPr lang="en-US" sz="2118" spc="-13" dirty="0">
                <a:solidFill>
                  <a:srgbClr val="3333CC"/>
                </a:solidFill>
                <a:latin typeface="Arial"/>
                <a:cs typeface="Arial"/>
              </a:rPr>
              <a:t>d</a:t>
            </a:r>
            <a:r>
              <a:rPr sz="2118" spc="-13" dirty="0">
                <a:solidFill>
                  <a:srgbClr val="3333CC"/>
                </a:solidFill>
                <a:latin typeface="Arial"/>
                <a:cs typeface="Arial"/>
              </a:rPr>
              <a:t>imension</a:t>
            </a:r>
            <a:endParaRPr sz="2118" dirty="0">
              <a:latin typeface="Arial"/>
              <a:cs typeface="Arial"/>
            </a:endParaRPr>
          </a:p>
          <a:p>
            <a:pPr marL="659501" lvl="1" indent="-249344">
              <a:spcBef>
                <a:spcPts val="459"/>
              </a:spcBef>
              <a:buClr>
                <a:srgbClr val="3333CC"/>
              </a:buClr>
              <a:buChar char="•"/>
              <a:tabLst>
                <a:tab pos="658941" algn="l"/>
                <a:tab pos="659501" algn="l"/>
              </a:tabLst>
            </a:pPr>
            <a:r>
              <a:rPr sz="1765" spc="-13" dirty="0">
                <a:solidFill>
                  <a:srgbClr val="006600"/>
                </a:solidFill>
                <a:latin typeface="Arial"/>
                <a:cs typeface="Arial"/>
              </a:rPr>
              <a:t>Tracking </a:t>
            </a:r>
            <a:r>
              <a:rPr sz="1765" spc="-9" dirty="0">
                <a:solidFill>
                  <a:srgbClr val="006600"/>
                </a:solidFill>
                <a:latin typeface="Arial"/>
                <a:cs typeface="Arial"/>
              </a:rPr>
              <a:t>location of </a:t>
            </a:r>
            <a:r>
              <a:rPr sz="1765" dirty="0">
                <a:solidFill>
                  <a:srgbClr val="006600"/>
                </a:solidFill>
                <a:latin typeface="Arial"/>
                <a:cs typeface="Arial"/>
              </a:rPr>
              <a:t>a </a:t>
            </a:r>
            <a:r>
              <a:rPr sz="1765" spc="-13" dirty="0">
                <a:solidFill>
                  <a:srgbClr val="006600"/>
                </a:solidFill>
                <a:latin typeface="Arial"/>
                <a:cs typeface="Arial"/>
              </a:rPr>
              <a:t>spaceship </a:t>
            </a:r>
            <a:r>
              <a:rPr sz="1765" spc="-9" dirty="0">
                <a:solidFill>
                  <a:srgbClr val="006600"/>
                </a:solidFill>
                <a:latin typeface="Arial"/>
                <a:cs typeface="Arial"/>
              </a:rPr>
              <a:t>by </a:t>
            </a:r>
            <a:r>
              <a:rPr sz="1765" dirty="0">
                <a:solidFill>
                  <a:srgbClr val="006600"/>
                </a:solidFill>
                <a:latin typeface="Arial"/>
                <a:cs typeface="Arial"/>
              </a:rPr>
              <a:t>a </a:t>
            </a:r>
            <a:r>
              <a:rPr sz="1765" spc="-9" dirty="0">
                <a:solidFill>
                  <a:srgbClr val="006600"/>
                </a:solidFill>
                <a:latin typeface="Arial"/>
                <a:cs typeface="Arial"/>
              </a:rPr>
              <a:t>laser</a:t>
            </a:r>
            <a:r>
              <a:rPr sz="1765" spc="-150" dirty="0">
                <a:solidFill>
                  <a:srgbClr val="006600"/>
                </a:solidFill>
                <a:latin typeface="Arial"/>
                <a:cs typeface="Arial"/>
              </a:rPr>
              <a:t> </a:t>
            </a:r>
            <a:r>
              <a:rPr sz="1765" spc="-13" dirty="0">
                <a:solidFill>
                  <a:srgbClr val="006600"/>
                </a:solidFill>
                <a:latin typeface="Arial"/>
                <a:cs typeface="Arial"/>
              </a:rPr>
              <a:t>sensor</a:t>
            </a:r>
            <a:endParaRPr sz="1765" dirty="0">
              <a:latin typeface="Arial"/>
              <a:cs typeface="Arial"/>
            </a:endParaRPr>
          </a:p>
          <a:p>
            <a:pPr marL="1008583" marR="4483" lvl="2" indent="-199475">
              <a:spcBef>
                <a:spcPts val="340"/>
              </a:spcBef>
              <a:buClr>
                <a:srgbClr val="3333CC"/>
              </a:buClr>
              <a:buChar char="•"/>
              <a:tabLst>
                <a:tab pos="1008023" algn="l"/>
                <a:tab pos="1008583" algn="l"/>
              </a:tabLst>
            </a:pPr>
            <a:r>
              <a:rPr sz="1765" dirty="0">
                <a:solidFill>
                  <a:srgbClr val="660066"/>
                </a:solidFill>
                <a:latin typeface="Arial"/>
                <a:cs typeface="Arial"/>
              </a:rPr>
              <a:t>A </a:t>
            </a:r>
            <a:r>
              <a:rPr sz="1765" spc="-9" dirty="0">
                <a:solidFill>
                  <a:srgbClr val="660066"/>
                </a:solidFill>
                <a:latin typeface="Arial"/>
                <a:cs typeface="Arial"/>
              </a:rPr>
              <a:t>laser </a:t>
            </a:r>
            <a:r>
              <a:rPr sz="1765" spc="-13" dirty="0">
                <a:solidFill>
                  <a:srgbClr val="660066"/>
                </a:solidFill>
                <a:latin typeface="Arial"/>
                <a:cs typeface="Arial"/>
              </a:rPr>
              <a:t>sensor provides </a:t>
            </a:r>
            <a:r>
              <a:rPr sz="1765" dirty="0">
                <a:solidFill>
                  <a:srgbClr val="660066"/>
                </a:solidFill>
                <a:latin typeface="Arial"/>
                <a:cs typeface="Arial"/>
              </a:rPr>
              <a:t>a </a:t>
            </a:r>
            <a:r>
              <a:rPr sz="1765" spc="-9" dirty="0">
                <a:solidFill>
                  <a:srgbClr val="660066"/>
                </a:solidFill>
                <a:latin typeface="Arial"/>
                <a:cs typeface="Arial"/>
              </a:rPr>
              <a:t>single </a:t>
            </a:r>
            <a:r>
              <a:rPr sz="1765" spc="-13" dirty="0">
                <a:solidFill>
                  <a:srgbClr val="660066"/>
                </a:solidFill>
                <a:latin typeface="Arial"/>
                <a:cs typeface="Arial"/>
              </a:rPr>
              <a:t>output </a:t>
            </a:r>
            <a:r>
              <a:rPr sz="1765" i="1" spc="-13" dirty="0">
                <a:latin typeface="Times New Roman"/>
                <a:cs typeface="Times New Roman"/>
              </a:rPr>
              <a:t>x</a:t>
            </a:r>
            <a:r>
              <a:rPr sz="1765" spc="-13" dirty="0">
                <a:latin typeface="Times New Roman"/>
                <a:cs typeface="Times New Roman"/>
              </a:rPr>
              <a:t>(</a:t>
            </a:r>
            <a:r>
              <a:rPr sz="1765" i="1" spc="-13" dirty="0">
                <a:latin typeface="Times New Roman"/>
                <a:cs typeface="Times New Roman"/>
              </a:rPr>
              <a:t>t</a:t>
            </a:r>
            <a:r>
              <a:rPr sz="1765" spc="-13" dirty="0">
                <a:latin typeface="Times New Roman"/>
                <a:cs typeface="Times New Roman"/>
              </a:rPr>
              <a:t>), </a:t>
            </a:r>
            <a:r>
              <a:rPr sz="1765" spc="-9" dirty="0">
                <a:solidFill>
                  <a:srgbClr val="660066"/>
                </a:solidFill>
                <a:latin typeface="Arial"/>
                <a:cs typeface="Arial"/>
              </a:rPr>
              <a:t>the position of </a:t>
            </a:r>
            <a:r>
              <a:rPr sz="1765" spc="-13" dirty="0">
                <a:solidFill>
                  <a:srgbClr val="660066"/>
                </a:solidFill>
                <a:latin typeface="Arial"/>
                <a:cs typeface="Arial"/>
              </a:rPr>
              <a:t>spaceship  </a:t>
            </a:r>
            <a:r>
              <a:rPr sz="1765" spc="-9" dirty="0">
                <a:solidFill>
                  <a:srgbClr val="660066"/>
                </a:solidFill>
                <a:latin typeface="Arial"/>
                <a:cs typeface="Arial"/>
              </a:rPr>
              <a:t>at time</a:t>
            </a:r>
            <a:r>
              <a:rPr sz="1765" spc="-128" dirty="0">
                <a:solidFill>
                  <a:srgbClr val="660066"/>
                </a:solidFill>
                <a:latin typeface="Arial"/>
                <a:cs typeface="Arial"/>
              </a:rPr>
              <a:t> </a:t>
            </a:r>
            <a:r>
              <a:rPr sz="1765" i="1" dirty="0">
                <a:latin typeface="Times New Roman"/>
                <a:cs typeface="Times New Roman"/>
              </a:rPr>
              <a:t>t</a:t>
            </a:r>
            <a:endParaRPr sz="1765" dirty="0">
              <a:latin typeface="Times New Roman"/>
              <a:cs typeface="Times New Roman"/>
            </a:endParaRPr>
          </a:p>
          <a:p>
            <a:pPr marL="720016" lvl="1" indent="-310419">
              <a:spcBef>
                <a:spcPts val="357"/>
              </a:spcBef>
              <a:buClr>
                <a:srgbClr val="3333CC"/>
              </a:buClr>
              <a:buFont typeface="Arial"/>
              <a:buChar char="•"/>
              <a:tabLst>
                <a:tab pos="720016" algn="l"/>
                <a:tab pos="720577" algn="l"/>
                <a:tab pos="990093" algn="l"/>
              </a:tabLst>
            </a:pPr>
            <a:r>
              <a:rPr sz="1765" i="1" dirty="0">
                <a:latin typeface="Times New Roman"/>
                <a:cs typeface="Times New Roman"/>
              </a:rPr>
              <a:t>w	</a:t>
            </a:r>
            <a:r>
              <a:rPr sz="1765" dirty="0">
                <a:solidFill>
                  <a:srgbClr val="006600"/>
                </a:solidFill>
                <a:latin typeface="Arial"/>
                <a:cs typeface="Arial"/>
              </a:rPr>
              <a:t>a </a:t>
            </a:r>
            <a:r>
              <a:rPr sz="1765" spc="-13" dirty="0">
                <a:solidFill>
                  <a:srgbClr val="006600"/>
                </a:solidFill>
                <a:latin typeface="Arial"/>
                <a:cs typeface="Arial"/>
              </a:rPr>
              <a:t>function </a:t>
            </a:r>
            <a:r>
              <a:rPr sz="1765" spc="-9" dirty="0">
                <a:solidFill>
                  <a:srgbClr val="006600"/>
                </a:solidFill>
                <a:latin typeface="Arial"/>
                <a:cs typeface="Arial"/>
              </a:rPr>
              <a:t>of </a:t>
            </a:r>
            <a:r>
              <a:rPr sz="1765" dirty="0">
                <a:solidFill>
                  <a:srgbClr val="006600"/>
                </a:solidFill>
                <a:latin typeface="Arial"/>
                <a:cs typeface="Arial"/>
              </a:rPr>
              <a:t>a </a:t>
            </a:r>
            <a:r>
              <a:rPr sz="1765" spc="-13" dirty="0">
                <a:solidFill>
                  <a:srgbClr val="006600"/>
                </a:solidFill>
                <a:latin typeface="Arial"/>
                <a:cs typeface="Arial"/>
              </a:rPr>
              <a:t>real-valued</a:t>
            </a:r>
            <a:r>
              <a:rPr sz="1765" spc="-88" dirty="0">
                <a:solidFill>
                  <a:srgbClr val="006600"/>
                </a:solidFill>
                <a:latin typeface="Arial"/>
                <a:cs typeface="Arial"/>
              </a:rPr>
              <a:t> </a:t>
            </a:r>
            <a:r>
              <a:rPr sz="1765" spc="-18" dirty="0">
                <a:solidFill>
                  <a:srgbClr val="006600"/>
                </a:solidFill>
                <a:latin typeface="Arial"/>
                <a:cs typeface="Arial"/>
              </a:rPr>
              <a:t>argument</a:t>
            </a:r>
            <a:endParaRPr sz="1765" dirty="0">
              <a:latin typeface="Arial"/>
              <a:cs typeface="Arial"/>
            </a:endParaRPr>
          </a:p>
          <a:p>
            <a:pPr marL="1008583" marR="43145" lvl="2" indent="-199475">
              <a:lnSpc>
                <a:spcPts val="2030"/>
              </a:lnSpc>
              <a:spcBef>
                <a:spcPts val="587"/>
              </a:spcBef>
              <a:buClr>
                <a:srgbClr val="3333CC"/>
              </a:buClr>
              <a:buChar char="•"/>
              <a:tabLst>
                <a:tab pos="1008023" algn="l"/>
                <a:tab pos="1008583" algn="l"/>
              </a:tabLst>
            </a:pPr>
            <a:r>
              <a:rPr sz="1765" spc="-9" dirty="0">
                <a:solidFill>
                  <a:srgbClr val="660066"/>
                </a:solidFill>
                <a:latin typeface="Arial"/>
                <a:cs typeface="Arial"/>
              </a:rPr>
              <a:t>If laser </a:t>
            </a:r>
            <a:r>
              <a:rPr sz="1765" spc="-13" dirty="0">
                <a:solidFill>
                  <a:srgbClr val="660066"/>
                </a:solidFill>
                <a:latin typeface="Arial"/>
                <a:cs typeface="Arial"/>
              </a:rPr>
              <a:t>sensor </a:t>
            </a:r>
            <a:r>
              <a:rPr sz="1765" dirty="0">
                <a:solidFill>
                  <a:srgbClr val="660066"/>
                </a:solidFill>
                <a:latin typeface="Arial"/>
                <a:cs typeface="Arial"/>
              </a:rPr>
              <a:t>is </a:t>
            </a:r>
            <a:r>
              <a:rPr sz="1765" spc="-9" dirty="0">
                <a:solidFill>
                  <a:srgbClr val="660066"/>
                </a:solidFill>
                <a:latin typeface="Arial"/>
                <a:cs typeface="Arial"/>
              </a:rPr>
              <a:t>noisy, we </a:t>
            </a:r>
            <a:r>
              <a:rPr sz="1765" spc="-13" dirty="0">
                <a:solidFill>
                  <a:srgbClr val="660066"/>
                </a:solidFill>
                <a:latin typeface="Arial"/>
                <a:cs typeface="Arial"/>
              </a:rPr>
              <a:t>want </a:t>
            </a:r>
            <a:r>
              <a:rPr sz="1765" dirty="0">
                <a:solidFill>
                  <a:srgbClr val="660066"/>
                </a:solidFill>
                <a:latin typeface="Arial"/>
                <a:cs typeface="Arial"/>
              </a:rPr>
              <a:t>a </a:t>
            </a:r>
            <a:r>
              <a:rPr sz="1765" spc="-13" dirty="0">
                <a:solidFill>
                  <a:srgbClr val="660066"/>
                </a:solidFill>
                <a:latin typeface="Arial"/>
                <a:cs typeface="Arial"/>
              </a:rPr>
              <a:t>weighted average that </a:t>
            </a:r>
            <a:r>
              <a:rPr sz="1765" spc="-9" dirty="0">
                <a:solidFill>
                  <a:srgbClr val="660066"/>
                </a:solidFill>
                <a:latin typeface="Arial"/>
                <a:cs typeface="Arial"/>
              </a:rPr>
              <a:t>gives</a:t>
            </a:r>
            <a:r>
              <a:rPr sz="1765" spc="-154" dirty="0">
                <a:solidFill>
                  <a:srgbClr val="660066"/>
                </a:solidFill>
                <a:latin typeface="Arial"/>
                <a:cs typeface="Arial"/>
              </a:rPr>
              <a:t> </a:t>
            </a:r>
            <a:r>
              <a:rPr sz="1765" spc="-13" dirty="0">
                <a:solidFill>
                  <a:srgbClr val="660066"/>
                </a:solidFill>
                <a:latin typeface="Arial"/>
                <a:cs typeface="Arial"/>
              </a:rPr>
              <a:t>more  </a:t>
            </a:r>
            <a:r>
              <a:rPr sz="1765" spc="-9" dirty="0">
                <a:solidFill>
                  <a:srgbClr val="660066"/>
                </a:solidFill>
                <a:latin typeface="Arial"/>
                <a:cs typeface="Arial"/>
              </a:rPr>
              <a:t>weight to </a:t>
            </a:r>
            <a:r>
              <a:rPr sz="1765" spc="-13" dirty="0">
                <a:solidFill>
                  <a:srgbClr val="660066"/>
                </a:solidFill>
                <a:latin typeface="Arial"/>
                <a:cs typeface="Arial"/>
              </a:rPr>
              <a:t>recent</a:t>
            </a:r>
            <a:r>
              <a:rPr sz="1765" spc="-53" dirty="0">
                <a:solidFill>
                  <a:srgbClr val="660066"/>
                </a:solidFill>
                <a:latin typeface="Arial"/>
                <a:cs typeface="Arial"/>
              </a:rPr>
              <a:t> </a:t>
            </a:r>
            <a:r>
              <a:rPr sz="1765" spc="-13" dirty="0">
                <a:solidFill>
                  <a:srgbClr val="660066"/>
                </a:solidFill>
                <a:latin typeface="Arial"/>
                <a:cs typeface="Arial"/>
              </a:rPr>
              <a:t>observations</a:t>
            </a:r>
            <a:endParaRPr sz="1765" dirty="0">
              <a:latin typeface="Arial"/>
              <a:cs typeface="Arial"/>
            </a:endParaRPr>
          </a:p>
          <a:p>
            <a:pPr marL="1008583" lvl="2" indent="-200036">
              <a:spcBef>
                <a:spcPts val="375"/>
              </a:spcBef>
              <a:buClr>
                <a:srgbClr val="3333CC"/>
              </a:buClr>
              <a:buChar char="•"/>
              <a:tabLst>
                <a:tab pos="1008023" algn="l"/>
                <a:tab pos="1008583" algn="l"/>
              </a:tabLst>
            </a:pPr>
            <a:r>
              <a:rPr sz="1765" spc="-13" dirty="0">
                <a:solidFill>
                  <a:srgbClr val="660066"/>
                </a:solidFill>
                <a:latin typeface="Arial"/>
                <a:cs typeface="Arial"/>
              </a:rPr>
              <a:t>Weighting function </a:t>
            </a:r>
            <a:r>
              <a:rPr sz="1765" dirty="0">
                <a:solidFill>
                  <a:srgbClr val="660066"/>
                </a:solidFill>
                <a:latin typeface="Arial"/>
                <a:cs typeface="Arial"/>
              </a:rPr>
              <a:t>is </a:t>
            </a:r>
            <a:r>
              <a:rPr sz="1765" i="1" spc="-13" dirty="0">
                <a:latin typeface="Times New Roman"/>
                <a:cs typeface="Times New Roman"/>
              </a:rPr>
              <a:t>w</a:t>
            </a:r>
            <a:r>
              <a:rPr sz="1765" spc="-13" dirty="0">
                <a:latin typeface="Times New Roman"/>
                <a:cs typeface="Times New Roman"/>
              </a:rPr>
              <a:t>(</a:t>
            </a:r>
            <a:r>
              <a:rPr sz="1765" i="1" spc="-13" dirty="0">
                <a:latin typeface="Times New Roman"/>
                <a:cs typeface="Times New Roman"/>
              </a:rPr>
              <a:t>a</a:t>
            </a:r>
            <a:r>
              <a:rPr sz="1765" spc="-13" dirty="0">
                <a:latin typeface="Times New Roman"/>
                <a:cs typeface="Times New Roman"/>
              </a:rPr>
              <a:t>) </a:t>
            </a:r>
            <a:r>
              <a:rPr sz="1765" spc="-13" dirty="0">
                <a:solidFill>
                  <a:srgbClr val="660066"/>
                </a:solidFill>
                <a:latin typeface="Arial"/>
                <a:cs typeface="Arial"/>
              </a:rPr>
              <a:t>where </a:t>
            </a:r>
            <a:r>
              <a:rPr sz="1765" i="1" dirty="0">
                <a:latin typeface="Times New Roman"/>
                <a:cs typeface="Times New Roman"/>
              </a:rPr>
              <a:t>a </a:t>
            </a:r>
            <a:r>
              <a:rPr sz="1765" dirty="0">
                <a:solidFill>
                  <a:srgbClr val="660066"/>
                </a:solidFill>
                <a:latin typeface="Arial"/>
                <a:cs typeface="Arial"/>
              </a:rPr>
              <a:t>is </a:t>
            </a:r>
            <a:r>
              <a:rPr sz="1765" spc="-9" dirty="0">
                <a:solidFill>
                  <a:srgbClr val="660066"/>
                </a:solidFill>
                <a:latin typeface="Arial"/>
                <a:cs typeface="Arial"/>
              </a:rPr>
              <a:t>age of</a:t>
            </a:r>
            <a:r>
              <a:rPr lang="en-US" sz="1765" spc="-9" dirty="0">
                <a:solidFill>
                  <a:srgbClr val="660066"/>
                </a:solidFill>
                <a:latin typeface="Arial"/>
                <a:cs typeface="Arial"/>
              </a:rPr>
              <a:t> a</a:t>
            </a:r>
            <a:r>
              <a:rPr sz="1765" spc="-88" dirty="0">
                <a:solidFill>
                  <a:srgbClr val="660066"/>
                </a:solidFill>
                <a:latin typeface="Arial"/>
                <a:cs typeface="Arial"/>
              </a:rPr>
              <a:t> </a:t>
            </a:r>
            <a:r>
              <a:rPr sz="1765" spc="-13" dirty="0">
                <a:solidFill>
                  <a:srgbClr val="660066"/>
                </a:solidFill>
                <a:latin typeface="Arial"/>
                <a:cs typeface="Arial"/>
              </a:rPr>
              <a:t>measurement</a:t>
            </a:r>
            <a:endParaRPr sz="1765" dirty="0">
              <a:latin typeface="Arial"/>
              <a:cs typeface="Arial"/>
            </a:endParaRPr>
          </a:p>
          <a:p>
            <a:pPr marL="309859" marR="142322" indent="-299213">
              <a:lnSpc>
                <a:spcPts val="2480"/>
              </a:lnSpc>
              <a:spcBef>
                <a:spcPts val="587"/>
              </a:spcBef>
              <a:buClr>
                <a:srgbClr val="3333CC"/>
              </a:buClr>
              <a:buChar char="•"/>
              <a:tabLst>
                <a:tab pos="309859" algn="l"/>
                <a:tab pos="310419" algn="l"/>
                <a:tab pos="1864198" algn="l"/>
              </a:tabLst>
            </a:pPr>
            <a:r>
              <a:rPr sz="2118" spc="-13" dirty="0">
                <a:solidFill>
                  <a:srgbClr val="000090"/>
                </a:solidFill>
                <a:latin typeface="Arial"/>
                <a:cs typeface="Arial"/>
              </a:rPr>
              <a:t>Convolution</a:t>
            </a:r>
            <a:r>
              <a:rPr lang="en-US" sz="2118" spc="-13" dirty="0">
                <a:solidFill>
                  <a:srgbClr val="000090"/>
                </a:solidFill>
                <a:latin typeface="Arial"/>
                <a:cs typeface="Arial"/>
              </a:rPr>
              <a:t> </a:t>
            </a:r>
            <a:r>
              <a:rPr sz="2118" spc="-4" dirty="0">
                <a:solidFill>
                  <a:srgbClr val="000090"/>
                </a:solidFill>
                <a:latin typeface="Arial"/>
                <a:cs typeface="Arial"/>
              </a:rPr>
              <a:t>is </a:t>
            </a:r>
            <a:r>
              <a:rPr sz="2118" spc="-9" dirty="0">
                <a:solidFill>
                  <a:srgbClr val="000090"/>
                </a:solidFill>
                <a:latin typeface="Arial"/>
                <a:cs typeface="Arial"/>
              </a:rPr>
              <a:t>the </a:t>
            </a:r>
            <a:r>
              <a:rPr sz="2118" spc="-13" dirty="0">
                <a:solidFill>
                  <a:srgbClr val="000090"/>
                </a:solidFill>
                <a:latin typeface="Arial"/>
                <a:cs typeface="Arial"/>
              </a:rPr>
              <a:t>weighted average </a:t>
            </a:r>
            <a:r>
              <a:rPr sz="2118" spc="-9" dirty="0">
                <a:solidFill>
                  <a:srgbClr val="000090"/>
                </a:solidFill>
                <a:latin typeface="Arial"/>
                <a:cs typeface="Arial"/>
              </a:rPr>
              <a:t>or </a:t>
            </a:r>
            <a:r>
              <a:rPr sz="2118" spc="-13" dirty="0">
                <a:solidFill>
                  <a:srgbClr val="000090"/>
                </a:solidFill>
                <a:latin typeface="Arial"/>
                <a:cs typeface="Arial"/>
              </a:rPr>
              <a:t>smoothed estimate</a:t>
            </a:r>
            <a:r>
              <a:rPr sz="2118" spc="-106" dirty="0">
                <a:solidFill>
                  <a:srgbClr val="000090"/>
                </a:solidFill>
                <a:latin typeface="Arial"/>
                <a:cs typeface="Arial"/>
              </a:rPr>
              <a:t> </a:t>
            </a:r>
            <a:r>
              <a:rPr sz="2118" spc="-9" dirty="0">
                <a:solidFill>
                  <a:srgbClr val="000090"/>
                </a:solidFill>
                <a:latin typeface="Arial"/>
                <a:cs typeface="Arial"/>
              </a:rPr>
              <a:t>of  the position of the</a:t>
            </a:r>
            <a:r>
              <a:rPr sz="2118" spc="-66" dirty="0">
                <a:solidFill>
                  <a:srgbClr val="000090"/>
                </a:solidFill>
                <a:latin typeface="Arial"/>
                <a:cs typeface="Arial"/>
              </a:rPr>
              <a:t> </a:t>
            </a:r>
            <a:r>
              <a:rPr sz="2118" spc="-13" dirty="0">
                <a:solidFill>
                  <a:srgbClr val="000090"/>
                </a:solidFill>
                <a:latin typeface="Arial"/>
                <a:cs typeface="Arial"/>
              </a:rPr>
              <a:t>spaceship</a:t>
            </a:r>
            <a:endParaRPr sz="2118" dirty="0">
              <a:latin typeface="Arial"/>
              <a:cs typeface="Arial"/>
            </a:endParaRPr>
          </a:p>
        </p:txBody>
      </p:sp>
      <p:sp>
        <p:nvSpPr>
          <p:cNvPr id="6" name="object 6"/>
          <p:cNvSpPr txBox="1"/>
          <p:nvPr/>
        </p:nvSpPr>
        <p:spPr>
          <a:xfrm>
            <a:off x="2524348" y="5408407"/>
            <a:ext cx="1922929" cy="282928"/>
          </a:xfrm>
          <a:prstGeom prst="rect">
            <a:avLst/>
          </a:prstGeom>
        </p:spPr>
        <p:txBody>
          <a:bodyPr vert="horz" wrap="square" lIns="0" tIns="11206" rIns="0" bIns="0" rtlCol="0">
            <a:spAutoFit/>
          </a:bodyPr>
          <a:lstStyle/>
          <a:p>
            <a:pPr marL="310419" indent="-299213">
              <a:spcBef>
                <a:spcPts val="88"/>
              </a:spcBef>
              <a:buClr>
                <a:srgbClr val="3333CC"/>
              </a:buClr>
              <a:buChar char="•"/>
              <a:tabLst>
                <a:tab pos="309859" algn="l"/>
                <a:tab pos="310419" algn="l"/>
              </a:tabLst>
            </a:pPr>
            <a:r>
              <a:rPr sz="1765" dirty="0">
                <a:solidFill>
                  <a:srgbClr val="000090"/>
                </a:solidFill>
                <a:latin typeface="Arial"/>
                <a:cs typeface="Arial"/>
              </a:rPr>
              <a:t>A </a:t>
            </a:r>
            <a:r>
              <a:rPr sz="1765" spc="-9" dirty="0">
                <a:solidFill>
                  <a:srgbClr val="000090"/>
                </a:solidFill>
                <a:latin typeface="Arial"/>
                <a:cs typeface="Arial"/>
              </a:rPr>
              <a:t>new </a:t>
            </a:r>
            <a:r>
              <a:rPr sz="1765" spc="-13" dirty="0">
                <a:solidFill>
                  <a:srgbClr val="000090"/>
                </a:solidFill>
                <a:latin typeface="Arial"/>
                <a:cs typeface="Arial"/>
              </a:rPr>
              <a:t>function</a:t>
            </a:r>
            <a:r>
              <a:rPr sz="1765" spc="-124" dirty="0">
                <a:solidFill>
                  <a:srgbClr val="000090"/>
                </a:solidFill>
                <a:latin typeface="Arial"/>
                <a:cs typeface="Arial"/>
              </a:rPr>
              <a:t> </a:t>
            </a:r>
            <a:r>
              <a:rPr sz="1765" i="1" dirty="0">
                <a:latin typeface="Times New Roman"/>
                <a:cs typeface="Times New Roman"/>
              </a:rPr>
              <a:t>s</a:t>
            </a:r>
            <a:endParaRPr sz="1765">
              <a:latin typeface="Times New Roman"/>
              <a:cs typeface="Times New Roman"/>
            </a:endParaRPr>
          </a:p>
        </p:txBody>
      </p:sp>
      <p:sp>
        <p:nvSpPr>
          <p:cNvPr id="7" name="object 7"/>
          <p:cNvSpPr txBox="1"/>
          <p:nvPr/>
        </p:nvSpPr>
        <p:spPr>
          <a:xfrm>
            <a:off x="4621108" y="5383558"/>
            <a:ext cx="2633080" cy="307777"/>
          </a:xfrm>
          <a:prstGeom prst="rect">
            <a:avLst/>
          </a:prstGeom>
          <a:ln w="9419">
            <a:solidFill>
              <a:srgbClr val="000000"/>
            </a:solidFill>
          </a:ln>
        </p:spPr>
        <p:txBody>
          <a:bodyPr vert="horz" wrap="square" lIns="0" tIns="0" rIns="0" bIns="0" rtlCol="0">
            <a:spAutoFit/>
          </a:bodyPr>
          <a:lstStyle/>
          <a:p>
            <a:pPr marL="19051">
              <a:lnSpc>
                <a:spcPts val="2400"/>
              </a:lnSpc>
            </a:pPr>
            <a:r>
              <a:rPr sz="1456" i="1" spc="62" dirty="0">
                <a:latin typeface="Calibri"/>
                <a:cs typeface="Calibri"/>
              </a:rPr>
              <a:t>s</a:t>
            </a:r>
            <a:r>
              <a:rPr sz="1456" spc="62" dirty="0">
                <a:latin typeface="Calibri"/>
                <a:cs typeface="Calibri"/>
              </a:rPr>
              <a:t>(</a:t>
            </a:r>
            <a:r>
              <a:rPr sz="1456" i="1" spc="62" dirty="0">
                <a:latin typeface="Calibri"/>
                <a:cs typeface="Calibri"/>
              </a:rPr>
              <a:t>t</a:t>
            </a:r>
            <a:r>
              <a:rPr sz="1456" spc="62" dirty="0">
                <a:latin typeface="Calibri"/>
                <a:cs typeface="Calibri"/>
              </a:rPr>
              <a:t>) </a:t>
            </a:r>
            <a:r>
              <a:rPr sz="1456" spc="128" dirty="0">
                <a:latin typeface="Segoe UI Symbol"/>
                <a:cs typeface="Segoe UI Symbol"/>
              </a:rPr>
              <a:t>= </a:t>
            </a:r>
            <a:r>
              <a:rPr sz="3243" spc="-529" baseline="-12471" dirty="0">
                <a:latin typeface="Cambria Math"/>
                <a:cs typeface="Cambria Math"/>
              </a:rPr>
              <a:t>∫ </a:t>
            </a:r>
            <a:r>
              <a:rPr sz="1456" i="1" spc="9" dirty="0">
                <a:latin typeface="Calibri"/>
                <a:cs typeface="Calibri"/>
              </a:rPr>
              <a:t>x</a:t>
            </a:r>
            <a:r>
              <a:rPr sz="1456" spc="9" dirty="0">
                <a:latin typeface="Calibri"/>
                <a:cs typeface="Calibri"/>
              </a:rPr>
              <a:t>(</a:t>
            </a:r>
            <a:r>
              <a:rPr sz="1456" i="1" spc="9" dirty="0">
                <a:latin typeface="Calibri"/>
                <a:cs typeface="Calibri"/>
              </a:rPr>
              <a:t>a</a:t>
            </a:r>
            <a:r>
              <a:rPr sz="1456" spc="9" dirty="0">
                <a:latin typeface="Calibri"/>
                <a:cs typeface="Calibri"/>
              </a:rPr>
              <a:t>)</a:t>
            </a:r>
            <a:r>
              <a:rPr sz="1456" i="1" spc="9" dirty="0">
                <a:latin typeface="Calibri"/>
                <a:cs typeface="Calibri"/>
              </a:rPr>
              <a:t>w</a:t>
            </a:r>
            <a:r>
              <a:rPr sz="1456" spc="9" dirty="0">
                <a:latin typeface="Calibri"/>
                <a:cs typeface="Calibri"/>
              </a:rPr>
              <a:t>(</a:t>
            </a:r>
            <a:r>
              <a:rPr sz="1456" i="1" spc="9" dirty="0">
                <a:latin typeface="Calibri"/>
                <a:cs typeface="Calibri"/>
              </a:rPr>
              <a:t>t</a:t>
            </a:r>
            <a:r>
              <a:rPr sz="1456" i="1" spc="-168" dirty="0">
                <a:latin typeface="Calibri"/>
                <a:cs typeface="Calibri"/>
              </a:rPr>
              <a:t> </a:t>
            </a:r>
            <a:r>
              <a:rPr sz="1456" spc="57" dirty="0">
                <a:latin typeface="Cambria Math"/>
                <a:cs typeface="Cambria Math"/>
              </a:rPr>
              <a:t>−</a:t>
            </a:r>
            <a:r>
              <a:rPr sz="1456" i="1" spc="57" dirty="0">
                <a:latin typeface="Calibri"/>
                <a:cs typeface="Calibri"/>
              </a:rPr>
              <a:t>a</a:t>
            </a:r>
            <a:r>
              <a:rPr sz="1456" spc="57" dirty="0">
                <a:latin typeface="Calibri"/>
                <a:cs typeface="Calibri"/>
              </a:rPr>
              <a:t>)</a:t>
            </a:r>
            <a:r>
              <a:rPr sz="1456" i="1" spc="57" dirty="0">
                <a:latin typeface="Calibri"/>
                <a:cs typeface="Calibri"/>
              </a:rPr>
              <a:t>da</a:t>
            </a:r>
            <a:endParaRPr sz="1456" dirty="0">
              <a:latin typeface="Calibri"/>
              <a:cs typeface="Calibri"/>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5" name="Shape 845"/>
          <p:cNvSpPr txBox="1"/>
          <p:nvPr/>
        </p:nvSpPr>
        <p:spPr>
          <a:xfrm>
            <a:off x="1788125" y="1066725"/>
            <a:ext cx="8289000" cy="737700"/>
          </a:xfrm>
          <a:prstGeom prst="rect">
            <a:avLst/>
          </a:prstGeom>
          <a:noFill/>
          <a:ln>
            <a:noFill/>
          </a:ln>
        </p:spPr>
        <p:txBody>
          <a:bodyPr lIns="91425" tIns="91425" rIns="91425" bIns="91425" anchor="t" anchorCtr="0">
            <a:noAutofit/>
          </a:bodyPr>
          <a:lstStyle/>
          <a:p>
            <a:r>
              <a:rPr lang="en" sz="3000" kern="0">
                <a:solidFill>
                  <a:srgbClr val="000000"/>
                </a:solidFill>
                <a:latin typeface="Arial"/>
                <a:ea typeface="Arial"/>
                <a:cs typeface="Arial"/>
                <a:sym typeface="Arial"/>
              </a:rPr>
              <a:t>In practice: Common to zero pad the border</a:t>
            </a:r>
          </a:p>
        </p:txBody>
      </p:sp>
      <p:graphicFrame>
        <p:nvGraphicFramePr>
          <p:cNvPr id="846" name="Shape 846"/>
          <p:cNvGraphicFramePr/>
          <p:nvPr/>
        </p:nvGraphicFramePr>
        <p:xfrm>
          <a:off x="1901402" y="1804425"/>
          <a:ext cx="2679975" cy="4114530"/>
        </p:xfrm>
        <a:graphic>
          <a:graphicData uri="http://schemas.openxmlformats.org/drawingml/2006/table">
            <a:tbl>
              <a:tblPr>
                <a:noFill/>
              </a:tblPr>
              <a:tblGrid>
                <a:gridCol w="297775">
                  <a:extLst>
                    <a:ext uri="{9D8B030D-6E8A-4147-A177-3AD203B41FA5}">
                      <a16:colId xmlns:a16="http://schemas.microsoft.com/office/drawing/2014/main" val="20000"/>
                    </a:ext>
                  </a:extLst>
                </a:gridCol>
                <a:gridCol w="297775">
                  <a:extLst>
                    <a:ext uri="{9D8B030D-6E8A-4147-A177-3AD203B41FA5}">
                      <a16:colId xmlns:a16="http://schemas.microsoft.com/office/drawing/2014/main" val="20001"/>
                    </a:ext>
                  </a:extLst>
                </a:gridCol>
                <a:gridCol w="297775">
                  <a:extLst>
                    <a:ext uri="{9D8B030D-6E8A-4147-A177-3AD203B41FA5}">
                      <a16:colId xmlns:a16="http://schemas.microsoft.com/office/drawing/2014/main" val="20002"/>
                    </a:ext>
                  </a:extLst>
                </a:gridCol>
                <a:gridCol w="297775">
                  <a:extLst>
                    <a:ext uri="{9D8B030D-6E8A-4147-A177-3AD203B41FA5}">
                      <a16:colId xmlns:a16="http://schemas.microsoft.com/office/drawing/2014/main" val="20003"/>
                    </a:ext>
                  </a:extLst>
                </a:gridCol>
                <a:gridCol w="297775">
                  <a:extLst>
                    <a:ext uri="{9D8B030D-6E8A-4147-A177-3AD203B41FA5}">
                      <a16:colId xmlns:a16="http://schemas.microsoft.com/office/drawing/2014/main" val="20004"/>
                    </a:ext>
                  </a:extLst>
                </a:gridCol>
                <a:gridCol w="297775">
                  <a:extLst>
                    <a:ext uri="{9D8B030D-6E8A-4147-A177-3AD203B41FA5}">
                      <a16:colId xmlns:a16="http://schemas.microsoft.com/office/drawing/2014/main" val="20005"/>
                    </a:ext>
                  </a:extLst>
                </a:gridCol>
                <a:gridCol w="297775">
                  <a:extLst>
                    <a:ext uri="{9D8B030D-6E8A-4147-A177-3AD203B41FA5}">
                      <a16:colId xmlns:a16="http://schemas.microsoft.com/office/drawing/2014/main" val="20006"/>
                    </a:ext>
                  </a:extLst>
                </a:gridCol>
                <a:gridCol w="297775">
                  <a:extLst>
                    <a:ext uri="{9D8B030D-6E8A-4147-A177-3AD203B41FA5}">
                      <a16:colId xmlns:a16="http://schemas.microsoft.com/office/drawing/2014/main" val="20007"/>
                    </a:ext>
                  </a:extLst>
                </a:gridCol>
                <a:gridCol w="297775">
                  <a:extLst>
                    <a:ext uri="{9D8B030D-6E8A-4147-A177-3AD203B41FA5}">
                      <a16:colId xmlns:a16="http://schemas.microsoft.com/office/drawing/2014/main" val="20008"/>
                    </a:ext>
                  </a:extLst>
                </a:gridCol>
              </a:tblGrid>
              <a:tr h="0">
                <a:tc>
                  <a:txBody>
                    <a:bodyPr/>
                    <a:lstStyle/>
                    <a:p>
                      <a:pPr lvl="0" rtl="0">
                        <a:spcBef>
                          <a:spcPts val="0"/>
                        </a:spcBef>
                        <a:buNone/>
                      </a:pPr>
                      <a:r>
                        <a:rPr lang="en"/>
                        <a:t>0</a:t>
                      </a:r>
                    </a:p>
                  </a:txBody>
                  <a:tcPr marL="91425" marR="91425" marT="91425" marB="91425">
                    <a:solidFill>
                      <a:srgbClr val="D9EAD3"/>
                    </a:solidFill>
                  </a:tcPr>
                </a:tc>
                <a:tc>
                  <a:txBody>
                    <a:bodyPr/>
                    <a:lstStyle/>
                    <a:p>
                      <a:pPr lvl="0" rtl="0">
                        <a:spcBef>
                          <a:spcPts val="0"/>
                        </a:spcBef>
                        <a:buNone/>
                      </a:pPr>
                      <a:r>
                        <a:rPr lang="en"/>
                        <a:t>0</a:t>
                      </a:r>
                    </a:p>
                  </a:txBody>
                  <a:tcPr marL="91425" marR="91425" marT="91425" marB="91425">
                    <a:solidFill>
                      <a:srgbClr val="D9EAD3"/>
                    </a:solidFill>
                  </a:tcPr>
                </a:tc>
                <a:tc>
                  <a:txBody>
                    <a:bodyPr/>
                    <a:lstStyle/>
                    <a:p>
                      <a:pPr lvl="0" rtl="0">
                        <a:spcBef>
                          <a:spcPts val="0"/>
                        </a:spcBef>
                        <a:buNone/>
                      </a:pPr>
                      <a:r>
                        <a:rPr lang="en"/>
                        <a:t>0</a:t>
                      </a:r>
                    </a:p>
                  </a:txBody>
                  <a:tcPr marL="91425" marR="91425" marT="91425" marB="91425">
                    <a:solidFill>
                      <a:srgbClr val="D9EAD3"/>
                    </a:solidFill>
                  </a:tcPr>
                </a:tc>
                <a:tc>
                  <a:txBody>
                    <a:bodyPr/>
                    <a:lstStyle/>
                    <a:p>
                      <a:pPr lvl="0" rtl="0">
                        <a:spcBef>
                          <a:spcPts val="0"/>
                        </a:spcBef>
                        <a:buNone/>
                      </a:pPr>
                      <a:r>
                        <a:rPr lang="en"/>
                        <a:t>0</a:t>
                      </a:r>
                    </a:p>
                  </a:txBody>
                  <a:tcPr marL="91425" marR="91425" marT="91425" marB="91425">
                    <a:solidFill>
                      <a:srgbClr val="D9D9D9"/>
                    </a:solidFill>
                  </a:tcPr>
                </a:tc>
                <a:tc>
                  <a:txBody>
                    <a:bodyPr/>
                    <a:lstStyle/>
                    <a:p>
                      <a:pPr lvl="0" rtl="0">
                        <a:spcBef>
                          <a:spcPts val="0"/>
                        </a:spcBef>
                        <a:buNone/>
                      </a:pPr>
                      <a:r>
                        <a:rPr lang="en"/>
                        <a:t>0</a:t>
                      </a:r>
                    </a:p>
                  </a:txBody>
                  <a:tcPr marL="91425" marR="91425" marT="91425" marB="91425">
                    <a:solidFill>
                      <a:srgbClr val="D9D9D9"/>
                    </a:solidFill>
                  </a:tcPr>
                </a:tc>
                <a:tc>
                  <a:txBody>
                    <a:bodyPr/>
                    <a:lstStyle/>
                    <a:p>
                      <a:pPr lvl="0" rtl="0">
                        <a:spcBef>
                          <a:spcPts val="0"/>
                        </a:spcBef>
                        <a:buNone/>
                      </a:pPr>
                      <a:r>
                        <a:rPr lang="en"/>
                        <a:t>0</a:t>
                      </a:r>
                    </a:p>
                  </a:txBody>
                  <a:tcPr marL="91425" marR="91425" marT="91425" marB="91425">
                    <a:solidFill>
                      <a:srgbClr val="D9D9D9"/>
                    </a:solidFill>
                  </a:tcPr>
                </a:tc>
                <a:tc>
                  <a:txBody>
                    <a:bodyPr/>
                    <a:lstStyle/>
                    <a:p>
                      <a:pPr lvl="0" rtl="0">
                        <a:spcBef>
                          <a:spcPts val="0"/>
                        </a:spcBef>
                        <a:buNone/>
                      </a:pPr>
                      <a:endParaRPr/>
                    </a:p>
                  </a:txBody>
                  <a:tcPr marL="91425" marR="91425" marT="91425" marB="91425">
                    <a:solidFill>
                      <a:srgbClr val="D9D9D9"/>
                    </a:solidFill>
                  </a:tcPr>
                </a:tc>
                <a:tc>
                  <a:txBody>
                    <a:bodyPr/>
                    <a:lstStyle/>
                    <a:p>
                      <a:pPr lvl="0" rtl="0">
                        <a:spcBef>
                          <a:spcPts val="0"/>
                        </a:spcBef>
                        <a:buNone/>
                      </a:pPr>
                      <a:endParaRPr/>
                    </a:p>
                  </a:txBody>
                  <a:tcPr marL="91425" marR="91425" marT="91425" marB="91425">
                    <a:solidFill>
                      <a:srgbClr val="D9D9D9"/>
                    </a:solidFill>
                  </a:tcPr>
                </a:tc>
                <a:tc>
                  <a:txBody>
                    <a:bodyPr/>
                    <a:lstStyle/>
                    <a:p>
                      <a:pPr lvl="0" rtl="0">
                        <a:spcBef>
                          <a:spcPts val="0"/>
                        </a:spcBef>
                        <a:buNone/>
                      </a:pPr>
                      <a:endParaRPr/>
                    </a:p>
                  </a:txBody>
                  <a:tcPr marL="91425" marR="91425" marT="91425" marB="91425">
                    <a:solidFill>
                      <a:srgbClr val="D9D9D9"/>
                    </a:solidFill>
                  </a:tcPr>
                </a:tc>
                <a:extLst>
                  <a:ext uri="{0D108BD9-81ED-4DB2-BD59-A6C34878D82A}">
                    <a16:rowId xmlns:a16="http://schemas.microsoft.com/office/drawing/2014/main" val="10000"/>
                  </a:ext>
                </a:extLst>
              </a:tr>
              <a:tr h="0">
                <a:tc>
                  <a:txBody>
                    <a:bodyPr/>
                    <a:lstStyle/>
                    <a:p>
                      <a:pPr lvl="0" rtl="0">
                        <a:spcBef>
                          <a:spcPts val="0"/>
                        </a:spcBef>
                        <a:buNone/>
                      </a:pPr>
                      <a:r>
                        <a:rPr lang="en"/>
                        <a:t>0</a:t>
                      </a: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tc>
                <a:tc>
                  <a:txBody>
                    <a:bodyPr/>
                    <a:lstStyle/>
                    <a:p>
                      <a:pPr lvl="0" rtl="0">
                        <a:spcBef>
                          <a:spcPts val="0"/>
                        </a:spcBef>
                        <a:buNone/>
                      </a:pPr>
                      <a:endParaRPr/>
                    </a:p>
                  </a:txBody>
                  <a:tcPr marL="91425" marR="91425" marT="91425" marB="91425"/>
                </a:tc>
                <a:tc>
                  <a:txBody>
                    <a:bodyPr/>
                    <a:lstStyle/>
                    <a:p>
                      <a:pPr lvl="0" rtl="0">
                        <a:spcBef>
                          <a:spcPts val="0"/>
                        </a:spcBef>
                        <a:buNone/>
                      </a:pPr>
                      <a:endParaRPr/>
                    </a:p>
                  </a:txBody>
                  <a:tcPr marL="91425" marR="91425" marT="91425" marB="91425"/>
                </a:tc>
                <a:tc>
                  <a:txBody>
                    <a:bodyPr/>
                    <a:lstStyle/>
                    <a:p>
                      <a:pPr lvl="0" rtl="0">
                        <a:spcBef>
                          <a:spcPts val="0"/>
                        </a:spcBef>
                        <a:buNone/>
                      </a:pPr>
                      <a:endParaRPr/>
                    </a:p>
                  </a:txBody>
                  <a:tcPr marL="91425" marR="91425" marT="91425" marB="91425"/>
                </a:tc>
                <a:tc>
                  <a:txBody>
                    <a:bodyPr/>
                    <a:lstStyle/>
                    <a:p>
                      <a:pPr lvl="0" rtl="0">
                        <a:spcBef>
                          <a:spcPts val="0"/>
                        </a:spcBef>
                        <a:buNone/>
                      </a:pPr>
                      <a:endParaRPr/>
                    </a:p>
                  </a:txBody>
                  <a:tcPr marL="91425" marR="91425" marT="91425" marB="91425">
                    <a:solidFill>
                      <a:srgbClr val="D9D9D9"/>
                    </a:solidFill>
                  </a:tcPr>
                </a:tc>
                <a:extLst>
                  <a:ext uri="{0D108BD9-81ED-4DB2-BD59-A6C34878D82A}">
                    <a16:rowId xmlns:a16="http://schemas.microsoft.com/office/drawing/2014/main" val="10001"/>
                  </a:ext>
                </a:extLst>
              </a:tr>
              <a:tr h="0">
                <a:tc>
                  <a:txBody>
                    <a:bodyPr/>
                    <a:lstStyle/>
                    <a:p>
                      <a:pPr lvl="0" rtl="0">
                        <a:spcBef>
                          <a:spcPts val="0"/>
                        </a:spcBef>
                        <a:buNone/>
                      </a:pPr>
                      <a:r>
                        <a:rPr lang="en"/>
                        <a:t>0</a:t>
                      </a: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solidFill>
                      <a:srgbClr val="D9D9D9"/>
                    </a:solidFill>
                  </a:tcPr>
                </a:tc>
                <a:extLst>
                  <a:ext uri="{0D108BD9-81ED-4DB2-BD59-A6C34878D82A}">
                    <a16:rowId xmlns:a16="http://schemas.microsoft.com/office/drawing/2014/main" val="10002"/>
                  </a:ext>
                </a:extLst>
              </a:tr>
              <a:tr h="0">
                <a:tc>
                  <a:txBody>
                    <a:bodyPr/>
                    <a:lstStyle/>
                    <a:p>
                      <a:pPr lvl="0" rtl="0">
                        <a:spcBef>
                          <a:spcPts val="0"/>
                        </a:spcBef>
                        <a:buNone/>
                      </a:pPr>
                      <a:r>
                        <a:rPr lang="en"/>
                        <a:t>0</a:t>
                      </a:r>
                    </a:p>
                  </a:txBody>
                  <a:tcPr marL="91425" marR="91425" marT="91425" marB="91425">
                    <a:solidFill>
                      <a:srgbClr val="D9D9D9"/>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solidFill>
                      <a:srgbClr val="D9D9D9"/>
                    </a:solidFill>
                  </a:tcPr>
                </a:tc>
                <a:extLst>
                  <a:ext uri="{0D108BD9-81ED-4DB2-BD59-A6C34878D82A}">
                    <a16:rowId xmlns:a16="http://schemas.microsoft.com/office/drawing/2014/main" val="10003"/>
                  </a:ext>
                </a:extLst>
              </a:tr>
              <a:tr h="0">
                <a:tc>
                  <a:txBody>
                    <a:bodyPr/>
                    <a:lstStyle/>
                    <a:p>
                      <a:pPr lvl="0" rtl="0">
                        <a:spcBef>
                          <a:spcPts val="0"/>
                        </a:spcBef>
                        <a:buNone/>
                      </a:pPr>
                      <a:r>
                        <a:rPr lang="en"/>
                        <a:t>0</a:t>
                      </a:r>
                    </a:p>
                  </a:txBody>
                  <a:tcPr marL="91425" marR="91425" marT="91425" marB="91425">
                    <a:solidFill>
                      <a:srgbClr val="D9D9D9"/>
                    </a:solidFill>
                  </a:tcPr>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rtl="0">
                        <a:spcBef>
                          <a:spcPts val="0"/>
                        </a:spcBef>
                        <a:buNone/>
                      </a:pPr>
                      <a:endParaRPr/>
                    </a:p>
                  </a:txBody>
                  <a:tcPr marL="91425" marR="91425" marT="91425" marB="91425">
                    <a:solidFill>
                      <a:srgbClr val="D9D9D9"/>
                    </a:solidFill>
                  </a:tcPr>
                </a:tc>
                <a:extLst>
                  <a:ext uri="{0D108BD9-81ED-4DB2-BD59-A6C34878D82A}">
                    <a16:rowId xmlns:a16="http://schemas.microsoft.com/office/drawing/2014/main" val="10004"/>
                  </a:ext>
                </a:extLst>
              </a:tr>
              <a:tr h="0">
                <a:tc>
                  <a:txBody>
                    <a:bodyPr/>
                    <a:lstStyle/>
                    <a:p>
                      <a:pPr lvl="0">
                        <a:spcBef>
                          <a:spcPts val="0"/>
                        </a:spcBef>
                        <a:buNone/>
                      </a:pPr>
                      <a:endParaRPr/>
                    </a:p>
                  </a:txBody>
                  <a:tcPr marL="91425" marR="91425" marT="91425" marB="91425">
                    <a:solidFill>
                      <a:srgbClr val="D9D9D9"/>
                    </a:solidFill>
                  </a:tcPr>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solidFill>
                      <a:srgbClr val="D9D9D9"/>
                    </a:solidFill>
                  </a:tcPr>
                </a:tc>
                <a:extLst>
                  <a:ext uri="{0D108BD9-81ED-4DB2-BD59-A6C34878D82A}">
                    <a16:rowId xmlns:a16="http://schemas.microsoft.com/office/drawing/2014/main" val="10005"/>
                  </a:ext>
                </a:extLst>
              </a:tr>
              <a:tr h="0">
                <a:tc>
                  <a:txBody>
                    <a:bodyPr/>
                    <a:lstStyle/>
                    <a:p>
                      <a:pPr lvl="0">
                        <a:spcBef>
                          <a:spcPts val="0"/>
                        </a:spcBef>
                        <a:buNone/>
                      </a:pPr>
                      <a:endParaRPr/>
                    </a:p>
                  </a:txBody>
                  <a:tcPr marL="91425" marR="91425" marT="91425" marB="91425">
                    <a:solidFill>
                      <a:srgbClr val="D9D9D9"/>
                    </a:solidFill>
                  </a:tcPr>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solidFill>
                      <a:srgbClr val="D9D9D9"/>
                    </a:solidFill>
                  </a:tcPr>
                </a:tc>
                <a:extLst>
                  <a:ext uri="{0D108BD9-81ED-4DB2-BD59-A6C34878D82A}">
                    <a16:rowId xmlns:a16="http://schemas.microsoft.com/office/drawing/2014/main" val="10006"/>
                  </a:ext>
                </a:extLst>
              </a:tr>
              <a:tr h="0">
                <a:tc>
                  <a:txBody>
                    <a:bodyPr/>
                    <a:lstStyle/>
                    <a:p>
                      <a:pPr lvl="0">
                        <a:spcBef>
                          <a:spcPts val="0"/>
                        </a:spcBef>
                        <a:buNone/>
                      </a:pPr>
                      <a:endParaRPr/>
                    </a:p>
                  </a:txBody>
                  <a:tcPr marL="91425" marR="91425" marT="91425" marB="91425">
                    <a:solidFill>
                      <a:srgbClr val="D9D9D9"/>
                    </a:solidFill>
                  </a:tcPr>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rtl="0">
                        <a:spcBef>
                          <a:spcPts val="0"/>
                        </a:spcBef>
                        <a:buNone/>
                      </a:pPr>
                      <a:endParaRPr/>
                    </a:p>
                  </a:txBody>
                  <a:tcPr marL="91425" marR="91425" marT="91425" marB="91425"/>
                </a:tc>
                <a:tc>
                  <a:txBody>
                    <a:bodyPr/>
                    <a:lstStyle/>
                    <a:p>
                      <a:pPr lvl="0" rtl="0">
                        <a:spcBef>
                          <a:spcPts val="0"/>
                        </a:spcBef>
                        <a:buNone/>
                      </a:pPr>
                      <a:endParaRPr/>
                    </a:p>
                  </a:txBody>
                  <a:tcPr marL="91425" marR="91425" marT="91425" marB="91425">
                    <a:solidFill>
                      <a:srgbClr val="D9D9D9"/>
                    </a:solidFill>
                  </a:tcPr>
                </a:tc>
                <a:extLst>
                  <a:ext uri="{0D108BD9-81ED-4DB2-BD59-A6C34878D82A}">
                    <a16:rowId xmlns:a16="http://schemas.microsoft.com/office/drawing/2014/main" val="10007"/>
                  </a:ext>
                </a:extLst>
              </a:tr>
              <a:tr h="0">
                <a:tc>
                  <a:txBody>
                    <a:bodyPr/>
                    <a:lstStyle/>
                    <a:p>
                      <a:pPr lvl="0">
                        <a:spcBef>
                          <a:spcPts val="0"/>
                        </a:spcBef>
                        <a:buNone/>
                      </a:pPr>
                      <a:endParaRPr/>
                    </a:p>
                  </a:txBody>
                  <a:tcPr marL="91425" marR="91425" marT="91425" marB="91425">
                    <a:solidFill>
                      <a:srgbClr val="D9D9D9"/>
                    </a:solidFill>
                  </a:tcPr>
                </a:tc>
                <a:tc>
                  <a:txBody>
                    <a:bodyPr/>
                    <a:lstStyle/>
                    <a:p>
                      <a:pPr lvl="0">
                        <a:spcBef>
                          <a:spcPts val="0"/>
                        </a:spcBef>
                        <a:buNone/>
                      </a:pPr>
                      <a:endParaRPr/>
                    </a:p>
                  </a:txBody>
                  <a:tcPr marL="91425" marR="91425" marT="91425" marB="91425">
                    <a:solidFill>
                      <a:srgbClr val="D9D9D9"/>
                    </a:solidFill>
                  </a:tcPr>
                </a:tc>
                <a:tc>
                  <a:txBody>
                    <a:bodyPr/>
                    <a:lstStyle/>
                    <a:p>
                      <a:pPr lvl="0">
                        <a:spcBef>
                          <a:spcPts val="0"/>
                        </a:spcBef>
                        <a:buNone/>
                      </a:pPr>
                      <a:endParaRPr/>
                    </a:p>
                  </a:txBody>
                  <a:tcPr marL="91425" marR="91425" marT="91425" marB="91425">
                    <a:solidFill>
                      <a:srgbClr val="D9D9D9"/>
                    </a:solidFill>
                  </a:tcPr>
                </a:tc>
                <a:tc>
                  <a:txBody>
                    <a:bodyPr/>
                    <a:lstStyle/>
                    <a:p>
                      <a:pPr lvl="0">
                        <a:spcBef>
                          <a:spcPts val="0"/>
                        </a:spcBef>
                        <a:buNone/>
                      </a:pPr>
                      <a:endParaRPr/>
                    </a:p>
                  </a:txBody>
                  <a:tcPr marL="91425" marR="91425" marT="91425" marB="91425">
                    <a:solidFill>
                      <a:srgbClr val="D9D9D9"/>
                    </a:solidFill>
                  </a:tcPr>
                </a:tc>
                <a:tc>
                  <a:txBody>
                    <a:bodyPr/>
                    <a:lstStyle/>
                    <a:p>
                      <a:pPr lvl="0" rtl="0">
                        <a:spcBef>
                          <a:spcPts val="0"/>
                        </a:spcBef>
                        <a:buNone/>
                      </a:pPr>
                      <a:endParaRPr/>
                    </a:p>
                  </a:txBody>
                  <a:tcPr marL="91425" marR="91425" marT="91425" marB="91425">
                    <a:solidFill>
                      <a:srgbClr val="D9D9D9"/>
                    </a:solidFill>
                  </a:tcPr>
                </a:tc>
                <a:tc>
                  <a:txBody>
                    <a:bodyPr/>
                    <a:lstStyle/>
                    <a:p>
                      <a:pPr lvl="0">
                        <a:spcBef>
                          <a:spcPts val="0"/>
                        </a:spcBef>
                        <a:buNone/>
                      </a:pPr>
                      <a:endParaRPr/>
                    </a:p>
                  </a:txBody>
                  <a:tcPr marL="91425" marR="91425" marT="91425" marB="91425">
                    <a:solidFill>
                      <a:srgbClr val="D9D9D9"/>
                    </a:solidFill>
                  </a:tcPr>
                </a:tc>
                <a:tc>
                  <a:txBody>
                    <a:bodyPr/>
                    <a:lstStyle/>
                    <a:p>
                      <a:pPr lvl="0">
                        <a:spcBef>
                          <a:spcPts val="0"/>
                        </a:spcBef>
                        <a:buNone/>
                      </a:pPr>
                      <a:endParaRPr/>
                    </a:p>
                  </a:txBody>
                  <a:tcPr marL="91425" marR="91425" marT="91425" marB="91425">
                    <a:solidFill>
                      <a:srgbClr val="D9D9D9"/>
                    </a:solidFill>
                  </a:tcPr>
                </a:tc>
                <a:tc>
                  <a:txBody>
                    <a:bodyPr/>
                    <a:lstStyle/>
                    <a:p>
                      <a:pPr lvl="0" rtl="0">
                        <a:spcBef>
                          <a:spcPts val="0"/>
                        </a:spcBef>
                        <a:buNone/>
                      </a:pPr>
                      <a:endParaRPr/>
                    </a:p>
                  </a:txBody>
                  <a:tcPr marL="91425" marR="91425" marT="91425" marB="91425">
                    <a:solidFill>
                      <a:srgbClr val="D9D9D9"/>
                    </a:solidFill>
                  </a:tcPr>
                </a:tc>
                <a:tc>
                  <a:txBody>
                    <a:bodyPr/>
                    <a:lstStyle/>
                    <a:p>
                      <a:pPr lvl="0" rtl="0">
                        <a:spcBef>
                          <a:spcPts val="0"/>
                        </a:spcBef>
                        <a:buNone/>
                      </a:pPr>
                      <a:endParaRPr/>
                    </a:p>
                  </a:txBody>
                  <a:tcPr marL="91425" marR="91425" marT="91425" marB="91425">
                    <a:solidFill>
                      <a:srgbClr val="D9D9D9"/>
                    </a:solidFill>
                  </a:tcPr>
                </a:tc>
                <a:extLst>
                  <a:ext uri="{0D108BD9-81ED-4DB2-BD59-A6C34878D82A}">
                    <a16:rowId xmlns:a16="http://schemas.microsoft.com/office/drawing/2014/main" val="10008"/>
                  </a:ext>
                </a:extLst>
              </a:tr>
            </a:tbl>
          </a:graphicData>
        </a:graphic>
      </p:graphicFrame>
      <p:sp>
        <p:nvSpPr>
          <p:cNvPr id="847" name="Shape 847"/>
          <p:cNvSpPr txBox="1"/>
          <p:nvPr/>
        </p:nvSpPr>
        <p:spPr>
          <a:xfrm>
            <a:off x="4823125" y="1880625"/>
            <a:ext cx="5844900" cy="1480800"/>
          </a:xfrm>
          <a:prstGeom prst="rect">
            <a:avLst/>
          </a:prstGeom>
          <a:noFill/>
          <a:ln>
            <a:noFill/>
          </a:ln>
        </p:spPr>
        <p:txBody>
          <a:bodyPr lIns="91425" tIns="91425" rIns="91425" bIns="91425" anchor="t" anchorCtr="0">
            <a:noAutofit/>
          </a:bodyPr>
          <a:lstStyle/>
          <a:p>
            <a:r>
              <a:rPr lang="en" sz="2000" kern="0">
                <a:solidFill>
                  <a:srgbClr val="000000"/>
                </a:solidFill>
                <a:latin typeface="Arial"/>
                <a:ea typeface="Arial"/>
                <a:cs typeface="Arial"/>
                <a:sym typeface="Arial"/>
              </a:rPr>
              <a:t>e.g. input 7x7</a:t>
            </a:r>
          </a:p>
          <a:p>
            <a:r>
              <a:rPr lang="en" sz="2000" b="1" kern="0">
                <a:solidFill>
                  <a:srgbClr val="000000"/>
                </a:solidFill>
                <a:latin typeface="Arial"/>
                <a:ea typeface="Arial"/>
                <a:cs typeface="Arial"/>
                <a:sym typeface="Arial"/>
              </a:rPr>
              <a:t>3x3</a:t>
            </a:r>
            <a:r>
              <a:rPr lang="en" sz="2000" kern="0">
                <a:solidFill>
                  <a:srgbClr val="000000"/>
                </a:solidFill>
                <a:latin typeface="Arial"/>
                <a:ea typeface="Arial"/>
                <a:cs typeface="Arial"/>
                <a:sym typeface="Arial"/>
              </a:rPr>
              <a:t> filter, applied with </a:t>
            </a:r>
            <a:r>
              <a:rPr lang="en" sz="2000" b="1" kern="0">
                <a:solidFill>
                  <a:srgbClr val="000000"/>
                </a:solidFill>
                <a:latin typeface="Arial"/>
                <a:ea typeface="Arial"/>
                <a:cs typeface="Arial"/>
                <a:sym typeface="Arial"/>
              </a:rPr>
              <a:t>stride 1 </a:t>
            </a:r>
          </a:p>
          <a:p>
            <a:r>
              <a:rPr lang="en" sz="2000" b="1" kern="0">
                <a:solidFill>
                  <a:srgbClr val="000000"/>
                </a:solidFill>
                <a:latin typeface="Arial"/>
                <a:ea typeface="Arial"/>
                <a:cs typeface="Arial"/>
                <a:sym typeface="Arial"/>
              </a:rPr>
              <a:t>pad with 1 pixel</a:t>
            </a:r>
            <a:r>
              <a:rPr lang="en" sz="2000" kern="0">
                <a:solidFill>
                  <a:srgbClr val="000000"/>
                </a:solidFill>
                <a:latin typeface="Arial"/>
                <a:ea typeface="Arial"/>
                <a:cs typeface="Arial"/>
                <a:sym typeface="Arial"/>
              </a:rPr>
              <a:t> border =&gt; what is the output?</a:t>
            </a:r>
          </a:p>
          <a:p>
            <a:endParaRPr sz="2000" kern="0">
              <a:solidFill>
                <a:srgbClr val="000000"/>
              </a:solidFill>
              <a:latin typeface="Arial"/>
              <a:ea typeface="Arial"/>
              <a:cs typeface="Arial"/>
              <a:sym typeface="Arial"/>
            </a:endParaRPr>
          </a:p>
          <a:p>
            <a:endParaRPr sz="2000" kern="0">
              <a:solidFill>
                <a:srgbClr val="000000"/>
              </a:solidFill>
              <a:latin typeface="Arial"/>
              <a:ea typeface="Arial"/>
              <a:cs typeface="Arial"/>
              <a:sym typeface="Arial"/>
            </a:endParaRPr>
          </a:p>
        </p:txBody>
      </p:sp>
      <p:sp>
        <p:nvSpPr>
          <p:cNvPr id="848" name="Shape 848"/>
          <p:cNvSpPr txBox="1"/>
          <p:nvPr/>
        </p:nvSpPr>
        <p:spPr>
          <a:xfrm>
            <a:off x="6545575" y="4069275"/>
            <a:ext cx="2892600" cy="1226100"/>
          </a:xfrm>
          <a:prstGeom prst="rect">
            <a:avLst/>
          </a:prstGeom>
          <a:noFill/>
          <a:ln>
            <a:noFill/>
          </a:ln>
        </p:spPr>
        <p:txBody>
          <a:bodyPr lIns="91425" tIns="91425" rIns="91425" bIns="91425" anchor="ctr" anchorCtr="0">
            <a:noAutofit/>
          </a:bodyPr>
          <a:lstStyle/>
          <a:p>
            <a:r>
              <a:rPr lang="en" sz="2400" kern="0">
                <a:solidFill>
                  <a:srgbClr val="434343"/>
                </a:solidFill>
                <a:latin typeface="Arial"/>
                <a:ea typeface="Arial"/>
                <a:cs typeface="Arial"/>
                <a:sym typeface="Arial"/>
              </a:rPr>
              <a:t>(recall:)</a:t>
            </a:r>
          </a:p>
          <a:p>
            <a:r>
              <a:rPr lang="en" sz="2400" kern="0">
                <a:solidFill>
                  <a:srgbClr val="0000FF"/>
                </a:solidFill>
                <a:latin typeface="Arial"/>
                <a:ea typeface="Arial"/>
                <a:cs typeface="Arial"/>
                <a:sym typeface="Arial"/>
              </a:rPr>
              <a:t>(N - F) / stride + 1</a:t>
            </a:r>
          </a:p>
        </p:txBody>
      </p:sp>
      <p:sp>
        <p:nvSpPr>
          <p:cNvPr id="7" name="Slide Number Placeholder 4"/>
          <p:cNvSpPr txBox="1">
            <a:spLocks/>
          </p:cNvSpPr>
          <p:nvPr/>
        </p:nvSpPr>
        <p:spPr bwMode="auto">
          <a:xfrm>
            <a:off x="3352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07513431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4" name="Shape 854"/>
          <p:cNvSpPr txBox="1"/>
          <p:nvPr/>
        </p:nvSpPr>
        <p:spPr>
          <a:xfrm>
            <a:off x="1788125" y="1066725"/>
            <a:ext cx="8289000" cy="737700"/>
          </a:xfrm>
          <a:prstGeom prst="rect">
            <a:avLst/>
          </a:prstGeom>
          <a:noFill/>
          <a:ln>
            <a:noFill/>
          </a:ln>
        </p:spPr>
        <p:txBody>
          <a:bodyPr lIns="91425" tIns="91425" rIns="91425" bIns="91425" anchor="t" anchorCtr="0">
            <a:noAutofit/>
          </a:bodyPr>
          <a:lstStyle/>
          <a:p>
            <a:r>
              <a:rPr lang="en" sz="3000" kern="0">
                <a:solidFill>
                  <a:srgbClr val="000000"/>
                </a:solidFill>
                <a:latin typeface="Arial"/>
                <a:ea typeface="Arial"/>
                <a:cs typeface="Arial"/>
                <a:sym typeface="Arial"/>
              </a:rPr>
              <a:t>In practice: Common to zero pad the border</a:t>
            </a:r>
          </a:p>
        </p:txBody>
      </p:sp>
      <p:sp>
        <p:nvSpPr>
          <p:cNvPr id="855" name="Shape 855"/>
          <p:cNvSpPr txBox="1"/>
          <p:nvPr/>
        </p:nvSpPr>
        <p:spPr>
          <a:xfrm>
            <a:off x="4823125" y="1880625"/>
            <a:ext cx="5844900" cy="1480800"/>
          </a:xfrm>
          <a:prstGeom prst="rect">
            <a:avLst/>
          </a:prstGeom>
          <a:noFill/>
          <a:ln>
            <a:noFill/>
          </a:ln>
        </p:spPr>
        <p:txBody>
          <a:bodyPr lIns="91425" tIns="91425" rIns="91425" bIns="91425" anchor="t" anchorCtr="0">
            <a:noAutofit/>
          </a:bodyPr>
          <a:lstStyle/>
          <a:p>
            <a:r>
              <a:rPr lang="en" sz="2000" kern="0">
                <a:solidFill>
                  <a:srgbClr val="000000"/>
                </a:solidFill>
                <a:latin typeface="Arial"/>
                <a:ea typeface="Arial"/>
                <a:cs typeface="Arial"/>
                <a:sym typeface="Arial"/>
              </a:rPr>
              <a:t>e.g. input 7x7</a:t>
            </a:r>
          </a:p>
          <a:p>
            <a:r>
              <a:rPr lang="en" sz="2000" b="1" kern="0">
                <a:solidFill>
                  <a:srgbClr val="000000"/>
                </a:solidFill>
                <a:latin typeface="Arial"/>
                <a:ea typeface="Arial"/>
                <a:cs typeface="Arial"/>
                <a:sym typeface="Arial"/>
              </a:rPr>
              <a:t>3x3</a:t>
            </a:r>
            <a:r>
              <a:rPr lang="en" sz="2000" kern="0">
                <a:solidFill>
                  <a:srgbClr val="000000"/>
                </a:solidFill>
                <a:latin typeface="Arial"/>
                <a:ea typeface="Arial"/>
                <a:cs typeface="Arial"/>
                <a:sym typeface="Arial"/>
              </a:rPr>
              <a:t> filter, applied with </a:t>
            </a:r>
            <a:r>
              <a:rPr lang="en" sz="2000" b="1" kern="0">
                <a:solidFill>
                  <a:srgbClr val="000000"/>
                </a:solidFill>
                <a:latin typeface="Arial"/>
                <a:ea typeface="Arial"/>
                <a:cs typeface="Arial"/>
                <a:sym typeface="Arial"/>
              </a:rPr>
              <a:t>stride 1 </a:t>
            </a:r>
          </a:p>
          <a:p>
            <a:r>
              <a:rPr lang="en" sz="2000" b="1" kern="0">
                <a:solidFill>
                  <a:srgbClr val="000000"/>
                </a:solidFill>
                <a:latin typeface="Arial"/>
                <a:ea typeface="Arial"/>
                <a:cs typeface="Arial"/>
                <a:sym typeface="Arial"/>
              </a:rPr>
              <a:t>pad with 1 pixel</a:t>
            </a:r>
            <a:r>
              <a:rPr lang="en" sz="2000" kern="0">
                <a:solidFill>
                  <a:srgbClr val="000000"/>
                </a:solidFill>
                <a:latin typeface="Arial"/>
                <a:ea typeface="Arial"/>
                <a:cs typeface="Arial"/>
                <a:sym typeface="Arial"/>
              </a:rPr>
              <a:t> border =&gt; what is the output?</a:t>
            </a:r>
          </a:p>
          <a:p>
            <a:endParaRPr sz="2000" kern="0">
              <a:solidFill>
                <a:srgbClr val="000000"/>
              </a:solidFill>
              <a:latin typeface="Arial"/>
              <a:ea typeface="Arial"/>
              <a:cs typeface="Arial"/>
              <a:sym typeface="Arial"/>
            </a:endParaRPr>
          </a:p>
          <a:p>
            <a:r>
              <a:rPr lang="en" sz="2000" b="1" kern="0">
                <a:solidFill>
                  <a:srgbClr val="000000"/>
                </a:solidFill>
                <a:latin typeface="Arial"/>
                <a:ea typeface="Arial"/>
                <a:cs typeface="Arial"/>
                <a:sym typeface="Arial"/>
              </a:rPr>
              <a:t>7x7 output!</a:t>
            </a:r>
          </a:p>
          <a:p>
            <a:endParaRPr sz="2000" kern="0">
              <a:solidFill>
                <a:srgbClr val="000000"/>
              </a:solidFill>
              <a:latin typeface="Arial"/>
              <a:ea typeface="Arial"/>
              <a:cs typeface="Arial"/>
              <a:sym typeface="Arial"/>
            </a:endParaRPr>
          </a:p>
          <a:p>
            <a:endParaRPr sz="2000" kern="0">
              <a:solidFill>
                <a:srgbClr val="000000"/>
              </a:solidFill>
              <a:latin typeface="Arial"/>
              <a:ea typeface="Arial"/>
              <a:cs typeface="Arial"/>
              <a:sym typeface="Arial"/>
            </a:endParaRPr>
          </a:p>
          <a:p>
            <a:endParaRPr sz="2000" kern="0">
              <a:solidFill>
                <a:srgbClr val="000000"/>
              </a:solidFill>
              <a:latin typeface="Arial"/>
              <a:ea typeface="Arial"/>
              <a:cs typeface="Arial"/>
              <a:sym typeface="Arial"/>
            </a:endParaRPr>
          </a:p>
        </p:txBody>
      </p:sp>
      <p:graphicFrame>
        <p:nvGraphicFramePr>
          <p:cNvPr id="856" name="Shape 856"/>
          <p:cNvGraphicFramePr/>
          <p:nvPr/>
        </p:nvGraphicFramePr>
        <p:xfrm>
          <a:off x="1901402" y="1804425"/>
          <a:ext cx="2679975" cy="4114530"/>
        </p:xfrm>
        <a:graphic>
          <a:graphicData uri="http://schemas.openxmlformats.org/drawingml/2006/table">
            <a:tbl>
              <a:tblPr>
                <a:noFill/>
              </a:tblPr>
              <a:tblGrid>
                <a:gridCol w="297775">
                  <a:extLst>
                    <a:ext uri="{9D8B030D-6E8A-4147-A177-3AD203B41FA5}">
                      <a16:colId xmlns:a16="http://schemas.microsoft.com/office/drawing/2014/main" val="20000"/>
                    </a:ext>
                  </a:extLst>
                </a:gridCol>
                <a:gridCol w="297775">
                  <a:extLst>
                    <a:ext uri="{9D8B030D-6E8A-4147-A177-3AD203B41FA5}">
                      <a16:colId xmlns:a16="http://schemas.microsoft.com/office/drawing/2014/main" val="20001"/>
                    </a:ext>
                  </a:extLst>
                </a:gridCol>
                <a:gridCol w="297775">
                  <a:extLst>
                    <a:ext uri="{9D8B030D-6E8A-4147-A177-3AD203B41FA5}">
                      <a16:colId xmlns:a16="http://schemas.microsoft.com/office/drawing/2014/main" val="20002"/>
                    </a:ext>
                  </a:extLst>
                </a:gridCol>
                <a:gridCol w="297775">
                  <a:extLst>
                    <a:ext uri="{9D8B030D-6E8A-4147-A177-3AD203B41FA5}">
                      <a16:colId xmlns:a16="http://schemas.microsoft.com/office/drawing/2014/main" val="20003"/>
                    </a:ext>
                  </a:extLst>
                </a:gridCol>
                <a:gridCol w="297775">
                  <a:extLst>
                    <a:ext uri="{9D8B030D-6E8A-4147-A177-3AD203B41FA5}">
                      <a16:colId xmlns:a16="http://schemas.microsoft.com/office/drawing/2014/main" val="20004"/>
                    </a:ext>
                  </a:extLst>
                </a:gridCol>
                <a:gridCol w="297775">
                  <a:extLst>
                    <a:ext uri="{9D8B030D-6E8A-4147-A177-3AD203B41FA5}">
                      <a16:colId xmlns:a16="http://schemas.microsoft.com/office/drawing/2014/main" val="20005"/>
                    </a:ext>
                  </a:extLst>
                </a:gridCol>
                <a:gridCol w="297775">
                  <a:extLst>
                    <a:ext uri="{9D8B030D-6E8A-4147-A177-3AD203B41FA5}">
                      <a16:colId xmlns:a16="http://schemas.microsoft.com/office/drawing/2014/main" val="20006"/>
                    </a:ext>
                  </a:extLst>
                </a:gridCol>
                <a:gridCol w="297775">
                  <a:extLst>
                    <a:ext uri="{9D8B030D-6E8A-4147-A177-3AD203B41FA5}">
                      <a16:colId xmlns:a16="http://schemas.microsoft.com/office/drawing/2014/main" val="20007"/>
                    </a:ext>
                  </a:extLst>
                </a:gridCol>
                <a:gridCol w="297775">
                  <a:extLst>
                    <a:ext uri="{9D8B030D-6E8A-4147-A177-3AD203B41FA5}">
                      <a16:colId xmlns:a16="http://schemas.microsoft.com/office/drawing/2014/main" val="20008"/>
                    </a:ext>
                  </a:extLst>
                </a:gridCol>
              </a:tblGrid>
              <a:tr h="0">
                <a:tc>
                  <a:txBody>
                    <a:bodyPr/>
                    <a:lstStyle/>
                    <a:p>
                      <a:pPr lvl="0" rtl="0">
                        <a:spcBef>
                          <a:spcPts val="0"/>
                        </a:spcBef>
                        <a:buNone/>
                      </a:pPr>
                      <a:r>
                        <a:rPr lang="en"/>
                        <a:t>0</a:t>
                      </a:r>
                    </a:p>
                  </a:txBody>
                  <a:tcPr marL="91425" marR="91425" marT="91425" marB="91425">
                    <a:solidFill>
                      <a:srgbClr val="D9EAD3"/>
                    </a:solidFill>
                  </a:tcPr>
                </a:tc>
                <a:tc>
                  <a:txBody>
                    <a:bodyPr/>
                    <a:lstStyle/>
                    <a:p>
                      <a:pPr lvl="0" rtl="0">
                        <a:spcBef>
                          <a:spcPts val="0"/>
                        </a:spcBef>
                        <a:buNone/>
                      </a:pPr>
                      <a:r>
                        <a:rPr lang="en"/>
                        <a:t>0</a:t>
                      </a:r>
                    </a:p>
                  </a:txBody>
                  <a:tcPr marL="91425" marR="91425" marT="91425" marB="91425">
                    <a:solidFill>
                      <a:srgbClr val="D9EAD3"/>
                    </a:solidFill>
                  </a:tcPr>
                </a:tc>
                <a:tc>
                  <a:txBody>
                    <a:bodyPr/>
                    <a:lstStyle/>
                    <a:p>
                      <a:pPr lvl="0" rtl="0">
                        <a:spcBef>
                          <a:spcPts val="0"/>
                        </a:spcBef>
                        <a:buNone/>
                      </a:pPr>
                      <a:r>
                        <a:rPr lang="en"/>
                        <a:t>0</a:t>
                      </a:r>
                    </a:p>
                  </a:txBody>
                  <a:tcPr marL="91425" marR="91425" marT="91425" marB="91425">
                    <a:solidFill>
                      <a:srgbClr val="D9EAD3"/>
                    </a:solidFill>
                  </a:tcPr>
                </a:tc>
                <a:tc>
                  <a:txBody>
                    <a:bodyPr/>
                    <a:lstStyle/>
                    <a:p>
                      <a:pPr lvl="0" rtl="0">
                        <a:spcBef>
                          <a:spcPts val="0"/>
                        </a:spcBef>
                        <a:buNone/>
                      </a:pPr>
                      <a:r>
                        <a:rPr lang="en"/>
                        <a:t>0</a:t>
                      </a:r>
                    </a:p>
                  </a:txBody>
                  <a:tcPr marL="91425" marR="91425" marT="91425" marB="91425">
                    <a:solidFill>
                      <a:srgbClr val="D9D9D9"/>
                    </a:solidFill>
                  </a:tcPr>
                </a:tc>
                <a:tc>
                  <a:txBody>
                    <a:bodyPr/>
                    <a:lstStyle/>
                    <a:p>
                      <a:pPr lvl="0" rtl="0">
                        <a:spcBef>
                          <a:spcPts val="0"/>
                        </a:spcBef>
                        <a:buNone/>
                      </a:pPr>
                      <a:r>
                        <a:rPr lang="en"/>
                        <a:t>0</a:t>
                      </a:r>
                    </a:p>
                  </a:txBody>
                  <a:tcPr marL="91425" marR="91425" marT="91425" marB="91425">
                    <a:solidFill>
                      <a:srgbClr val="D9D9D9"/>
                    </a:solidFill>
                  </a:tcPr>
                </a:tc>
                <a:tc>
                  <a:txBody>
                    <a:bodyPr/>
                    <a:lstStyle/>
                    <a:p>
                      <a:pPr lvl="0" rtl="0">
                        <a:spcBef>
                          <a:spcPts val="0"/>
                        </a:spcBef>
                        <a:buNone/>
                      </a:pPr>
                      <a:r>
                        <a:rPr lang="en"/>
                        <a:t>0</a:t>
                      </a:r>
                    </a:p>
                  </a:txBody>
                  <a:tcPr marL="91425" marR="91425" marT="91425" marB="91425">
                    <a:solidFill>
                      <a:srgbClr val="D9D9D9"/>
                    </a:solidFill>
                  </a:tcPr>
                </a:tc>
                <a:tc>
                  <a:txBody>
                    <a:bodyPr/>
                    <a:lstStyle/>
                    <a:p>
                      <a:pPr lvl="0" rtl="0">
                        <a:spcBef>
                          <a:spcPts val="0"/>
                        </a:spcBef>
                        <a:buNone/>
                      </a:pPr>
                      <a:endParaRPr/>
                    </a:p>
                  </a:txBody>
                  <a:tcPr marL="91425" marR="91425" marT="91425" marB="91425">
                    <a:solidFill>
                      <a:srgbClr val="D9D9D9"/>
                    </a:solidFill>
                  </a:tcPr>
                </a:tc>
                <a:tc>
                  <a:txBody>
                    <a:bodyPr/>
                    <a:lstStyle/>
                    <a:p>
                      <a:pPr lvl="0" rtl="0">
                        <a:spcBef>
                          <a:spcPts val="0"/>
                        </a:spcBef>
                        <a:buNone/>
                      </a:pPr>
                      <a:endParaRPr/>
                    </a:p>
                  </a:txBody>
                  <a:tcPr marL="91425" marR="91425" marT="91425" marB="91425">
                    <a:solidFill>
                      <a:srgbClr val="D9D9D9"/>
                    </a:solidFill>
                  </a:tcPr>
                </a:tc>
                <a:tc>
                  <a:txBody>
                    <a:bodyPr/>
                    <a:lstStyle/>
                    <a:p>
                      <a:pPr lvl="0" rtl="0">
                        <a:spcBef>
                          <a:spcPts val="0"/>
                        </a:spcBef>
                        <a:buNone/>
                      </a:pPr>
                      <a:endParaRPr/>
                    </a:p>
                  </a:txBody>
                  <a:tcPr marL="91425" marR="91425" marT="91425" marB="91425">
                    <a:solidFill>
                      <a:srgbClr val="D9D9D9"/>
                    </a:solidFill>
                  </a:tcPr>
                </a:tc>
                <a:extLst>
                  <a:ext uri="{0D108BD9-81ED-4DB2-BD59-A6C34878D82A}">
                    <a16:rowId xmlns:a16="http://schemas.microsoft.com/office/drawing/2014/main" val="10000"/>
                  </a:ext>
                </a:extLst>
              </a:tr>
              <a:tr h="0">
                <a:tc>
                  <a:txBody>
                    <a:bodyPr/>
                    <a:lstStyle/>
                    <a:p>
                      <a:pPr lvl="0" rtl="0">
                        <a:spcBef>
                          <a:spcPts val="0"/>
                        </a:spcBef>
                        <a:buNone/>
                      </a:pPr>
                      <a:r>
                        <a:rPr lang="en"/>
                        <a:t>0</a:t>
                      </a: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tc>
                <a:tc>
                  <a:txBody>
                    <a:bodyPr/>
                    <a:lstStyle/>
                    <a:p>
                      <a:pPr lvl="0" rtl="0">
                        <a:spcBef>
                          <a:spcPts val="0"/>
                        </a:spcBef>
                        <a:buNone/>
                      </a:pPr>
                      <a:endParaRPr/>
                    </a:p>
                  </a:txBody>
                  <a:tcPr marL="91425" marR="91425" marT="91425" marB="91425"/>
                </a:tc>
                <a:tc>
                  <a:txBody>
                    <a:bodyPr/>
                    <a:lstStyle/>
                    <a:p>
                      <a:pPr lvl="0" rtl="0">
                        <a:spcBef>
                          <a:spcPts val="0"/>
                        </a:spcBef>
                        <a:buNone/>
                      </a:pPr>
                      <a:endParaRPr/>
                    </a:p>
                  </a:txBody>
                  <a:tcPr marL="91425" marR="91425" marT="91425" marB="91425"/>
                </a:tc>
                <a:tc>
                  <a:txBody>
                    <a:bodyPr/>
                    <a:lstStyle/>
                    <a:p>
                      <a:pPr lvl="0" rtl="0">
                        <a:spcBef>
                          <a:spcPts val="0"/>
                        </a:spcBef>
                        <a:buNone/>
                      </a:pPr>
                      <a:endParaRPr/>
                    </a:p>
                  </a:txBody>
                  <a:tcPr marL="91425" marR="91425" marT="91425" marB="91425"/>
                </a:tc>
                <a:tc>
                  <a:txBody>
                    <a:bodyPr/>
                    <a:lstStyle/>
                    <a:p>
                      <a:pPr lvl="0" rtl="0">
                        <a:spcBef>
                          <a:spcPts val="0"/>
                        </a:spcBef>
                        <a:buNone/>
                      </a:pPr>
                      <a:endParaRPr/>
                    </a:p>
                  </a:txBody>
                  <a:tcPr marL="91425" marR="91425" marT="91425" marB="91425">
                    <a:solidFill>
                      <a:srgbClr val="D9D9D9"/>
                    </a:solidFill>
                  </a:tcPr>
                </a:tc>
                <a:extLst>
                  <a:ext uri="{0D108BD9-81ED-4DB2-BD59-A6C34878D82A}">
                    <a16:rowId xmlns:a16="http://schemas.microsoft.com/office/drawing/2014/main" val="10001"/>
                  </a:ext>
                </a:extLst>
              </a:tr>
              <a:tr h="0">
                <a:tc>
                  <a:txBody>
                    <a:bodyPr/>
                    <a:lstStyle/>
                    <a:p>
                      <a:pPr lvl="0" rtl="0">
                        <a:spcBef>
                          <a:spcPts val="0"/>
                        </a:spcBef>
                        <a:buNone/>
                      </a:pPr>
                      <a:r>
                        <a:rPr lang="en"/>
                        <a:t>0</a:t>
                      </a: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solidFill>
                      <a:srgbClr val="D9D9D9"/>
                    </a:solidFill>
                  </a:tcPr>
                </a:tc>
                <a:extLst>
                  <a:ext uri="{0D108BD9-81ED-4DB2-BD59-A6C34878D82A}">
                    <a16:rowId xmlns:a16="http://schemas.microsoft.com/office/drawing/2014/main" val="10002"/>
                  </a:ext>
                </a:extLst>
              </a:tr>
              <a:tr h="0">
                <a:tc>
                  <a:txBody>
                    <a:bodyPr/>
                    <a:lstStyle/>
                    <a:p>
                      <a:pPr lvl="0" rtl="0">
                        <a:spcBef>
                          <a:spcPts val="0"/>
                        </a:spcBef>
                        <a:buNone/>
                      </a:pPr>
                      <a:r>
                        <a:rPr lang="en"/>
                        <a:t>0</a:t>
                      </a:r>
                    </a:p>
                  </a:txBody>
                  <a:tcPr marL="91425" marR="91425" marT="91425" marB="91425">
                    <a:solidFill>
                      <a:srgbClr val="D9D9D9"/>
                    </a:solidFill>
                  </a:tcPr>
                </a:tc>
                <a:tc>
                  <a:txBody>
                    <a:bodyPr/>
                    <a:lstStyle/>
                    <a:p>
                      <a:pPr lvl="0" rt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solidFill>
                      <a:srgbClr val="D9D9D9"/>
                    </a:solidFill>
                  </a:tcPr>
                </a:tc>
                <a:extLst>
                  <a:ext uri="{0D108BD9-81ED-4DB2-BD59-A6C34878D82A}">
                    <a16:rowId xmlns:a16="http://schemas.microsoft.com/office/drawing/2014/main" val="10003"/>
                  </a:ext>
                </a:extLst>
              </a:tr>
              <a:tr h="0">
                <a:tc>
                  <a:txBody>
                    <a:bodyPr/>
                    <a:lstStyle/>
                    <a:p>
                      <a:pPr lvl="0" rtl="0">
                        <a:spcBef>
                          <a:spcPts val="0"/>
                        </a:spcBef>
                        <a:buNone/>
                      </a:pPr>
                      <a:r>
                        <a:rPr lang="en"/>
                        <a:t>0</a:t>
                      </a:r>
                    </a:p>
                  </a:txBody>
                  <a:tcPr marL="91425" marR="91425" marT="91425" marB="91425">
                    <a:solidFill>
                      <a:srgbClr val="D9D9D9"/>
                    </a:solidFill>
                  </a:tcPr>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rtl="0">
                        <a:spcBef>
                          <a:spcPts val="0"/>
                        </a:spcBef>
                        <a:buNone/>
                      </a:pPr>
                      <a:endParaRPr/>
                    </a:p>
                  </a:txBody>
                  <a:tcPr marL="91425" marR="91425" marT="91425" marB="91425">
                    <a:solidFill>
                      <a:srgbClr val="D9D9D9"/>
                    </a:solidFill>
                  </a:tcPr>
                </a:tc>
                <a:extLst>
                  <a:ext uri="{0D108BD9-81ED-4DB2-BD59-A6C34878D82A}">
                    <a16:rowId xmlns:a16="http://schemas.microsoft.com/office/drawing/2014/main" val="10004"/>
                  </a:ext>
                </a:extLst>
              </a:tr>
              <a:tr h="0">
                <a:tc>
                  <a:txBody>
                    <a:bodyPr/>
                    <a:lstStyle/>
                    <a:p>
                      <a:pPr lvl="0">
                        <a:spcBef>
                          <a:spcPts val="0"/>
                        </a:spcBef>
                        <a:buNone/>
                      </a:pPr>
                      <a:endParaRPr/>
                    </a:p>
                  </a:txBody>
                  <a:tcPr marL="91425" marR="91425" marT="91425" marB="91425">
                    <a:solidFill>
                      <a:srgbClr val="D9D9D9"/>
                    </a:solidFill>
                  </a:tcPr>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solidFill>
                      <a:srgbClr val="D9D9D9"/>
                    </a:solidFill>
                  </a:tcPr>
                </a:tc>
                <a:extLst>
                  <a:ext uri="{0D108BD9-81ED-4DB2-BD59-A6C34878D82A}">
                    <a16:rowId xmlns:a16="http://schemas.microsoft.com/office/drawing/2014/main" val="10005"/>
                  </a:ext>
                </a:extLst>
              </a:tr>
              <a:tr h="0">
                <a:tc>
                  <a:txBody>
                    <a:bodyPr/>
                    <a:lstStyle/>
                    <a:p>
                      <a:pPr lvl="0">
                        <a:spcBef>
                          <a:spcPts val="0"/>
                        </a:spcBef>
                        <a:buNone/>
                      </a:pPr>
                      <a:endParaRPr/>
                    </a:p>
                  </a:txBody>
                  <a:tcPr marL="91425" marR="91425" marT="91425" marB="91425">
                    <a:solidFill>
                      <a:srgbClr val="D9D9D9"/>
                    </a:solidFill>
                  </a:tcPr>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solidFill>
                      <a:srgbClr val="D9D9D9"/>
                    </a:solidFill>
                  </a:tcPr>
                </a:tc>
                <a:extLst>
                  <a:ext uri="{0D108BD9-81ED-4DB2-BD59-A6C34878D82A}">
                    <a16:rowId xmlns:a16="http://schemas.microsoft.com/office/drawing/2014/main" val="10006"/>
                  </a:ext>
                </a:extLst>
              </a:tr>
              <a:tr h="0">
                <a:tc>
                  <a:txBody>
                    <a:bodyPr/>
                    <a:lstStyle/>
                    <a:p>
                      <a:pPr lvl="0">
                        <a:spcBef>
                          <a:spcPts val="0"/>
                        </a:spcBef>
                        <a:buNone/>
                      </a:pPr>
                      <a:endParaRPr/>
                    </a:p>
                  </a:txBody>
                  <a:tcPr marL="91425" marR="91425" marT="91425" marB="91425">
                    <a:solidFill>
                      <a:srgbClr val="D9D9D9"/>
                    </a:solidFill>
                  </a:tcPr>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rtl="0">
                        <a:spcBef>
                          <a:spcPts val="0"/>
                        </a:spcBef>
                        <a:buNone/>
                      </a:pPr>
                      <a:endParaRPr/>
                    </a:p>
                  </a:txBody>
                  <a:tcPr marL="91425" marR="91425" marT="91425" marB="91425"/>
                </a:tc>
                <a:tc>
                  <a:txBody>
                    <a:bodyPr/>
                    <a:lstStyle/>
                    <a:p>
                      <a:pPr lvl="0" rtl="0">
                        <a:spcBef>
                          <a:spcPts val="0"/>
                        </a:spcBef>
                        <a:buNone/>
                      </a:pPr>
                      <a:endParaRPr/>
                    </a:p>
                  </a:txBody>
                  <a:tcPr marL="91425" marR="91425" marT="91425" marB="91425">
                    <a:solidFill>
                      <a:srgbClr val="D9D9D9"/>
                    </a:solidFill>
                  </a:tcPr>
                </a:tc>
                <a:extLst>
                  <a:ext uri="{0D108BD9-81ED-4DB2-BD59-A6C34878D82A}">
                    <a16:rowId xmlns:a16="http://schemas.microsoft.com/office/drawing/2014/main" val="10007"/>
                  </a:ext>
                </a:extLst>
              </a:tr>
              <a:tr h="0">
                <a:tc>
                  <a:txBody>
                    <a:bodyPr/>
                    <a:lstStyle/>
                    <a:p>
                      <a:pPr lvl="0">
                        <a:spcBef>
                          <a:spcPts val="0"/>
                        </a:spcBef>
                        <a:buNone/>
                      </a:pPr>
                      <a:endParaRPr/>
                    </a:p>
                  </a:txBody>
                  <a:tcPr marL="91425" marR="91425" marT="91425" marB="91425">
                    <a:solidFill>
                      <a:srgbClr val="D9D9D9"/>
                    </a:solidFill>
                  </a:tcPr>
                </a:tc>
                <a:tc>
                  <a:txBody>
                    <a:bodyPr/>
                    <a:lstStyle/>
                    <a:p>
                      <a:pPr lvl="0">
                        <a:spcBef>
                          <a:spcPts val="0"/>
                        </a:spcBef>
                        <a:buNone/>
                      </a:pPr>
                      <a:endParaRPr/>
                    </a:p>
                  </a:txBody>
                  <a:tcPr marL="91425" marR="91425" marT="91425" marB="91425">
                    <a:solidFill>
                      <a:srgbClr val="D9D9D9"/>
                    </a:solidFill>
                  </a:tcPr>
                </a:tc>
                <a:tc>
                  <a:txBody>
                    <a:bodyPr/>
                    <a:lstStyle/>
                    <a:p>
                      <a:pPr lvl="0">
                        <a:spcBef>
                          <a:spcPts val="0"/>
                        </a:spcBef>
                        <a:buNone/>
                      </a:pPr>
                      <a:endParaRPr/>
                    </a:p>
                  </a:txBody>
                  <a:tcPr marL="91425" marR="91425" marT="91425" marB="91425">
                    <a:solidFill>
                      <a:srgbClr val="D9D9D9"/>
                    </a:solidFill>
                  </a:tcPr>
                </a:tc>
                <a:tc>
                  <a:txBody>
                    <a:bodyPr/>
                    <a:lstStyle/>
                    <a:p>
                      <a:pPr lvl="0">
                        <a:spcBef>
                          <a:spcPts val="0"/>
                        </a:spcBef>
                        <a:buNone/>
                      </a:pPr>
                      <a:endParaRPr/>
                    </a:p>
                  </a:txBody>
                  <a:tcPr marL="91425" marR="91425" marT="91425" marB="91425">
                    <a:solidFill>
                      <a:srgbClr val="D9D9D9"/>
                    </a:solidFill>
                  </a:tcPr>
                </a:tc>
                <a:tc>
                  <a:txBody>
                    <a:bodyPr/>
                    <a:lstStyle/>
                    <a:p>
                      <a:pPr lvl="0" rtl="0">
                        <a:spcBef>
                          <a:spcPts val="0"/>
                        </a:spcBef>
                        <a:buNone/>
                      </a:pPr>
                      <a:endParaRPr/>
                    </a:p>
                  </a:txBody>
                  <a:tcPr marL="91425" marR="91425" marT="91425" marB="91425">
                    <a:solidFill>
                      <a:srgbClr val="D9D9D9"/>
                    </a:solidFill>
                  </a:tcPr>
                </a:tc>
                <a:tc>
                  <a:txBody>
                    <a:bodyPr/>
                    <a:lstStyle/>
                    <a:p>
                      <a:pPr lvl="0">
                        <a:spcBef>
                          <a:spcPts val="0"/>
                        </a:spcBef>
                        <a:buNone/>
                      </a:pPr>
                      <a:endParaRPr/>
                    </a:p>
                  </a:txBody>
                  <a:tcPr marL="91425" marR="91425" marT="91425" marB="91425">
                    <a:solidFill>
                      <a:srgbClr val="D9D9D9"/>
                    </a:solidFill>
                  </a:tcPr>
                </a:tc>
                <a:tc>
                  <a:txBody>
                    <a:bodyPr/>
                    <a:lstStyle/>
                    <a:p>
                      <a:pPr lvl="0">
                        <a:spcBef>
                          <a:spcPts val="0"/>
                        </a:spcBef>
                        <a:buNone/>
                      </a:pPr>
                      <a:endParaRPr/>
                    </a:p>
                  </a:txBody>
                  <a:tcPr marL="91425" marR="91425" marT="91425" marB="91425">
                    <a:solidFill>
                      <a:srgbClr val="D9D9D9"/>
                    </a:solidFill>
                  </a:tcPr>
                </a:tc>
                <a:tc>
                  <a:txBody>
                    <a:bodyPr/>
                    <a:lstStyle/>
                    <a:p>
                      <a:pPr lvl="0" rtl="0">
                        <a:spcBef>
                          <a:spcPts val="0"/>
                        </a:spcBef>
                        <a:buNone/>
                      </a:pPr>
                      <a:endParaRPr/>
                    </a:p>
                  </a:txBody>
                  <a:tcPr marL="91425" marR="91425" marT="91425" marB="91425">
                    <a:solidFill>
                      <a:srgbClr val="D9D9D9"/>
                    </a:solidFill>
                  </a:tcPr>
                </a:tc>
                <a:tc>
                  <a:txBody>
                    <a:bodyPr/>
                    <a:lstStyle/>
                    <a:p>
                      <a:pPr lvl="0" rtl="0">
                        <a:spcBef>
                          <a:spcPts val="0"/>
                        </a:spcBef>
                        <a:buNone/>
                      </a:pPr>
                      <a:endParaRPr/>
                    </a:p>
                  </a:txBody>
                  <a:tcPr marL="91425" marR="91425" marT="91425" marB="91425">
                    <a:solidFill>
                      <a:srgbClr val="D9D9D9"/>
                    </a:solidFill>
                  </a:tcPr>
                </a:tc>
                <a:extLst>
                  <a:ext uri="{0D108BD9-81ED-4DB2-BD59-A6C34878D82A}">
                    <a16:rowId xmlns:a16="http://schemas.microsoft.com/office/drawing/2014/main" val="10008"/>
                  </a:ext>
                </a:extLst>
              </a:tr>
            </a:tbl>
          </a:graphicData>
        </a:graphic>
      </p:graphicFrame>
      <p:sp>
        <p:nvSpPr>
          <p:cNvPr id="6" name="Slide Number Placeholder 4"/>
          <p:cNvSpPr txBox="1">
            <a:spLocks/>
          </p:cNvSpPr>
          <p:nvPr/>
        </p:nvSpPr>
        <p:spPr bwMode="auto">
          <a:xfrm>
            <a:off x="3352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76730620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2" name="Shape 862"/>
          <p:cNvSpPr txBox="1"/>
          <p:nvPr/>
        </p:nvSpPr>
        <p:spPr>
          <a:xfrm>
            <a:off x="1788125" y="1066725"/>
            <a:ext cx="8289000" cy="737700"/>
          </a:xfrm>
          <a:prstGeom prst="rect">
            <a:avLst/>
          </a:prstGeom>
          <a:noFill/>
          <a:ln>
            <a:noFill/>
          </a:ln>
        </p:spPr>
        <p:txBody>
          <a:bodyPr lIns="91425" tIns="91425" rIns="91425" bIns="91425" anchor="t" anchorCtr="0">
            <a:noAutofit/>
          </a:bodyPr>
          <a:lstStyle/>
          <a:p>
            <a:r>
              <a:rPr lang="en" sz="3000" kern="0">
                <a:solidFill>
                  <a:srgbClr val="000000"/>
                </a:solidFill>
                <a:latin typeface="Arial"/>
                <a:ea typeface="Arial"/>
                <a:cs typeface="Arial"/>
                <a:sym typeface="Arial"/>
              </a:rPr>
              <a:t>In practice: Common to zero pad the border</a:t>
            </a:r>
          </a:p>
        </p:txBody>
      </p:sp>
      <p:sp>
        <p:nvSpPr>
          <p:cNvPr id="863" name="Shape 863"/>
          <p:cNvSpPr txBox="1"/>
          <p:nvPr/>
        </p:nvSpPr>
        <p:spPr>
          <a:xfrm>
            <a:off x="4823125" y="1880625"/>
            <a:ext cx="5844900" cy="1480800"/>
          </a:xfrm>
          <a:prstGeom prst="rect">
            <a:avLst/>
          </a:prstGeom>
          <a:noFill/>
          <a:ln>
            <a:noFill/>
          </a:ln>
        </p:spPr>
        <p:txBody>
          <a:bodyPr lIns="91425" tIns="91425" rIns="91425" bIns="91425" anchor="t" anchorCtr="0">
            <a:noAutofit/>
          </a:bodyPr>
          <a:lstStyle/>
          <a:p>
            <a:r>
              <a:rPr lang="en" sz="2000" kern="0" dirty="0">
                <a:solidFill>
                  <a:srgbClr val="000000"/>
                </a:solidFill>
                <a:latin typeface="Arial"/>
                <a:ea typeface="Arial"/>
                <a:cs typeface="Arial"/>
                <a:sym typeface="Arial"/>
              </a:rPr>
              <a:t>e.g. input 7x7</a:t>
            </a:r>
          </a:p>
          <a:p>
            <a:r>
              <a:rPr lang="en" sz="2000" b="1" kern="0" dirty="0">
                <a:solidFill>
                  <a:srgbClr val="000000"/>
                </a:solidFill>
                <a:latin typeface="Arial"/>
                <a:ea typeface="Arial"/>
                <a:cs typeface="Arial"/>
                <a:sym typeface="Arial"/>
              </a:rPr>
              <a:t>3x3</a:t>
            </a:r>
            <a:r>
              <a:rPr lang="en" sz="2000" kern="0" dirty="0">
                <a:solidFill>
                  <a:srgbClr val="000000"/>
                </a:solidFill>
                <a:latin typeface="Arial"/>
                <a:ea typeface="Arial"/>
                <a:cs typeface="Arial"/>
                <a:sym typeface="Arial"/>
              </a:rPr>
              <a:t> filter, applied with </a:t>
            </a:r>
            <a:r>
              <a:rPr lang="en" sz="2000" b="1" kern="0" dirty="0">
                <a:solidFill>
                  <a:srgbClr val="000000"/>
                </a:solidFill>
                <a:latin typeface="Arial"/>
                <a:ea typeface="Arial"/>
                <a:cs typeface="Arial"/>
                <a:sym typeface="Arial"/>
              </a:rPr>
              <a:t>stride 1 </a:t>
            </a:r>
          </a:p>
          <a:p>
            <a:r>
              <a:rPr lang="en" sz="2000" b="1" kern="0" dirty="0">
                <a:solidFill>
                  <a:srgbClr val="000000"/>
                </a:solidFill>
                <a:latin typeface="Arial"/>
                <a:ea typeface="Arial"/>
                <a:cs typeface="Arial"/>
                <a:sym typeface="Arial"/>
              </a:rPr>
              <a:t>pad with 1 pixel</a:t>
            </a:r>
            <a:r>
              <a:rPr lang="en" sz="2000" kern="0" dirty="0">
                <a:solidFill>
                  <a:srgbClr val="000000"/>
                </a:solidFill>
                <a:latin typeface="Arial"/>
                <a:ea typeface="Arial"/>
                <a:cs typeface="Arial"/>
                <a:sym typeface="Arial"/>
              </a:rPr>
              <a:t> border =&gt; what is the output?</a:t>
            </a:r>
          </a:p>
          <a:p>
            <a:endParaRPr sz="2000" kern="0" dirty="0">
              <a:solidFill>
                <a:srgbClr val="000000"/>
              </a:solidFill>
              <a:latin typeface="Arial"/>
              <a:ea typeface="Arial"/>
              <a:cs typeface="Arial"/>
              <a:sym typeface="Arial"/>
            </a:endParaRPr>
          </a:p>
          <a:p>
            <a:r>
              <a:rPr lang="en" sz="2000" b="1" kern="0" dirty="0">
                <a:solidFill>
                  <a:srgbClr val="000000"/>
                </a:solidFill>
                <a:latin typeface="Arial"/>
                <a:ea typeface="Arial"/>
                <a:cs typeface="Arial"/>
                <a:sym typeface="Arial"/>
              </a:rPr>
              <a:t>7x7 output!</a:t>
            </a:r>
          </a:p>
          <a:p>
            <a:r>
              <a:rPr lang="en" sz="2000" kern="0" dirty="0">
                <a:solidFill>
                  <a:srgbClr val="000000"/>
                </a:solidFill>
                <a:latin typeface="Arial"/>
                <a:ea typeface="Arial"/>
                <a:cs typeface="Arial"/>
                <a:sym typeface="Arial"/>
              </a:rPr>
              <a:t>in general, common to see CONV layers with stride 1, filters of size </a:t>
            </a:r>
            <a:r>
              <a:rPr lang="en" sz="2000" kern="0" dirty="0" err="1">
                <a:solidFill>
                  <a:srgbClr val="000000"/>
                </a:solidFill>
                <a:latin typeface="Arial"/>
                <a:ea typeface="Arial"/>
                <a:cs typeface="Arial"/>
                <a:sym typeface="Arial"/>
              </a:rPr>
              <a:t>FxF</a:t>
            </a:r>
            <a:r>
              <a:rPr lang="en" sz="2000" kern="0" dirty="0">
                <a:solidFill>
                  <a:srgbClr val="000000"/>
                </a:solidFill>
                <a:latin typeface="Arial"/>
                <a:ea typeface="Arial"/>
                <a:cs typeface="Arial"/>
                <a:sym typeface="Arial"/>
              </a:rPr>
              <a:t>, and zero-padding with (F-1)/2. (will preserve size spatially)</a:t>
            </a:r>
          </a:p>
          <a:p>
            <a:r>
              <a:rPr lang="en" sz="2000" kern="0" dirty="0">
                <a:solidFill>
                  <a:srgbClr val="0000FF"/>
                </a:solidFill>
                <a:latin typeface="Arial"/>
                <a:ea typeface="Arial"/>
                <a:cs typeface="Arial"/>
                <a:sym typeface="Arial"/>
              </a:rPr>
              <a:t>e.g. F = 3 =&gt; zero pad with 1</a:t>
            </a:r>
          </a:p>
          <a:p>
            <a:r>
              <a:rPr lang="en" sz="2000" kern="0" dirty="0">
                <a:solidFill>
                  <a:srgbClr val="0000FF"/>
                </a:solidFill>
                <a:latin typeface="Arial"/>
                <a:ea typeface="Arial"/>
                <a:cs typeface="Arial"/>
                <a:sym typeface="Arial"/>
              </a:rPr>
              <a:t>       F = 5 =&gt; zero pad with 2</a:t>
            </a:r>
          </a:p>
          <a:p>
            <a:r>
              <a:rPr lang="en" sz="2000" kern="0" dirty="0">
                <a:solidFill>
                  <a:srgbClr val="0000FF"/>
                </a:solidFill>
                <a:latin typeface="Arial"/>
                <a:ea typeface="Arial"/>
                <a:cs typeface="Arial"/>
                <a:sym typeface="Arial"/>
              </a:rPr>
              <a:t>       F = 7 =&gt; zero pad with 3</a:t>
            </a:r>
          </a:p>
          <a:p>
            <a:endParaRPr sz="2000" kern="0" dirty="0">
              <a:solidFill>
                <a:srgbClr val="000000"/>
              </a:solidFill>
              <a:latin typeface="Arial"/>
              <a:ea typeface="Arial"/>
              <a:cs typeface="Arial"/>
              <a:sym typeface="Arial"/>
            </a:endParaRPr>
          </a:p>
          <a:p>
            <a:endParaRPr sz="2000" kern="0" dirty="0">
              <a:solidFill>
                <a:srgbClr val="000000"/>
              </a:solidFill>
              <a:latin typeface="Arial"/>
              <a:ea typeface="Arial"/>
              <a:cs typeface="Arial"/>
              <a:sym typeface="Arial"/>
            </a:endParaRPr>
          </a:p>
        </p:txBody>
      </p:sp>
      <p:graphicFrame>
        <p:nvGraphicFramePr>
          <p:cNvPr id="864" name="Shape 864"/>
          <p:cNvGraphicFramePr/>
          <p:nvPr/>
        </p:nvGraphicFramePr>
        <p:xfrm>
          <a:off x="1901402" y="1804425"/>
          <a:ext cx="2679975" cy="4114530"/>
        </p:xfrm>
        <a:graphic>
          <a:graphicData uri="http://schemas.openxmlformats.org/drawingml/2006/table">
            <a:tbl>
              <a:tblPr>
                <a:noFill/>
              </a:tblPr>
              <a:tblGrid>
                <a:gridCol w="297775">
                  <a:extLst>
                    <a:ext uri="{9D8B030D-6E8A-4147-A177-3AD203B41FA5}">
                      <a16:colId xmlns:a16="http://schemas.microsoft.com/office/drawing/2014/main" val="20000"/>
                    </a:ext>
                  </a:extLst>
                </a:gridCol>
                <a:gridCol w="297775">
                  <a:extLst>
                    <a:ext uri="{9D8B030D-6E8A-4147-A177-3AD203B41FA5}">
                      <a16:colId xmlns:a16="http://schemas.microsoft.com/office/drawing/2014/main" val="20001"/>
                    </a:ext>
                  </a:extLst>
                </a:gridCol>
                <a:gridCol w="297775">
                  <a:extLst>
                    <a:ext uri="{9D8B030D-6E8A-4147-A177-3AD203B41FA5}">
                      <a16:colId xmlns:a16="http://schemas.microsoft.com/office/drawing/2014/main" val="20002"/>
                    </a:ext>
                  </a:extLst>
                </a:gridCol>
                <a:gridCol w="297775">
                  <a:extLst>
                    <a:ext uri="{9D8B030D-6E8A-4147-A177-3AD203B41FA5}">
                      <a16:colId xmlns:a16="http://schemas.microsoft.com/office/drawing/2014/main" val="20003"/>
                    </a:ext>
                  </a:extLst>
                </a:gridCol>
                <a:gridCol w="297775">
                  <a:extLst>
                    <a:ext uri="{9D8B030D-6E8A-4147-A177-3AD203B41FA5}">
                      <a16:colId xmlns:a16="http://schemas.microsoft.com/office/drawing/2014/main" val="20004"/>
                    </a:ext>
                  </a:extLst>
                </a:gridCol>
                <a:gridCol w="297775">
                  <a:extLst>
                    <a:ext uri="{9D8B030D-6E8A-4147-A177-3AD203B41FA5}">
                      <a16:colId xmlns:a16="http://schemas.microsoft.com/office/drawing/2014/main" val="20005"/>
                    </a:ext>
                  </a:extLst>
                </a:gridCol>
                <a:gridCol w="297775">
                  <a:extLst>
                    <a:ext uri="{9D8B030D-6E8A-4147-A177-3AD203B41FA5}">
                      <a16:colId xmlns:a16="http://schemas.microsoft.com/office/drawing/2014/main" val="20006"/>
                    </a:ext>
                  </a:extLst>
                </a:gridCol>
                <a:gridCol w="297775">
                  <a:extLst>
                    <a:ext uri="{9D8B030D-6E8A-4147-A177-3AD203B41FA5}">
                      <a16:colId xmlns:a16="http://schemas.microsoft.com/office/drawing/2014/main" val="20007"/>
                    </a:ext>
                  </a:extLst>
                </a:gridCol>
                <a:gridCol w="297775">
                  <a:extLst>
                    <a:ext uri="{9D8B030D-6E8A-4147-A177-3AD203B41FA5}">
                      <a16:colId xmlns:a16="http://schemas.microsoft.com/office/drawing/2014/main" val="20008"/>
                    </a:ext>
                  </a:extLst>
                </a:gridCol>
              </a:tblGrid>
              <a:tr h="0">
                <a:tc>
                  <a:txBody>
                    <a:bodyPr/>
                    <a:lstStyle/>
                    <a:p>
                      <a:pPr lvl="0" rtl="0">
                        <a:spcBef>
                          <a:spcPts val="0"/>
                        </a:spcBef>
                        <a:buNone/>
                      </a:pPr>
                      <a:r>
                        <a:rPr lang="en"/>
                        <a:t>0</a:t>
                      </a:r>
                    </a:p>
                  </a:txBody>
                  <a:tcPr marL="91425" marR="91425" marT="91425" marB="91425">
                    <a:solidFill>
                      <a:srgbClr val="D9EAD3"/>
                    </a:solidFill>
                  </a:tcPr>
                </a:tc>
                <a:tc>
                  <a:txBody>
                    <a:bodyPr/>
                    <a:lstStyle/>
                    <a:p>
                      <a:pPr lvl="0" rtl="0">
                        <a:spcBef>
                          <a:spcPts val="0"/>
                        </a:spcBef>
                        <a:buNone/>
                      </a:pPr>
                      <a:r>
                        <a:rPr lang="en"/>
                        <a:t>0</a:t>
                      </a:r>
                    </a:p>
                  </a:txBody>
                  <a:tcPr marL="91425" marR="91425" marT="91425" marB="91425">
                    <a:solidFill>
                      <a:srgbClr val="D9EAD3"/>
                    </a:solidFill>
                  </a:tcPr>
                </a:tc>
                <a:tc>
                  <a:txBody>
                    <a:bodyPr/>
                    <a:lstStyle/>
                    <a:p>
                      <a:pPr lvl="0" rtl="0">
                        <a:spcBef>
                          <a:spcPts val="0"/>
                        </a:spcBef>
                        <a:buNone/>
                      </a:pPr>
                      <a:r>
                        <a:rPr lang="en"/>
                        <a:t>0</a:t>
                      </a:r>
                    </a:p>
                  </a:txBody>
                  <a:tcPr marL="91425" marR="91425" marT="91425" marB="91425">
                    <a:solidFill>
                      <a:srgbClr val="D9EAD3"/>
                    </a:solidFill>
                  </a:tcPr>
                </a:tc>
                <a:tc>
                  <a:txBody>
                    <a:bodyPr/>
                    <a:lstStyle/>
                    <a:p>
                      <a:pPr lvl="0" rtl="0">
                        <a:spcBef>
                          <a:spcPts val="0"/>
                        </a:spcBef>
                        <a:buNone/>
                      </a:pPr>
                      <a:r>
                        <a:rPr lang="en"/>
                        <a:t>0</a:t>
                      </a:r>
                    </a:p>
                  </a:txBody>
                  <a:tcPr marL="91425" marR="91425" marT="91425" marB="91425">
                    <a:solidFill>
                      <a:srgbClr val="D9D9D9"/>
                    </a:solidFill>
                  </a:tcPr>
                </a:tc>
                <a:tc>
                  <a:txBody>
                    <a:bodyPr/>
                    <a:lstStyle/>
                    <a:p>
                      <a:pPr lvl="0" rtl="0">
                        <a:spcBef>
                          <a:spcPts val="0"/>
                        </a:spcBef>
                        <a:buNone/>
                      </a:pPr>
                      <a:r>
                        <a:rPr lang="en"/>
                        <a:t>0</a:t>
                      </a:r>
                    </a:p>
                  </a:txBody>
                  <a:tcPr marL="91425" marR="91425" marT="91425" marB="91425">
                    <a:solidFill>
                      <a:srgbClr val="D9D9D9"/>
                    </a:solidFill>
                  </a:tcPr>
                </a:tc>
                <a:tc>
                  <a:txBody>
                    <a:bodyPr/>
                    <a:lstStyle/>
                    <a:p>
                      <a:pPr lvl="0" rtl="0">
                        <a:spcBef>
                          <a:spcPts val="0"/>
                        </a:spcBef>
                        <a:buNone/>
                      </a:pPr>
                      <a:r>
                        <a:rPr lang="en"/>
                        <a:t>0</a:t>
                      </a:r>
                    </a:p>
                  </a:txBody>
                  <a:tcPr marL="91425" marR="91425" marT="91425" marB="91425">
                    <a:solidFill>
                      <a:srgbClr val="D9D9D9"/>
                    </a:solidFill>
                  </a:tcPr>
                </a:tc>
                <a:tc>
                  <a:txBody>
                    <a:bodyPr/>
                    <a:lstStyle/>
                    <a:p>
                      <a:pPr lvl="0" rtl="0">
                        <a:spcBef>
                          <a:spcPts val="0"/>
                        </a:spcBef>
                        <a:buNone/>
                      </a:pPr>
                      <a:endParaRPr/>
                    </a:p>
                  </a:txBody>
                  <a:tcPr marL="91425" marR="91425" marT="91425" marB="91425">
                    <a:solidFill>
                      <a:srgbClr val="D9D9D9"/>
                    </a:solidFill>
                  </a:tcPr>
                </a:tc>
                <a:tc>
                  <a:txBody>
                    <a:bodyPr/>
                    <a:lstStyle/>
                    <a:p>
                      <a:pPr lvl="0" rtl="0">
                        <a:spcBef>
                          <a:spcPts val="0"/>
                        </a:spcBef>
                        <a:buNone/>
                      </a:pPr>
                      <a:endParaRPr/>
                    </a:p>
                  </a:txBody>
                  <a:tcPr marL="91425" marR="91425" marT="91425" marB="91425">
                    <a:solidFill>
                      <a:srgbClr val="D9D9D9"/>
                    </a:solidFill>
                  </a:tcPr>
                </a:tc>
                <a:tc>
                  <a:txBody>
                    <a:bodyPr/>
                    <a:lstStyle/>
                    <a:p>
                      <a:pPr lvl="0" rtl="0">
                        <a:spcBef>
                          <a:spcPts val="0"/>
                        </a:spcBef>
                        <a:buNone/>
                      </a:pPr>
                      <a:endParaRPr/>
                    </a:p>
                  </a:txBody>
                  <a:tcPr marL="91425" marR="91425" marT="91425" marB="91425">
                    <a:solidFill>
                      <a:srgbClr val="D9D9D9"/>
                    </a:solidFill>
                  </a:tcPr>
                </a:tc>
                <a:extLst>
                  <a:ext uri="{0D108BD9-81ED-4DB2-BD59-A6C34878D82A}">
                    <a16:rowId xmlns:a16="http://schemas.microsoft.com/office/drawing/2014/main" val="10000"/>
                  </a:ext>
                </a:extLst>
              </a:tr>
              <a:tr h="0">
                <a:tc>
                  <a:txBody>
                    <a:bodyPr/>
                    <a:lstStyle/>
                    <a:p>
                      <a:pPr lvl="0" rtl="0">
                        <a:spcBef>
                          <a:spcPts val="0"/>
                        </a:spcBef>
                        <a:buNone/>
                      </a:pPr>
                      <a:r>
                        <a:rPr lang="en"/>
                        <a:t>0</a:t>
                      </a: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tc>
                <a:tc>
                  <a:txBody>
                    <a:bodyPr/>
                    <a:lstStyle/>
                    <a:p>
                      <a:pPr lvl="0" rtl="0">
                        <a:spcBef>
                          <a:spcPts val="0"/>
                        </a:spcBef>
                        <a:buNone/>
                      </a:pPr>
                      <a:endParaRPr/>
                    </a:p>
                  </a:txBody>
                  <a:tcPr marL="91425" marR="91425" marT="91425" marB="91425"/>
                </a:tc>
                <a:tc>
                  <a:txBody>
                    <a:bodyPr/>
                    <a:lstStyle/>
                    <a:p>
                      <a:pPr lvl="0" rtl="0">
                        <a:spcBef>
                          <a:spcPts val="0"/>
                        </a:spcBef>
                        <a:buNone/>
                      </a:pPr>
                      <a:endParaRPr/>
                    </a:p>
                  </a:txBody>
                  <a:tcPr marL="91425" marR="91425" marT="91425" marB="91425"/>
                </a:tc>
                <a:tc>
                  <a:txBody>
                    <a:bodyPr/>
                    <a:lstStyle/>
                    <a:p>
                      <a:pPr lvl="0" rtl="0">
                        <a:spcBef>
                          <a:spcPts val="0"/>
                        </a:spcBef>
                        <a:buNone/>
                      </a:pPr>
                      <a:endParaRPr/>
                    </a:p>
                  </a:txBody>
                  <a:tcPr marL="91425" marR="91425" marT="91425" marB="91425"/>
                </a:tc>
                <a:tc>
                  <a:txBody>
                    <a:bodyPr/>
                    <a:lstStyle/>
                    <a:p>
                      <a:pPr lvl="0" rtl="0">
                        <a:spcBef>
                          <a:spcPts val="0"/>
                        </a:spcBef>
                        <a:buNone/>
                      </a:pPr>
                      <a:endParaRPr/>
                    </a:p>
                  </a:txBody>
                  <a:tcPr marL="91425" marR="91425" marT="91425" marB="91425">
                    <a:solidFill>
                      <a:srgbClr val="D9D9D9"/>
                    </a:solidFill>
                  </a:tcPr>
                </a:tc>
                <a:extLst>
                  <a:ext uri="{0D108BD9-81ED-4DB2-BD59-A6C34878D82A}">
                    <a16:rowId xmlns:a16="http://schemas.microsoft.com/office/drawing/2014/main" val="10001"/>
                  </a:ext>
                </a:extLst>
              </a:tr>
              <a:tr h="0">
                <a:tc>
                  <a:txBody>
                    <a:bodyPr/>
                    <a:lstStyle/>
                    <a:p>
                      <a:pPr lvl="0" rtl="0">
                        <a:spcBef>
                          <a:spcPts val="0"/>
                        </a:spcBef>
                        <a:buNone/>
                      </a:pPr>
                      <a:r>
                        <a:rPr lang="en"/>
                        <a:t>0</a:t>
                      </a: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solidFill>
                      <a:srgbClr val="D9D9D9"/>
                    </a:solidFill>
                  </a:tcPr>
                </a:tc>
                <a:extLst>
                  <a:ext uri="{0D108BD9-81ED-4DB2-BD59-A6C34878D82A}">
                    <a16:rowId xmlns:a16="http://schemas.microsoft.com/office/drawing/2014/main" val="10002"/>
                  </a:ext>
                </a:extLst>
              </a:tr>
              <a:tr h="0">
                <a:tc>
                  <a:txBody>
                    <a:bodyPr/>
                    <a:lstStyle/>
                    <a:p>
                      <a:pPr lvl="0" rtl="0">
                        <a:spcBef>
                          <a:spcPts val="0"/>
                        </a:spcBef>
                        <a:buNone/>
                      </a:pPr>
                      <a:r>
                        <a:rPr lang="en"/>
                        <a:t>0</a:t>
                      </a:r>
                    </a:p>
                  </a:txBody>
                  <a:tcPr marL="91425" marR="91425" marT="91425" marB="91425">
                    <a:solidFill>
                      <a:srgbClr val="D9D9D9"/>
                    </a:solidFill>
                  </a:tcPr>
                </a:tc>
                <a:tc>
                  <a:txBody>
                    <a:bodyPr/>
                    <a:lstStyle/>
                    <a:p>
                      <a:pPr lvl="0" rt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solidFill>
                      <a:srgbClr val="D9D9D9"/>
                    </a:solidFill>
                  </a:tcPr>
                </a:tc>
                <a:extLst>
                  <a:ext uri="{0D108BD9-81ED-4DB2-BD59-A6C34878D82A}">
                    <a16:rowId xmlns:a16="http://schemas.microsoft.com/office/drawing/2014/main" val="10003"/>
                  </a:ext>
                </a:extLst>
              </a:tr>
              <a:tr h="0">
                <a:tc>
                  <a:txBody>
                    <a:bodyPr/>
                    <a:lstStyle/>
                    <a:p>
                      <a:pPr lvl="0" rtl="0">
                        <a:spcBef>
                          <a:spcPts val="0"/>
                        </a:spcBef>
                        <a:buNone/>
                      </a:pPr>
                      <a:r>
                        <a:rPr lang="en"/>
                        <a:t>0</a:t>
                      </a:r>
                    </a:p>
                  </a:txBody>
                  <a:tcPr marL="91425" marR="91425" marT="91425" marB="91425">
                    <a:solidFill>
                      <a:srgbClr val="D9D9D9"/>
                    </a:solidFill>
                  </a:tcPr>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rtl="0">
                        <a:spcBef>
                          <a:spcPts val="0"/>
                        </a:spcBef>
                        <a:buNone/>
                      </a:pPr>
                      <a:endParaRPr/>
                    </a:p>
                  </a:txBody>
                  <a:tcPr marL="91425" marR="91425" marT="91425" marB="91425">
                    <a:solidFill>
                      <a:srgbClr val="D9D9D9"/>
                    </a:solidFill>
                  </a:tcPr>
                </a:tc>
                <a:extLst>
                  <a:ext uri="{0D108BD9-81ED-4DB2-BD59-A6C34878D82A}">
                    <a16:rowId xmlns:a16="http://schemas.microsoft.com/office/drawing/2014/main" val="10004"/>
                  </a:ext>
                </a:extLst>
              </a:tr>
              <a:tr h="0">
                <a:tc>
                  <a:txBody>
                    <a:bodyPr/>
                    <a:lstStyle/>
                    <a:p>
                      <a:pPr lvl="0">
                        <a:spcBef>
                          <a:spcPts val="0"/>
                        </a:spcBef>
                        <a:buNone/>
                      </a:pPr>
                      <a:endParaRPr/>
                    </a:p>
                  </a:txBody>
                  <a:tcPr marL="91425" marR="91425" marT="91425" marB="91425">
                    <a:solidFill>
                      <a:srgbClr val="D9D9D9"/>
                    </a:solidFill>
                  </a:tcPr>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solidFill>
                      <a:srgbClr val="D9D9D9"/>
                    </a:solidFill>
                  </a:tcPr>
                </a:tc>
                <a:extLst>
                  <a:ext uri="{0D108BD9-81ED-4DB2-BD59-A6C34878D82A}">
                    <a16:rowId xmlns:a16="http://schemas.microsoft.com/office/drawing/2014/main" val="10005"/>
                  </a:ext>
                </a:extLst>
              </a:tr>
              <a:tr h="0">
                <a:tc>
                  <a:txBody>
                    <a:bodyPr/>
                    <a:lstStyle/>
                    <a:p>
                      <a:pPr lvl="0">
                        <a:spcBef>
                          <a:spcPts val="0"/>
                        </a:spcBef>
                        <a:buNone/>
                      </a:pPr>
                      <a:endParaRPr/>
                    </a:p>
                  </a:txBody>
                  <a:tcPr marL="91425" marR="91425" marT="91425" marB="91425">
                    <a:solidFill>
                      <a:srgbClr val="D9D9D9"/>
                    </a:solidFill>
                  </a:tcPr>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solidFill>
                      <a:srgbClr val="D9D9D9"/>
                    </a:solidFill>
                  </a:tcPr>
                </a:tc>
                <a:extLst>
                  <a:ext uri="{0D108BD9-81ED-4DB2-BD59-A6C34878D82A}">
                    <a16:rowId xmlns:a16="http://schemas.microsoft.com/office/drawing/2014/main" val="10006"/>
                  </a:ext>
                </a:extLst>
              </a:tr>
              <a:tr h="0">
                <a:tc>
                  <a:txBody>
                    <a:bodyPr/>
                    <a:lstStyle/>
                    <a:p>
                      <a:pPr lvl="0">
                        <a:spcBef>
                          <a:spcPts val="0"/>
                        </a:spcBef>
                        <a:buNone/>
                      </a:pPr>
                      <a:endParaRPr/>
                    </a:p>
                  </a:txBody>
                  <a:tcPr marL="91425" marR="91425" marT="91425" marB="91425">
                    <a:solidFill>
                      <a:srgbClr val="D9D9D9"/>
                    </a:solidFill>
                  </a:tcPr>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rtl="0">
                        <a:spcBef>
                          <a:spcPts val="0"/>
                        </a:spcBef>
                        <a:buNone/>
                      </a:pPr>
                      <a:endParaRPr/>
                    </a:p>
                  </a:txBody>
                  <a:tcPr marL="91425" marR="91425" marT="91425" marB="91425"/>
                </a:tc>
                <a:tc>
                  <a:txBody>
                    <a:bodyPr/>
                    <a:lstStyle/>
                    <a:p>
                      <a:pPr lvl="0" rtl="0">
                        <a:spcBef>
                          <a:spcPts val="0"/>
                        </a:spcBef>
                        <a:buNone/>
                      </a:pPr>
                      <a:endParaRPr/>
                    </a:p>
                  </a:txBody>
                  <a:tcPr marL="91425" marR="91425" marT="91425" marB="91425">
                    <a:solidFill>
                      <a:srgbClr val="D9D9D9"/>
                    </a:solidFill>
                  </a:tcPr>
                </a:tc>
                <a:extLst>
                  <a:ext uri="{0D108BD9-81ED-4DB2-BD59-A6C34878D82A}">
                    <a16:rowId xmlns:a16="http://schemas.microsoft.com/office/drawing/2014/main" val="10007"/>
                  </a:ext>
                </a:extLst>
              </a:tr>
              <a:tr h="0">
                <a:tc>
                  <a:txBody>
                    <a:bodyPr/>
                    <a:lstStyle/>
                    <a:p>
                      <a:pPr lvl="0">
                        <a:spcBef>
                          <a:spcPts val="0"/>
                        </a:spcBef>
                        <a:buNone/>
                      </a:pPr>
                      <a:endParaRPr/>
                    </a:p>
                  </a:txBody>
                  <a:tcPr marL="91425" marR="91425" marT="91425" marB="91425">
                    <a:solidFill>
                      <a:srgbClr val="D9D9D9"/>
                    </a:solidFill>
                  </a:tcPr>
                </a:tc>
                <a:tc>
                  <a:txBody>
                    <a:bodyPr/>
                    <a:lstStyle/>
                    <a:p>
                      <a:pPr lvl="0">
                        <a:spcBef>
                          <a:spcPts val="0"/>
                        </a:spcBef>
                        <a:buNone/>
                      </a:pPr>
                      <a:endParaRPr/>
                    </a:p>
                  </a:txBody>
                  <a:tcPr marL="91425" marR="91425" marT="91425" marB="91425">
                    <a:solidFill>
                      <a:srgbClr val="D9D9D9"/>
                    </a:solidFill>
                  </a:tcPr>
                </a:tc>
                <a:tc>
                  <a:txBody>
                    <a:bodyPr/>
                    <a:lstStyle/>
                    <a:p>
                      <a:pPr lvl="0">
                        <a:spcBef>
                          <a:spcPts val="0"/>
                        </a:spcBef>
                        <a:buNone/>
                      </a:pPr>
                      <a:endParaRPr/>
                    </a:p>
                  </a:txBody>
                  <a:tcPr marL="91425" marR="91425" marT="91425" marB="91425">
                    <a:solidFill>
                      <a:srgbClr val="D9D9D9"/>
                    </a:solidFill>
                  </a:tcPr>
                </a:tc>
                <a:tc>
                  <a:txBody>
                    <a:bodyPr/>
                    <a:lstStyle/>
                    <a:p>
                      <a:pPr lvl="0">
                        <a:spcBef>
                          <a:spcPts val="0"/>
                        </a:spcBef>
                        <a:buNone/>
                      </a:pPr>
                      <a:endParaRPr/>
                    </a:p>
                  </a:txBody>
                  <a:tcPr marL="91425" marR="91425" marT="91425" marB="91425">
                    <a:solidFill>
                      <a:srgbClr val="D9D9D9"/>
                    </a:solidFill>
                  </a:tcPr>
                </a:tc>
                <a:tc>
                  <a:txBody>
                    <a:bodyPr/>
                    <a:lstStyle/>
                    <a:p>
                      <a:pPr lvl="0" rtl="0">
                        <a:spcBef>
                          <a:spcPts val="0"/>
                        </a:spcBef>
                        <a:buNone/>
                      </a:pPr>
                      <a:endParaRPr/>
                    </a:p>
                  </a:txBody>
                  <a:tcPr marL="91425" marR="91425" marT="91425" marB="91425">
                    <a:solidFill>
                      <a:srgbClr val="D9D9D9"/>
                    </a:solidFill>
                  </a:tcPr>
                </a:tc>
                <a:tc>
                  <a:txBody>
                    <a:bodyPr/>
                    <a:lstStyle/>
                    <a:p>
                      <a:pPr lvl="0">
                        <a:spcBef>
                          <a:spcPts val="0"/>
                        </a:spcBef>
                        <a:buNone/>
                      </a:pPr>
                      <a:endParaRPr/>
                    </a:p>
                  </a:txBody>
                  <a:tcPr marL="91425" marR="91425" marT="91425" marB="91425">
                    <a:solidFill>
                      <a:srgbClr val="D9D9D9"/>
                    </a:solidFill>
                  </a:tcPr>
                </a:tc>
                <a:tc>
                  <a:txBody>
                    <a:bodyPr/>
                    <a:lstStyle/>
                    <a:p>
                      <a:pPr lvl="0">
                        <a:spcBef>
                          <a:spcPts val="0"/>
                        </a:spcBef>
                        <a:buNone/>
                      </a:pPr>
                      <a:endParaRPr/>
                    </a:p>
                  </a:txBody>
                  <a:tcPr marL="91425" marR="91425" marT="91425" marB="91425">
                    <a:solidFill>
                      <a:srgbClr val="D9D9D9"/>
                    </a:solidFill>
                  </a:tcPr>
                </a:tc>
                <a:tc>
                  <a:txBody>
                    <a:bodyPr/>
                    <a:lstStyle/>
                    <a:p>
                      <a:pPr lvl="0" rtl="0">
                        <a:spcBef>
                          <a:spcPts val="0"/>
                        </a:spcBef>
                        <a:buNone/>
                      </a:pPr>
                      <a:endParaRPr/>
                    </a:p>
                  </a:txBody>
                  <a:tcPr marL="91425" marR="91425" marT="91425" marB="91425">
                    <a:solidFill>
                      <a:srgbClr val="D9D9D9"/>
                    </a:solidFill>
                  </a:tcPr>
                </a:tc>
                <a:tc>
                  <a:txBody>
                    <a:bodyPr/>
                    <a:lstStyle/>
                    <a:p>
                      <a:pPr lvl="0" rtl="0">
                        <a:spcBef>
                          <a:spcPts val="0"/>
                        </a:spcBef>
                        <a:buNone/>
                      </a:pPr>
                      <a:endParaRPr/>
                    </a:p>
                  </a:txBody>
                  <a:tcPr marL="91425" marR="91425" marT="91425" marB="91425">
                    <a:solidFill>
                      <a:srgbClr val="D9D9D9"/>
                    </a:solidFill>
                  </a:tcPr>
                </a:tc>
                <a:extLst>
                  <a:ext uri="{0D108BD9-81ED-4DB2-BD59-A6C34878D82A}">
                    <a16:rowId xmlns:a16="http://schemas.microsoft.com/office/drawing/2014/main" val="10008"/>
                  </a:ext>
                </a:extLst>
              </a:tr>
            </a:tbl>
          </a:graphicData>
        </a:graphic>
      </p:graphicFrame>
      <p:sp>
        <p:nvSpPr>
          <p:cNvPr id="6" name="Slide Number Placeholder 4"/>
          <p:cNvSpPr txBox="1">
            <a:spLocks/>
          </p:cNvSpPr>
          <p:nvPr/>
        </p:nvSpPr>
        <p:spPr bwMode="auto">
          <a:xfrm>
            <a:off x="3352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7350167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1524000" y="0"/>
            <a:ext cx="9144000" cy="69269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6D6D6D"/>
              </a:solidFill>
            </a:endParaRPr>
          </a:p>
        </p:txBody>
      </p:sp>
      <p:sp>
        <p:nvSpPr>
          <p:cNvPr id="5" name="4 - Ορθογώνιο"/>
          <p:cNvSpPr/>
          <p:nvPr/>
        </p:nvSpPr>
        <p:spPr>
          <a:xfrm>
            <a:off x="1524000" y="692696"/>
            <a:ext cx="9144000" cy="72008"/>
          </a:xfrm>
          <a:prstGeom prst="rect">
            <a:avLst/>
          </a:prstGeom>
          <a:solidFill>
            <a:srgbClr val="001F5C"/>
          </a:solidFill>
          <a:ln>
            <a:solidFill>
              <a:srgbClr val="00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ln>
                <a:solidFill>
                  <a:srgbClr val="001F5C"/>
                </a:solidFill>
              </a:ln>
              <a:solidFill>
                <a:srgbClr val="001F5C"/>
              </a:solidFill>
            </a:endParaRPr>
          </a:p>
        </p:txBody>
      </p:sp>
      <p:sp>
        <p:nvSpPr>
          <p:cNvPr id="6" name="5 - TextBox"/>
          <p:cNvSpPr txBox="1"/>
          <p:nvPr/>
        </p:nvSpPr>
        <p:spPr>
          <a:xfrm>
            <a:off x="1524000" y="53961"/>
            <a:ext cx="9395520" cy="584775"/>
          </a:xfrm>
          <a:prstGeom prst="rect">
            <a:avLst/>
          </a:prstGeom>
          <a:noFill/>
        </p:spPr>
        <p:txBody>
          <a:bodyPr wrap="square" lIns="91440" tIns="45720" rIns="91440" bIns="45720" rtlCol="0" anchor="t">
            <a:spAutoFit/>
          </a:bodyPr>
          <a:lstStyle/>
          <a:p>
            <a:r>
              <a:rPr lang="en-US" sz="3200" b="1" dirty="0">
                <a:solidFill>
                  <a:srgbClr val="000000"/>
                </a:solidFill>
                <a:cs typeface="Calibri"/>
              </a:rPr>
              <a:t>Convolution Layer</a:t>
            </a:r>
          </a:p>
        </p:txBody>
      </p:sp>
      <p:graphicFrame>
        <p:nvGraphicFramePr>
          <p:cNvPr id="3" name="Table 2"/>
          <p:cNvGraphicFramePr>
            <a:graphicFrameLocks noGrp="1"/>
          </p:cNvGraphicFramePr>
          <p:nvPr/>
        </p:nvGraphicFramePr>
        <p:xfrm>
          <a:off x="1890190" y="2132856"/>
          <a:ext cx="3168354" cy="2952330"/>
        </p:xfrm>
        <a:graphic>
          <a:graphicData uri="http://schemas.openxmlformats.org/drawingml/2006/table">
            <a:tbl>
              <a:tblPr firstRow="1" bandRow="1">
                <a:tableStyleId>{5940675A-B579-460E-94D1-54222C63F5DA}</a:tableStyleId>
              </a:tblPr>
              <a:tblGrid>
                <a:gridCol w="528059">
                  <a:extLst>
                    <a:ext uri="{9D8B030D-6E8A-4147-A177-3AD203B41FA5}">
                      <a16:colId xmlns:a16="http://schemas.microsoft.com/office/drawing/2014/main" val="1168232507"/>
                    </a:ext>
                  </a:extLst>
                </a:gridCol>
                <a:gridCol w="528059">
                  <a:extLst>
                    <a:ext uri="{9D8B030D-6E8A-4147-A177-3AD203B41FA5}">
                      <a16:colId xmlns:a16="http://schemas.microsoft.com/office/drawing/2014/main" val="3101621135"/>
                    </a:ext>
                  </a:extLst>
                </a:gridCol>
                <a:gridCol w="528059">
                  <a:extLst>
                    <a:ext uri="{9D8B030D-6E8A-4147-A177-3AD203B41FA5}">
                      <a16:colId xmlns:a16="http://schemas.microsoft.com/office/drawing/2014/main" val="565405807"/>
                    </a:ext>
                  </a:extLst>
                </a:gridCol>
                <a:gridCol w="528059">
                  <a:extLst>
                    <a:ext uri="{9D8B030D-6E8A-4147-A177-3AD203B41FA5}">
                      <a16:colId xmlns:a16="http://schemas.microsoft.com/office/drawing/2014/main" val="4069768644"/>
                    </a:ext>
                  </a:extLst>
                </a:gridCol>
                <a:gridCol w="528059">
                  <a:extLst>
                    <a:ext uri="{9D8B030D-6E8A-4147-A177-3AD203B41FA5}">
                      <a16:colId xmlns:a16="http://schemas.microsoft.com/office/drawing/2014/main" val="3224947615"/>
                    </a:ext>
                  </a:extLst>
                </a:gridCol>
                <a:gridCol w="528059">
                  <a:extLst>
                    <a:ext uri="{9D8B030D-6E8A-4147-A177-3AD203B41FA5}">
                      <a16:colId xmlns:a16="http://schemas.microsoft.com/office/drawing/2014/main" val="1370298632"/>
                    </a:ext>
                  </a:extLst>
                </a:gridCol>
              </a:tblGrid>
              <a:tr h="492055">
                <a:tc>
                  <a:txBody>
                    <a:bodyPr/>
                    <a:lstStyle/>
                    <a:p>
                      <a:pPr algn="ctr"/>
                      <a:r>
                        <a:rPr lang="en-US" sz="2400" dirty="0"/>
                        <a:t>3</a:t>
                      </a:r>
                    </a:p>
                  </a:txBody>
                  <a:tcPr/>
                </a:tc>
                <a:tc>
                  <a:txBody>
                    <a:bodyPr/>
                    <a:lstStyle/>
                    <a:p>
                      <a:pPr algn="ctr"/>
                      <a:r>
                        <a:rPr lang="en-US" sz="2400" dirty="0"/>
                        <a:t>0</a:t>
                      </a:r>
                    </a:p>
                  </a:txBody>
                  <a:tcPr/>
                </a:tc>
                <a:tc>
                  <a:txBody>
                    <a:bodyPr/>
                    <a:lstStyle/>
                    <a:p>
                      <a:pPr algn="ctr"/>
                      <a:r>
                        <a:rPr lang="en-US" sz="2400" dirty="0"/>
                        <a:t>3</a:t>
                      </a:r>
                    </a:p>
                  </a:txBody>
                  <a:tcPr/>
                </a:tc>
                <a:tc>
                  <a:txBody>
                    <a:bodyPr/>
                    <a:lstStyle/>
                    <a:p>
                      <a:pPr algn="ctr"/>
                      <a:r>
                        <a:rPr lang="en-US" sz="2400" dirty="0"/>
                        <a:t>2</a:t>
                      </a:r>
                    </a:p>
                  </a:txBody>
                  <a:tcPr/>
                </a:tc>
                <a:tc>
                  <a:txBody>
                    <a:bodyPr/>
                    <a:lstStyle/>
                    <a:p>
                      <a:pPr algn="ctr"/>
                      <a:r>
                        <a:rPr lang="en-US" sz="2400" dirty="0"/>
                        <a:t>7</a:t>
                      </a:r>
                    </a:p>
                  </a:txBody>
                  <a:tcPr/>
                </a:tc>
                <a:tc>
                  <a:txBody>
                    <a:bodyPr/>
                    <a:lstStyle/>
                    <a:p>
                      <a:pPr algn="ctr"/>
                      <a:r>
                        <a:rPr lang="en-US" sz="2400" dirty="0"/>
                        <a:t>4</a:t>
                      </a:r>
                    </a:p>
                  </a:txBody>
                  <a:tcPr/>
                </a:tc>
                <a:extLst>
                  <a:ext uri="{0D108BD9-81ED-4DB2-BD59-A6C34878D82A}">
                    <a16:rowId xmlns:a16="http://schemas.microsoft.com/office/drawing/2014/main" val="2904400855"/>
                  </a:ext>
                </a:extLst>
              </a:tr>
              <a:tr h="492055">
                <a:tc>
                  <a:txBody>
                    <a:bodyPr/>
                    <a:lstStyle/>
                    <a:p>
                      <a:pPr algn="ctr"/>
                      <a:r>
                        <a:rPr lang="en-US" sz="2400" dirty="0"/>
                        <a:t>1</a:t>
                      </a:r>
                    </a:p>
                  </a:txBody>
                  <a:tcPr/>
                </a:tc>
                <a:tc>
                  <a:txBody>
                    <a:bodyPr/>
                    <a:lstStyle/>
                    <a:p>
                      <a:pPr algn="ctr"/>
                      <a:r>
                        <a:rPr lang="en-US" sz="2400" dirty="0"/>
                        <a:t>5</a:t>
                      </a:r>
                    </a:p>
                  </a:txBody>
                  <a:tcPr/>
                </a:tc>
                <a:tc>
                  <a:txBody>
                    <a:bodyPr/>
                    <a:lstStyle/>
                    <a:p>
                      <a:pPr algn="ctr"/>
                      <a:r>
                        <a:rPr lang="en-US" sz="2400" dirty="0"/>
                        <a:t>8</a:t>
                      </a:r>
                    </a:p>
                  </a:txBody>
                  <a:tcPr/>
                </a:tc>
                <a:tc>
                  <a:txBody>
                    <a:bodyPr/>
                    <a:lstStyle/>
                    <a:p>
                      <a:pPr algn="ctr"/>
                      <a:r>
                        <a:rPr lang="en-US" sz="2400" dirty="0"/>
                        <a:t>9</a:t>
                      </a:r>
                    </a:p>
                  </a:txBody>
                  <a:tcPr/>
                </a:tc>
                <a:tc>
                  <a:txBody>
                    <a:bodyPr/>
                    <a:lstStyle/>
                    <a:p>
                      <a:pPr algn="ctr"/>
                      <a:r>
                        <a:rPr lang="en-US" sz="2400" dirty="0"/>
                        <a:t>3</a:t>
                      </a:r>
                    </a:p>
                  </a:txBody>
                  <a:tcPr/>
                </a:tc>
                <a:tc>
                  <a:txBody>
                    <a:bodyPr/>
                    <a:lstStyle/>
                    <a:p>
                      <a:pPr algn="ctr"/>
                      <a:r>
                        <a:rPr lang="en-US" sz="2400" dirty="0"/>
                        <a:t>1</a:t>
                      </a:r>
                    </a:p>
                  </a:txBody>
                  <a:tcPr/>
                </a:tc>
                <a:extLst>
                  <a:ext uri="{0D108BD9-81ED-4DB2-BD59-A6C34878D82A}">
                    <a16:rowId xmlns:a16="http://schemas.microsoft.com/office/drawing/2014/main" val="1223015672"/>
                  </a:ext>
                </a:extLst>
              </a:tr>
              <a:tr h="492055">
                <a:tc>
                  <a:txBody>
                    <a:bodyPr/>
                    <a:lstStyle/>
                    <a:p>
                      <a:pPr algn="ctr"/>
                      <a:r>
                        <a:rPr lang="en-US" sz="2400" dirty="0"/>
                        <a:t>2</a:t>
                      </a:r>
                    </a:p>
                  </a:txBody>
                  <a:tcPr/>
                </a:tc>
                <a:tc>
                  <a:txBody>
                    <a:bodyPr/>
                    <a:lstStyle/>
                    <a:p>
                      <a:pPr algn="ctr"/>
                      <a:r>
                        <a:rPr lang="en-US" sz="2400" dirty="0"/>
                        <a:t>7</a:t>
                      </a:r>
                    </a:p>
                  </a:txBody>
                  <a:tcPr/>
                </a:tc>
                <a:tc>
                  <a:txBody>
                    <a:bodyPr/>
                    <a:lstStyle/>
                    <a:p>
                      <a:pPr algn="ctr"/>
                      <a:r>
                        <a:rPr lang="en-US" sz="2400" dirty="0"/>
                        <a:t>2</a:t>
                      </a:r>
                    </a:p>
                  </a:txBody>
                  <a:tcPr/>
                </a:tc>
                <a:tc>
                  <a:txBody>
                    <a:bodyPr/>
                    <a:lstStyle/>
                    <a:p>
                      <a:pPr algn="ctr"/>
                      <a:r>
                        <a:rPr lang="en-US" sz="2400" dirty="0"/>
                        <a:t>5</a:t>
                      </a:r>
                    </a:p>
                  </a:txBody>
                  <a:tcPr/>
                </a:tc>
                <a:tc>
                  <a:txBody>
                    <a:bodyPr/>
                    <a:lstStyle/>
                    <a:p>
                      <a:pPr algn="ctr"/>
                      <a:r>
                        <a:rPr lang="en-US" sz="2400" dirty="0"/>
                        <a:t>1</a:t>
                      </a:r>
                    </a:p>
                  </a:txBody>
                  <a:tcPr/>
                </a:tc>
                <a:tc>
                  <a:txBody>
                    <a:bodyPr/>
                    <a:lstStyle/>
                    <a:p>
                      <a:pPr algn="ctr"/>
                      <a:r>
                        <a:rPr lang="en-US" sz="2400" dirty="0"/>
                        <a:t>3</a:t>
                      </a:r>
                    </a:p>
                  </a:txBody>
                  <a:tcPr/>
                </a:tc>
                <a:extLst>
                  <a:ext uri="{0D108BD9-81ED-4DB2-BD59-A6C34878D82A}">
                    <a16:rowId xmlns:a16="http://schemas.microsoft.com/office/drawing/2014/main" val="2981264795"/>
                  </a:ext>
                </a:extLst>
              </a:tr>
              <a:tr h="492055">
                <a:tc>
                  <a:txBody>
                    <a:bodyPr/>
                    <a:lstStyle/>
                    <a:p>
                      <a:pPr algn="ctr"/>
                      <a:r>
                        <a:rPr lang="en-US" sz="2400" dirty="0"/>
                        <a:t>0</a:t>
                      </a:r>
                    </a:p>
                  </a:txBody>
                  <a:tcPr/>
                </a:tc>
                <a:tc>
                  <a:txBody>
                    <a:bodyPr/>
                    <a:lstStyle/>
                    <a:p>
                      <a:pPr algn="ctr"/>
                      <a:r>
                        <a:rPr lang="en-US" sz="2400" dirty="0"/>
                        <a:t>1</a:t>
                      </a:r>
                    </a:p>
                  </a:txBody>
                  <a:tcPr/>
                </a:tc>
                <a:tc>
                  <a:txBody>
                    <a:bodyPr/>
                    <a:lstStyle/>
                    <a:p>
                      <a:pPr algn="ctr"/>
                      <a:r>
                        <a:rPr lang="en-US" sz="2400" dirty="0"/>
                        <a:t>3</a:t>
                      </a:r>
                    </a:p>
                  </a:txBody>
                  <a:tcPr/>
                </a:tc>
                <a:tc>
                  <a:txBody>
                    <a:bodyPr/>
                    <a:lstStyle/>
                    <a:p>
                      <a:pPr algn="ctr"/>
                      <a:r>
                        <a:rPr lang="en-US" sz="2400" dirty="0"/>
                        <a:t>1</a:t>
                      </a:r>
                    </a:p>
                  </a:txBody>
                  <a:tcPr/>
                </a:tc>
                <a:tc>
                  <a:txBody>
                    <a:bodyPr/>
                    <a:lstStyle/>
                    <a:p>
                      <a:pPr algn="ctr"/>
                      <a:r>
                        <a:rPr lang="en-US" sz="2400" dirty="0"/>
                        <a:t>7</a:t>
                      </a:r>
                    </a:p>
                  </a:txBody>
                  <a:tcPr/>
                </a:tc>
                <a:tc>
                  <a:txBody>
                    <a:bodyPr/>
                    <a:lstStyle/>
                    <a:p>
                      <a:pPr algn="ctr"/>
                      <a:r>
                        <a:rPr lang="en-US" sz="2400" dirty="0"/>
                        <a:t>8</a:t>
                      </a:r>
                    </a:p>
                  </a:txBody>
                  <a:tcPr/>
                </a:tc>
                <a:extLst>
                  <a:ext uri="{0D108BD9-81ED-4DB2-BD59-A6C34878D82A}">
                    <a16:rowId xmlns:a16="http://schemas.microsoft.com/office/drawing/2014/main" val="2536271176"/>
                  </a:ext>
                </a:extLst>
              </a:tr>
              <a:tr h="492055">
                <a:tc>
                  <a:txBody>
                    <a:bodyPr/>
                    <a:lstStyle/>
                    <a:p>
                      <a:pPr algn="ctr"/>
                      <a:r>
                        <a:rPr lang="en-US" sz="2400" dirty="0"/>
                        <a:t>4</a:t>
                      </a:r>
                    </a:p>
                  </a:txBody>
                  <a:tcPr/>
                </a:tc>
                <a:tc>
                  <a:txBody>
                    <a:bodyPr/>
                    <a:lstStyle/>
                    <a:p>
                      <a:pPr algn="ctr"/>
                      <a:r>
                        <a:rPr lang="en-US" sz="2400" dirty="0"/>
                        <a:t>2</a:t>
                      </a:r>
                    </a:p>
                  </a:txBody>
                  <a:tcPr/>
                </a:tc>
                <a:tc>
                  <a:txBody>
                    <a:bodyPr/>
                    <a:lstStyle/>
                    <a:p>
                      <a:pPr algn="ctr"/>
                      <a:r>
                        <a:rPr lang="en-US" sz="2400" dirty="0"/>
                        <a:t>1</a:t>
                      </a:r>
                    </a:p>
                  </a:txBody>
                  <a:tcPr/>
                </a:tc>
                <a:tc>
                  <a:txBody>
                    <a:bodyPr/>
                    <a:lstStyle/>
                    <a:p>
                      <a:pPr algn="ctr"/>
                      <a:r>
                        <a:rPr lang="en-US" sz="2400" dirty="0"/>
                        <a:t>6</a:t>
                      </a:r>
                    </a:p>
                  </a:txBody>
                  <a:tcPr/>
                </a:tc>
                <a:tc>
                  <a:txBody>
                    <a:bodyPr/>
                    <a:lstStyle/>
                    <a:p>
                      <a:pPr algn="ctr"/>
                      <a:r>
                        <a:rPr lang="en-US" sz="2400" dirty="0"/>
                        <a:t>2</a:t>
                      </a:r>
                    </a:p>
                  </a:txBody>
                  <a:tcPr/>
                </a:tc>
                <a:tc>
                  <a:txBody>
                    <a:bodyPr/>
                    <a:lstStyle/>
                    <a:p>
                      <a:pPr algn="ctr"/>
                      <a:r>
                        <a:rPr lang="en-US" sz="2400" dirty="0"/>
                        <a:t>8</a:t>
                      </a:r>
                    </a:p>
                  </a:txBody>
                  <a:tcPr/>
                </a:tc>
                <a:extLst>
                  <a:ext uri="{0D108BD9-81ED-4DB2-BD59-A6C34878D82A}">
                    <a16:rowId xmlns:a16="http://schemas.microsoft.com/office/drawing/2014/main" val="1747226060"/>
                  </a:ext>
                </a:extLst>
              </a:tr>
              <a:tr h="492055">
                <a:tc>
                  <a:txBody>
                    <a:bodyPr/>
                    <a:lstStyle/>
                    <a:p>
                      <a:pPr algn="ctr"/>
                      <a:r>
                        <a:rPr lang="en-US" sz="2400" dirty="0"/>
                        <a:t>2</a:t>
                      </a:r>
                    </a:p>
                  </a:txBody>
                  <a:tcPr/>
                </a:tc>
                <a:tc>
                  <a:txBody>
                    <a:bodyPr/>
                    <a:lstStyle/>
                    <a:p>
                      <a:pPr algn="ctr"/>
                      <a:r>
                        <a:rPr lang="en-US" sz="2400" dirty="0"/>
                        <a:t>4</a:t>
                      </a:r>
                    </a:p>
                  </a:txBody>
                  <a:tcPr/>
                </a:tc>
                <a:tc>
                  <a:txBody>
                    <a:bodyPr/>
                    <a:lstStyle/>
                    <a:p>
                      <a:pPr algn="ctr"/>
                      <a:r>
                        <a:rPr lang="en-US" sz="2400" dirty="0"/>
                        <a:t>5</a:t>
                      </a:r>
                    </a:p>
                  </a:txBody>
                  <a:tcPr/>
                </a:tc>
                <a:tc>
                  <a:txBody>
                    <a:bodyPr/>
                    <a:lstStyle/>
                    <a:p>
                      <a:pPr algn="ctr"/>
                      <a:r>
                        <a:rPr lang="en-US" sz="2400" dirty="0"/>
                        <a:t>2</a:t>
                      </a:r>
                    </a:p>
                  </a:txBody>
                  <a:tcPr/>
                </a:tc>
                <a:tc>
                  <a:txBody>
                    <a:bodyPr/>
                    <a:lstStyle/>
                    <a:p>
                      <a:pPr algn="ctr"/>
                      <a:r>
                        <a:rPr lang="en-US" sz="2400" dirty="0"/>
                        <a:t>3</a:t>
                      </a:r>
                    </a:p>
                  </a:txBody>
                  <a:tcPr/>
                </a:tc>
                <a:tc>
                  <a:txBody>
                    <a:bodyPr/>
                    <a:lstStyle/>
                    <a:p>
                      <a:pPr algn="ctr"/>
                      <a:r>
                        <a:rPr lang="en-US" sz="2400" dirty="0"/>
                        <a:t>9</a:t>
                      </a:r>
                    </a:p>
                  </a:txBody>
                  <a:tcPr/>
                </a:tc>
                <a:extLst>
                  <a:ext uri="{0D108BD9-81ED-4DB2-BD59-A6C34878D82A}">
                    <a16:rowId xmlns:a16="http://schemas.microsoft.com/office/drawing/2014/main" val="3024930367"/>
                  </a:ext>
                </a:extLst>
              </a:tr>
            </a:tbl>
          </a:graphicData>
        </a:graphic>
      </p:graphicFrame>
      <p:sp>
        <p:nvSpPr>
          <p:cNvPr id="7" name="TextBox 6"/>
          <p:cNvSpPr txBox="1"/>
          <p:nvPr/>
        </p:nvSpPr>
        <p:spPr>
          <a:xfrm>
            <a:off x="4986536" y="3284984"/>
            <a:ext cx="864096" cy="923330"/>
          </a:xfrm>
          <a:prstGeom prst="rect">
            <a:avLst/>
          </a:prstGeom>
          <a:noFill/>
        </p:spPr>
        <p:txBody>
          <a:bodyPr wrap="square" rtlCol="0">
            <a:spAutoFit/>
          </a:bodyPr>
          <a:lstStyle/>
          <a:p>
            <a:pPr algn="ctr"/>
            <a:r>
              <a:rPr lang="en-US" sz="5400" dirty="0"/>
              <a:t>*</a:t>
            </a:r>
          </a:p>
        </p:txBody>
      </p:sp>
      <p:graphicFrame>
        <p:nvGraphicFramePr>
          <p:cNvPr id="10" name="Table 9"/>
          <p:cNvGraphicFramePr>
            <a:graphicFrameLocks noGrp="1"/>
          </p:cNvGraphicFramePr>
          <p:nvPr/>
        </p:nvGraphicFramePr>
        <p:xfrm>
          <a:off x="5706616" y="2786978"/>
          <a:ext cx="1606872" cy="1578126"/>
        </p:xfrm>
        <a:graphic>
          <a:graphicData uri="http://schemas.openxmlformats.org/drawingml/2006/table">
            <a:tbl>
              <a:tblPr firstRow="1" bandRow="1">
                <a:tableStyleId>{5940675A-B579-460E-94D1-54222C63F5DA}</a:tableStyleId>
              </a:tblPr>
              <a:tblGrid>
                <a:gridCol w="535624">
                  <a:extLst>
                    <a:ext uri="{9D8B030D-6E8A-4147-A177-3AD203B41FA5}">
                      <a16:colId xmlns:a16="http://schemas.microsoft.com/office/drawing/2014/main" val="2408807739"/>
                    </a:ext>
                  </a:extLst>
                </a:gridCol>
                <a:gridCol w="535624">
                  <a:extLst>
                    <a:ext uri="{9D8B030D-6E8A-4147-A177-3AD203B41FA5}">
                      <a16:colId xmlns:a16="http://schemas.microsoft.com/office/drawing/2014/main" val="2427466747"/>
                    </a:ext>
                  </a:extLst>
                </a:gridCol>
                <a:gridCol w="535624">
                  <a:extLst>
                    <a:ext uri="{9D8B030D-6E8A-4147-A177-3AD203B41FA5}">
                      <a16:colId xmlns:a16="http://schemas.microsoft.com/office/drawing/2014/main" val="3848516861"/>
                    </a:ext>
                  </a:extLst>
                </a:gridCol>
              </a:tblGrid>
              <a:tr h="526042">
                <a:tc>
                  <a:txBody>
                    <a:bodyPr/>
                    <a:lstStyle/>
                    <a:p>
                      <a:pPr algn="ctr"/>
                      <a:r>
                        <a:rPr lang="en-US" sz="2400" dirty="0"/>
                        <a:t>1</a:t>
                      </a:r>
                    </a:p>
                  </a:txBody>
                  <a:tcPr/>
                </a:tc>
                <a:tc>
                  <a:txBody>
                    <a:bodyPr/>
                    <a:lstStyle/>
                    <a:p>
                      <a:pPr algn="ctr"/>
                      <a:r>
                        <a:rPr lang="en-US" sz="2400" dirty="0"/>
                        <a:t>0</a:t>
                      </a:r>
                    </a:p>
                  </a:txBody>
                  <a:tcPr/>
                </a:tc>
                <a:tc>
                  <a:txBody>
                    <a:bodyPr/>
                    <a:lstStyle/>
                    <a:p>
                      <a:pPr algn="ctr"/>
                      <a:r>
                        <a:rPr lang="en-US" sz="2400" dirty="0"/>
                        <a:t>-1</a:t>
                      </a:r>
                    </a:p>
                  </a:txBody>
                  <a:tcPr/>
                </a:tc>
                <a:extLst>
                  <a:ext uri="{0D108BD9-81ED-4DB2-BD59-A6C34878D82A}">
                    <a16:rowId xmlns:a16="http://schemas.microsoft.com/office/drawing/2014/main" val="2688102739"/>
                  </a:ext>
                </a:extLst>
              </a:tr>
              <a:tr h="526042">
                <a:tc>
                  <a:txBody>
                    <a:bodyPr/>
                    <a:lstStyle/>
                    <a:p>
                      <a:pPr algn="ctr"/>
                      <a:r>
                        <a:rPr lang="en-US" sz="2400" dirty="0"/>
                        <a:t>1</a:t>
                      </a:r>
                    </a:p>
                  </a:txBody>
                  <a:tcPr/>
                </a:tc>
                <a:tc>
                  <a:txBody>
                    <a:bodyPr/>
                    <a:lstStyle/>
                    <a:p>
                      <a:pPr algn="ctr"/>
                      <a:r>
                        <a:rPr lang="en-US" sz="2400" dirty="0"/>
                        <a:t>0</a:t>
                      </a:r>
                    </a:p>
                  </a:txBody>
                  <a:tcPr/>
                </a:tc>
                <a:tc>
                  <a:txBody>
                    <a:bodyPr/>
                    <a:lstStyle/>
                    <a:p>
                      <a:pPr algn="ctr"/>
                      <a:r>
                        <a:rPr lang="en-US" sz="2400" dirty="0"/>
                        <a:t>-1</a:t>
                      </a:r>
                    </a:p>
                  </a:txBody>
                  <a:tcPr/>
                </a:tc>
                <a:extLst>
                  <a:ext uri="{0D108BD9-81ED-4DB2-BD59-A6C34878D82A}">
                    <a16:rowId xmlns:a16="http://schemas.microsoft.com/office/drawing/2014/main" val="3582346181"/>
                  </a:ext>
                </a:extLst>
              </a:tr>
              <a:tr h="526042">
                <a:tc>
                  <a:txBody>
                    <a:bodyPr/>
                    <a:lstStyle/>
                    <a:p>
                      <a:pPr algn="ctr"/>
                      <a:r>
                        <a:rPr lang="en-US" sz="2400" dirty="0"/>
                        <a:t>1</a:t>
                      </a:r>
                    </a:p>
                  </a:txBody>
                  <a:tcPr/>
                </a:tc>
                <a:tc>
                  <a:txBody>
                    <a:bodyPr/>
                    <a:lstStyle/>
                    <a:p>
                      <a:pPr algn="ctr"/>
                      <a:r>
                        <a:rPr lang="en-US" sz="2400" dirty="0"/>
                        <a:t>0</a:t>
                      </a:r>
                    </a:p>
                  </a:txBody>
                  <a:tcPr/>
                </a:tc>
                <a:tc>
                  <a:txBody>
                    <a:bodyPr/>
                    <a:lstStyle/>
                    <a:p>
                      <a:pPr algn="ctr"/>
                      <a:r>
                        <a:rPr lang="en-US" sz="2400" dirty="0"/>
                        <a:t>-1</a:t>
                      </a:r>
                    </a:p>
                  </a:txBody>
                  <a:tcPr/>
                </a:tc>
                <a:extLst>
                  <a:ext uri="{0D108BD9-81ED-4DB2-BD59-A6C34878D82A}">
                    <a16:rowId xmlns:a16="http://schemas.microsoft.com/office/drawing/2014/main" val="3908549703"/>
                  </a:ext>
                </a:extLst>
              </a:tr>
            </a:tbl>
          </a:graphicData>
        </a:graphic>
      </p:graphicFrame>
      <p:sp>
        <p:nvSpPr>
          <p:cNvPr id="11" name="TextBox 10"/>
          <p:cNvSpPr txBox="1"/>
          <p:nvPr/>
        </p:nvSpPr>
        <p:spPr>
          <a:xfrm>
            <a:off x="7290792" y="3153742"/>
            <a:ext cx="864096" cy="923330"/>
          </a:xfrm>
          <a:prstGeom prst="rect">
            <a:avLst/>
          </a:prstGeom>
          <a:noFill/>
        </p:spPr>
        <p:txBody>
          <a:bodyPr wrap="square" rtlCol="0">
            <a:spAutoFit/>
          </a:bodyPr>
          <a:lstStyle/>
          <a:p>
            <a:pPr algn="ctr"/>
            <a:r>
              <a:rPr lang="en-US" sz="5400" dirty="0"/>
              <a:t>=</a:t>
            </a:r>
          </a:p>
        </p:txBody>
      </p:sp>
      <p:graphicFrame>
        <p:nvGraphicFramePr>
          <p:cNvPr id="12" name="Table 11"/>
          <p:cNvGraphicFramePr>
            <a:graphicFrameLocks noGrp="1"/>
          </p:cNvGraphicFramePr>
          <p:nvPr/>
        </p:nvGraphicFramePr>
        <p:xfrm>
          <a:off x="8134920" y="2564904"/>
          <a:ext cx="2065536" cy="2132124"/>
        </p:xfrm>
        <a:graphic>
          <a:graphicData uri="http://schemas.openxmlformats.org/drawingml/2006/table">
            <a:tbl>
              <a:tblPr firstRow="1" bandRow="1">
                <a:tableStyleId>{5940675A-B579-460E-94D1-54222C63F5DA}</a:tableStyleId>
              </a:tblPr>
              <a:tblGrid>
                <a:gridCol w="516384">
                  <a:extLst>
                    <a:ext uri="{9D8B030D-6E8A-4147-A177-3AD203B41FA5}">
                      <a16:colId xmlns:a16="http://schemas.microsoft.com/office/drawing/2014/main" val="106175412"/>
                    </a:ext>
                  </a:extLst>
                </a:gridCol>
                <a:gridCol w="516384">
                  <a:extLst>
                    <a:ext uri="{9D8B030D-6E8A-4147-A177-3AD203B41FA5}">
                      <a16:colId xmlns:a16="http://schemas.microsoft.com/office/drawing/2014/main" val="3900233916"/>
                    </a:ext>
                  </a:extLst>
                </a:gridCol>
                <a:gridCol w="516384">
                  <a:extLst>
                    <a:ext uri="{9D8B030D-6E8A-4147-A177-3AD203B41FA5}">
                      <a16:colId xmlns:a16="http://schemas.microsoft.com/office/drawing/2014/main" val="3693861012"/>
                    </a:ext>
                  </a:extLst>
                </a:gridCol>
                <a:gridCol w="516384">
                  <a:extLst>
                    <a:ext uri="{9D8B030D-6E8A-4147-A177-3AD203B41FA5}">
                      <a16:colId xmlns:a16="http://schemas.microsoft.com/office/drawing/2014/main" val="2174020999"/>
                    </a:ext>
                  </a:extLst>
                </a:gridCol>
              </a:tblGrid>
              <a:tr h="533031">
                <a:tc>
                  <a:txBody>
                    <a:bodyPr/>
                    <a:lstStyle/>
                    <a:p>
                      <a:pPr algn="ctr"/>
                      <a:endParaRPr lang="en-US" sz="2400" dirty="0"/>
                    </a:p>
                  </a:txBody>
                  <a:tcPr/>
                </a:tc>
                <a:tc>
                  <a:txBody>
                    <a:bodyPr/>
                    <a:lstStyle/>
                    <a:p>
                      <a:pPr algn="ctr"/>
                      <a:endParaRPr lang="en-US" sz="2400"/>
                    </a:p>
                  </a:txBody>
                  <a:tcPr/>
                </a:tc>
                <a:tc>
                  <a:txBody>
                    <a:bodyPr/>
                    <a:lstStyle/>
                    <a:p>
                      <a:pPr algn="ctr"/>
                      <a:endParaRPr lang="en-US" sz="2400"/>
                    </a:p>
                  </a:txBody>
                  <a:tcPr/>
                </a:tc>
                <a:tc>
                  <a:txBody>
                    <a:bodyPr/>
                    <a:lstStyle/>
                    <a:p>
                      <a:pPr algn="ctr"/>
                      <a:endParaRPr lang="en-US" sz="2400"/>
                    </a:p>
                  </a:txBody>
                  <a:tcPr/>
                </a:tc>
                <a:extLst>
                  <a:ext uri="{0D108BD9-81ED-4DB2-BD59-A6C34878D82A}">
                    <a16:rowId xmlns:a16="http://schemas.microsoft.com/office/drawing/2014/main" val="978976784"/>
                  </a:ext>
                </a:extLst>
              </a:tr>
              <a:tr h="533031">
                <a:tc>
                  <a:txBody>
                    <a:bodyPr/>
                    <a:lstStyle/>
                    <a:p>
                      <a:pPr algn="ctr"/>
                      <a:endParaRPr lang="en-US" sz="2400"/>
                    </a:p>
                  </a:txBody>
                  <a:tcPr/>
                </a:tc>
                <a:tc>
                  <a:txBody>
                    <a:bodyPr/>
                    <a:lstStyle/>
                    <a:p>
                      <a:pPr algn="ctr"/>
                      <a:endParaRPr lang="en-US" sz="2400"/>
                    </a:p>
                  </a:txBody>
                  <a:tcPr/>
                </a:tc>
                <a:tc>
                  <a:txBody>
                    <a:bodyPr/>
                    <a:lstStyle/>
                    <a:p>
                      <a:pPr algn="ctr"/>
                      <a:endParaRPr lang="en-US" sz="2400"/>
                    </a:p>
                  </a:txBody>
                  <a:tcPr/>
                </a:tc>
                <a:tc>
                  <a:txBody>
                    <a:bodyPr/>
                    <a:lstStyle/>
                    <a:p>
                      <a:pPr algn="ctr"/>
                      <a:endParaRPr lang="en-US" sz="2400"/>
                    </a:p>
                  </a:txBody>
                  <a:tcPr/>
                </a:tc>
                <a:extLst>
                  <a:ext uri="{0D108BD9-81ED-4DB2-BD59-A6C34878D82A}">
                    <a16:rowId xmlns:a16="http://schemas.microsoft.com/office/drawing/2014/main" val="3155395885"/>
                  </a:ext>
                </a:extLst>
              </a:tr>
              <a:tr h="533031">
                <a:tc>
                  <a:txBody>
                    <a:bodyPr/>
                    <a:lstStyle/>
                    <a:p>
                      <a:pPr algn="ctr"/>
                      <a:endParaRPr lang="en-US" sz="2400"/>
                    </a:p>
                  </a:txBody>
                  <a:tcPr/>
                </a:tc>
                <a:tc>
                  <a:txBody>
                    <a:bodyPr/>
                    <a:lstStyle/>
                    <a:p>
                      <a:pPr algn="ctr"/>
                      <a:endParaRPr lang="en-US" sz="2400"/>
                    </a:p>
                  </a:txBody>
                  <a:tcPr/>
                </a:tc>
                <a:tc>
                  <a:txBody>
                    <a:bodyPr/>
                    <a:lstStyle/>
                    <a:p>
                      <a:pPr algn="ctr"/>
                      <a:endParaRPr lang="en-US" sz="2400"/>
                    </a:p>
                  </a:txBody>
                  <a:tcPr/>
                </a:tc>
                <a:tc>
                  <a:txBody>
                    <a:bodyPr/>
                    <a:lstStyle/>
                    <a:p>
                      <a:pPr algn="ctr"/>
                      <a:endParaRPr lang="en-US" sz="2400"/>
                    </a:p>
                  </a:txBody>
                  <a:tcPr/>
                </a:tc>
                <a:extLst>
                  <a:ext uri="{0D108BD9-81ED-4DB2-BD59-A6C34878D82A}">
                    <a16:rowId xmlns:a16="http://schemas.microsoft.com/office/drawing/2014/main" val="1532147400"/>
                  </a:ext>
                </a:extLst>
              </a:tr>
              <a:tr h="533031">
                <a:tc>
                  <a:txBody>
                    <a:bodyPr/>
                    <a:lstStyle/>
                    <a:p>
                      <a:pPr algn="ctr"/>
                      <a:endParaRPr lang="en-US" sz="2400"/>
                    </a:p>
                  </a:txBody>
                  <a:tcPr/>
                </a:tc>
                <a:tc>
                  <a:txBody>
                    <a:bodyPr/>
                    <a:lstStyle/>
                    <a:p>
                      <a:pPr algn="ctr"/>
                      <a:endParaRPr lang="en-US" sz="2400"/>
                    </a:p>
                  </a:txBody>
                  <a:tcPr/>
                </a:tc>
                <a:tc>
                  <a:txBody>
                    <a:bodyPr/>
                    <a:lstStyle/>
                    <a:p>
                      <a:pPr algn="ctr"/>
                      <a:endParaRPr lang="en-US" sz="2400"/>
                    </a:p>
                  </a:txBody>
                  <a:tcPr/>
                </a:tc>
                <a:tc>
                  <a:txBody>
                    <a:bodyPr/>
                    <a:lstStyle/>
                    <a:p>
                      <a:pPr algn="ctr"/>
                      <a:endParaRPr lang="en-US" sz="2400" dirty="0"/>
                    </a:p>
                  </a:txBody>
                  <a:tcPr/>
                </a:tc>
                <a:extLst>
                  <a:ext uri="{0D108BD9-81ED-4DB2-BD59-A6C34878D82A}">
                    <a16:rowId xmlns:a16="http://schemas.microsoft.com/office/drawing/2014/main" val="1164152323"/>
                  </a:ext>
                </a:extLst>
              </a:tr>
            </a:tbl>
          </a:graphicData>
        </a:graphic>
      </p:graphicFrame>
      <p:sp>
        <p:nvSpPr>
          <p:cNvPr id="13" name="TextBox 12"/>
          <p:cNvSpPr txBox="1"/>
          <p:nvPr/>
        </p:nvSpPr>
        <p:spPr>
          <a:xfrm>
            <a:off x="2970311" y="5229201"/>
            <a:ext cx="1008112" cy="584775"/>
          </a:xfrm>
          <a:prstGeom prst="rect">
            <a:avLst/>
          </a:prstGeom>
          <a:noFill/>
        </p:spPr>
        <p:txBody>
          <a:bodyPr wrap="square" rtlCol="0">
            <a:spAutoFit/>
          </a:bodyPr>
          <a:lstStyle/>
          <a:p>
            <a:r>
              <a:rPr lang="en-US" sz="3200" dirty="0"/>
              <a:t>6 x 6</a:t>
            </a:r>
          </a:p>
        </p:txBody>
      </p:sp>
      <p:sp>
        <p:nvSpPr>
          <p:cNvPr id="14" name="TextBox 13"/>
          <p:cNvSpPr txBox="1"/>
          <p:nvPr/>
        </p:nvSpPr>
        <p:spPr>
          <a:xfrm>
            <a:off x="6005996" y="5229201"/>
            <a:ext cx="1008112" cy="584775"/>
          </a:xfrm>
          <a:prstGeom prst="rect">
            <a:avLst/>
          </a:prstGeom>
          <a:noFill/>
        </p:spPr>
        <p:txBody>
          <a:bodyPr wrap="square" rtlCol="0">
            <a:spAutoFit/>
          </a:bodyPr>
          <a:lstStyle/>
          <a:p>
            <a:r>
              <a:rPr lang="en-US" sz="3200" dirty="0"/>
              <a:t>3 x 3</a:t>
            </a:r>
          </a:p>
        </p:txBody>
      </p:sp>
      <p:sp>
        <p:nvSpPr>
          <p:cNvPr id="15" name="TextBox 14"/>
          <p:cNvSpPr txBox="1"/>
          <p:nvPr/>
        </p:nvSpPr>
        <p:spPr>
          <a:xfrm>
            <a:off x="8663632" y="5229201"/>
            <a:ext cx="1008112" cy="584775"/>
          </a:xfrm>
          <a:prstGeom prst="rect">
            <a:avLst/>
          </a:prstGeom>
          <a:noFill/>
        </p:spPr>
        <p:txBody>
          <a:bodyPr wrap="square" rtlCol="0">
            <a:spAutoFit/>
          </a:bodyPr>
          <a:lstStyle/>
          <a:p>
            <a:r>
              <a:rPr lang="en-US" sz="3200" dirty="0"/>
              <a:t>4 x 4</a:t>
            </a:r>
          </a:p>
        </p:txBody>
      </p:sp>
      <p:sp>
        <p:nvSpPr>
          <p:cNvPr id="18" name="Rounded Rectangle 17"/>
          <p:cNvSpPr/>
          <p:nvPr/>
        </p:nvSpPr>
        <p:spPr>
          <a:xfrm>
            <a:off x="3791744" y="843696"/>
            <a:ext cx="4032448" cy="531866"/>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Convolution operator</a:t>
            </a:r>
          </a:p>
        </p:txBody>
      </p:sp>
      <p:cxnSp>
        <p:nvCxnSpPr>
          <p:cNvPr id="20" name="Straight Arrow Connector 19"/>
          <p:cNvCxnSpPr>
            <a:stCxn id="18" idx="2"/>
          </p:cNvCxnSpPr>
          <p:nvPr/>
        </p:nvCxnSpPr>
        <p:spPr>
          <a:xfrm flipH="1">
            <a:off x="5418584" y="1375563"/>
            <a:ext cx="389384" cy="2026561"/>
          </a:xfrm>
          <a:prstGeom prst="straightConnector1">
            <a:avLst/>
          </a:prstGeom>
          <a:ln w="4762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1647895" y="901156"/>
            <a:ext cx="1826473" cy="474406"/>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Input</a:t>
            </a:r>
          </a:p>
        </p:txBody>
      </p:sp>
      <p:cxnSp>
        <p:nvCxnSpPr>
          <p:cNvPr id="19" name="Straight Arrow Connector 18"/>
          <p:cNvCxnSpPr>
            <a:stCxn id="16" idx="2"/>
          </p:cNvCxnSpPr>
          <p:nvPr/>
        </p:nvCxnSpPr>
        <p:spPr>
          <a:xfrm>
            <a:off x="2561132" y="1375562"/>
            <a:ext cx="510533" cy="613280"/>
          </a:xfrm>
          <a:prstGeom prst="straightConnector1">
            <a:avLst/>
          </a:prstGeom>
          <a:ln w="4762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6005996" y="1607636"/>
            <a:ext cx="1325488" cy="496477"/>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Kernel</a:t>
            </a:r>
          </a:p>
        </p:txBody>
      </p:sp>
      <p:cxnSp>
        <p:nvCxnSpPr>
          <p:cNvPr id="24" name="Straight Arrow Connector 23"/>
          <p:cNvCxnSpPr>
            <a:stCxn id="23" idx="2"/>
          </p:cNvCxnSpPr>
          <p:nvPr/>
        </p:nvCxnSpPr>
        <p:spPr>
          <a:xfrm flipH="1">
            <a:off x="6541368" y="2104112"/>
            <a:ext cx="127372" cy="570014"/>
          </a:xfrm>
          <a:prstGeom prst="straightConnector1">
            <a:avLst/>
          </a:prstGeom>
          <a:ln w="4762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8504944" y="1462746"/>
            <a:ext cx="1325488" cy="496477"/>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Output</a:t>
            </a:r>
          </a:p>
        </p:txBody>
      </p:sp>
      <p:cxnSp>
        <p:nvCxnSpPr>
          <p:cNvPr id="28" name="Straight Arrow Connector 27"/>
          <p:cNvCxnSpPr>
            <a:stCxn id="27" idx="2"/>
          </p:cNvCxnSpPr>
          <p:nvPr/>
        </p:nvCxnSpPr>
        <p:spPr>
          <a:xfrm>
            <a:off x="9167688" y="1959223"/>
            <a:ext cx="0" cy="419435"/>
          </a:xfrm>
          <a:prstGeom prst="straightConnector1">
            <a:avLst/>
          </a:prstGeom>
          <a:ln w="47625">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427824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1524000" y="0"/>
            <a:ext cx="9144000" cy="69269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6D6D6D"/>
              </a:solidFill>
            </a:endParaRPr>
          </a:p>
        </p:txBody>
      </p:sp>
      <p:sp>
        <p:nvSpPr>
          <p:cNvPr id="5" name="4 - Ορθογώνιο"/>
          <p:cNvSpPr/>
          <p:nvPr/>
        </p:nvSpPr>
        <p:spPr>
          <a:xfrm>
            <a:off x="1524000" y="692696"/>
            <a:ext cx="9144000" cy="72008"/>
          </a:xfrm>
          <a:prstGeom prst="rect">
            <a:avLst/>
          </a:prstGeom>
          <a:solidFill>
            <a:srgbClr val="001F5C"/>
          </a:solidFill>
          <a:ln>
            <a:solidFill>
              <a:srgbClr val="00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ln>
                <a:solidFill>
                  <a:srgbClr val="001F5C"/>
                </a:solidFill>
              </a:ln>
              <a:solidFill>
                <a:srgbClr val="001F5C"/>
              </a:solidFill>
            </a:endParaRPr>
          </a:p>
        </p:txBody>
      </p:sp>
      <p:sp>
        <p:nvSpPr>
          <p:cNvPr id="6" name="5 - TextBox"/>
          <p:cNvSpPr txBox="1"/>
          <p:nvPr/>
        </p:nvSpPr>
        <p:spPr>
          <a:xfrm>
            <a:off x="1524000" y="53961"/>
            <a:ext cx="9395520" cy="584775"/>
          </a:xfrm>
          <a:prstGeom prst="rect">
            <a:avLst/>
          </a:prstGeom>
          <a:noFill/>
        </p:spPr>
        <p:txBody>
          <a:bodyPr wrap="square" lIns="91440" tIns="45720" rIns="91440" bIns="45720" rtlCol="0" anchor="t">
            <a:spAutoFit/>
          </a:bodyPr>
          <a:lstStyle/>
          <a:p>
            <a:r>
              <a:rPr lang="en-US" sz="3200" b="1" dirty="0">
                <a:solidFill>
                  <a:srgbClr val="000000"/>
                </a:solidFill>
                <a:cs typeface="Calibri"/>
              </a:rPr>
              <a:t>Convolution Layer</a:t>
            </a:r>
          </a:p>
        </p:txBody>
      </p:sp>
      <p:graphicFrame>
        <p:nvGraphicFramePr>
          <p:cNvPr id="10" name="Table 9"/>
          <p:cNvGraphicFramePr>
            <a:graphicFrameLocks noGrp="1"/>
          </p:cNvGraphicFramePr>
          <p:nvPr/>
        </p:nvGraphicFramePr>
        <p:xfrm>
          <a:off x="5706616" y="2786978"/>
          <a:ext cx="1606872" cy="1578126"/>
        </p:xfrm>
        <a:graphic>
          <a:graphicData uri="http://schemas.openxmlformats.org/drawingml/2006/table">
            <a:tbl>
              <a:tblPr firstRow="1" bandRow="1">
                <a:tableStyleId>{5940675A-B579-460E-94D1-54222C63F5DA}</a:tableStyleId>
              </a:tblPr>
              <a:tblGrid>
                <a:gridCol w="535624">
                  <a:extLst>
                    <a:ext uri="{9D8B030D-6E8A-4147-A177-3AD203B41FA5}">
                      <a16:colId xmlns:a16="http://schemas.microsoft.com/office/drawing/2014/main" val="2408807739"/>
                    </a:ext>
                  </a:extLst>
                </a:gridCol>
                <a:gridCol w="535624">
                  <a:extLst>
                    <a:ext uri="{9D8B030D-6E8A-4147-A177-3AD203B41FA5}">
                      <a16:colId xmlns:a16="http://schemas.microsoft.com/office/drawing/2014/main" val="2427466747"/>
                    </a:ext>
                  </a:extLst>
                </a:gridCol>
                <a:gridCol w="535624">
                  <a:extLst>
                    <a:ext uri="{9D8B030D-6E8A-4147-A177-3AD203B41FA5}">
                      <a16:colId xmlns:a16="http://schemas.microsoft.com/office/drawing/2014/main" val="3848516861"/>
                    </a:ext>
                  </a:extLst>
                </a:gridCol>
              </a:tblGrid>
              <a:tr h="526042">
                <a:tc>
                  <a:txBody>
                    <a:bodyPr/>
                    <a:lstStyle/>
                    <a:p>
                      <a:pPr algn="ctr"/>
                      <a:r>
                        <a:rPr lang="en-US" sz="2400" dirty="0">
                          <a:solidFill>
                            <a:schemeClr val="tx2">
                              <a:lumMod val="60000"/>
                              <a:lumOff val="40000"/>
                            </a:schemeClr>
                          </a:solidFill>
                        </a:rPr>
                        <a:t>1</a:t>
                      </a:r>
                    </a:p>
                  </a:txBody>
                  <a:tcPr/>
                </a:tc>
                <a:tc>
                  <a:txBody>
                    <a:bodyPr/>
                    <a:lstStyle/>
                    <a:p>
                      <a:pPr algn="ctr"/>
                      <a:r>
                        <a:rPr lang="en-US" sz="2400" dirty="0">
                          <a:solidFill>
                            <a:schemeClr val="tx2">
                              <a:lumMod val="60000"/>
                              <a:lumOff val="40000"/>
                            </a:schemeClr>
                          </a:solidFill>
                        </a:rPr>
                        <a:t>0</a:t>
                      </a:r>
                    </a:p>
                  </a:txBody>
                  <a:tcPr/>
                </a:tc>
                <a:tc>
                  <a:txBody>
                    <a:bodyPr/>
                    <a:lstStyle/>
                    <a:p>
                      <a:pPr algn="ctr"/>
                      <a:r>
                        <a:rPr lang="en-US" sz="2400" dirty="0">
                          <a:solidFill>
                            <a:schemeClr val="tx2">
                              <a:lumMod val="60000"/>
                              <a:lumOff val="40000"/>
                            </a:schemeClr>
                          </a:solidFill>
                        </a:rPr>
                        <a:t>-1</a:t>
                      </a:r>
                    </a:p>
                  </a:txBody>
                  <a:tcPr/>
                </a:tc>
                <a:extLst>
                  <a:ext uri="{0D108BD9-81ED-4DB2-BD59-A6C34878D82A}">
                    <a16:rowId xmlns:a16="http://schemas.microsoft.com/office/drawing/2014/main" val="2688102739"/>
                  </a:ext>
                </a:extLst>
              </a:tr>
              <a:tr h="526042">
                <a:tc>
                  <a:txBody>
                    <a:bodyPr/>
                    <a:lstStyle/>
                    <a:p>
                      <a:pPr algn="ctr"/>
                      <a:r>
                        <a:rPr lang="en-US" sz="2400" dirty="0">
                          <a:solidFill>
                            <a:schemeClr val="tx2">
                              <a:lumMod val="60000"/>
                              <a:lumOff val="40000"/>
                            </a:schemeClr>
                          </a:solidFill>
                        </a:rPr>
                        <a:t>1</a:t>
                      </a:r>
                    </a:p>
                  </a:txBody>
                  <a:tcPr/>
                </a:tc>
                <a:tc>
                  <a:txBody>
                    <a:bodyPr/>
                    <a:lstStyle/>
                    <a:p>
                      <a:pPr algn="ctr"/>
                      <a:r>
                        <a:rPr lang="en-US" sz="2400" dirty="0">
                          <a:solidFill>
                            <a:schemeClr val="tx2">
                              <a:lumMod val="60000"/>
                              <a:lumOff val="40000"/>
                            </a:schemeClr>
                          </a:solidFill>
                        </a:rPr>
                        <a:t>0</a:t>
                      </a:r>
                    </a:p>
                  </a:txBody>
                  <a:tcPr/>
                </a:tc>
                <a:tc>
                  <a:txBody>
                    <a:bodyPr/>
                    <a:lstStyle/>
                    <a:p>
                      <a:pPr algn="ctr"/>
                      <a:r>
                        <a:rPr lang="en-US" sz="2400" dirty="0">
                          <a:solidFill>
                            <a:schemeClr val="tx2">
                              <a:lumMod val="60000"/>
                              <a:lumOff val="40000"/>
                            </a:schemeClr>
                          </a:solidFill>
                        </a:rPr>
                        <a:t>-1</a:t>
                      </a:r>
                    </a:p>
                  </a:txBody>
                  <a:tcPr/>
                </a:tc>
                <a:extLst>
                  <a:ext uri="{0D108BD9-81ED-4DB2-BD59-A6C34878D82A}">
                    <a16:rowId xmlns:a16="http://schemas.microsoft.com/office/drawing/2014/main" val="3582346181"/>
                  </a:ext>
                </a:extLst>
              </a:tr>
              <a:tr h="526042">
                <a:tc>
                  <a:txBody>
                    <a:bodyPr/>
                    <a:lstStyle/>
                    <a:p>
                      <a:pPr algn="ctr"/>
                      <a:r>
                        <a:rPr lang="en-US" sz="2400" dirty="0">
                          <a:solidFill>
                            <a:schemeClr val="tx2">
                              <a:lumMod val="60000"/>
                              <a:lumOff val="40000"/>
                            </a:schemeClr>
                          </a:solidFill>
                        </a:rPr>
                        <a:t>1</a:t>
                      </a:r>
                    </a:p>
                  </a:txBody>
                  <a:tcPr/>
                </a:tc>
                <a:tc>
                  <a:txBody>
                    <a:bodyPr/>
                    <a:lstStyle/>
                    <a:p>
                      <a:pPr algn="ctr"/>
                      <a:r>
                        <a:rPr lang="en-US" sz="2400" dirty="0">
                          <a:solidFill>
                            <a:schemeClr val="tx2">
                              <a:lumMod val="60000"/>
                              <a:lumOff val="40000"/>
                            </a:schemeClr>
                          </a:solidFill>
                        </a:rPr>
                        <a:t>0</a:t>
                      </a:r>
                    </a:p>
                  </a:txBody>
                  <a:tcPr/>
                </a:tc>
                <a:tc>
                  <a:txBody>
                    <a:bodyPr/>
                    <a:lstStyle/>
                    <a:p>
                      <a:pPr algn="ctr"/>
                      <a:r>
                        <a:rPr lang="en-US" sz="2400" dirty="0">
                          <a:solidFill>
                            <a:schemeClr val="tx2">
                              <a:lumMod val="60000"/>
                              <a:lumOff val="40000"/>
                            </a:schemeClr>
                          </a:solidFill>
                        </a:rPr>
                        <a:t>-1</a:t>
                      </a:r>
                    </a:p>
                  </a:txBody>
                  <a:tcPr/>
                </a:tc>
                <a:extLst>
                  <a:ext uri="{0D108BD9-81ED-4DB2-BD59-A6C34878D82A}">
                    <a16:rowId xmlns:a16="http://schemas.microsoft.com/office/drawing/2014/main" val="3908549703"/>
                  </a:ext>
                </a:extLst>
              </a:tr>
            </a:tbl>
          </a:graphicData>
        </a:graphic>
      </p:graphicFrame>
      <p:graphicFrame>
        <p:nvGraphicFramePr>
          <p:cNvPr id="12" name="Table 11"/>
          <p:cNvGraphicFramePr>
            <a:graphicFrameLocks noGrp="1"/>
          </p:cNvGraphicFramePr>
          <p:nvPr/>
        </p:nvGraphicFramePr>
        <p:xfrm>
          <a:off x="8134920" y="2564904"/>
          <a:ext cx="2065536" cy="2132124"/>
        </p:xfrm>
        <a:graphic>
          <a:graphicData uri="http://schemas.openxmlformats.org/drawingml/2006/table">
            <a:tbl>
              <a:tblPr firstRow="1" bandRow="1">
                <a:tableStyleId>{5940675A-B579-460E-94D1-54222C63F5DA}</a:tableStyleId>
              </a:tblPr>
              <a:tblGrid>
                <a:gridCol w="516384">
                  <a:extLst>
                    <a:ext uri="{9D8B030D-6E8A-4147-A177-3AD203B41FA5}">
                      <a16:colId xmlns:a16="http://schemas.microsoft.com/office/drawing/2014/main" val="106175412"/>
                    </a:ext>
                  </a:extLst>
                </a:gridCol>
                <a:gridCol w="516384">
                  <a:extLst>
                    <a:ext uri="{9D8B030D-6E8A-4147-A177-3AD203B41FA5}">
                      <a16:colId xmlns:a16="http://schemas.microsoft.com/office/drawing/2014/main" val="3900233916"/>
                    </a:ext>
                  </a:extLst>
                </a:gridCol>
                <a:gridCol w="516384">
                  <a:extLst>
                    <a:ext uri="{9D8B030D-6E8A-4147-A177-3AD203B41FA5}">
                      <a16:colId xmlns:a16="http://schemas.microsoft.com/office/drawing/2014/main" val="3693861012"/>
                    </a:ext>
                  </a:extLst>
                </a:gridCol>
                <a:gridCol w="516384">
                  <a:extLst>
                    <a:ext uri="{9D8B030D-6E8A-4147-A177-3AD203B41FA5}">
                      <a16:colId xmlns:a16="http://schemas.microsoft.com/office/drawing/2014/main" val="2174020999"/>
                    </a:ext>
                  </a:extLst>
                </a:gridCol>
              </a:tblGrid>
              <a:tr h="533031">
                <a:tc>
                  <a:txBody>
                    <a:bodyPr/>
                    <a:lstStyle/>
                    <a:p>
                      <a:pPr algn="ctr"/>
                      <a:endParaRPr lang="en-US" sz="2400" dirty="0"/>
                    </a:p>
                  </a:txBody>
                  <a:tcPr>
                    <a:solidFill>
                      <a:schemeClr val="tx2">
                        <a:lumMod val="40000"/>
                        <a:lumOff val="60000"/>
                      </a:schemeClr>
                    </a:solidFill>
                  </a:tcPr>
                </a:tc>
                <a:tc>
                  <a:txBody>
                    <a:bodyPr/>
                    <a:lstStyle/>
                    <a:p>
                      <a:pPr algn="ctr"/>
                      <a:endParaRPr lang="en-US" sz="2400"/>
                    </a:p>
                  </a:txBody>
                  <a:tcPr/>
                </a:tc>
                <a:tc>
                  <a:txBody>
                    <a:bodyPr/>
                    <a:lstStyle/>
                    <a:p>
                      <a:pPr algn="ctr"/>
                      <a:endParaRPr lang="en-US" sz="2400"/>
                    </a:p>
                  </a:txBody>
                  <a:tcPr/>
                </a:tc>
                <a:tc>
                  <a:txBody>
                    <a:bodyPr/>
                    <a:lstStyle/>
                    <a:p>
                      <a:pPr algn="ctr"/>
                      <a:endParaRPr lang="en-US" sz="2400"/>
                    </a:p>
                  </a:txBody>
                  <a:tcPr/>
                </a:tc>
                <a:extLst>
                  <a:ext uri="{0D108BD9-81ED-4DB2-BD59-A6C34878D82A}">
                    <a16:rowId xmlns:a16="http://schemas.microsoft.com/office/drawing/2014/main" val="978976784"/>
                  </a:ext>
                </a:extLst>
              </a:tr>
              <a:tr h="533031">
                <a:tc>
                  <a:txBody>
                    <a:bodyPr/>
                    <a:lstStyle/>
                    <a:p>
                      <a:pPr algn="ctr"/>
                      <a:endParaRPr lang="en-US" sz="2400"/>
                    </a:p>
                  </a:txBody>
                  <a:tcPr/>
                </a:tc>
                <a:tc>
                  <a:txBody>
                    <a:bodyPr/>
                    <a:lstStyle/>
                    <a:p>
                      <a:pPr algn="ctr"/>
                      <a:endParaRPr lang="en-US" sz="2400"/>
                    </a:p>
                  </a:txBody>
                  <a:tcPr/>
                </a:tc>
                <a:tc>
                  <a:txBody>
                    <a:bodyPr/>
                    <a:lstStyle/>
                    <a:p>
                      <a:pPr algn="ctr"/>
                      <a:endParaRPr lang="en-US" sz="2400"/>
                    </a:p>
                  </a:txBody>
                  <a:tcPr/>
                </a:tc>
                <a:tc>
                  <a:txBody>
                    <a:bodyPr/>
                    <a:lstStyle/>
                    <a:p>
                      <a:pPr algn="ctr"/>
                      <a:endParaRPr lang="en-US" sz="2400"/>
                    </a:p>
                  </a:txBody>
                  <a:tcPr/>
                </a:tc>
                <a:extLst>
                  <a:ext uri="{0D108BD9-81ED-4DB2-BD59-A6C34878D82A}">
                    <a16:rowId xmlns:a16="http://schemas.microsoft.com/office/drawing/2014/main" val="3155395885"/>
                  </a:ext>
                </a:extLst>
              </a:tr>
              <a:tr h="533031">
                <a:tc>
                  <a:txBody>
                    <a:bodyPr/>
                    <a:lstStyle/>
                    <a:p>
                      <a:pPr algn="ctr"/>
                      <a:endParaRPr lang="en-US" sz="2400"/>
                    </a:p>
                  </a:txBody>
                  <a:tcPr/>
                </a:tc>
                <a:tc>
                  <a:txBody>
                    <a:bodyPr/>
                    <a:lstStyle/>
                    <a:p>
                      <a:pPr algn="ctr"/>
                      <a:endParaRPr lang="en-US" sz="2400"/>
                    </a:p>
                  </a:txBody>
                  <a:tcPr/>
                </a:tc>
                <a:tc>
                  <a:txBody>
                    <a:bodyPr/>
                    <a:lstStyle/>
                    <a:p>
                      <a:pPr algn="ctr"/>
                      <a:endParaRPr lang="en-US" sz="2400"/>
                    </a:p>
                  </a:txBody>
                  <a:tcPr/>
                </a:tc>
                <a:tc>
                  <a:txBody>
                    <a:bodyPr/>
                    <a:lstStyle/>
                    <a:p>
                      <a:pPr algn="ctr"/>
                      <a:endParaRPr lang="en-US" sz="2400"/>
                    </a:p>
                  </a:txBody>
                  <a:tcPr/>
                </a:tc>
                <a:extLst>
                  <a:ext uri="{0D108BD9-81ED-4DB2-BD59-A6C34878D82A}">
                    <a16:rowId xmlns:a16="http://schemas.microsoft.com/office/drawing/2014/main" val="1532147400"/>
                  </a:ext>
                </a:extLst>
              </a:tr>
              <a:tr h="533031">
                <a:tc>
                  <a:txBody>
                    <a:bodyPr/>
                    <a:lstStyle/>
                    <a:p>
                      <a:pPr algn="ctr"/>
                      <a:endParaRPr lang="en-US" sz="2400"/>
                    </a:p>
                  </a:txBody>
                  <a:tcPr/>
                </a:tc>
                <a:tc>
                  <a:txBody>
                    <a:bodyPr/>
                    <a:lstStyle/>
                    <a:p>
                      <a:pPr algn="ctr"/>
                      <a:endParaRPr lang="en-US" sz="2400"/>
                    </a:p>
                  </a:txBody>
                  <a:tcPr/>
                </a:tc>
                <a:tc>
                  <a:txBody>
                    <a:bodyPr/>
                    <a:lstStyle/>
                    <a:p>
                      <a:pPr algn="ctr"/>
                      <a:endParaRPr lang="en-US" sz="2400"/>
                    </a:p>
                  </a:txBody>
                  <a:tcPr/>
                </a:tc>
                <a:tc>
                  <a:txBody>
                    <a:bodyPr/>
                    <a:lstStyle/>
                    <a:p>
                      <a:pPr algn="ctr"/>
                      <a:endParaRPr lang="en-US" sz="2400" dirty="0"/>
                    </a:p>
                  </a:txBody>
                  <a:tcPr/>
                </a:tc>
                <a:extLst>
                  <a:ext uri="{0D108BD9-81ED-4DB2-BD59-A6C34878D82A}">
                    <a16:rowId xmlns:a16="http://schemas.microsoft.com/office/drawing/2014/main" val="1164152323"/>
                  </a:ext>
                </a:extLst>
              </a:tr>
            </a:tbl>
          </a:graphicData>
        </a:graphic>
      </p:graphicFrame>
      <p:sp>
        <p:nvSpPr>
          <p:cNvPr id="13" name="TextBox 12"/>
          <p:cNvSpPr txBox="1"/>
          <p:nvPr/>
        </p:nvSpPr>
        <p:spPr>
          <a:xfrm>
            <a:off x="4986536" y="3284984"/>
            <a:ext cx="864096" cy="923330"/>
          </a:xfrm>
          <a:prstGeom prst="rect">
            <a:avLst/>
          </a:prstGeom>
          <a:noFill/>
        </p:spPr>
        <p:txBody>
          <a:bodyPr wrap="square" rtlCol="0">
            <a:spAutoFit/>
          </a:bodyPr>
          <a:lstStyle/>
          <a:p>
            <a:pPr algn="ctr"/>
            <a:r>
              <a:rPr lang="en-US" sz="5400" dirty="0"/>
              <a:t>*</a:t>
            </a:r>
          </a:p>
        </p:txBody>
      </p:sp>
      <p:sp>
        <p:nvSpPr>
          <p:cNvPr id="14" name="TextBox 13"/>
          <p:cNvSpPr txBox="1"/>
          <p:nvPr/>
        </p:nvSpPr>
        <p:spPr>
          <a:xfrm>
            <a:off x="7290792" y="3153742"/>
            <a:ext cx="864096" cy="923330"/>
          </a:xfrm>
          <a:prstGeom prst="rect">
            <a:avLst/>
          </a:prstGeom>
          <a:noFill/>
        </p:spPr>
        <p:txBody>
          <a:bodyPr wrap="square" rtlCol="0">
            <a:spAutoFit/>
          </a:bodyPr>
          <a:lstStyle/>
          <a:p>
            <a:pPr algn="ctr"/>
            <a:r>
              <a:rPr lang="en-US" sz="5400" dirty="0"/>
              <a:t>=</a:t>
            </a:r>
          </a:p>
        </p:txBody>
      </p:sp>
      <p:graphicFrame>
        <p:nvGraphicFramePr>
          <p:cNvPr id="15" name="Table 14"/>
          <p:cNvGraphicFramePr>
            <a:graphicFrameLocks noGrp="1"/>
          </p:cNvGraphicFramePr>
          <p:nvPr/>
        </p:nvGraphicFramePr>
        <p:xfrm>
          <a:off x="1890190" y="2132856"/>
          <a:ext cx="3168354" cy="2952330"/>
        </p:xfrm>
        <a:graphic>
          <a:graphicData uri="http://schemas.openxmlformats.org/drawingml/2006/table">
            <a:tbl>
              <a:tblPr firstRow="1" bandRow="1">
                <a:tableStyleId>{5940675A-B579-460E-94D1-54222C63F5DA}</a:tableStyleId>
              </a:tblPr>
              <a:tblGrid>
                <a:gridCol w="528059">
                  <a:extLst>
                    <a:ext uri="{9D8B030D-6E8A-4147-A177-3AD203B41FA5}">
                      <a16:colId xmlns:a16="http://schemas.microsoft.com/office/drawing/2014/main" val="1168232507"/>
                    </a:ext>
                  </a:extLst>
                </a:gridCol>
                <a:gridCol w="528059">
                  <a:extLst>
                    <a:ext uri="{9D8B030D-6E8A-4147-A177-3AD203B41FA5}">
                      <a16:colId xmlns:a16="http://schemas.microsoft.com/office/drawing/2014/main" val="3101621135"/>
                    </a:ext>
                  </a:extLst>
                </a:gridCol>
                <a:gridCol w="528059">
                  <a:extLst>
                    <a:ext uri="{9D8B030D-6E8A-4147-A177-3AD203B41FA5}">
                      <a16:colId xmlns:a16="http://schemas.microsoft.com/office/drawing/2014/main" val="565405807"/>
                    </a:ext>
                  </a:extLst>
                </a:gridCol>
                <a:gridCol w="528059">
                  <a:extLst>
                    <a:ext uri="{9D8B030D-6E8A-4147-A177-3AD203B41FA5}">
                      <a16:colId xmlns:a16="http://schemas.microsoft.com/office/drawing/2014/main" val="4069768644"/>
                    </a:ext>
                  </a:extLst>
                </a:gridCol>
                <a:gridCol w="528059">
                  <a:extLst>
                    <a:ext uri="{9D8B030D-6E8A-4147-A177-3AD203B41FA5}">
                      <a16:colId xmlns:a16="http://schemas.microsoft.com/office/drawing/2014/main" val="3224947615"/>
                    </a:ext>
                  </a:extLst>
                </a:gridCol>
                <a:gridCol w="528059">
                  <a:extLst>
                    <a:ext uri="{9D8B030D-6E8A-4147-A177-3AD203B41FA5}">
                      <a16:colId xmlns:a16="http://schemas.microsoft.com/office/drawing/2014/main" val="1370298632"/>
                    </a:ext>
                  </a:extLst>
                </a:gridCol>
              </a:tblGrid>
              <a:tr h="492055">
                <a:tc>
                  <a:txBody>
                    <a:bodyPr/>
                    <a:lstStyle/>
                    <a:p>
                      <a:pPr algn="ctr"/>
                      <a:r>
                        <a:rPr lang="en-US" sz="2400" dirty="0"/>
                        <a:t>3</a:t>
                      </a:r>
                    </a:p>
                  </a:txBody>
                  <a:tcPr>
                    <a:solidFill>
                      <a:schemeClr val="tx2">
                        <a:lumMod val="40000"/>
                        <a:lumOff val="60000"/>
                      </a:schemeClr>
                    </a:solidFill>
                  </a:tcPr>
                </a:tc>
                <a:tc>
                  <a:txBody>
                    <a:bodyPr/>
                    <a:lstStyle/>
                    <a:p>
                      <a:pPr algn="ctr"/>
                      <a:r>
                        <a:rPr lang="en-US" sz="2400" dirty="0"/>
                        <a:t>0</a:t>
                      </a:r>
                    </a:p>
                  </a:txBody>
                  <a:tcPr>
                    <a:solidFill>
                      <a:schemeClr val="tx2">
                        <a:lumMod val="40000"/>
                        <a:lumOff val="60000"/>
                      </a:schemeClr>
                    </a:solidFill>
                  </a:tcPr>
                </a:tc>
                <a:tc>
                  <a:txBody>
                    <a:bodyPr/>
                    <a:lstStyle/>
                    <a:p>
                      <a:pPr algn="ctr"/>
                      <a:r>
                        <a:rPr lang="en-US" sz="2400" dirty="0"/>
                        <a:t>3</a:t>
                      </a:r>
                    </a:p>
                  </a:txBody>
                  <a:tcPr>
                    <a:solidFill>
                      <a:schemeClr val="tx2">
                        <a:lumMod val="40000"/>
                        <a:lumOff val="60000"/>
                      </a:schemeClr>
                    </a:solidFill>
                  </a:tcPr>
                </a:tc>
                <a:tc>
                  <a:txBody>
                    <a:bodyPr/>
                    <a:lstStyle/>
                    <a:p>
                      <a:pPr algn="ctr"/>
                      <a:r>
                        <a:rPr lang="en-US" sz="2400" dirty="0"/>
                        <a:t>2</a:t>
                      </a:r>
                    </a:p>
                  </a:txBody>
                  <a:tcPr/>
                </a:tc>
                <a:tc>
                  <a:txBody>
                    <a:bodyPr/>
                    <a:lstStyle/>
                    <a:p>
                      <a:pPr algn="ctr"/>
                      <a:r>
                        <a:rPr lang="en-US" sz="2400" dirty="0"/>
                        <a:t>7</a:t>
                      </a:r>
                    </a:p>
                  </a:txBody>
                  <a:tcPr/>
                </a:tc>
                <a:tc>
                  <a:txBody>
                    <a:bodyPr/>
                    <a:lstStyle/>
                    <a:p>
                      <a:pPr algn="ctr"/>
                      <a:r>
                        <a:rPr lang="en-US" sz="2400" dirty="0"/>
                        <a:t>4</a:t>
                      </a:r>
                    </a:p>
                  </a:txBody>
                  <a:tcPr/>
                </a:tc>
                <a:extLst>
                  <a:ext uri="{0D108BD9-81ED-4DB2-BD59-A6C34878D82A}">
                    <a16:rowId xmlns:a16="http://schemas.microsoft.com/office/drawing/2014/main" val="2904400855"/>
                  </a:ext>
                </a:extLst>
              </a:tr>
              <a:tr h="492055">
                <a:tc>
                  <a:txBody>
                    <a:bodyPr/>
                    <a:lstStyle/>
                    <a:p>
                      <a:pPr algn="ctr"/>
                      <a:r>
                        <a:rPr lang="en-US" sz="2400" dirty="0"/>
                        <a:t>1</a:t>
                      </a:r>
                    </a:p>
                  </a:txBody>
                  <a:tcPr>
                    <a:solidFill>
                      <a:schemeClr val="tx2">
                        <a:lumMod val="40000"/>
                        <a:lumOff val="60000"/>
                      </a:schemeClr>
                    </a:solidFill>
                  </a:tcPr>
                </a:tc>
                <a:tc>
                  <a:txBody>
                    <a:bodyPr/>
                    <a:lstStyle/>
                    <a:p>
                      <a:pPr algn="ctr"/>
                      <a:r>
                        <a:rPr lang="en-US" sz="2400" dirty="0"/>
                        <a:t>5</a:t>
                      </a:r>
                    </a:p>
                  </a:txBody>
                  <a:tcPr>
                    <a:solidFill>
                      <a:schemeClr val="tx2">
                        <a:lumMod val="40000"/>
                        <a:lumOff val="60000"/>
                      </a:schemeClr>
                    </a:solidFill>
                  </a:tcPr>
                </a:tc>
                <a:tc>
                  <a:txBody>
                    <a:bodyPr/>
                    <a:lstStyle/>
                    <a:p>
                      <a:pPr algn="ctr"/>
                      <a:r>
                        <a:rPr lang="en-US" sz="2400" dirty="0"/>
                        <a:t>8</a:t>
                      </a:r>
                    </a:p>
                  </a:txBody>
                  <a:tcPr>
                    <a:solidFill>
                      <a:schemeClr val="tx2">
                        <a:lumMod val="40000"/>
                        <a:lumOff val="60000"/>
                      </a:schemeClr>
                    </a:solidFill>
                  </a:tcPr>
                </a:tc>
                <a:tc>
                  <a:txBody>
                    <a:bodyPr/>
                    <a:lstStyle/>
                    <a:p>
                      <a:pPr algn="ctr"/>
                      <a:r>
                        <a:rPr lang="en-US" sz="2400" dirty="0"/>
                        <a:t>9</a:t>
                      </a:r>
                    </a:p>
                  </a:txBody>
                  <a:tcPr/>
                </a:tc>
                <a:tc>
                  <a:txBody>
                    <a:bodyPr/>
                    <a:lstStyle/>
                    <a:p>
                      <a:pPr algn="ctr"/>
                      <a:r>
                        <a:rPr lang="en-US" sz="2400" dirty="0"/>
                        <a:t>3</a:t>
                      </a:r>
                    </a:p>
                  </a:txBody>
                  <a:tcPr/>
                </a:tc>
                <a:tc>
                  <a:txBody>
                    <a:bodyPr/>
                    <a:lstStyle/>
                    <a:p>
                      <a:pPr algn="ctr"/>
                      <a:r>
                        <a:rPr lang="en-US" sz="2400" dirty="0"/>
                        <a:t>1</a:t>
                      </a:r>
                    </a:p>
                  </a:txBody>
                  <a:tcPr/>
                </a:tc>
                <a:extLst>
                  <a:ext uri="{0D108BD9-81ED-4DB2-BD59-A6C34878D82A}">
                    <a16:rowId xmlns:a16="http://schemas.microsoft.com/office/drawing/2014/main" val="1223015672"/>
                  </a:ext>
                </a:extLst>
              </a:tr>
              <a:tr h="492055">
                <a:tc>
                  <a:txBody>
                    <a:bodyPr/>
                    <a:lstStyle/>
                    <a:p>
                      <a:pPr algn="ctr"/>
                      <a:r>
                        <a:rPr lang="en-US" sz="2400" dirty="0"/>
                        <a:t>2</a:t>
                      </a:r>
                    </a:p>
                  </a:txBody>
                  <a:tcPr>
                    <a:solidFill>
                      <a:schemeClr val="tx2">
                        <a:lumMod val="40000"/>
                        <a:lumOff val="60000"/>
                      </a:schemeClr>
                    </a:solidFill>
                  </a:tcPr>
                </a:tc>
                <a:tc>
                  <a:txBody>
                    <a:bodyPr/>
                    <a:lstStyle/>
                    <a:p>
                      <a:pPr algn="ctr"/>
                      <a:r>
                        <a:rPr lang="en-US" sz="2400" dirty="0"/>
                        <a:t>7</a:t>
                      </a:r>
                    </a:p>
                  </a:txBody>
                  <a:tcPr>
                    <a:solidFill>
                      <a:schemeClr val="tx2">
                        <a:lumMod val="40000"/>
                        <a:lumOff val="60000"/>
                      </a:schemeClr>
                    </a:solidFill>
                  </a:tcPr>
                </a:tc>
                <a:tc>
                  <a:txBody>
                    <a:bodyPr/>
                    <a:lstStyle/>
                    <a:p>
                      <a:pPr algn="ctr"/>
                      <a:r>
                        <a:rPr lang="en-US" sz="2400" dirty="0"/>
                        <a:t>2</a:t>
                      </a:r>
                    </a:p>
                  </a:txBody>
                  <a:tcPr>
                    <a:solidFill>
                      <a:schemeClr val="tx2">
                        <a:lumMod val="40000"/>
                        <a:lumOff val="60000"/>
                      </a:schemeClr>
                    </a:solidFill>
                  </a:tcPr>
                </a:tc>
                <a:tc>
                  <a:txBody>
                    <a:bodyPr/>
                    <a:lstStyle/>
                    <a:p>
                      <a:pPr algn="ctr"/>
                      <a:r>
                        <a:rPr lang="en-US" sz="2400" dirty="0"/>
                        <a:t>5</a:t>
                      </a:r>
                    </a:p>
                  </a:txBody>
                  <a:tcPr/>
                </a:tc>
                <a:tc>
                  <a:txBody>
                    <a:bodyPr/>
                    <a:lstStyle/>
                    <a:p>
                      <a:pPr algn="ctr"/>
                      <a:r>
                        <a:rPr lang="en-US" sz="2400" dirty="0"/>
                        <a:t>1</a:t>
                      </a:r>
                    </a:p>
                  </a:txBody>
                  <a:tcPr/>
                </a:tc>
                <a:tc>
                  <a:txBody>
                    <a:bodyPr/>
                    <a:lstStyle/>
                    <a:p>
                      <a:pPr algn="ctr"/>
                      <a:r>
                        <a:rPr lang="en-US" sz="2400" dirty="0"/>
                        <a:t>3</a:t>
                      </a:r>
                    </a:p>
                  </a:txBody>
                  <a:tcPr/>
                </a:tc>
                <a:extLst>
                  <a:ext uri="{0D108BD9-81ED-4DB2-BD59-A6C34878D82A}">
                    <a16:rowId xmlns:a16="http://schemas.microsoft.com/office/drawing/2014/main" val="2981264795"/>
                  </a:ext>
                </a:extLst>
              </a:tr>
              <a:tr h="492055">
                <a:tc>
                  <a:txBody>
                    <a:bodyPr/>
                    <a:lstStyle/>
                    <a:p>
                      <a:pPr algn="ctr"/>
                      <a:r>
                        <a:rPr lang="en-US" sz="2400" dirty="0"/>
                        <a:t>0</a:t>
                      </a:r>
                    </a:p>
                  </a:txBody>
                  <a:tcPr/>
                </a:tc>
                <a:tc>
                  <a:txBody>
                    <a:bodyPr/>
                    <a:lstStyle/>
                    <a:p>
                      <a:pPr algn="ctr"/>
                      <a:r>
                        <a:rPr lang="en-US" sz="2400" dirty="0"/>
                        <a:t>1</a:t>
                      </a:r>
                    </a:p>
                  </a:txBody>
                  <a:tcPr/>
                </a:tc>
                <a:tc>
                  <a:txBody>
                    <a:bodyPr/>
                    <a:lstStyle/>
                    <a:p>
                      <a:pPr algn="ctr"/>
                      <a:r>
                        <a:rPr lang="en-US" sz="2400" dirty="0"/>
                        <a:t>3</a:t>
                      </a:r>
                    </a:p>
                  </a:txBody>
                  <a:tcPr/>
                </a:tc>
                <a:tc>
                  <a:txBody>
                    <a:bodyPr/>
                    <a:lstStyle/>
                    <a:p>
                      <a:pPr algn="ctr"/>
                      <a:r>
                        <a:rPr lang="en-US" sz="2400" dirty="0"/>
                        <a:t>1</a:t>
                      </a:r>
                    </a:p>
                  </a:txBody>
                  <a:tcPr/>
                </a:tc>
                <a:tc>
                  <a:txBody>
                    <a:bodyPr/>
                    <a:lstStyle/>
                    <a:p>
                      <a:pPr algn="ctr"/>
                      <a:r>
                        <a:rPr lang="en-US" sz="2400" dirty="0"/>
                        <a:t>7</a:t>
                      </a:r>
                    </a:p>
                  </a:txBody>
                  <a:tcPr/>
                </a:tc>
                <a:tc>
                  <a:txBody>
                    <a:bodyPr/>
                    <a:lstStyle/>
                    <a:p>
                      <a:pPr algn="ctr"/>
                      <a:r>
                        <a:rPr lang="en-US" sz="2400" dirty="0"/>
                        <a:t>8</a:t>
                      </a:r>
                    </a:p>
                  </a:txBody>
                  <a:tcPr/>
                </a:tc>
                <a:extLst>
                  <a:ext uri="{0D108BD9-81ED-4DB2-BD59-A6C34878D82A}">
                    <a16:rowId xmlns:a16="http://schemas.microsoft.com/office/drawing/2014/main" val="2536271176"/>
                  </a:ext>
                </a:extLst>
              </a:tr>
              <a:tr h="492055">
                <a:tc>
                  <a:txBody>
                    <a:bodyPr/>
                    <a:lstStyle/>
                    <a:p>
                      <a:pPr algn="ctr"/>
                      <a:r>
                        <a:rPr lang="en-US" sz="2400" dirty="0"/>
                        <a:t>4</a:t>
                      </a:r>
                    </a:p>
                  </a:txBody>
                  <a:tcPr/>
                </a:tc>
                <a:tc>
                  <a:txBody>
                    <a:bodyPr/>
                    <a:lstStyle/>
                    <a:p>
                      <a:pPr algn="ctr"/>
                      <a:r>
                        <a:rPr lang="en-US" sz="2400" dirty="0"/>
                        <a:t>2</a:t>
                      </a:r>
                    </a:p>
                  </a:txBody>
                  <a:tcPr/>
                </a:tc>
                <a:tc>
                  <a:txBody>
                    <a:bodyPr/>
                    <a:lstStyle/>
                    <a:p>
                      <a:pPr algn="ctr"/>
                      <a:r>
                        <a:rPr lang="en-US" sz="2400" dirty="0"/>
                        <a:t>1</a:t>
                      </a:r>
                    </a:p>
                  </a:txBody>
                  <a:tcPr/>
                </a:tc>
                <a:tc>
                  <a:txBody>
                    <a:bodyPr/>
                    <a:lstStyle/>
                    <a:p>
                      <a:pPr algn="ctr"/>
                      <a:r>
                        <a:rPr lang="en-US" sz="2400" dirty="0"/>
                        <a:t>6</a:t>
                      </a:r>
                    </a:p>
                  </a:txBody>
                  <a:tcPr/>
                </a:tc>
                <a:tc>
                  <a:txBody>
                    <a:bodyPr/>
                    <a:lstStyle/>
                    <a:p>
                      <a:pPr algn="ctr"/>
                      <a:r>
                        <a:rPr lang="en-US" sz="2400" dirty="0"/>
                        <a:t>2</a:t>
                      </a:r>
                    </a:p>
                  </a:txBody>
                  <a:tcPr/>
                </a:tc>
                <a:tc>
                  <a:txBody>
                    <a:bodyPr/>
                    <a:lstStyle/>
                    <a:p>
                      <a:pPr algn="ctr"/>
                      <a:r>
                        <a:rPr lang="en-US" sz="2400" dirty="0"/>
                        <a:t>8</a:t>
                      </a:r>
                    </a:p>
                  </a:txBody>
                  <a:tcPr/>
                </a:tc>
                <a:extLst>
                  <a:ext uri="{0D108BD9-81ED-4DB2-BD59-A6C34878D82A}">
                    <a16:rowId xmlns:a16="http://schemas.microsoft.com/office/drawing/2014/main" val="1747226060"/>
                  </a:ext>
                </a:extLst>
              </a:tr>
              <a:tr h="492055">
                <a:tc>
                  <a:txBody>
                    <a:bodyPr/>
                    <a:lstStyle/>
                    <a:p>
                      <a:pPr algn="ctr"/>
                      <a:r>
                        <a:rPr lang="en-US" sz="2400" dirty="0"/>
                        <a:t>2</a:t>
                      </a:r>
                    </a:p>
                  </a:txBody>
                  <a:tcPr/>
                </a:tc>
                <a:tc>
                  <a:txBody>
                    <a:bodyPr/>
                    <a:lstStyle/>
                    <a:p>
                      <a:pPr algn="ctr"/>
                      <a:r>
                        <a:rPr lang="en-US" sz="2400" dirty="0"/>
                        <a:t>4</a:t>
                      </a:r>
                    </a:p>
                  </a:txBody>
                  <a:tcPr/>
                </a:tc>
                <a:tc>
                  <a:txBody>
                    <a:bodyPr/>
                    <a:lstStyle/>
                    <a:p>
                      <a:pPr algn="ctr"/>
                      <a:r>
                        <a:rPr lang="en-US" sz="2400" dirty="0"/>
                        <a:t>5</a:t>
                      </a:r>
                    </a:p>
                  </a:txBody>
                  <a:tcPr/>
                </a:tc>
                <a:tc>
                  <a:txBody>
                    <a:bodyPr/>
                    <a:lstStyle/>
                    <a:p>
                      <a:pPr algn="ctr"/>
                      <a:r>
                        <a:rPr lang="en-US" sz="2400" dirty="0"/>
                        <a:t>2</a:t>
                      </a:r>
                    </a:p>
                  </a:txBody>
                  <a:tcPr/>
                </a:tc>
                <a:tc>
                  <a:txBody>
                    <a:bodyPr/>
                    <a:lstStyle/>
                    <a:p>
                      <a:pPr algn="ctr"/>
                      <a:r>
                        <a:rPr lang="en-US" sz="2400" dirty="0"/>
                        <a:t>3</a:t>
                      </a:r>
                    </a:p>
                  </a:txBody>
                  <a:tcPr/>
                </a:tc>
                <a:tc>
                  <a:txBody>
                    <a:bodyPr/>
                    <a:lstStyle/>
                    <a:p>
                      <a:pPr algn="ctr"/>
                      <a:r>
                        <a:rPr lang="en-US" sz="2400" dirty="0"/>
                        <a:t>9</a:t>
                      </a:r>
                    </a:p>
                  </a:txBody>
                  <a:tcPr/>
                </a:tc>
                <a:extLst>
                  <a:ext uri="{0D108BD9-81ED-4DB2-BD59-A6C34878D82A}">
                    <a16:rowId xmlns:a16="http://schemas.microsoft.com/office/drawing/2014/main" val="3024930367"/>
                  </a:ext>
                </a:extLst>
              </a:tr>
            </a:tbl>
          </a:graphicData>
        </a:graphic>
      </p:graphicFrame>
    </p:spTree>
    <p:extLst>
      <p:ext uri="{BB962C8B-B14F-4D97-AF65-F5344CB8AC3E}">
        <p14:creationId xmlns:p14="http://schemas.microsoft.com/office/powerpoint/2010/main" val="405590467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1524000" y="0"/>
            <a:ext cx="9144000" cy="69269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6D6D6D"/>
              </a:solidFill>
            </a:endParaRPr>
          </a:p>
        </p:txBody>
      </p:sp>
      <p:sp>
        <p:nvSpPr>
          <p:cNvPr id="5" name="4 - Ορθογώνιο"/>
          <p:cNvSpPr/>
          <p:nvPr/>
        </p:nvSpPr>
        <p:spPr>
          <a:xfrm>
            <a:off x="1524000" y="692696"/>
            <a:ext cx="9144000" cy="72008"/>
          </a:xfrm>
          <a:prstGeom prst="rect">
            <a:avLst/>
          </a:prstGeom>
          <a:solidFill>
            <a:srgbClr val="001F5C"/>
          </a:solidFill>
          <a:ln>
            <a:solidFill>
              <a:srgbClr val="00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ln>
                <a:solidFill>
                  <a:srgbClr val="001F5C"/>
                </a:solidFill>
              </a:ln>
              <a:solidFill>
                <a:srgbClr val="001F5C"/>
              </a:solidFill>
            </a:endParaRPr>
          </a:p>
        </p:txBody>
      </p:sp>
      <p:sp>
        <p:nvSpPr>
          <p:cNvPr id="6" name="5 - TextBox"/>
          <p:cNvSpPr txBox="1"/>
          <p:nvPr/>
        </p:nvSpPr>
        <p:spPr>
          <a:xfrm>
            <a:off x="1524000" y="53961"/>
            <a:ext cx="9395520" cy="584775"/>
          </a:xfrm>
          <a:prstGeom prst="rect">
            <a:avLst/>
          </a:prstGeom>
          <a:noFill/>
        </p:spPr>
        <p:txBody>
          <a:bodyPr wrap="square" lIns="91440" tIns="45720" rIns="91440" bIns="45720" rtlCol="0" anchor="t">
            <a:spAutoFit/>
          </a:bodyPr>
          <a:lstStyle/>
          <a:p>
            <a:r>
              <a:rPr lang="en-US" sz="3200" b="1" dirty="0">
                <a:solidFill>
                  <a:srgbClr val="000000"/>
                </a:solidFill>
                <a:cs typeface="Calibri"/>
              </a:rPr>
              <a:t>Convolution Layer</a:t>
            </a:r>
          </a:p>
        </p:txBody>
      </p:sp>
      <p:graphicFrame>
        <p:nvGraphicFramePr>
          <p:cNvPr id="10" name="Table 9"/>
          <p:cNvGraphicFramePr>
            <a:graphicFrameLocks noGrp="1"/>
          </p:cNvGraphicFramePr>
          <p:nvPr/>
        </p:nvGraphicFramePr>
        <p:xfrm>
          <a:off x="5706616" y="2786978"/>
          <a:ext cx="1606872" cy="1578126"/>
        </p:xfrm>
        <a:graphic>
          <a:graphicData uri="http://schemas.openxmlformats.org/drawingml/2006/table">
            <a:tbl>
              <a:tblPr firstRow="1" bandRow="1">
                <a:tableStyleId>{5940675A-B579-460E-94D1-54222C63F5DA}</a:tableStyleId>
              </a:tblPr>
              <a:tblGrid>
                <a:gridCol w="535624">
                  <a:extLst>
                    <a:ext uri="{9D8B030D-6E8A-4147-A177-3AD203B41FA5}">
                      <a16:colId xmlns:a16="http://schemas.microsoft.com/office/drawing/2014/main" val="2408807739"/>
                    </a:ext>
                  </a:extLst>
                </a:gridCol>
                <a:gridCol w="535624">
                  <a:extLst>
                    <a:ext uri="{9D8B030D-6E8A-4147-A177-3AD203B41FA5}">
                      <a16:colId xmlns:a16="http://schemas.microsoft.com/office/drawing/2014/main" val="2427466747"/>
                    </a:ext>
                  </a:extLst>
                </a:gridCol>
                <a:gridCol w="535624">
                  <a:extLst>
                    <a:ext uri="{9D8B030D-6E8A-4147-A177-3AD203B41FA5}">
                      <a16:colId xmlns:a16="http://schemas.microsoft.com/office/drawing/2014/main" val="3848516861"/>
                    </a:ext>
                  </a:extLst>
                </a:gridCol>
              </a:tblGrid>
              <a:tr h="526042">
                <a:tc>
                  <a:txBody>
                    <a:bodyPr/>
                    <a:lstStyle/>
                    <a:p>
                      <a:pPr algn="ctr"/>
                      <a:r>
                        <a:rPr lang="en-US" sz="2400" dirty="0">
                          <a:solidFill>
                            <a:schemeClr val="tx2">
                              <a:lumMod val="60000"/>
                              <a:lumOff val="40000"/>
                            </a:schemeClr>
                          </a:solidFill>
                        </a:rPr>
                        <a:t>1</a:t>
                      </a:r>
                    </a:p>
                  </a:txBody>
                  <a:tcPr/>
                </a:tc>
                <a:tc>
                  <a:txBody>
                    <a:bodyPr/>
                    <a:lstStyle/>
                    <a:p>
                      <a:pPr algn="ctr"/>
                      <a:r>
                        <a:rPr lang="en-US" sz="2400" dirty="0">
                          <a:solidFill>
                            <a:schemeClr val="tx2">
                              <a:lumMod val="60000"/>
                              <a:lumOff val="40000"/>
                            </a:schemeClr>
                          </a:solidFill>
                        </a:rPr>
                        <a:t>0</a:t>
                      </a:r>
                    </a:p>
                  </a:txBody>
                  <a:tcPr/>
                </a:tc>
                <a:tc>
                  <a:txBody>
                    <a:bodyPr/>
                    <a:lstStyle/>
                    <a:p>
                      <a:pPr algn="ctr"/>
                      <a:r>
                        <a:rPr lang="en-US" sz="2400" dirty="0">
                          <a:solidFill>
                            <a:schemeClr val="tx2">
                              <a:lumMod val="60000"/>
                              <a:lumOff val="40000"/>
                            </a:schemeClr>
                          </a:solidFill>
                        </a:rPr>
                        <a:t>-1</a:t>
                      </a:r>
                    </a:p>
                  </a:txBody>
                  <a:tcPr/>
                </a:tc>
                <a:extLst>
                  <a:ext uri="{0D108BD9-81ED-4DB2-BD59-A6C34878D82A}">
                    <a16:rowId xmlns:a16="http://schemas.microsoft.com/office/drawing/2014/main" val="2688102739"/>
                  </a:ext>
                </a:extLst>
              </a:tr>
              <a:tr h="526042">
                <a:tc>
                  <a:txBody>
                    <a:bodyPr/>
                    <a:lstStyle/>
                    <a:p>
                      <a:pPr algn="ctr"/>
                      <a:r>
                        <a:rPr lang="en-US" sz="2400" dirty="0">
                          <a:solidFill>
                            <a:schemeClr val="tx2">
                              <a:lumMod val="60000"/>
                              <a:lumOff val="40000"/>
                            </a:schemeClr>
                          </a:solidFill>
                        </a:rPr>
                        <a:t>1</a:t>
                      </a:r>
                    </a:p>
                  </a:txBody>
                  <a:tcPr/>
                </a:tc>
                <a:tc>
                  <a:txBody>
                    <a:bodyPr/>
                    <a:lstStyle/>
                    <a:p>
                      <a:pPr algn="ctr"/>
                      <a:r>
                        <a:rPr lang="en-US" sz="2400" dirty="0">
                          <a:solidFill>
                            <a:schemeClr val="tx2">
                              <a:lumMod val="60000"/>
                              <a:lumOff val="40000"/>
                            </a:schemeClr>
                          </a:solidFill>
                        </a:rPr>
                        <a:t>0</a:t>
                      </a:r>
                    </a:p>
                  </a:txBody>
                  <a:tcPr/>
                </a:tc>
                <a:tc>
                  <a:txBody>
                    <a:bodyPr/>
                    <a:lstStyle/>
                    <a:p>
                      <a:pPr algn="ctr"/>
                      <a:r>
                        <a:rPr lang="en-US" sz="2400" dirty="0">
                          <a:solidFill>
                            <a:schemeClr val="tx2">
                              <a:lumMod val="60000"/>
                              <a:lumOff val="40000"/>
                            </a:schemeClr>
                          </a:solidFill>
                        </a:rPr>
                        <a:t>-1</a:t>
                      </a:r>
                    </a:p>
                  </a:txBody>
                  <a:tcPr/>
                </a:tc>
                <a:extLst>
                  <a:ext uri="{0D108BD9-81ED-4DB2-BD59-A6C34878D82A}">
                    <a16:rowId xmlns:a16="http://schemas.microsoft.com/office/drawing/2014/main" val="3582346181"/>
                  </a:ext>
                </a:extLst>
              </a:tr>
              <a:tr h="526042">
                <a:tc>
                  <a:txBody>
                    <a:bodyPr/>
                    <a:lstStyle/>
                    <a:p>
                      <a:pPr algn="ctr"/>
                      <a:r>
                        <a:rPr lang="en-US" sz="2400" dirty="0">
                          <a:solidFill>
                            <a:schemeClr val="tx2">
                              <a:lumMod val="60000"/>
                              <a:lumOff val="40000"/>
                            </a:schemeClr>
                          </a:solidFill>
                        </a:rPr>
                        <a:t>1</a:t>
                      </a:r>
                    </a:p>
                  </a:txBody>
                  <a:tcPr/>
                </a:tc>
                <a:tc>
                  <a:txBody>
                    <a:bodyPr/>
                    <a:lstStyle/>
                    <a:p>
                      <a:pPr algn="ctr"/>
                      <a:r>
                        <a:rPr lang="en-US" sz="2400" dirty="0">
                          <a:solidFill>
                            <a:schemeClr val="tx2">
                              <a:lumMod val="60000"/>
                              <a:lumOff val="40000"/>
                            </a:schemeClr>
                          </a:solidFill>
                        </a:rPr>
                        <a:t>0</a:t>
                      </a:r>
                    </a:p>
                  </a:txBody>
                  <a:tcPr/>
                </a:tc>
                <a:tc>
                  <a:txBody>
                    <a:bodyPr/>
                    <a:lstStyle/>
                    <a:p>
                      <a:pPr algn="ctr"/>
                      <a:r>
                        <a:rPr lang="en-US" sz="2400" dirty="0">
                          <a:solidFill>
                            <a:schemeClr val="tx2">
                              <a:lumMod val="60000"/>
                              <a:lumOff val="40000"/>
                            </a:schemeClr>
                          </a:solidFill>
                        </a:rPr>
                        <a:t>-1</a:t>
                      </a:r>
                    </a:p>
                  </a:txBody>
                  <a:tcPr/>
                </a:tc>
                <a:extLst>
                  <a:ext uri="{0D108BD9-81ED-4DB2-BD59-A6C34878D82A}">
                    <a16:rowId xmlns:a16="http://schemas.microsoft.com/office/drawing/2014/main" val="3908549703"/>
                  </a:ext>
                </a:extLst>
              </a:tr>
            </a:tbl>
          </a:graphicData>
        </a:graphic>
      </p:graphicFrame>
      <p:graphicFrame>
        <p:nvGraphicFramePr>
          <p:cNvPr id="12" name="Table 11"/>
          <p:cNvGraphicFramePr>
            <a:graphicFrameLocks noGrp="1"/>
          </p:cNvGraphicFramePr>
          <p:nvPr/>
        </p:nvGraphicFramePr>
        <p:xfrm>
          <a:off x="8134920" y="2564904"/>
          <a:ext cx="2065536" cy="2132124"/>
        </p:xfrm>
        <a:graphic>
          <a:graphicData uri="http://schemas.openxmlformats.org/drawingml/2006/table">
            <a:tbl>
              <a:tblPr firstRow="1" bandRow="1">
                <a:tableStyleId>{5940675A-B579-460E-94D1-54222C63F5DA}</a:tableStyleId>
              </a:tblPr>
              <a:tblGrid>
                <a:gridCol w="516384">
                  <a:extLst>
                    <a:ext uri="{9D8B030D-6E8A-4147-A177-3AD203B41FA5}">
                      <a16:colId xmlns:a16="http://schemas.microsoft.com/office/drawing/2014/main" val="106175412"/>
                    </a:ext>
                  </a:extLst>
                </a:gridCol>
                <a:gridCol w="516384">
                  <a:extLst>
                    <a:ext uri="{9D8B030D-6E8A-4147-A177-3AD203B41FA5}">
                      <a16:colId xmlns:a16="http://schemas.microsoft.com/office/drawing/2014/main" val="3900233916"/>
                    </a:ext>
                  </a:extLst>
                </a:gridCol>
                <a:gridCol w="516384">
                  <a:extLst>
                    <a:ext uri="{9D8B030D-6E8A-4147-A177-3AD203B41FA5}">
                      <a16:colId xmlns:a16="http://schemas.microsoft.com/office/drawing/2014/main" val="3693861012"/>
                    </a:ext>
                  </a:extLst>
                </a:gridCol>
                <a:gridCol w="516384">
                  <a:extLst>
                    <a:ext uri="{9D8B030D-6E8A-4147-A177-3AD203B41FA5}">
                      <a16:colId xmlns:a16="http://schemas.microsoft.com/office/drawing/2014/main" val="2174020999"/>
                    </a:ext>
                  </a:extLst>
                </a:gridCol>
              </a:tblGrid>
              <a:tr h="533031">
                <a:tc>
                  <a:txBody>
                    <a:bodyPr/>
                    <a:lstStyle/>
                    <a:p>
                      <a:pPr algn="ctr"/>
                      <a:r>
                        <a:rPr lang="en-US" sz="2400" dirty="0">
                          <a:solidFill>
                            <a:schemeClr val="tx1"/>
                          </a:solidFill>
                        </a:rPr>
                        <a:t>-5</a:t>
                      </a:r>
                    </a:p>
                  </a:txBody>
                  <a:tcPr>
                    <a:solidFill>
                      <a:schemeClr val="tx2">
                        <a:lumMod val="40000"/>
                        <a:lumOff val="60000"/>
                      </a:schemeClr>
                    </a:solidFill>
                  </a:tcPr>
                </a:tc>
                <a:tc>
                  <a:txBody>
                    <a:bodyPr/>
                    <a:lstStyle/>
                    <a:p>
                      <a:pPr algn="ctr"/>
                      <a:endParaRPr lang="en-US" sz="2400"/>
                    </a:p>
                  </a:txBody>
                  <a:tcPr/>
                </a:tc>
                <a:tc>
                  <a:txBody>
                    <a:bodyPr/>
                    <a:lstStyle/>
                    <a:p>
                      <a:pPr algn="ctr"/>
                      <a:endParaRPr lang="en-US" sz="2400"/>
                    </a:p>
                  </a:txBody>
                  <a:tcPr/>
                </a:tc>
                <a:tc>
                  <a:txBody>
                    <a:bodyPr/>
                    <a:lstStyle/>
                    <a:p>
                      <a:pPr algn="ctr"/>
                      <a:endParaRPr lang="en-US" sz="2400"/>
                    </a:p>
                  </a:txBody>
                  <a:tcPr/>
                </a:tc>
                <a:extLst>
                  <a:ext uri="{0D108BD9-81ED-4DB2-BD59-A6C34878D82A}">
                    <a16:rowId xmlns:a16="http://schemas.microsoft.com/office/drawing/2014/main" val="978976784"/>
                  </a:ext>
                </a:extLst>
              </a:tr>
              <a:tr h="533031">
                <a:tc>
                  <a:txBody>
                    <a:bodyPr/>
                    <a:lstStyle/>
                    <a:p>
                      <a:pPr algn="ctr"/>
                      <a:endParaRPr lang="en-US" sz="2400"/>
                    </a:p>
                  </a:txBody>
                  <a:tcPr/>
                </a:tc>
                <a:tc>
                  <a:txBody>
                    <a:bodyPr/>
                    <a:lstStyle/>
                    <a:p>
                      <a:pPr algn="ctr"/>
                      <a:endParaRPr lang="en-US" sz="2400"/>
                    </a:p>
                  </a:txBody>
                  <a:tcPr/>
                </a:tc>
                <a:tc>
                  <a:txBody>
                    <a:bodyPr/>
                    <a:lstStyle/>
                    <a:p>
                      <a:pPr algn="ctr"/>
                      <a:endParaRPr lang="en-US" sz="2400"/>
                    </a:p>
                  </a:txBody>
                  <a:tcPr/>
                </a:tc>
                <a:tc>
                  <a:txBody>
                    <a:bodyPr/>
                    <a:lstStyle/>
                    <a:p>
                      <a:pPr algn="ctr"/>
                      <a:endParaRPr lang="en-US" sz="2400"/>
                    </a:p>
                  </a:txBody>
                  <a:tcPr/>
                </a:tc>
                <a:extLst>
                  <a:ext uri="{0D108BD9-81ED-4DB2-BD59-A6C34878D82A}">
                    <a16:rowId xmlns:a16="http://schemas.microsoft.com/office/drawing/2014/main" val="3155395885"/>
                  </a:ext>
                </a:extLst>
              </a:tr>
              <a:tr h="533031">
                <a:tc>
                  <a:txBody>
                    <a:bodyPr/>
                    <a:lstStyle/>
                    <a:p>
                      <a:pPr algn="ctr"/>
                      <a:endParaRPr lang="en-US" sz="2400"/>
                    </a:p>
                  </a:txBody>
                  <a:tcPr/>
                </a:tc>
                <a:tc>
                  <a:txBody>
                    <a:bodyPr/>
                    <a:lstStyle/>
                    <a:p>
                      <a:pPr algn="ctr"/>
                      <a:endParaRPr lang="en-US" sz="2400"/>
                    </a:p>
                  </a:txBody>
                  <a:tcPr/>
                </a:tc>
                <a:tc>
                  <a:txBody>
                    <a:bodyPr/>
                    <a:lstStyle/>
                    <a:p>
                      <a:pPr algn="ctr"/>
                      <a:endParaRPr lang="en-US" sz="2400"/>
                    </a:p>
                  </a:txBody>
                  <a:tcPr/>
                </a:tc>
                <a:tc>
                  <a:txBody>
                    <a:bodyPr/>
                    <a:lstStyle/>
                    <a:p>
                      <a:pPr algn="ctr"/>
                      <a:endParaRPr lang="en-US" sz="2400"/>
                    </a:p>
                  </a:txBody>
                  <a:tcPr/>
                </a:tc>
                <a:extLst>
                  <a:ext uri="{0D108BD9-81ED-4DB2-BD59-A6C34878D82A}">
                    <a16:rowId xmlns:a16="http://schemas.microsoft.com/office/drawing/2014/main" val="1532147400"/>
                  </a:ext>
                </a:extLst>
              </a:tr>
              <a:tr h="533031">
                <a:tc>
                  <a:txBody>
                    <a:bodyPr/>
                    <a:lstStyle/>
                    <a:p>
                      <a:pPr algn="ctr"/>
                      <a:endParaRPr lang="en-US" sz="2400"/>
                    </a:p>
                  </a:txBody>
                  <a:tcPr/>
                </a:tc>
                <a:tc>
                  <a:txBody>
                    <a:bodyPr/>
                    <a:lstStyle/>
                    <a:p>
                      <a:pPr algn="ctr"/>
                      <a:endParaRPr lang="en-US" sz="2400"/>
                    </a:p>
                  </a:txBody>
                  <a:tcPr/>
                </a:tc>
                <a:tc>
                  <a:txBody>
                    <a:bodyPr/>
                    <a:lstStyle/>
                    <a:p>
                      <a:pPr algn="ctr"/>
                      <a:endParaRPr lang="en-US" sz="2400"/>
                    </a:p>
                  </a:txBody>
                  <a:tcPr/>
                </a:tc>
                <a:tc>
                  <a:txBody>
                    <a:bodyPr/>
                    <a:lstStyle/>
                    <a:p>
                      <a:pPr algn="ctr"/>
                      <a:endParaRPr lang="en-US" sz="2400" dirty="0"/>
                    </a:p>
                  </a:txBody>
                  <a:tcPr/>
                </a:tc>
                <a:extLst>
                  <a:ext uri="{0D108BD9-81ED-4DB2-BD59-A6C34878D82A}">
                    <a16:rowId xmlns:a16="http://schemas.microsoft.com/office/drawing/2014/main" val="1164152323"/>
                  </a:ext>
                </a:extLst>
              </a:tr>
            </a:tbl>
          </a:graphicData>
        </a:graphic>
      </p:graphicFrame>
      <p:sp>
        <p:nvSpPr>
          <p:cNvPr id="13" name="TextBox 12"/>
          <p:cNvSpPr txBox="1"/>
          <p:nvPr/>
        </p:nvSpPr>
        <p:spPr>
          <a:xfrm>
            <a:off x="4986536" y="3284984"/>
            <a:ext cx="864096" cy="923330"/>
          </a:xfrm>
          <a:prstGeom prst="rect">
            <a:avLst/>
          </a:prstGeom>
          <a:noFill/>
        </p:spPr>
        <p:txBody>
          <a:bodyPr wrap="square" rtlCol="0">
            <a:spAutoFit/>
          </a:bodyPr>
          <a:lstStyle/>
          <a:p>
            <a:pPr algn="ctr"/>
            <a:r>
              <a:rPr lang="en-US" sz="5400" dirty="0"/>
              <a:t>*</a:t>
            </a:r>
          </a:p>
        </p:txBody>
      </p:sp>
      <p:sp>
        <p:nvSpPr>
          <p:cNvPr id="14" name="TextBox 13"/>
          <p:cNvSpPr txBox="1"/>
          <p:nvPr/>
        </p:nvSpPr>
        <p:spPr>
          <a:xfrm>
            <a:off x="7290792" y="3153742"/>
            <a:ext cx="864096" cy="923330"/>
          </a:xfrm>
          <a:prstGeom prst="rect">
            <a:avLst/>
          </a:prstGeom>
          <a:noFill/>
        </p:spPr>
        <p:txBody>
          <a:bodyPr wrap="square" rtlCol="0">
            <a:spAutoFit/>
          </a:bodyPr>
          <a:lstStyle/>
          <a:p>
            <a:pPr algn="ctr"/>
            <a:r>
              <a:rPr lang="en-US" sz="5400" dirty="0"/>
              <a:t>=</a:t>
            </a:r>
          </a:p>
        </p:txBody>
      </p:sp>
      <p:graphicFrame>
        <p:nvGraphicFramePr>
          <p:cNvPr id="15" name="Table 14"/>
          <p:cNvGraphicFramePr>
            <a:graphicFrameLocks noGrp="1"/>
          </p:cNvGraphicFramePr>
          <p:nvPr/>
        </p:nvGraphicFramePr>
        <p:xfrm>
          <a:off x="1890190" y="2132856"/>
          <a:ext cx="3168354" cy="2952330"/>
        </p:xfrm>
        <a:graphic>
          <a:graphicData uri="http://schemas.openxmlformats.org/drawingml/2006/table">
            <a:tbl>
              <a:tblPr firstRow="1" bandRow="1">
                <a:tableStyleId>{5940675A-B579-460E-94D1-54222C63F5DA}</a:tableStyleId>
              </a:tblPr>
              <a:tblGrid>
                <a:gridCol w="528059">
                  <a:extLst>
                    <a:ext uri="{9D8B030D-6E8A-4147-A177-3AD203B41FA5}">
                      <a16:colId xmlns:a16="http://schemas.microsoft.com/office/drawing/2014/main" val="1168232507"/>
                    </a:ext>
                  </a:extLst>
                </a:gridCol>
                <a:gridCol w="528059">
                  <a:extLst>
                    <a:ext uri="{9D8B030D-6E8A-4147-A177-3AD203B41FA5}">
                      <a16:colId xmlns:a16="http://schemas.microsoft.com/office/drawing/2014/main" val="3101621135"/>
                    </a:ext>
                  </a:extLst>
                </a:gridCol>
                <a:gridCol w="528059">
                  <a:extLst>
                    <a:ext uri="{9D8B030D-6E8A-4147-A177-3AD203B41FA5}">
                      <a16:colId xmlns:a16="http://schemas.microsoft.com/office/drawing/2014/main" val="565405807"/>
                    </a:ext>
                  </a:extLst>
                </a:gridCol>
                <a:gridCol w="528059">
                  <a:extLst>
                    <a:ext uri="{9D8B030D-6E8A-4147-A177-3AD203B41FA5}">
                      <a16:colId xmlns:a16="http://schemas.microsoft.com/office/drawing/2014/main" val="4069768644"/>
                    </a:ext>
                  </a:extLst>
                </a:gridCol>
                <a:gridCol w="528059">
                  <a:extLst>
                    <a:ext uri="{9D8B030D-6E8A-4147-A177-3AD203B41FA5}">
                      <a16:colId xmlns:a16="http://schemas.microsoft.com/office/drawing/2014/main" val="3224947615"/>
                    </a:ext>
                  </a:extLst>
                </a:gridCol>
                <a:gridCol w="528059">
                  <a:extLst>
                    <a:ext uri="{9D8B030D-6E8A-4147-A177-3AD203B41FA5}">
                      <a16:colId xmlns:a16="http://schemas.microsoft.com/office/drawing/2014/main" val="1370298632"/>
                    </a:ext>
                  </a:extLst>
                </a:gridCol>
              </a:tblGrid>
              <a:tr h="492055">
                <a:tc>
                  <a:txBody>
                    <a:bodyPr/>
                    <a:lstStyle/>
                    <a:p>
                      <a:pPr algn="ctr"/>
                      <a:r>
                        <a:rPr lang="en-US" sz="2400" dirty="0"/>
                        <a:t>3</a:t>
                      </a:r>
                    </a:p>
                  </a:txBody>
                  <a:tcPr>
                    <a:solidFill>
                      <a:schemeClr val="tx2">
                        <a:lumMod val="40000"/>
                        <a:lumOff val="60000"/>
                      </a:schemeClr>
                    </a:solidFill>
                  </a:tcPr>
                </a:tc>
                <a:tc>
                  <a:txBody>
                    <a:bodyPr/>
                    <a:lstStyle/>
                    <a:p>
                      <a:pPr algn="ctr"/>
                      <a:r>
                        <a:rPr lang="en-US" sz="2400" dirty="0"/>
                        <a:t>0</a:t>
                      </a:r>
                    </a:p>
                  </a:txBody>
                  <a:tcPr>
                    <a:solidFill>
                      <a:schemeClr val="tx2">
                        <a:lumMod val="40000"/>
                        <a:lumOff val="60000"/>
                      </a:schemeClr>
                    </a:solidFill>
                  </a:tcPr>
                </a:tc>
                <a:tc>
                  <a:txBody>
                    <a:bodyPr/>
                    <a:lstStyle/>
                    <a:p>
                      <a:pPr algn="ctr"/>
                      <a:r>
                        <a:rPr lang="en-US" sz="2400" dirty="0"/>
                        <a:t>3</a:t>
                      </a:r>
                    </a:p>
                  </a:txBody>
                  <a:tcPr>
                    <a:solidFill>
                      <a:schemeClr val="tx2">
                        <a:lumMod val="40000"/>
                        <a:lumOff val="60000"/>
                      </a:schemeClr>
                    </a:solidFill>
                  </a:tcPr>
                </a:tc>
                <a:tc>
                  <a:txBody>
                    <a:bodyPr/>
                    <a:lstStyle/>
                    <a:p>
                      <a:pPr algn="ctr"/>
                      <a:r>
                        <a:rPr lang="en-US" sz="2400" dirty="0"/>
                        <a:t>2</a:t>
                      </a:r>
                    </a:p>
                  </a:txBody>
                  <a:tcPr/>
                </a:tc>
                <a:tc>
                  <a:txBody>
                    <a:bodyPr/>
                    <a:lstStyle/>
                    <a:p>
                      <a:pPr algn="ctr"/>
                      <a:r>
                        <a:rPr lang="en-US" sz="2400" dirty="0"/>
                        <a:t>7</a:t>
                      </a:r>
                    </a:p>
                  </a:txBody>
                  <a:tcPr/>
                </a:tc>
                <a:tc>
                  <a:txBody>
                    <a:bodyPr/>
                    <a:lstStyle/>
                    <a:p>
                      <a:pPr algn="ctr"/>
                      <a:r>
                        <a:rPr lang="en-US" sz="2400" dirty="0"/>
                        <a:t>4</a:t>
                      </a:r>
                    </a:p>
                  </a:txBody>
                  <a:tcPr/>
                </a:tc>
                <a:extLst>
                  <a:ext uri="{0D108BD9-81ED-4DB2-BD59-A6C34878D82A}">
                    <a16:rowId xmlns:a16="http://schemas.microsoft.com/office/drawing/2014/main" val="2904400855"/>
                  </a:ext>
                </a:extLst>
              </a:tr>
              <a:tr h="492055">
                <a:tc>
                  <a:txBody>
                    <a:bodyPr/>
                    <a:lstStyle/>
                    <a:p>
                      <a:pPr algn="ctr"/>
                      <a:r>
                        <a:rPr lang="en-US" sz="2400" dirty="0"/>
                        <a:t>1</a:t>
                      </a:r>
                    </a:p>
                  </a:txBody>
                  <a:tcPr>
                    <a:solidFill>
                      <a:schemeClr val="tx2">
                        <a:lumMod val="40000"/>
                        <a:lumOff val="60000"/>
                      </a:schemeClr>
                    </a:solidFill>
                  </a:tcPr>
                </a:tc>
                <a:tc>
                  <a:txBody>
                    <a:bodyPr/>
                    <a:lstStyle/>
                    <a:p>
                      <a:pPr algn="ctr"/>
                      <a:r>
                        <a:rPr lang="en-US" sz="2400" dirty="0"/>
                        <a:t>5</a:t>
                      </a:r>
                    </a:p>
                  </a:txBody>
                  <a:tcPr>
                    <a:solidFill>
                      <a:schemeClr val="tx2">
                        <a:lumMod val="40000"/>
                        <a:lumOff val="60000"/>
                      </a:schemeClr>
                    </a:solidFill>
                  </a:tcPr>
                </a:tc>
                <a:tc>
                  <a:txBody>
                    <a:bodyPr/>
                    <a:lstStyle/>
                    <a:p>
                      <a:pPr algn="ctr"/>
                      <a:r>
                        <a:rPr lang="en-US" sz="2400" dirty="0"/>
                        <a:t>8</a:t>
                      </a:r>
                    </a:p>
                  </a:txBody>
                  <a:tcPr>
                    <a:solidFill>
                      <a:schemeClr val="tx2">
                        <a:lumMod val="40000"/>
                        <a:lumOff val="60000"/>
                      </a:schemeClr>
                    </a:solidFill>
                  </a:tcPr>
                </a:tc>
                <a:tc>
                  <a:txBody>
                    <a:bodyPr/>
                    <a:lstStyle/>
                    <a:p>
                      <a:pPr algn="ctr"/>
                      <a:r>
                        <a:rPr lang="en-US" sz="2400" dirty="0"/>
                        <a:t>9</a:t>
                      </a:r>
                    </a:p>
                  </a:txBody>
                  <a:tcPr/>
                </a:tc>
                <a:tc>
                  <a:txBody>
                    <a:bodyPr/>
                    <a:lstStyle/>
                    <a:p>
                      <a:pPr algn="ctr"/>
                      <a:r>
                        <a:rPr lang="en-US" sz="2400" dirty="0"/>
                        <a:t>3</a:t>
                      </a:r>
                    </a:p>
                  </a:txBody>
                  <a:tcPr/>
                </a:tc>
                <a:tc>
                  <a:txBody>
                    <a:bodyPr/>
                    <a:lstStyle/>
                    <a:p>
                      <a:pPr algn="ctr"/>
                      <a:r>
                        <a:rPr lang="en-US" sz="2400" dirty="0"/>
                        <a:t>1</a:t>
                      </a:r>
                    </a:p>
                  </a:txBody>
                  <a:tcPr/>
                </a:tc>
                <a:extLst>
                  <a:ext uri="{0D108BD9-81ED-4DB2-BD59-A6C34878D82A}">
                    <a16:rowId xmlns:a16="http://schemas.microsoft.com/office/drawing/2014/main" val="1223015672"/>
                  </a:ext>
                </a:extLst>
              </a:tr>
              <a:tr h="492055">
                <a:tc>
                  <a:txBody>
                    <a:bodyPr/>
                    <a:lstStyle/>
                    <a:p>
                      <a:pPr algn="ctr"/>
                      <a:r>
                        <a:rPr lang="en-US" sz="2400" dirty="0"/>
                        <a:t>2</a:t>
                      </a:r>
                    </a:p>
                  </a:txBody>
                  <a:tcPr>
                    <a:solidFill>
                      <a:schemeClr val="tx2">
                        <a:lumMod val="40000"/>
                        <a:lumOff val="60000"/>
                      </a:schemeClr>
                    </a:solidFill>
                  </a:tcPr>
                </a:tc>
                <a:tc>
                  <a:txBody>
                    <a:bodyPr/>
                    <a:lstStyle/>
                    <a:p>
                      <a:pPr algn="ctr"/>
                      <a:r>
                        <a:rPr lang="en-US" sz="2400" dirty="0"/>
                        <a:t>7</a:t>
                      </a:r>
                    </a:p>
                  </a:txBody>
                  <a:tcPr>
                    <a:solidFill>
                      <a:schemeClr val="tx2">
                        <a:lumMod val="40000"/>
                        <a:lumOff val="60000"/>
                      </a:schemeClr>
                    </a:solidFill>
                  </a:tcPr>
                </a:tc>
                <a:tc>
                  <a:txBody>
                    <a:bodyPr/>
                    <a:lstStyle/>
                    <a:p>
                      <a:pPr algn="ctr"/>
                      <a:r>
                        <a:rPr lang="en-US" sz="2400" dirty="0"/>
                        <a:t>2</a:t>
                      </a:r>
                    </a:p>
                  </a:txBody>
                  <a:tcPr>
                    <a:solidFill>
                      <a:schemeClr val="tx2">
                        <a:lumMod val="40000"/>
                        <a:lumOff val="60000"/>
                      </a:schemeClr>
                    </a:solidFill>
                  </a:tcPr>
                </a:tc>
                <a:tc>
                  <a:txBody>
                    <a:bodyPr/>
                    <a:lstStyle/>
                    <a:p>
                      <a:pPr algn="ctr"/>
                      <a:r>
                        <a:rPr lang="en-US" sz="2400" dirty="0"/>
                        <a:t>5</a:t>
                      </a:r>
                    </a:p>
                  </a:txBody>
                  <a:tcPr/>
                </a:tc>
                <a:tc>
                  <a:txBody>
                    <a:bodyPr/>
                    <a:lstStyle/>
                    <a:p>
                      <a:pPr algn="ctr"/>
                      <a:r>
                        <a:rPr lang="en-US" sz="2400" dirty="0"/>
                        <a:t>1</a:t>
                      </a:r>
                    </a:p>
                  </a:txBody>
                  <a:tcPr/>
                </a:tc>
                <a:tc>
                  <a:txBody>
                    <a:bodyPr/>
                    <a:lstStyle/>
                    <a:p>
                      <a:pPr algn="ctr"/>
                      <a:r>
                        <a:rPr lang="en-US" sz="2400" dirty="0"/>
                        <a:t>3</a:t>
                      </a:r>
                    </a:p>
                  </a:txBody>
                  <a:tcPr/>
                </a:tc>
                <a:extLst>
                  <a:ext uri="{0D108BD9-81ED-4DB2-BD59-A6C34878D82A}">
                    <a16:rowId xmlns:a16="http://schemas.microsoft.com/office/drawing/2014/main" val="2981264795"/>
                  </a:ext>
                </a:extLst>
              </a:tr>
              <a:tr h="492055">
                <a:tc>
                  <a:txBody>
                    <a:bodyPr/>
                    <a:lstStyle/>
                    <a:p>
                      <a:pPr algn="ctr"/>
                      <a:r>
                        <a:rPr lang="en-US" sz="2400" dirty="0"/>
                        <a:t>0</a:t>
                      </a:r>
                    </a:p>
                  </a:txBody>
                  <a:tcPr/>
                </a:tc>
                <a:tc>
                  <a:txBody>
                    <a:bodyPr/>
                    <a:lstStyle/>
                    <a:p>
                      <a:pPr algn="ctr"/>
                      <a:r>
                        <a:rPr lang="en-US" sz="2400" dirty="0"/>
                        <a:t>1</a:t>
                      </a:r>
                    </a:p>
                  </a:txBody>
                  <a:tcPr/>
                </a:tc>
                <a:tc>
                  <a:txBody>
                    <a:bodyPr/>
                    <a:lstStyle/>
                    <a:p>
                      <a:pPr algn="ctr"/>
                      <a:r>
                        <a:rPr lang="en-US" sz="2400" dirty="0"/>
                        <a:t>3</a:t>
                      </a:r>
                    </a:p>
                  </a:txBody>
                  <a:tcPr/>
                </a:tc>
                <a:tc>
                  <a:txBody>
                    <a:bodyPr/>
                    <a:lstStyle/>
                    <a:p>
                      <a:pPr algn="ctr"/>
                      <a:r>
                        <a:rPr lang="en-US" sz="2400" dirty="0"/>
                        <a:t>1</a:t>
                      </a:r>
                    </a:p>
                  </a:txBody>
                  <a:tcPr/>
                </a:tc>
                <a:tc>
                  <a:txBody>
                    <a:bodyPr/>
                    <a:lstStyle/>
                    <a:p>
                      <a:pPr algn="ctr"/>
                      <a:r>
                        <a:rPr lang="en-US" sz="2400" dirty="0"/>
                        <a:t>7</a:t>
                      </a:r>
                    </a:p>
                  </a:txBody>
                  <a:tcPr/>
                </a:tc>
                <a:tc>
                  <a:txBody>
                    <a:bodyPr/>
                    <a:lstStyle/>
                    <a:p>
                      <a:pPr algn="ctr"/>
                      <a:r>
                        <a:rPr lang="en-US" sz="2400" dirty="0"/>
                        <a:t>8</a:t>
                      </a:r>
                    </a:p>
                  </a:txBody>
                  <a:tcPr/>
                </a:tc>
                <a:extLst>
                  <a:ext uri="{0D108BD9-81ED-4DB2-BD59-A6C34878D82A}">
                    <a16:rowId xmlns:a16="http://schemas.microsoft.com/office/drawing/2014/main" val="2536271176"/>
                  </a:ext>
                </a:extLst>
              </a:tr>
              <a:tr h="492055">
                <a:tc>
                  <a:txBody>
                    <a:bodyPr/>
                    <a:lstStyle/>
                    <a:p>
                      <a:pPr algn="ctr"/>
                      <a:r>
                        <a:rPr lang="en-US" sz="2400" dirty="0"/>
                        <a:t>4</a:t>
                      </a:r>
                    </a:p>
                  </a:txBody>
                  <a:tcPr/>
                </a:tc>
                <a:tc>
                  <a:txBody>
                    <a:bodyPr/>
                    <a:lstStyle/>
                    <a:p>
                      <a:pPr algn="ctr"/>
                      <a:r>
                        <a:rPr lang="en-US" sz="2400" dirty="0"/>
                        <a:t>2</a:t>
                      </a:r>
                    </a:p>
                  </a:txBody>
                  <a:tcPr/>
                </a:tc>
                <a:tc>
                  <a:txBody>
                    <a:bodyPr/>
                    <a:lstStyle/>
                    <a:p>
                      <a:pPr algn="ctr"/>
                      <a:r>
                        <a:rPr lang="en-US" sz="2400" dirty="0"/>
                        <a:t>1</a:t>
                      </a:r>
                    </a:p>
                  </a:txBody>
                  <a:tcPr/>
                </a:tc>
                <a:tc>
                  <a:txBody>
                    <a:bodyPr/>
                    <a:lstStyle/>
                    <a:p>
                      <a:pPr algn="ctr"/>
                      <a:r>
                        <a:rPr lang="en-US" sz="2400" dirty="0"/>
                        <a:t>6</a:t>
                      </a:r>
                    </a:p>
                  </a:txBody>
                  <a:tcPr/>
                </a:tc>
                <a:tc>
                  <a:txBody>
                    <a:bodyPr/>
                    <a:lstStyle/>
                    <a:p>
                      <a:pPr algn="ctr"/>
                      <a:r>
                        <a:rPr lang="en-US" sz="2400" dirty="0"/>
                        <a:t>2</a:t>
                      </a:r>
                    </a:p>
                  </a:txBody>
                  <a:tcPr/>
                </a:tc>
                <a:tc>
                  <a:txBody>
                    <a:bodyPr/>
                    <a:lstStyle/>
                    <a:p>
                      <a:pPr algn="ctr"/>
                      <a:r>
                        <a:rPr lang="en-US" sz="2400" dirty="0"/>
                        <a:t>8</a:t>
                      </a:r>
                    </a:p>
                  </a:txBody>
                  <a:tcPr/>
                </a:tc>
                <a:extLst>
                  <a:ext uri="{0D108BD9-81ED-4DB2-BD59-A6C34878D82A}">
                    <a16:rowId xmlns:a16="http://schemas.microsoft.com/office/drawing/2014/main" val="1747226060"/>
                  </a:ext>
                </a:extLst>
              </a:tr>
              <a:tr h="492055">
                <a:tc>
                  <a:txBody>
                    <a:bodyPr/>
                    <a:lstStyle/>
                    <a:p>
                      <a:pPr algn="ctr"/>
                      <a:r>
                        <a:rPr lang="en-US" sz="2400" dirty="0"/>
                        <a:t>2</a:t>
                      </a:r>
                    </a:p>
                  </a:txBody>
                  <a:tcPr/>
                </a:tc>
                <a:tc>
                  <a:txBody>
                    <a:bodyPr/>
                    <a:lstStyle/>
                    <a:p>
                      <a:pPr algn="ctr"/>
                      <a:r>
                        <a:rPr lang="en-US" sz="2400" dirty="0"/>
                        <a:t>4</a:t>
                      </a:r>
                    </a:p>
                  </a:txBody>
                  <a:tcPr/>
                </a:tc>
                <a:tc>
                  <a:txBody>
                    <a:bodyPr/>
                    <a:lstStyle/>
                    <a:p>
                      <a:pPr algn="ctr"/>
                      <a:r>
                        <a:rPr lang="en-US" sz="2400" dirty="0"/>
                        <a:t>5</a:t>
                      </a:r>
                    </a:p>
                  </a:txBody>
                  <a:tcPr/>
                </a:tc>
                <a:tc>
                  <a:txBody>
                    <a:bodyPr/>
                    <a:lstStyle/>
                    <a:p>
                      <a:pPr algn="ctr"/>
                      <a:r>
                        <a:rPr lang="en-US" sz="2400" dirty="0"/>
                        <a:t>2</a:t>
                      </a:r>
                    </a:p>
                  </a:txBody>
                  <a:tcPr/>
                </a:tc>
                <a:tc>
                  <a:txBody>
                    <a:bodyPr/>
                    <a:lstStyle/>
                    <a:p>
                      <a:pPr algn="ctr"/>
                      <a:r>
                        <a:rPr lang="en-US" sz="2400" dirty="0"/>
                        <a:t>3</a:t>
                      </a:r>
                    </a:p>
                  </a:txBody>
                  <a:tcPr/>
                </a:tc>
                <a:tc>
                  <a:txBody>
                    <a:bodyPr/>
                    <a:lstStyle/>
                    <a:p>
                      <a:pPr algn="ctr"/>
                      <a:r>
                        <a:rPr lang="en-US" sz="2400" dirty="0"/>
                        <a:t>9</a:t>
                      </a:r>
                    </a:p>
                  </a:txBody>
                  <a:tcPr/>
                </a:tc>
                <a:extLst>
                  <a:ext uri="{0D108BD9-81ED-4DB2-BD59-A6C34878D82A}">
                    <a16:rowId xmlns:a16="http://schemas.microsoft.com/office/drawing/2014/main" val="3024930367"/>
                  </a:ext>
                </a:extLst>
              </a:tr>
            </a:tbl>
          </a:graphicData>
        </a:graphic>
      </p:graphicFrame>
      <mc:AlternateContent xmlns:mc="http://schemas.openxmlformats.org/markup-compatibility/2006" xmlns:a14="http://schemas.microsoft.com/office/drawing/2010/main">
        <mc:Choice Requires="a14">
          <p:sp>
            <p:nvSpPr>
              <p:cNvPr id="2" name="TextBox 1"/>
              <p:cNvSpPr txBox="1"/>
              <p:nvPr/>
            </p:nvSpPr>
            <p:spPr>
              <a:xfrm>
                <a:off x="1556296" y="1160874"/>
                <a:ext cx="8994322"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a:latin typeface="Cambria Math" panose="02040503050406030204" pitchFamily="18" charset="0"/>
                        </a:rPr>
                        <m:t>3</m:t>
                      </m:r>
                      <m:r>
                        <a:rPr lang="en-US" sz="2000">
                          <a:latin typeface="Cambria Math" panose="02040503050406030204" pitchFamily="18" charset="0"/>
                          <a:ea typeface="Cambria Math" panose="02040503050406030204" pitchFamily="18" charset="0"/>
                        </a:rPr>
                        <m:t>×1+0×0+3×−1+1×1+5×0+8×−1+2×1+7×0+2×−1=</m:t>
                      </m:r>
                      <m:r>
                        <a:rPr lang="en-US" sz="2000">
                          <a:solidFill>
                            <a:schemeClr val="tx2">
                              <a:lumMod val="60000"/>
                              <a:lumOff val="40000"/>
                            </a:schemeClr>
                          </a:solidFill>
                          <a:latin typeface="Cambria Math" panose="02040503050406030204" pitchFamily="18" charset="0"/>
                          <a:ea typeface="Cambria Math" panose="02040503050406030204" pitchFamily="18" charset="0"/>
                        </a:rPr>
                        <m:t>−5</m:t>
                      </m:r>
                    </m:oMath>
                  </m:oMathPara>
                </a14:m>
                <a:endParaRPr lang="en-US" sz="2000" dirty="0"/>
              </a:p>
            </p:txBody>
          </p:sp>
        </mc:Choice>
        <mc:Fallback xmlns="">
          <p:sp>
            <p:nvSpPr>
              <p:cNvPr id="2" name="TextBox 1"/>
              <p:cNvSpPr txBox="1">
                <a:spLocks noRot="1" noChangeAspect="1" noMove="1" noResize="1" noEditPoints="1" noAdjustHandles="1" noChangeArrowheads="1" noChangeShapeType="1" noTextEdit="1"/>
              </p:cNvSpPr>
              <p:nvPr/>
            </p:nvSpPr>
            <p:spPr>
              <a:xfrm>
                <a:off x="1556296" y="1160874"/>
                <a:ext cx="8994322" cy="307777"/>
              </a:xfrm>
              <a:prstGeom prst="rect">
                <a:avLst/>
              </a:prstGeom>
              <a:blipFill>
                <a:blip r:embed="rId2"/>
                <a:stretch>
                  <a:fillRect l="-136" r="-136" b="-5882"/>
                </a:stretch>
              </a:blipFill>
            </p:spPr>
            <p:txBody>
              <a:bodyPr/>
              <a:lstStyle/>
              <a:p>
                <a:r>
                  <a:rPr lang="en-US">
                    <a:noFill/>
                  </a:rPr>
                  <a:t> </a:t>
                </a:r>
              </a:p>
            </p:txBody>
          </p:sp>
        </mc:Fallback>
      </mc:AlternateContent>
    </p:spTree>
    <p:extLst>
      <p:ext uri="{BB962C8B-B14F-4D97-AF65-F5344CB8AC3E}">
        <p14:creationId xmlns:p14="http://schemas.microsoft.com/office/powerpoint/2010/main" val="186086723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1524000" y="0"/>
            <a:ext cx="9144000" cy="69269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6D6D6D"/>
              </a:solidFill>
            </a:endParaRPr>
          </a:p>
        </p:txBody>
      </p:sp>
      <p:sp>
        <p:nvSpPr>
          <p:cNvPr id="5" name="4 - Ορθογώνιο"/>
          <p:cNvSpPr/>
          <p:nvPr/>
        </p:nvSpPr>
        <p:spPr>
          <a:xfrm>
            <a:off x="1524000" y="692696"/>
            <a:ext cx="9144000" cy="72008"/>
          </a:xfrm>
          <a:prstGeom prst="rect">
            <a:avLst/>
          </a:prstGeom>
          <a:solidFill>
            <a:srgbClr val="001F5C"/>
          </a:solidFill>
          <a:ln>
            <a:solidFill>
              <a:srgbClr val="00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ln>
                <a:solidFill>
                  <a:srgbClr val="001F5C"/>
                </a:solidFill>
              </a:ln>
              <a:solidFill>
                <a:srgbClr val="001F5C"/>
              </a:solidFill>
            </a:endParaRPr>
          </a:p>
        </p:txBody>
      </p:sp>
      <p:sp>
        <p:nvSpPr>
          <p:cNvPr id="6" name="5 - TextBox"/>
          <p:cNvSpPr txBox="1"/>
          <p:nvPr/>
        </p:nvSpPr>
        <p:spPr>
          <a:xfrm>
            <a:off x="1524000" y="53961"/>
            <a:ext cx="9395520" cy="584775"/>
          </a:xfrm>
          <a:prstGeom prst="rect">
            <a:avLst/>
          </a:prstGeom>
          <a:noFill/>
        </p:spPr>
        <p:txBody>
          <a:bodyPr wrap="square" lIns="91440" tIns="45720" rIns="91440" bIns="45720" rtlCol="0" anchor="t">
            <a:spAutoFit/>
          </a:bodyPr>
          <a:lstStyle/>
          <a:p>
            <a:r>
              <a:rPr lang="en-US" sz="3200" b="1" dirty="0">
                <a:solidFill>
                  <a:srgbClr val="000000"/>
                </a:solidFill>
                <a:cs typeface="Calibri"/>
              </a:rPr>
              <a:t>Convolution Layer</a:t>
            </a:r>
          </a:p>
        </p:txBody>
      </p:sp>
      <p:graphicFrame>
        <p:nvGraphicFramePr>
          <p:cNvPr id="10" name="Table 9"/>
          <p:cNvGraphicFramePr>
            <a:graphicFrameLocks noGrp="1"/>
          </p:cNvGraphicFramePr>
          <p:nvPr/>
        </p:nvGraphicFramePr>
        <p:xfrm>
          <a:off x="5706616" y="2786978"/>
          <a:ext cx="1606872" cy="1578126"/>
        </p:xfrm>
        <a:graphic>
          <a:graphicData uri="http://schemas.openxmlformats.org/drawingml/2006/table">
            <a:tbl>
              <a:tblPr firstRow="1" bandRow="1">
                <a:tableStyleId>{5940675A-B579-460E-94D1-54222C63F5DA}</a:tableStyleId>
              </a:tblPr>
              <a:tblGrid>
                <a:gridCol w="535624">
                  <a:extLst>
                    <a:ext uri="{9D8B030D-6E8A-4147-A177-3AD203B41FA5}">
                      <a16:colId xmlns:a16="http://schemas.microsoft.com/office/drawing/2014/main" val="2408807739"/>
                    </a:ext>
                  </a:extLst>
                </a:gridCol>
                <a:gridCol w="535624">
                  <a:extLst>
                    <a:ext uri="{9D8B030D-6E8A-4147-A177-3AD203B41FA5}">
                      <a16:colId xmlns:a16="http://schemas.microsoft.com/office/drawing/2014/main" val="2427466747"/>
                    </a:ext>
                  </a:extLst>
                </a:gridCol>
                <a:gridCol w="535624">
                  <a:extLst>
                    <a:ext uri="{9D8B030D-6E8A-4147-A177-3AD203B41FA5}">
                      <a16:colId xmlns:a16="http://schemas.microsoft.com/office/drawing/2014/main" val="3848516861"/>
                    </a:ext>
                  </a:extLst>
                </a:gridCol>
              </a:tblGrid>
              <a:tr h="526042">
                <a:tc>
                  <a:txBody>
                    <a:bodyPr/>
                    <a:lstStyle/>
                    <a:p>
                      <a:pPr algn="ctr"/>
                      <a:r>
                        <a:rPr lang="en-US" sz="2400" dirty="0">
                          <a:solidFill>
                            <a:schemeClr val="tx2">
                              <a:lumMod val="60000"/>
                              <a:lumOff val="40000"/>
                            </a:schemeClr>
                          </a:solidFill>
                        </a:rPr>
                        <a:t>1</a:t>
                      </a:r>
                    </a:p>
                  </a:txBody>
                  <a:tcPr/>
                </a:tc>
                <a:tc>
                  <a:txBody>
                    <a:bodyPr/>
                    <a:lstStyle/>
                    <a:p>
                      <a:pPr algn="ctr"/>
                      <a:r>
                        <a:rPr lang="en-US" sz="2400" dirty="0">
                          <a:solidFill>
                            <a:schemeClr val="tx2">
                              <a:lumMod val="60000"/>
                              <a:lumOff val="40000"/>
                            </a:schemeClr>
                          </a:solidFill>
                        </a:rPr>
                        <a:t>0</a:t>
                      </a:r>
                    </a:p>
                  </a:txBody>
                  <a:tcPr/>
                </a:tc>
                <a:tc>
                  <a:txBody>
                    <a:bodyPr/>
                    <a:lstStyle/>
                    <a:p>
                      <a:pPr algn="ctr"/>
                      <a:r>
                        <a:rPr lang="en-US" sz="2400" dirty="0">
                          <a:solidFill>
                            <a:schemeClr val="tx2">
                              <a:lumMod val="60000"/>
                              <a:lumOff val="40000"/>
                            </a:schemeClr>
                          </a:solidFill>
                        </a:rPr>
                        <a:t>-1</a:t>
                      </a:r>
                    </a:p>
                  </a:txBody>
                  <a:tcPr/>
                </a:tc>
                <a:extLst>
                  <a:ext uri="{0D108BD9-81ED-4DB2-BD59-A6C34878D82A}">
                    <a16:rowId xmlns:a16="http://schemas.microsoft.com/office/drawing/2014/main" val="2688102739"/>
                  </a:ext>
                </a:extLst>
              </a:tr>
              <a:tr h="526042">
                <a:tc>
                  <a:txBody>
                    <a:bodyPr/>
                    <a:lstStyle/>
                    <a:p>
                      <a:pPr algn="ctr"/>
                      <a:r>
                        <a:rPr lang="en-US" sz="2400" dirty="0">
                          <a:solidFill>
                            <a:schemeClr val="tx2">
                              <a:lumMod val="60000"/>
                              <a:lumOff val="40000"/>
                            </a:schemeClr>
                          </a:solidFill>
                        </a:rPr>
                        <a:t>1</a:t>
                      </a:r>
                    </a:p>
                  </a:txBody>
                  <a:tcPr/>
                </a:tc>
                <a:tc>
                  <a:txBody>
                    <a:bodyPr/>
                    <a:lstStyle/>
                    <a:p>
                      <a:pPr algn="ctr"/>
                      <a:r>
                        <a:rPr lang="en-US" sz="2400" dirty="0">
                          <a:solidFill>
                            <a:schemeClr val="tx2">
                              <a:lumMod val="60000"/>
                              <a:lumOff val="40000"/>
                            </a:schemeClr>
                          </a:solidFill>
                        </a:rPr>
                        <a:t>0</a:t>
                      </a:r>
                    </a:p>
                  </a:txBody>
                  <a:tcPr/>
                </a:tc>
                <a:tc>
                  <a:txBody>
                    <a:bodyPr/>
                    <a:lstStyle/>
                    <a:p>
                      <a:pPr algn="ctr"/>
                      <a:r>
                        <a:rPr lang="en-US" sz="2400" dirty="0">
                          <a:solidFill>
                            <a:schemeClr val="tx2">
                              <a:lumMod val="60000"/>
                              <a:lumOff val="40000"/>
                            </a:schemeClr>
                          </a:solidFill>
                        </a:rPr>
                        <a:t>-1</a:t>
                      </a:r>
                    </a:p>
                  </a:txBody>
                  <a:tcPr/>
                </a:tc>
                <a:extLst>
                  <a:ext uri="{0D108BD9-81ED-4DB2-BD59-A6C34878D82A}">
                    <a16:rowId xmlns:a16="http://schemas.microsoft.com/office/drawing/2014/main" val="3582346181"/>
                  </a:ext>
                </a:extLst>
              </a:tr>
              <a:tr h="526042">
                <a:tc>
                  <a:txBody>
                    <a:bodyPr/>
                    <a:lstStyle/>
                    <a:p>
                      <a:pPr algn="ctr"/>
                      <a:r>
                        <a:rPr lang="en-US" sz="2400" dirty="0">
                          <a:solidFill>
                            <a:schemeClr val="tx2">
                              <a:lumMod val="60000"/>
                              <a:lumOff val="40000"/>
                            </a:schemeClr>
                          </a:solidFill>
                        </a:rPr>
                        <a:t>1</a:t>
                      </a:r>
                    </a:p>
                  </a:txBody>
                  <a:tcPr/>
                </a:tc>
                <a:tc>
                  <a:txBody>
                    <a:bodyPr/>
                    <a:lstStyle/>
                    <a:p>
                      <a:pPr algn="ctr"/>
                      <a:r>
                        <a:rPr lang="en-US" sz="2400" dirty="0">
                          <a:solidFill>
                            <a:schemeClr val="tx2">
                              <a:lumMod val="60000"/>
                              <a:lumOff val="40000"/>
                            </a:schemeClr>
                          </a:solidFill>
                        </a:rPr>
                        <a:t>0</a:t>
                      </a:r>
                    </a:p>
                  </a:txBody>
                  <a:tcPr/>
                </a:tc>
                <a:tc>
                  <a:txBody>
                    <a:bodyPr/>
                    <a:lstStyle/>
                    <a:p>
                      <a:pPr algn="ctr"/>
                      <a:r>
                        <a:rPr lang="en-US" sz="2400" dirty="0">
                          <a:solidFill>
                            <a:schemeClr val="tx2">
                              <a:lumMod val="60000"/>
                              <a:lumOff val="40000"/>
                            </a:schemeClr>
                          </a:solidFill>
                        </a:rPr>
                        <a:t>-1</a:t>
                      </a:r>
                    </a:p>
                  </a:txBody>
                  <a:tcPr/>
                </a:tc>
                <a:extLst>
                  <a:ext uri="{0D108BD9-81ED-4DB2-BD59-A6C34878D82A}">
                    <a16:rowId xmlns:a16="http://schemas.microsoft.com/office/drawing/2014/main" val="3908549703"/>
                  </a:ext>
                </a:extLst>
              </a:tr>
            </a:tbl>
          </a:graphicData>
        </a:graphic>
      </p:graphicFrame>
      <p:graphicFrame>
        <p:nvGraphicFramePr>
          <p:cNvPr id="12" name="Table 11"/>
          <p:cNvGraphicFramePr>
            <a:graphicFrameLocks noGrp="1"/>
          </p:cNvGraphicFramePr>
          <p:nvPr/>
        </p:nvGraphicFramePr>
        <p:xfrm>
          <a:off x="8134920" y="2564904"/>
          <a:ext cx="2065536" cy="2132124"/>
        </p:xfrm>
        <a:graphic>
          <a:graphicData uri="http://schemas.openxmlformats.org/drawingml/2006/table">
            <a:tbl>
              <a:tblPr firstRow="1" bandRow="1">
                <a:tableStyleId>{5940675A-B579-460E-94D1-54222C63F5DA}</a:tableStyleId>
              </a:tblPr>
              <a:tblGrid>
                <a:gridCol w="516384">
                  <a:extLst>
                    <a:ext uri="{9D8B030D-6E8A-4147-A177-3AD203B41FA5}">
                      <a16:colId xmlns:a16="http://schemas.microsoft.com/office/drawing/2014/main" val="106175412"/>
                    </a:ext>
                  </a:extLst>
                </a:gridCol>
                <a:gridCol w="516384">
                  <a:extLst>
                    <a:ext uri="{9D8B030D-6E8A-4147-A177-3AD203B41FA5}">
                      <a16:colId xmlns:a16="http://schemas.microsoft.com/office/drawing/2014/main" val="3900233916"/>
                    </a:ext>
                  </a:extLst>
                </a:gridCol>
                <a:gridCol w="516384">
                  <a:extLst>
                    <a:ext uri="{9D8B030D-6E8A-4147-A177-3AD203B41FA5}">
                      <a16:colId xmlns:a16="http://schemas.microsoft.com/office/drawing/2014/main" val="3693861012"/>
                    </a:ext>
                  </a:extLst>
                </a:gridCol>
                <a:gridCol w="516384">
                  <a:extLst>
                    <a:ext uri="{9D8B030D-6E8A-4147-A177-3AD203B41FA5}">
                      <a16:colId xmlns:a16="http://schemas.microsoft.com/office/drawing/2014/main" val="2174020999"/>
                    </a:ext>
                  </a:extLst>
                </a:gridCol>
              </a:tblGrid>
              <a:tr h="533031">
                <a:tc>
                  <a:txBody>
                    <a:bodyPr/>
                    <a:lstStyle/>
                    <a:p>
                      <a:pPr algn="ctr"/>
                      <a:r>
                        <a:rPr lang="en-US" sz="2400" dirty="0"/>
                        <a:t>-5</a:t>
                      </a:r>
                    </a:p>
                  </a:txBody>
                  <a:tcPr>
                    <a:solidFill>
                      <a:schemeClr val="bg1"/>
                    </a:solidFill>
                  </a:tcPr>
                </a:tc>
                <a:tc>
                  <a:txBody>
                    <a:bodyPr/>
                    <a:lstStyle/>
                    <a:p>
                      <a:pPr algn="ctr"/>
                      <a:r>
                        <a:rPr lang="en-US" sz="2400" dirty="0"/>
                        <a:t>-4</a:t>
                      </a:r>
                    </a:p>
                  </a:txBody>
                  <a:tcPr>
                    <a:solidFill>
                      <a:schemeClr val="tx2">
                        <a:lumMod val="40000"/>
                        <a:lumOff val="60000"/>
                      </a:schemeClr>
                    </a:solidFill>
                  </a:tcPr>
                </a:tc>
                <a:tc>
                  <a:txBody>
                    <a:bodyPr/>
                    <a:lstStyle/>
                    <a:p>
                      <a:pPr algn="ctr"/>
                      <a:endParaRPr lang="en-US" sz="2400"/>
                    </a:p>
                  </a:txBody>
                  <a:tcPr/>
                </a:tc>
                <a:tc>
                  <a:txBody>
                    <a:bodyPr/>
                    <a:lstStyle/>
                    <a:p>
                      <a:pPr algn="ctr"/>
                      <a:endParaRPr lang="en-US" sz="2400"/>
                    </a:p>
                  </a:txBody>
                  <a:tcPr/>
                </a:tc>
                <a:extLst>
                  <a:ext uri="{0D108BD9-81ED-4DB2-BD59-A6C34878D82A}">
                    <a16:rowId xmlns:a16="http://schemas.microsoft.com/office/drawing/2014/main" val="978976784"/>
                  </a:ext>
                </a:extLst>
              </a:tr>
              <a:tr h="533031">
                <a:tc>
                  <a:txBody>
                    <a:bodyPr/>
                    <a:lstStyle/>
                    <a:p>
                      <a:pPr algn="ctr"/>
                      <a:endParaRPr lang="en-US" sz="2400"/>
                    </a:p>
                  </a:txBody>
                  <a:tcPr/>
                </a:tc>
                <a:tc>
                  <a:txBody>
                    <a:bodyPr/>
                    <a:lstStyle/>
                    <a:p>
                      <a:pPr algn="ctr"/>
                      <a:endParaRPr lang="en-US" sz="2400" dirty="0"/>
                    </a:p>
                  </a:txBody>
                  <a:tcPr/>
                </a:tc>
                <a:tc>
                  <a:txBody>
                    <a:bodyPr/>
                    <a:lstStyle/>
                    <a:p>
                      <a:pPr algn="ctr"/>
                      <a:endParaRPr lang="en-US" sz="2400" dirty="0"/>
                    </a:p>
                  </a:txBody>
                  <a:tcPr/>
                </a:tc>
                <a:tc>
                  <a:txBody>
                    <a:bodyPr/>
                    <a:lstStyle/>
                    <a:p>
                      <a:pPr algn="ctr"/>
                      <a:endParaRPr lang="en-US" sz="2400"/>
                    </a:p>
                  </a:txBody>
                  <a:tcPr/>
                </a:tc>
                <a:extLst>
                  <a:ext uri="{0D108BD9-81ED-4DB2-BD59-A6C34878D82A}">
                    <a16:rowId xmlns:a16="http://schemas.microsoft.com/office/drawing/2014/main" val="3155395885"/>
                  </a:ext>
                </a:extLst>
              </a:tr>
              <a:tr h="533031">
                <a:tc>
                  <a:txBody>
                    <a:bodyPr/>
                    <a:lstStyle/>
                    <a:p>
                      <a:pPr algn="ctr"/>
                      <a:endParaRPr lang="en-US" sz="2400"/>
                    </a:p>
                  </a:txBody>
                  <a:tcPr/>
                </a:tc>
                <a:tc>
                  <a:txBody>
                    <a:bodyPr/>
                    <a:lstStyle/>
                    <a:p>
                      <a:pPr algn="ctr"/>
                      <a:endParaRPr lang="en-US" sz="2400"/>
                    </a:p>
                  </a:txBody>
                  <a:tcPr/>
                </a:tc>
                <a:tc>
                  <a:txBody>
                    <a:bodyPr/>
                    <a:lstStyle/>
                    <a:p>
                      <a:pPr algn="ctr"/>
                      <a:endParaRPr lang="en-US" sz="2400"/>
                    </a:p>
                  </a:txBody>
                  <a:tcPr/>
                </a:tc>
                <a:tc>
                  <a:txBody>
                    <a:bodyPr/>
                    <a:lstStyle/>
                    <a:p>
                      <a:pPr algn="ctr"/>
                      <a:endParaRPr lang="en-US" sz="2400"/>
                    </a:p>
                  </a:txBody>
                  <a:tcPr/>
                </a:tc>
                <a:extLst>
                  <a:ext uri="{0D108BD9-81ED-4DB2-BD59-A6C34878D82A}">
                    <a16:rowId xmlns:a16="http://schemas.microsoft.com/office/drawing/2014/main" val="1532147400"/>
                  </a:ext>
                </a:extLst>
              </a:tr>
              <a:tr h="533031">
                <a:tc>
                  <a:txBody>
                    <a:bodyPr/>
                    <a:lstStyle/>
                    <a:p>
                      <a:pPr algn="ctr"/>
                      <a:endParaRPr lang="en-US" sz="2400"/>
                    </a:p>
                  </a:txBody>
                  <a:tcPr/>
                </a:tc>
                <a:tc>
                  <a:txBody>
                    <a:bodyPr/>
                    <a:lstStyle/>
                    <a:p>
                      <a:pPr algn="ctr"/>
                      <a:endParaRPr lang="en-US" sz="2400"/>
                    </a:p>
                  </a:txBody>
                  <a:tcPr/>
                </a:tc>
                <a:tc>
                  <a:txBody>
                    <a:bodyPr/>
                    <a:lstStyle/>
                    <a:p>
                      <a:pPr algn="ctr"/>
                      <a:endParaRPr lang="en-US" sz="2400"/>
                    </a:p>
                  </a:txBody>
                  <a:tcPr/>
                </a:tc>
                <a:tc>
                  <a:txBody>
                    <a:bodyPr/>
                    <a:lstStyle/>
                    <a:p>
                      <a:pPr algn="ctr"/>
                      <a:endParaRPr lang="en-US" sz="2400" dirty="0"/>
                    </a:p>
                  </a:txBody>
                  <a:tcPr/>
                </a:tc>
                <a:extLst>
                  <a:ext uri="{0D108BD9-81ED-4DB2-BD59-A6C34878D82A}">
                    <a16:rowId xmlns:a16="http://schemas.microsoft.com/office/drawing/2014/main" val="1164152323"/>
                  </a:ext>
                </a:extLst>
              </a:tr>
            </a:tbl>
          </a:graphicData>
        </a:graphic>
      </p:graphicFrame>
      <p:sp>
        <p:nvSpPr>
          <p:cNvPr id="13" name="TextBox 12"/>
          <p:cNvSpPr txBox="1"/>
          <p:nvPr/>
        </p:nvSpPr>
        <p:spPr>
          <a:xfrm>
            <a:off x="4986536" y="3284984"/>
            <a:ext cx="864096" cy="923330"/>
          </a:xfrm>
          <a:prstGeom prst="rect">
            <a:avLst/>
          </a:prstGeom>
          <a:noFill/>
        </p:spPr>
        <p:txBody>
          <a:bodyPr wrap="square" rtlCol="0">
            <a:spAutoFit/>
          </a:bodyPr>
          <a:lstStyle/>
          <a:p>
            <a:pPr algn="ctr"/>
            <a:r>
              <a:rPr lang="en-US" sz="5400" dirty="0"/>
              <a:t>*</a:t>
            </a:r>
          </a:p>
        </p:txBody>
      </p:sp>
      <p:sp>
        <p:nvSpPr>
          <p:cNvPr id="14" name="TextBox 13"/>
          <p:cNvSpPr txBox="1"/>
          <p:nvPr/>
        </p:nvSpPr>
        <p:spPr>
          <a:xfrm>
            <a:off x="7290792" y="3153742"/>
            <a:ext cx="864096" cy="923330"/>
          </a:xfrm>
          <a:prstGeom prst="rect">
            <a:avLst/>
          </a:prstGeom>
          <a:noFill/>
        </p:spPr>
        <p:txBody>
          <a:bodyPr wrap="square" rtlCol="0">
            <a:spAutoFit/>
          </a:bodyPr>
          <a:lstStyle/>
          <a:p>
            <a:pPr algn="ctr"/>
            <a:r>
              <a:rPr lang="en-US" sz="5400" dirty="0"/>
              <a:t>=</a:t>
            </a:r>
          </a:p>
        </p:txBody>
      </p:sp>
      <p:graphicFrame>
        <p:nvGraphicFramePr>
          <p:cNvPr id="15" name="Table 14"/>
          <p:cNvGraphicFramePr>
            <a:graphicFrameLocks noGrp="1"/>
          </p:cNvGraphicFramePr>
          <p:nvPr/>
        </p:nvGraphicFramePr>
        <p:xfrm>
          <a:off x="1890190" y="2132856"/>
          <a:ext cx="3168354" cy="2952330"/>
        </p:xfrm>
        <a:graphic>
          <a:graphicData uri="http://schemas.openxmlformats.org/drawingml/2006/table">
            <a:tbl>
              <a:tblPr firstRow="1" bandRow="1">
                <a:tableStyleId>{5940675A-B579-460E-94D1-54222C63F5DA}</a:tableStyleId>
              </a:tblPr>
              <a:tblGrid>
                <a:gridCol w="528059">
                  <a:extLst>
                    <a:ext uri="{9D8B030D-6E8A-4147-A177-3AD203B41FA5}">
                      <a16:colId xmlns:a16="http://schemas.microsoft.com/office/drawing/2014/main" val="1168232507"/>
                    </a:ext>
                  </a:extLst>
                </a:gridCol>
                <a:gridCol w="528059">
                  <a:extLst>
                    <a:ext uri="{9D8B030D-6E8A-4147-A177-3AD203B41FA5}">
                      <a16:colId xmlns:a16="http://schemas.microsoft.com/office/drawing/2014/main" val="3101621135"/>
                    </a:ext>
                  </a:extLst>
                </a:gridCol>
                <a:gridCol w="528059">
                  <a:extLst>
                    <a:ext uri="{9D8B030D-6E8A-4147-A177-3AD203B41FA5}">
                      <a16:colId xmlns:a16="http://schemas.microsoft.com/office/drawing/2014/main" val="565405807"/>
                    </a:ext>
                  </a:extLst>
                </a:gridCol>
                <a:gridCol w="528059">
                  <a:extLst>
                    <a:ext uri="{9D8B030D-6E8A-4147-A177-3AD203B41FA5}">
                      <a16:colId xmlns:a16="http://schemas.microsoft.com/office/drawing/2014/main" val="4069768644"/>
                    </a:ext>
                  </a:extLst>
                </a:gridCol>
                <a:gridCol w="528059">
                  <a:extLst>
                    <a:ext uri="{9D8B030D-6E8A-4147-A177-3AD203B41FA5}">
                      <a16:colId xmlns:a16="http://schemas.microsoft.com/office/drawing/2014/main" val="3224947615"/>
                    </a:ext>
                  </a:extLst>
                </a:gridCol>
                <a:gridCol w="528059">
                  <a:extLst>
                    <a:ext uri="{9D8B030D-6E8A-4147-A177-3AD203B41FA5}">
                      <a16:colId xmlns:a16="http://schemas.microsoft.com/office/drawing/2014/main" val="1370298632"/>
                    </a:ext>
                  </a:extLst>
                </a:gridCol>
              </a:tblGrid>
              <a:tr h="492055">
                <a:tc>
                  <a:txBody>
                    <a:bodyPr/>
                    <a:lstStyle/>
                    <a:p>
                      <a:pPr algn="ctr"/>
                      <a:r>
                        <a:rPr lang="en-US" sz="2400" dirty="0"/>
                        <a:t>3</a:t>
                      </a:r>
                    </a:p>
                  </a:txBody>
                  <a:tcPr>
                    <a:solidFill>
                      <a:schemeClr val="bg1"/>
                    </a:solidFill>
                  </a:tcPr>
                </a:tc>
                <a:tc>
                  <a:txBody>
                    <a:bodyPr/>
                    <a:lstStyle/>
                    <a:p>
                      <a:pPr algn="ctr"/>
                      <a:r>
                        <a:rPr lang="en-US" sz="2400" dirty="0"/>
                        <a:t>0</a:t>
                      </a:r>
                    </a:p>
                  </a:txBody>
                  <a:tcPr>
                    <a:solidFill>
                      <a:schemeClr val="tx2">
                        <a:lumMod val="40000"/>
                        <a:lumOff val="60000"/>
                      </a:schemeClr>
                    </a:solidFill>
                  </a:tcPr>
                </a:tc>
                <a:tc>
                  <a:txBody>
                    <a:bodyPr/>
                    <a:lstStyle/>
                    <a:p>
                      <a:pPr algn="ctr"/>
                      <a:r>
                        <a:rPr lang="en-US" sz="2400" dirty="0"/>
                        <a:t>3</a:t>
                      </a:r>
                    </a:p>
                  </a:txBody>
                  <a:tcPr>
                    <a:solidFill>
                      <a:schemeClr val="tx2">
                        <a:lumMod val="40000"/>
                        <a:lumOff val="60000"/>
                      </a:schemeClr>
                    </a:solidFill>
                  </a:tcPr>
                </a:tc>
                <a:tc>
                  <a:txBody>
                    <a:bodyPr/>
                    <a:lstStyle/>
                    <a:p>
                      <a:pPr algn="ctr"/>
                      <a:r>
                        <a:rPr lang="en-US" sz="2400" dirty="0"/>
                        <a:t>2</a:t>
                      </a:r>
                    </a:p>
                  </a:txBody>
                  <a:tcPr>
                    <a:solidFill>
                      <a:schemeClr val="tx2">
                        <a:lumMod val="40000"/>
                        <a:lumOff val="60000"/>
                      </a:schemeClr>
                    </a:solidFill>
                  </a:tcPr>
                </a:tc>
                <a:tc>
                  <a:txBody>
                    <a:bodyPr/>
                    <a:lstStyle/>
                    <a:p>
                      <a:pPr algn="ctr"/>
                      <a:r>
                        <a:rPr lang="en-US" sz="2400" dirty="0"/>
                        <a:t>7</a:t>
                      </a:r>
                    </a:p>
                  </a:txBody>
                  <a:tcPr/>
                </a:tc>
                <a:tc>
                  <a:txBody>
                    <a:bodyPr/>
                    <a:lstStyle/>
                    <a:p>
                      <a:pPr algn="ctr"/>
                      <a:r>
                        <a:rPr lang="en-US" sz="2400" dirty="0"/>
                        <a:t>4</a:t>
                      </a:r>
                    </a:p>
                  </a:txBody>
                  <a:tcPr/>
                </a:tc>
                <a:extLst>
                  <a:ext uri="{0D108BD9-81ED-4DB2-BD59-A6C34878D82A}">
                    <a16:rowId xmlns:a16="http://schemas.microsoft.com/office/drawing/2014/main" val="2904400855"/>
                  </a:ext>
                </a:extLst>
              </a:tr>
              <a:tr h="492055">
                <a:tc>
                  <a:txBody>
                    <a:bodyPr/>
                    <a:lstStyle/>
                    <a:p>
                      <a:pPr algn="ctr"/>
                      <a:r>
                        <a:rPr lang="en-US" sz="2400" dirty="0"/>
                        <a:t>1</a:t>
                      </a:r>
                    </a:p>
                  </a:txBody>
                  <a:tcPr>
                    <a:solidFill>
                      <a:schemeClr val="bg1"/>
                    </a:solidFill>
                  </a:tcPr>
                </a:tc>
                <a:tc>
                  <a:txBody>
                    <a:bodyPr/>
                    <a:lstStyle/>
                    <a:p>
                      <a:pPr algn="ctr"/>
                      <a:r>
                        <a:rPr lang="en-US" sz="2400" dirty="0"/>
                        <a:t>5</a:t>
                      </a:r>
                    </a:p>
                  </a:txBody>
                  <a:tcPr>
                    <a:solidFill>
                      <a:schemeClr val="tx2">
                        <a:lumMod val="40000"/>
                        <a:lumOff val="60000"/>
                      </a:schemeClr>
                    </a:solidFill>
                  </a:tcPr>
                </a:tc>
                <a:tc>
                  <a:txBody>
                    <a:bodyPr/>
                    <a:lstStyle/>
                    <a:p>
                      <a:pPr algn="ctr"/>
                      <a:r>
                        <a:rPr lang="en-US" sz="2400" dirty="0"/>
                        <a:t>8</a:t>
                      </a:r>
                    </a:p>
                  </a:txBody>
                  <a:tcPr>
                    <a:solidFill>
                      <a:schemeClr val="tx2">
                        <a:lumMod val="40000"/>
                        <a:lumOff val="60000"/>
                      </a:schemeClr>
                    </a:solidFill>
                  </a:tcPr>
                </a:tc>
                <a:tc>
                  <a:txBody>
                    <a:bodyPr/>
                    <a:lstStyle/>
                    <a:p>
                      <a:pPr algn="ctr"/>
                      <a:r>
                        <a:rPr lang="en-US" sz="2400" dirty="0"/>
                        <a:t>9</a:t>
                      </a:r>
                    </a:p>
                  </a:txBody>
                  <a:tcPr>
                    <a:solidFill>
                      <a:schemeClr val="tx2">
                        <a:lumMod val="40000"/>
                        <a:lumOff val="60000"/>
                      </a:schemeClr>
                    </a:solidFill>
                  </a:tcPr>
                </a:tc>
                <a:tc>
                  <a:txBody>
                    <a:bodyPr/>
                    <a:lstStyle/>
                    <a:p>
                      <a:pPr algn="ctr"/>
                      <a:r>
                        <a:rPr lang="en-US" sz="2400" dirty="0"/>
                        <a:t>3</a:t>
                      </a:r>
                    </a:p>
                  </a:txBody>
                  <a:tcPr/>
                </a:tc>
                <a:tc>
                  <a:txBody>
                    <a:bodyPr/>
                    <a:lstStyle/>
                    <a:p>
                      <a:pPr algn="ctr"/>
                      <a:r>
                        <a:rPr lang="en-US" sz="2400" dirty="0"/>
                        <a:t>1</a:t>
                      </a:r>
                    </a:p>
                  </a:txBody>
                  <a:tcPr/>
                </a:tc>
                <a:extLst>
                  <a:ext uri="{0D108BD9-81ED-4DB2-BD59-A6C34878D82A}">
                    <a16:rowId xmlns:a16="http://schemas.microsoft.com/office/drawing/2014/main" val="1223015672"/>
                  </a:ext>
                </a:extLst>
              </a:tr>
              <a:tr h="492055">
                <a:tc>
                  <a:txBody>
                    <a:bodyPr/>
                    <a:lstStyle/>
                    <a:p>
                      <a:pPr algn="ctr"/>
                      <a:r>
                        <a:rPr lang="en-US" sz="2400" dirty="0"/>
                        <a:t>2</a:t>
                      </a:r>
                    </a:p>
                  </a:txBody>
                  <a:tcPr>
                    <a:solidFill>
                      <a:schemeClr val="bg1"/>
                    </a:solidFill>
                  </a:tcPr>
                </a:tc>
                <a:tc>
                  <a:txBody>
                    <a:bodyPr/>
                    <a:lstStyle/>
                    <a:p>
                      <a:pPr algn="ctr"/>
                      <a:r>
                        <a:rPr lang="en-US" sz="2400" dirty="0"/>
                        <a:t>7</a:t>
                      </a:r>
                    </a:p>
                  </a:txBody>
                  <a:tcPr>
                    <a:solidFill>
                      <a:schemeClr val="tx2">
                        <a:lumMod val="40000"/>
                        <a:lumOff val="60000"/>
                      </a:schemeClr>
                    </a:solidFill>
                  </a:tcPr>
                </a:tc>
                <a:tc>
                  <a:txBody>
                    <a:bodyPr/>
                    <a:lstStyle/>
                    <a:p>
                      <a:pPr algn="ctr"/>
                      <a:r>
                        <a:rPr lang="en-US" sz="2400" dirty="0"/>
                        <a:t>2</a:t>
                      </a:r>
                    </a:p>
                  </a:txBody>
                  <a:tcPr>
                    <a:solidFill>
                      <a:schemeClr val="tx2">
                        <a:lumMod val="40000"/>
                        <a:lumOff val="60000"/>
                      </a:schemeClr>
                    </a:solidFill>
                  </a:tcPr>
                </a:tc>
                <a:tc>
                  <a:txBody>
                    <a:bodyPr/>
                    <a:lstStyle/>
                    <a:p>
                      <a:pPr algn="ctr"/>
                      <a:r>
                        <a:rPr lang="en-US" sz="2400" dirty="0"/>
                        <a:t>5</a:t>
                      </a:r>
                    </a:p>
                  </a:txBody>
                  <a:tcPr>
                    <a:solidFill>
                      <a:schemeClr val="tx2">
                        <a:lumMod val="40000"/>
                        <a:lumOff val="60000"/>
                      </a:schemeClr>
                    </a:solidFill>
                  </a:tcPr>
                </a:tc>
                <a:tc>
                  <a:txBody>
                    <a:bodyPr/>
                    <a:lstStyle/>
                    <a:p>
                      <a:pPr algn="ctr"/>
                      <a:r>
                        <a:rPr lang="en-US" sz="2400" dirty="0"/>
                        <a:t>1</a:t>
                      </a:r>
                    </a:p>
                  </a:txBody>
                  <a:tcPr/>
                </a:tc>
                <a:tc>
                  <a:txBody>
                    <a:bodyPr/>
                    <a:lstStyle/>
                    <a:p>
                      <a:pPr algn="ctr"/>
                      <a:r>
                        <a:rPr lang="en-US" sz="2400" dirty="0"/>
                        <a:t>3</a:t>
                      </a:r>
                    </a:p>
                  </a:txBody>
                  <a:tcPr/>
                </a:tc>
                <a:extLst>
                  <a:ext uri="{0D108BD9-81ED-4DB2-BD59-A6C34878D82A}">
                    <a16:rowId xmlns:a16="http://schemas.microsoft.com/office/drawing/2014/main" val="2981264795"/>
                  </a:ext>
                </a:extLst>
              </a:tr>
              <a:tr h="492055">
                <a:tc>
                  <a:txBody>
                    <a:bodyPr/>
                    <a:lstStyle/>
                    <a:p>
                      <a:pPr algn="ctr"/>
                      <a:r>
                        <a:rPr lang="en-US" sz="2400" dirty="0"/>
                        <a:t>0</a:t>
                      </a:r>
                    </a:p>
                  </a:txBody>
                  <a:tcPr/>
                </a:tc>
                <a:tc>
                  <a:txBody>
                    <a:bodyPr/>
                    <a:lstStyle/>
                    <a:p>
                      <a:pPr algn="ctr"/>
                      <a:r>
                        <a:rPr lang="en-US" sz="2400" dirty="0"/>
                        <a:t>1</a:t>
                      </a:r>
                    </a:p>
                  </a:txBody>
                  <a:tcPr/>
                </a:tc>
                <a:tc>
                  <a:txBody>
                    <a:bodyPr/>
                    <a:lstStyle/>
                    <a:p>
                      <a:pPr algn="ctr"/>
                      <a:r>
                        <a:rPr lang="en-US" sz="2400" dirty="0"/>
                        <a:t>3</a:t>
                      </a:r>
                    </a:p>
                  </a:txBody>
                  <a:tcPr/>
                </a:tc>
                <a:tc>
                  <a:txBody>
                    <a:bodyPr/>
                    <a:lstStyle/>
                    <a:p>
                      <a:pPr algn="ctr"/>
                      <a:r>
                        <a:rPr lang="en-US" sz="2400" dirty="0"/>
                        <a:t>1</a:t>
                      </a:r>
                    </a:p>
                  </a:txBody>
                  <a:tcPr/>
                </a:tc>
                <a:tc>
                  <a:txBody>
                    <a:bodyPr/>
                    <a:lstStyle/>
                    <a:p>
                      <a:pPr algn="ctr"/>
                      <a:r>
                        <a:rPr lang="en-US" sz="2400" dirty="0"/>
                        <a:t>7</a:t>
                      </a:r>
                    </a:p>
                  </a:txBody>
                  <a:tcPr/>
                </a:tc>
                <a:tc>
                  <a:txBody>
                    <a:bodyPr/>
                    <a:lstStyle/>
                    <a:p>
                      <a:pPr algn="ctr"/>
                      <a:r>
                        <a:rPr lang="en-US" sz="2400" dirty="0"/>
                        <a:t>8</a:t>
                      </a:r>
                    </a:p>
                  </a:txBody>
                  <a:tcPr/>
                </a:tc>
                <a:extLst>
                  <a:ext uri="{0D108BD9-81ED-4DB2-BD59-A6C34878D82A}">
                    <a16:rowId xmlns:a16="http://schemas.microsoft.com/office/drawing/2014/main" val="2536271176"/>
                  </a:ext>
                </a:extLst>
              </a:tr>
              <a:tr h="492055">
                <a:tc>
                  <a:txBody>
                    <a:bodyPr/>
                    <a:lstStyle/>
                    <a:p>
                      <a:pPr algn="ctr"/>
                      <a:r>
                        <a:rPr lang="en-US" sz="2400" dirty="0"/>
                        <a:t>4</a:t>
                      </a:r>
                    </a:p>
                  </a:txBody>
                  <a:tcPr/>
                </a:tc>
                <a:tc>
                  <a:txBody>
                    <a:bodyPr/>
                    <a:lstStyle/>
                    <a:p>
                      <a:pPr algn="ctr"/>
                      <a:r>
                        <a:rPr lang="en-US" sz="2400" dirty="0"/>
                        <a:t>2</a:t>
                      </a:r>
                    </a:p>
                  </a:txBody>
                  <a:tcPr/>
                </a:tc>
                <a:tc>
                  <a:txBody>
                    <a:bodyPr/>
                    <a:lstStyle/>
                    <a:p>
                      <a:pPr algn="ctr"/>
                      <a:r>
                        <a:rPr lang="en-US" sz="2400" dirty="0"/>
                        <a:t>1</a:t>
                      </a:r>
                    </a:p>
                  </a:txBody>
                  <a:tcPr/>
                </a:tc>
                <a:tc>
                  <a:txBody>
                    <a:bodyPr/>
                    <a:lstStyle/>
                    <a:p>
                      <a:pPr algn="ctr"/>
                      <a:r>
                        <a:rPr lang="en-US" sz="2400" dirty="0"/>
                        <a:t>6</a:t>
                      </a:r>
                    </a:p>
                  </a:txBody>
                  <a:tcPr/>
                </a:tc>
                <a:tc>
                  <a:txBody>
                    <a:bodyPr/>
                    <a:lstStyle/>
                    <a:p>
                      <a:pPr algn="ctr"/>
                      <a:r>
                        <a:rPr lang="en-US" sz="2400" dirty="0"/>
                        <a:t>2</a:t>
                      </a:r>
                    </a:p>
                  </a:txBody>
                  <a:tcPr/>
                </a:tc>
                <a:tc>
                  <a:txBody>
                    <a:bodyPr/>
                    <a:lstStyle/>
                    <a:p>
                      <a:pPr algn="ctr"/>
                      <a:r>
                        <a:rPr lang="en-US" sz="2400" dirty="0"/>
                        <a:t>8</a:t>
                      </a:r>
                    </a:p>
                  </a:txBody>
                  <a:tcPr/>
                </a:tc>
                <a:extLst>
                  <a:ext uri="{0D108BD9-81ED-4DB2-BD59-A6C34878D82A}">
                    <a16:rowId xmlns:a16="http://schemas.microsoft.com/office/drawing/2014/main" val="1747226060"/>
                  </a:ext>
                </a:extLst>
              </a:tr>
              <a:tr h="492055">
                <a:tc>
                  <a:txBody>
                    <a:bodyPr/>
                    <a:lstStyle/>
                    <a:p>
                      <a:pPr algn="ctr"/>
                      <a:r>
                        <a:rPr lang="en-US" sz="2400" dirty="0"/>
                        <a:t>2</a:t>
                      </a:r>
                    </a:p>
                  </a:txBody>
                  <a:tcPr/>
                </a:tc>
                <a:tc>
                  <a:txBody>
                    <a:bodyPr/>
                    <a:lstStyle/>
                    <a:p>
                      <a:pPr algn="ctr"/>
                      <a:r>
                        <a:rPr lang="en-US" sz="2400" dirty="0"/>
                        <a:t>4</a:t>
                      </a:r>
                    </a:p>
                  </a:txBody>
                  <a:tcPr/>
                </a:tc>
                <a:tc>
                  <a:txBody>
                    <a:bodyPr/>
                    <a:lstStyle/>
                    <a:p>
                      <a:pPr algn="ctr"/>
                      <a:r>
                        <a:rPr lang="en-US" sz="2400" dirty="0"/>
                        <a:t>5</a:t>
                      </a:r>
                    </a:p>
                  </a:txBody>
                  <a:tcPr/>
                </a:tc>
                <a:tc>
                  <a:txBody>
                    <a:bodyPr/>
                    <a:lstStyle/>
                    <a:p>
                      <a:pPr algn="ctr"/>
                      <a:r>
                        <a:rPr lang="en-US" sz="2400" dirty="0"/>
                        <a:t>2</a:t>
                      </a:r>
                    </a:p>
                  </a:txBody>
                  <a:tcPr/>
                </a:tc>
                <a:tc>
                  <a:txBody>
                    <a:bodyPr/>
                    <a:lstStyle/>
                    <a:p>
                      <a:pPr algn="ctr"/>
                      <a:r>
                        <a:rPr lang="en-US" sz="2400" dirty="0"/>
                        <a:t>3</a:t>
                      </a:r>
                    </a:p>
                  </a:txBody>
                  <a:tcPr/>
                </a:tc>
                <a:tc>
                  <a:txBody>
                    <a:bodyPr/>
                    <a:lstStyle/>
                    <a:p>
                      <a:pPr algn="ctr"/>
                      <a:r>
                        <a:rPr lang="en-US" sz="2400" dirty="0"/>
                        <a:t>9</a:t>
                      </a:r>
                    </a:p>
                  </a:txBody>
                  <a:tcPr/>
                </a:tc>
                <a:extLst>
                  <a:ext uri="{0D108BD9-81ED-4DB2-BD59-A6C34878D82A}">
                    <a16:rowId xmlns:a16="http://schemas.microsoft.com/office/drawing/2014/main" val="3024930367"/>
                  </a:ext>
                </a:extLst>
              </a:tr>
            </a:tbl>
          </a:graphicData>
        </a:graphic>
      </p:graphicFrame>
      <p:cxnSp>
        <p:nvCxnSpPr>
          <p:cNvPr id="3" name="Straight Arrow Connector 2"/>
          <p:cNvCxnSpPr/>
          <p:nvPr/>
        </p:nvCxnSpPr>
        <p:spPr>
          <a:xfrm>
            <a:off x="1962198" y="1988840"/>
            <a:ext cx="46139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52835" y="1056218"/>
            <a:ext cx="1541514" cy="830997"/>
          </a:xfrm>
          <a:prstGeom prst="rect">
            <a:avLst/>
          </a:prstGeom>
          <a:noFill/>
        </p:spPr>
        <p:txBody>
          <a:bodyPr wrap="square" rtlCol="0">
            <a:spAutoFit/>
          </a:bodyPr>
          <a:lstStyle/>
          <a:p>
            <a:r>
              <a:rPr lang="en-US" sz="2400" dirty="0"/>
              <a:t>1 Step</a:t>
            </a:r>
          </a:p>
          <a:p>
            <a:r>
              <a:rPr lang="en-US" sz="2400" dirty="0"/>
              <a:t>Stride=s=1</a:t>
            </a:r>
          </a:p>
        </p:txBody>
      </p:sp>
    </p:spTree>
    <p:extLst>
      <p:ext uri="{BB962C8B-B14F-4D97-AF65-F5344CB8AC3E}">
        <p14:creationId xmlns:p14="http://schemas.microsoft.com/office/powerpoint/2010/main" val="417375332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1524000" y="0"/>
            <a:ext cx="9144000" cy="69269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6D6D6D"/>
              </a:solidFill>
            </a:endParaRPr>
          </a:p>
        </p:txBody>
      </p:sp>
      <p:sp>
        <p:nvSpPr>
          <p:cNvPr id="5" name="4 - Ορθογώνιο"/>
          <p:cNvSpPr/>
          <p:nvPr/>
        </p:nvSpPr>
        <p:spPr>
          <a:xfrm>
            <a:off x="1524000" y="692696"/>
            <a:ext cx="9144000" cy="72008"/>
          </a:xfrm>
          <a:prstGeom prst="rect">
            <a:avLst/>
          </a:prstGeom>
          <a:solidFill>
            <a:srgbClr val="001F5C"/>
          </a:solidFill>
          <a:ln>
            <a:solidFill>
              <a:srgbClr val="00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ln>
                <a:solidFill>
                  <a:srgbClr val="001F5C"/>
                </a:solidFill>
              </a:ln>
              <a:solidFill>
                <a:srgbClr val="001F5C"/>
              </a:solidFill>
            </a:endParaRPr>
          </a:p>
        </p:txBody>
      </p:sp>
      <p:sp>
        <p:nvSpPr>
          <p:cNvPr id="6" name="5 - TextBox"/>
          <p:cNvSpPr txBox="1"/>
          <p:nvPr/>
        </p:nvSpPr>
        <p:spPr>
          <a:xfrm>
            <a:off x="1524000" y="53961"/>
            <a:ext cx="9395520" cy="584775"/>
          </a:xfrm>
          <a:prstGeom prst="rect">
            <a:avLst/>
          </a:prstGeom>
          <a:noFill/>
        </p:spPr>
        <p:txBody>
          <a:bodyPr wrap="square" lIns="91440" tIns="45720" rIns="91440" bIns="45720" rtlCol="0" anchor="t">
            <a:spAutoFit/>
          </a:bodyPr>
          <a:lstStyle/>
          <a:p>
            <a:r>
              <a:rPr lang="en-US" sz="3200" b="1" dirty="0">
                <a:solidFill>
                  <a:srgbClr val="000000"/>
                </a:solidFill>
                <a:cs typeface="Calibri"/>
              </a:rPr>
              <a:t>Convolution Layer</a:t>
            </a:r>
          </a:p>
        </p:txBody>
      </p:sp>
      <p:graphicFrame>
        <p:nvGraphicFramePr>
          <p:cNvPr id="10" name="Table 9"/>
          <p:cNvGraphicFramePr>
            <a:graphicFrameLocks noGrp="1"/>
          </p:cNvGraphicFramePr>
          <p:nvPr/>
        </p:nvGraphicFramePr>
        <p:xfrm>
          <a:off x="5706616" y="2786978"/>
          <a:ext cx="1606872" cy="1578126"/>
        </p:xfrm>
        <a:graphic>
          <a:graphicData uri="http://schemas.openxmlformats.org/drawingml/2006/table">
            <a:tbl>
              <a:tblPr firstRow="1" bandRow="1">
                <a:tableStyleId>{5940675A-B579-460E-94D1-54222C63F5DA}</a:tableStyleId>
              </a:tblPr>
              <a:tblGrid>
                <a:gridCol w="535624">
                  <a:extLst>
                    <a:ext uri="{9D8B030D-6E8A-4147-A177-3AD203B41FA5}">
                      <a16:colId xmlns:a16="http://schemas.microsoft.com/office/drawing/2014/main" val="2408807739"/>
                    </a:ext>
                  </a:extLst>
                </a:gridCol>
                <a:gridCol w="535624">
                  <a:extLst>
                    <a:ext uri="{9D8B030D-6E8A-4147-A177-3AD203B41FA5}">
                      <a16:colId xmlns:a16="http://schemas.microsoft.com/office/drawing/2014/main" val="2427466747"/>
                    </a:ext>
                  </a:extLst>
                </a:gridCol>
                <a:gridCol w="535624">
                  <a:extLst>
                    <a:ext uri="{9D8B030D-6E8A-4147-A177-3AD203B41FA5}">
                      <a16:colId xmlns:a16="http://schemas.microsoft.com/office/drawing/2014/main" val="3848516861"/>
                    </a:ext>
                  </a:extLst>
                </a:gridCol>
              </a:tblGrid>
              <a:tr h="526042">
                <a:tc>
                  <a:txBody>
                    <a:bodyPr/>
                    <a:lstStyle/>
                    <a:p>
                      <a:pPr algn="ctr"/>
                      <a:r>
                        <a:rPr lang="en-US" sz="2400" dirty="0">
                          <a:solidFill>
                            <a:schemeClr val="tx1"/>
                          </a:solidFill>
                        </a:rPr>
                        <a:t>1</a:t>
                      </a:r>
                    </a:p>
                  </a:txBody>
                  <a:tcPr/>
                </a:tc>
                <a:tc>
                  <a:txBody>
                    <a:bodyPr/>
                    <a:lstStyle/>
                    <a:p>
                      <a:pPr algn="ctr"/>
                      <a:r>
                        <a:rPr lang="en-US" sz="2400" dirty="0">
                          <a:solidFill>
                            <a:schemeClr val="tx1"/>
                          </a:solidFill>
                        </a:rPr>
                        <a:t>0</a:t>
                      </a:r>
                    </a:p>
                  </a:txBody>
                  <a:tcPr/>
                </a:tc>
                <a:tc>
                  <a:txBody>
                    <a:bodyPr/>
                    <a:lstStyle/>
                    <a:p>
                      <a:pPr algn="ctr"/>
                      <a:r>
                        <a:rPr lang="en-US" sz="2400" dirty="0">
                          <a:solidFill>
                            <a:schemeClr val="tx1"/>
                          </a:solidFill>
                        </a:rPr>
                        <a:t>-1</a:t>
                      </a:r>
                    </a:p>
                  </a:txBody>
                  <a:tcPr/>
                </a:tc>
                <a:extLst>
                  <a:ext uri="{0D108BD9-81ED-4DB2-BD59-A6C34878D82A}">
                    <a16:rowId xmlns:a16="http://schemas.microsoft.com/office/drawing/2014/main" val="2688102739"/>
                  </a:ext>
                </a:extLst>
              </a:tr>
              <a:tr h="526042">
                <a:tc>
                  <a:txBody>
                    <a:bodyPr/>
                    <a:lstStyle/>
                    <a:p>
                      <a:pPr algn="ctr"/>
                      <a:r>
                        <a:rPr lang="en-US" sz="2400" dirty="0">
                          <a:solidFill>
                            <a:schemeClr val="tx1"/>
                          </a:solidFill>
                        </a:rPr>
                        <a:t>1</a:t>
                      </a:r>
                    </a:p>
                  </a:txBody>
                  <a:tcPr/>
                </a:tc>
                <a:tc>
                  <a:txBody>
                    <a:bodyPr/>
                    <a:lstStyle/>
                    <a:p>
                      <a:pPr algn="ctr"/>
                      <a:r>
                        <a:rPr lang="en-US" sz="2400" dirty="0">
                          <a:solidFill>
                            <a:schemeClr val="tx1"/>
                          </a:solidFill>
                        </a:rPr>
                        <a:t>0</a:t>
                      </a:r>
                    </a:p>
                  </a:txBody>
                  <a:tcPr/>
                </a:tc>
                <a:tc>
                  <a:txBody>
                    <a:bodyPr/>
                    <a:lstStyle/>
                    <a:p>
                      <a:pPr algn="ctr"/>
                      <a:r>
                        <a:rPr lang="en-US" sz="2400" dirty="0">
                          <a:solidFill>
                            <a:schemeClr val="tx1"/>
                          </a:solidFill>
                        </a:rPr>
                        <a:t>-1</a:t>
                      </a:r>
                    </a:p>
                  </a:txBody>
                  <a:tcPr/>
                </a:tc>
                <a:extLst>
                  <a:ext uri="{0D108BD9-81ED-4DB2-BD59-A6C34878D82A}">
                    <a16:rowId xmlns:a16="http://schemas.microsoft.com/office/drawing/2014/main" val="3582346181"/>
                  </a:ext>
                </a:extLst>
              </a:tr>
              <a:tr h="526042">
                <a:tc>
                  <a:txBody>
                    <a:bodyPr/>
                    <a:lstStyle/>
                    <a:p>
                      <a:pPr algn="ctr"/>
                      <a:r>
                        <a:rPr lang="en-US" sz="2400" dirty="0">
                          <a:solidFill>
                            <a:schemeClr val="tx1"/>
                          </a:solidFill>
                        </a:rPr>
                        <a:t>1</a:t>
                      </a:r>
                    </a:p>
                  </a:txBody>
                  <a:tcPr/>
                </a:tc>
                <a:tc>
                  <a:txBody>
                    <a:bodyPr/>
                    <a:lstStyle/>
                    <a:p>
                      <a:pPr algn="ctr"/>
                      <a:r>
                        <a:rPr lang="en-US" sz="2400" dirty="0">
                          <a:solidFill>
                            <a:schemeClr val="tx1"/>
                          </a:solidFill>
                        </a:rPr>
                        <a:t>0</a:t>
                      </a:r>
                    </a:p>
                  </a:txBody>
                  <a:tcPr/>
                </a:tc>
                <a:tc>
                  <a:txBody>
                    <a:bodyPr/>
                    <a:lstStyle/>
                    <a:p>
                      <a:pPr algn="ctr"/>
                      <a:r>
                        <a:rPr lang="en-US" sz="2400" dirty="0">
                          <a:solidFill>
                            <a:schemeClr val="tx1"/>
                          </a:solidFill>
                        </a:rPr>
                        <a:t>-1</a:t>
                      </a:r>
                    </a:p>
                  </a:txBody>
                  <a:tcPr/>
                </a:tc>
                <a:extLst>
                  <a:ext uri="{0D108BD9-81ED-4DB2-BD59-A6C34878D82A}">
                    <a16:rowId xmlns:a16="http://schemas.microsoft.com/office/drawing/2014/main" val="3908549703"/>
                  </a:ext>
                </a:extLst>
              </a:tr>
            </a:tbl>
          </a:graphicData>
        </a:graphic>
      </p:graphicFrame>
      <p:graphicFrame>
        <p:nvGraphicFramePr>
          <p:cNvPr id="12" name="Table 11"/>
          <p:cNvGraphicFramePr>
            <a:graphicFrameLocks noGrp="1"/>
          </p:cNvGraphicFramePr>
          <p:nvPr/>
        </p:nvGraphicFramePr>
        <p:xfrm>
          <a:off x="7961560" y="2564904"/>
          <a:ext cx="2382912" cy="2132124"/>
        </p:xfrm>
        <a:graphic>
          <a:graphicData uri="http://schemas.openxmlformats.org/drawingml/2006/table">
            <a:tbl>
              <a:tblPr firstRow="1" bandRow="1">
                <a:tableStyleId>{5940675A-B579-460E-94D1-54222C63F5DA}</a:tableStyleId>
              </a:tblPr>
              <a:tblGrid>
                <a:gridCol w="696835">
                  <a:extLst>
                    <a:ext uri="{9D8B030D-6E8A-4147-A177-3AD203B41FA5}">
                      <a16:colId xmlns:a16="http://schemas.microsoft.com/office/drawing/2014/main" val="106175412"/>
                    </a:ext>
                  </a:extLst>
                </a:gridCol>
                <a:gridCol w="494621">
                  <a:extLst>
                    <a:ext uri="{9D8B030D-6E8A-4147-A177-3AD203B41FA5}">
                      <a16:colId xmlns:a16="http://schemas.microsoft.com/office/drawing/2014/main" val="3900233916"/>
                    </a:ext>
                  </a:extLst>
                </a:gridCol>
                <a:gridCol w="595728">
                  <a:extLst>
                    <a:ext uri="{9D8B030D-6E8A-4147-A177-3AD203B41FA5}">
                      <a16:colId xmlns:a16="http://schemas.microsoft.com/office/drawing/2014/main" val="3693861012"/>
                    </a:ext>
                  </a:extLst>
                </a:gridCol>
                <a:gridCol w="595728">
                  <a:extLst>
                    <a:ext uri="{9D8B030D-6E8A-4147-A177-3AD203B41FA5}">
                      <a16:colId xmlns:a16="http://schemas.microsoft.com/office/drawing/2014/main" val="2174020999"/>
                    </a:ext>
                  </a:extLst>
                </a:gridCol>
              </a:tblGrid>
              <a:tr h="533031">
                <a:tc>
                  <a:txBody>
                    <a:bodyPr/>
                    <a:lstStyle/>
                    <a:p>
                      <a:pPr algn="ctr"/>
                      <a:r>
                        <a:rPr lang="en-US" sz="2400" dirty="0"/>
                        <a:t>-5</a:t>
                      </a:r>
                    </a:p>
                  </a:txBody>
                  <a:tcPr>
                    <a:noFill/>
                  </a:tcPr>
                </a:tc>
                <a:tc>
                  <a:txBody>
                    <a:bodyPr/>
                    <a:lstStyle/>
                    <a:p>
                      <a:pPr algn="ctr"/>
                      <a:r>
                        <a:rPr lang="en-US" sz="2400" dirty="0"/>
                        <a:t>-4</a:t>
                      </a:r>
                    </a:p>
                  </a:txBody>
                  <a:tcPr>
                    <a:noFill/>
                  </a:tcPr>
                </a:tc>
                <a:tc>
                  <a:txBody>
                    <a:bodyPr/>
                    <a:lstStyle/>
                    <a:p>
                      <a:pPr algn="ctr"/>
                      <a:r>
                        <a:rPr lang="en-US" sz="2400" dirty="0"/>
                        <a:t>0</a:t>
                      </a:r>
                    </a:p>
                  </a:txBody>
                  <a:tcPr/>
                </a:tc>
                <a:tc>
                  <a:txBody>
                    <a:bodyPr/>
                    <a:lstStyle/>
                    <a:p>
                      <a:pPr algn="ctr"/>
                      <a:r>
                        <a:rPr lang="en-US" sz="2400" dirty="0"/>
                        <a:t>8</a:t>
                      </a:r>
                    </a:p>
                  </a:txBody>
                  <a:tcPr/>
                </a:tc>
                <a:extLst>
                  <a:ext uri="{0D108BD9-81ED-4DB2-BD59-A6C34878D82A}">
                    <a16:rowId xmlns:a16="http://schemas.microsoft.com/office/drawing/2014/main" val="978976784"/>
                  </a:ext>
                </a:extLst>
              </a:tr>
              <a:tr h="533031">
                <a:tc>
                  <a:txBody>
                    <a:bodyPr/>
                    <a:lstStyle/>
                    <a:p>
                      <a:pPr algn="ctr"/>
                      <a:r>
                        <a:rPr lang="en-US" sz="2400" dirty="0"/>
                        <a:t>-10</a:t>
                      </a:r>
                    </a:p>
                  </a:txBody>
                  <a:tcPr/>
                </a:tc>
                <a:tc>
                  <a:txBody>
                    <a:bodyPr/>
                    <a:lstStyle/>
                    <a:p>
                      <a:pPr algn="ctr"/>
                      <a:r>
                        <a:rPr lang="en-US" sz="2400" dirty="0"/>
                        <a:t>-2</a:t>
                      </a:r>
                    </a:p>
                  </a:txBody>
                  <a:tcPr/>
                </a:tc>
                <a:tc>
                  <a:txBody>
                    <a:bodyPr/>
                    <a:lstStyle/>
                    <a:p>
                      <a:pPr algn="ctr"/>
                      <a:r>
                        <a:rPr lang="en-US" sz="2400" dirty="0"/>
                        <a:t>2</a:t>
                      </a:r>
                    </a:p>
                  </a:txBody>
                  <a:tcPr/>
                </a:tc>
                <a:tc>
                  <a:txBody>
                    <a:bodyPr/>
                    <a:lstStyle/>
                    <a:p>
                      <a:pPr algn="ctr"/>
                      <a:r>
                        <a:rPr lang="en-US" sz="2400" dirty="0"/>
                        <a:t>3</a:t>
                      </a:r>
                    </a:p>
                  </a:txBody>
                  <a:tcPr/>
                </a:tc>
                <a:extLst>
                  <a:ext uri="{0D108BD9-81ED-4DB2-BD59-A6C34878D82A}">
                    <a16:rowId xmlns:a16="http://schemas.microsoft.com/office/drawing/2014/main" val="3155395885"/>
                  </a:ext>
                </a:extLst>
              </a:tr>
              <a:tr h="533031">
                <a:tc>
                  <a:txBody>
                    <a:bodyPr/>
                    <a:lstStyle/>
                    <a:p>
                      <a:pPr algn="ctr"/>
                      <a:r>
                        <a:rPr lang="en-US" sz="2400" dirty="0"/>
                        <a:t>0</a:t>
                      </a:r>
                    </a:p>
                  </a:txBody>
                  <a:tcPr/>
                </a:tc>
                <a:tc>
                  <a:txBody>
                    <a:bodyPr/>
                    <a:lstStyle/>
                    <a:p>
                      <a:pPr algn="ctr"/>
                      <a:r>
                        <a:rPr lang="en-US" sz="2400" dirty="0"/>
                        <a:t>-2</a:t>
                      </a:r>
                    </a:p>
                  </a:txBody>
                  <a:tcPr/>
                </a:tc>
                <a:tc>
                  <a:txBody>
                    <a:bodyPr/>
                    <a:lstStyle/>
                    <a:p>
                      <a:pPr algn="ctr"/>
                      <a:r>
                        <a:rPr lang="en-US" sz="2400" dirty="0"/>
                        <a:t>-4</a:t>
                      </a:r>
                    </a:p>
                  </a:txBody>
                  <a:tcPr/>
                </a:tc>
                <a:tc>
                  <a:txBody>
                    <a:bodyPr/>
                    <a:lstStyle/>
                    <a:p>
                      <a:pPr algn="ctr"/>
                      <a:r>
                        <a:rPr lang="en-US" sz="2400" dirty="0"/>
                        <a:t>-7</a:t>
                      </a:r>
                    </a:p>
                  </a:txBody>
                  <a:tcPr/>
                </a:tc>
                <a:extLst>
                  <a:ext uri="{0D108BD9-81ED-4DB2-BD59-A6C34878D82A}">
                    <a16:rowId xmlns:a16="http://schemas.microsoft.com/office/drawing/2014/main" val="1532147400"/>
                  </a:ext>
                </a:extLst>
              </a:tr>
              <a:tr h="533031">
                <a:tc>
                  <a:txBody>
                    <a:bodyPr/>
                    <a:lstStyle/>
                    <a:p>
                      <a:pPr algn="ctr"/>
                      <a:r>
                        <a:rPr lang="en-US" sz="2400" dirty="0"/>
                        <a:t>-3</a:t>
                      </a:r>
                    </a:p>
                  </a:txBody>
                  <a:tcPr/>
                </a:tc>
                <a:tc>
                  <a:txBody>
                    <a:bodyPr/>
                    <a:lstStyle/>
                    <a:p>
                      <a:pPr algn="ctr"/>
                      <a:r>
                        <a:rPr lang="en-US" sz="2400" dirty="0"/>
                        <a:t>-2</a:t>
                      </a:r>
                    </a:p>
                  </a:txBody>
                  <a:tcPr/>
                </a:tc>
                <a:tc>
                  <a:txBody>
                    <a:bodyPr/>
                    <a:lstStyle/>
                    <a:p>
                      <a:pPr algn="ctr"/>
                      <a:r>
                        <a:rPr lang="en-US" sz="2400" dirty="0"/>
                        <a:t>-3</a:t>
                      </a:r>
                    </a:p>
                  </a:txBody>
                  <a:tcPr/>
                </a:tc>
                <a:tc>
                  <a:txBody>
                    <a:bodyPr/>
                    <a:lstStyle/>
                    <a:p>
                      <a:pPr algn="ctr"/>
                      <a:r>
                        <a:rPr lang="en-US" sz="2400" dirty="0"/>
                        <a:t>-16</a:t>
                      </a:r>
                    </a:p>
                  </a:txBody>
                  <a:tcPr/>
                </a:tc>
                <a:extLst>
                  <a:ext uri="{0D108BD9-81ED-4DB2-BD59-A6C34878D82A}">
                    <a16:rowId xmlns:a16="http://schemas.microsoft.com/office/drawing/2014/main" val="1164152323"/>
                  </a:ext>
                </a:extLst>
              </a:tr>
            </a:tbl>
          </a:graphicData>
        </a:graphic>
      </p:graphicFrame>
      <p:sp>
        <p:nvSpPr>
          <p:cNvPr id="13" name="TextBox 12"/>
          <p:cNvSpPr txBox="1"/>
          <p:nvPr/>
        </p:nvSpPr>
        <p:spPr>
          <a:xfrm>
            <a:off x="4986536" y="3284984"/>
            <a:ext cx="864096" cy="923330"/>
          </a:xfrm>
          <a:prstGeom prst="rect">
            <a:avLst/>
          </a:prstGeom>
          <a:noFill/>
        </p:spPr>
        <p:txBody>
          <a:bodyPr wrap="square" rtlCol="0">
            <a:spAutoFit/>
          </a:bodyPr>
          <a:lstStyle/>
          <a:p>
            <a:pPr algn="ctr"/>
            <a:r>
              <a:rPr lang="en-US" sz="5400" dirty="0"/>
              <a:t>*</a:t>
            </a:r>
          </a:p>
        </p:txBody>
      </p:sp>
      <p:sp>
        <p:nvSpPr>
          <p:cNvPr id="14" name="TextBox 13"/>
          <p:cNvSpPr txBox="1"/>
          <p:nvPr/>
        </p:nvSpPr>
        <p:spPr>
          <a:xfrm>
            <a:off x="7290792" y="3153742"/>
            <a:ext cx="864096" cy="923330"/>
          </a:xfrm>
          <a:prstGeom prst="rect">
            <a:avLst/>
          </a:prstGeom>
          <a:noFill/>
        </p:spPr>
        <p:txBody>
          <a:bodyPr wrap="square" rtlCol="0">
            <a:spAutoFit/>
          </a:bodyPr>
          <a:lstStyle/>
          <a:p>
            <a:pPr algn="ctr"/>
            <a:r>
              <a:rPr lang="en-US" sz="5400" dirty="0"/>
              <a:t>=</a:t>
            </a:r>
          </a:p>
        </p:txBody>
      </p:sp>
      <p:graphicFrame>
        <p:nvGraphicFramePr>
          <p:cNvPr id="15" name="Table 14"/>
          <p:cNvGraphicFramePr>
            <a:graphicFrameLocks noGrp="1"/>
          </p:cNvGraphicFramePr>
          <p:nvPr/>
        </p:nvGraphicFramePr>
        <p:xfrm>
          <a:off x="1890190" y="2132856"/>
          <a:ext cx="3168354" cy="2952330"/>
        </p:xfrm>
        <a:graphic>
          <a:graphicData uri="http://schemas.openxmlformats.org/drawingml/2006/table">
            <a:tbl>
              <a:tblPr firstRow="1" bandRow="1">
                <a:tableStyleId>{5940675A-B579-460E-94D1-54222C63F5DA}</a:tableStyleId>
              </a:tblPr>
              <a:tblGrid>
                <a:gridCol w="528059">
                  <a:extLst>
                    <a:ext uri="{9D8B030D-6E8A-4147-A177-3AD203B41FA5}">
                      <a16:colId xmlns:a16="http://schemas.microsoft.com/office/drawing/2014/main" val="1168232507"/>
                    </a:ext>
                  </a:extLst>
                </a:gridCol>
                <a:gridCol w="528059">
                  <a:extLst>
                    <a:ext uri="{9D8B030D-6E8A-4147-A177-3AD203B41FA5}">
                      <a16:colId xmlns:a16="http://schemas.microsoft.com/office/drawing/2014/main" val="3101621135"/>
                    </a:ext>
                  </a:extLst>
                </a:gridCol>
                <a:gridCol w="528059">
                  <a:extLst>
                    <a:ext uri="{9D8B030D-6E8A-4147-A177-3AD203B41FA5}">
                      <a16:colId xmlns:a16="http://schemas.microsoft.com/office/drawing/2014/main" val="565405807"/>
                    </a:ext>
                  </a:extLst>
                </a:gridCol>
                <a:gridCol w="528059">
                  <a:extLst>
                    <a:ext uri="{9D8B030D-6E8A-4147-A177-3AD203B41FA5}">
                      <a16:colId xmlns:a16="http://schemas.microsoft.com/office/drawing/2014/main" val="4069768644"/>
                    </a:ext>
                  </a:extLst>
                </a:gridCol>
                <a:gridCol w="528059">
                  <a:extLst>
                    <a:ext uri="{9D8B030D-6E8A-4147-A177-3AD203B41FA5}">
                      <a16:colId xmlns:a16="http://schemas.microsoft.com/office/drawing/2014/main" val="3224947615"/>
                    </a:ext>
                  </a:extLst>
                </a:gridCol>
                <a:gridCol w="528059">
                  <a:extLst>
                    <a:ext uri="{9D8B030D-6E8A-4147-A177-3AD203B41FA5}">
                      <a16:colId xmlns:a16="http://schemas.microsoft.com/office/drawing/2014/main" val="1370298632"/>
                    </a:ext>
                  </a:extLst>
                </a:gridCol>
              </a:tblGrid>
              <a:tr h="492055">
                <a:tc>
                  <a:txBody>
                    <a:bodyPr/>
                    <a:lstStyle/>
                    <a:p>
                      <a:pPr algn="ctr"/>
                      <a:r>
                        <a:rPr lang="en-US" sz="2400" dirty="0"/>
                        <a:t>3</a:t>
                      </a:r>
                    </a:p>
                  </a:txBody>
                  <a:tcPr>
                    <a:noFill/>
                  </a:tcPr>
                </a:tc>
                <a:tc>
                  <a:txBody>
                    <a:bodyPr/>
                    <a:lstStyle/>
                    <a:p>
                      <a:pPr algn="ctr"/>
                      <a:r>
                        <a:rPr lang="en-US" sz="2400" dirty="0"/>
                        <a:t>0</a:t>
                      </a:r>
                    </a:p>
                  </a:txBody>
                  <a:tcPr>
                    <a:noFill/>
                  </a:tcPr>
                </a:tc>
                <a:tc>
                  <a:txBody>
                    <a:bodyPr/>
                    <a:lstStyle/>
                    <a:p>
                      <a:pPr algn="ctr"/>
                      <a:r>
                        <a:rPr lang="en-US" sz="2400" dirty="0"/>
                        <a:t>3</a:t>
                      </a:r>
                    </a:p>
                  </a:txBody>
                  <a:tcPr>
                    <a:noFill/>
                  </a:tcPr>
                </a:tc>
                <a:tc>
                  <a:txBody>
                    <a:bodyPr/>
                    <a:lstStyle/>
                    <a:p>
                      <a:pPr algn="ctr"/>
                      <a:r>
                        <a:rPr lang="en-US" sz="2400" dirty="0"/>
                        <a:t>2</a:t>
                      </a:r>
                    </a:p>
                  </a:txBody>
                  <a:tcPr>
                    <a:noFill/>
                  </a:tcPr>
                </a:tc>
                <a:tc>
                  <a:txBody>
                    <a:bodyPr/>
                    <a:lstStyle/>
                    <a:p>
                      <a:pPr algn="ctr"/>
                      <a:r>
                        <a:rPr lang="en-US" sz="2400" dirty="0"/>
                        <a:t>7</a:t>
                      </a:r>
                    </a:p>
                  </a:txBody>
                  <a:tcPr/>
                </a:tc>
                <a:tc>
                  <a:txBody>
                    <a:bodyPr/>
                    <a:lstStyle/>
                    <a:p>
                      <a:pPr algn="ctr"/>
                      <a:r>
                        <a:rPr lang="en-US" sz="2400" dirty="0"/>
                        <a:t>4</a:t>
                      </a:r>
                    </a:p>
                  </a:txBody>
                  <a:tcPr/>
                </a:tc>
                <a:extLst>
                  <a:ext uri="{0D108BD9-81ED-4DB2-BD59-A6C34878D82A}">
                    <a16:rowId xmlns:a16="http://schemas.microsoft.com/office/drawing/2014/main" val="2904400855"/>
                  </a:ext>
                </a:extLst>
              </a:tr>
              <a:tr h="492055">
                <a:tc>
                  <a:txBody>
                    <a:bodyPr/>
                    <a:lstStyle/>
                    <a:p>
                      <a:pPr algn="ctr"/>
                      <a:r>
                        <a:rPr lang="en-US" sz="2400" dirty="0"/>
                        <a:t>1</a:t>
                      </a:r>
                    </a:p>
                  </a:txBody>
                  <a:tcPr>
                    <a:noFill/>
                  </a:tcPr>
                </a:tc>
                <a:tc>
                  <a:txBody>
                    <a:bodyPr/>
                    <a:lstStyle/>
                    <a:p>
                      <a:pPr algn="ctr"/>
                      <a:r>
                        <a:rPr lang="en-US" sz="2400" dirty="0"/>
                        <a:t>5</a:t>
                      </a:r>
                    </a:p>
                  </a:txBody>
                  <a:tcPr>
                    <a:noFill/>
                  </a:tcPr>
                </a:tc>
                <a:tc>
                  <a:txBody>
                    <a:bodyPr/>
                    <a:lstStyle/>
                    <a:p>
                      <a:pPr algn="ctr"/>
                      <a:r>
                        <a:rPr lang="en-US" sz="2400" dirty="0"/>
                        <a:t>8</a:t>
                      </a:r>
                    </a:p>
                  </a:txBody>
                  <a:tcPr>
                    <a:noFill/>
                  </a:tcPr>
                </a:tc>
                <a:tc>
                  <a:txBody>
                    <a:bodyPr/>
                    <a:lstStyle/>
                    <a:p>
                      <a:pPr algn="ctr"/>
                      <a:r>
                        <a:rPr lang="en-US" sz="2400" dirty="0"/>
                        <a:t>9</a:t>
                      </a:r>
                    </a:p>
                  </a:txBody>
                  <a:tcPr>
                    <a:noFill/>
                  </a:tcPr>
                </a:tc>
                <a:tc>
                  <a:txBody>
                    <a:bodyPr/>
                    <a:lstStyle/>
                    <a:p>
                      <a:pPr algn="ctr"/>
                      <a:r>
                        <a:rPr lang="en-US" sz="2400" dirty="0"/>
                        <a:t>3</a:t>
                      </a:r>
                    </a:p>
                  </a:txBody>
                  <a:tcPr/>
                </a:tc>
                <a:tc>
                  <a:txBody>
                    <a:bodyPr/>
                    <a:lstStyle/>
                    <a:p>
                      <a:pPr algn="ctr"/>
                      <a:r>
                        <a:rPr lang="en-US" sz="2400" dirty="0"/>
                        <a:t>1</a:t>
                      </a:r>
                    </a:p>
                  </a:txBody>
                  <a:tcPr/>
                </a:tc>
                <a:extLst>
                  <a:ext uri="{0D108BD9-81ED-4DB2-BD59-A6C34878D82A}">
                    <a16:rowId xmlns:a16="http://schemas.microsoft.com/office/drawing/2014/main" val="1223015672"/>
                  </a:ext>
                </a:extLst>
              </a:tr>
              <a:tr h="492055">
                <a:tc>
                  <a:txBody>
                    <a:bodyPr/>
                    <a:lstStyle/>
                    <a:p>
                      <a:pPr algn="ctr"/>
                      <a:r>
                        <a:rPr lang="en-US" sz="2400" dirty="0"/>
                        <a:t>2</a:t>
                      </a:r>
                    </a:p>
                  </a:txBody>
                  <a:tcPr>
                    <a:noFill/>
                  </a:tcPr>
                </a:tc>
                <a:tc>
                  <a:txBody>
                    <a:bodyPr/>
                    <a:lstStyle/>
                    <a:p>
                      <a:pPr algn="ctr"/>
                      <a:r>
                        <a:rPr lang="en-US" sz="2400" dirty="0"/>
                        <a:t>7</a:t>
                      </a:r>
                    </a:p>
                  </a:txBody>
                  <a:tcPr>
                    <a:noFill/>
                  </a:tcPr>
                </a:tc>
                <a:tc>
                  <a:txBody>
                    <a:bodyPr/>
                    <a:lstStyle/>
                    <a:p>
                      <a:pPr algn="ctr"/>
                      <a:r>
                        <a:rPr lang="en-US" sz="2400" dirty="0"/>
                        <a:t>2</a:t>
                      </a:r>
                    </a:p>
                  </a:txBody>
                  <a:tcPr>
                    <a:noFill/>
                  </a:tcPr>
                </a:tc>
                <a:tc>
                  <a:txBody>
                    <a:bodyPr/>
                    <a:lstStyle/>
                    <a:p>
                      <a:pPr algn="ctr"/>
                      <a:r>
                        <a:rPr lang="en-US" sz="2400" dirty="0"/>
                        <a:t>5</a:t>
                      </a:r>
                    </a:p>
                  </a:txBody>
                  <a:tcPr>
                    <a:noFill/>
                  </a:tcPr>
                </a:tc>
                <a:tc>
                  <a:txBody>
                    <a:bodyPr/>
                    <a:lstStyle/>
                    <a:p>
                      <a:pPr algn="ctr"/>
                      <a:r>
                        <a:rPr lang="en-US" sz="2400" dirty="0"/>
                        <a:t>1</a:t>
                      </a:r>
                    </a:p>
                  </a:txBody>
                  <a:tcPr/>
                </a:tc>
                <a:tc>
                  <a:txBody>
                    <a:bodyPr/>
                    <a:lstStyle/>
                    <a:p>
                      <a:pPr algn="ctr"/>
                      <a:r>
                        <a:rPr lang="en-US" sz="2400" dirty="0"/>
                        <a:t>3</a:t>
                      </a:r>
                    </a:p>
                  </a:txBody>
                  <a:tcPr/>
                </a:tc>
                <a:extLst>
                  <a:ext uri="{0D108BD9-81ED-4DB2-BD59-A6C34878D82A}">
                    <a16:rowId xmlns:a16="http://schemas.microsoft.com/office/drawing/2014/main" val="2981264795"/>
                  </a:ext>
                </a:extLst>
              </a:tr>
              <a:tr h="492055">
                <a:tc>
                  <a:txBody>
                    <a:bodyPr/>
                    <a:lstStyle/>
                    <a:p>
                      <a:pPr algn="ctr"/>
                      <a:r>
                        <a:rPr lang="en-US" sz="2400" dirty="0"/>
                        <a:t>0</a:t>
                      </a:r>
                    </a:p>
                  </a:txBody>
                  <a:tcPr/>
                </a:tc>
                <a:tc>
                  <a:txBody>
                    <a:bodyPr/>
                    <a:lstStyle/>
                    <a:p>
                      <a:pPr algn="ctr"/>
                      <a:r>
                        <a:rPr lang="en-US" sz="2400" dirty="0"/>
                        <a:t>1</a:t>
                      </a:r>
                    </a:p>
                  </a:txBody>
                  <a:tcPr/>
                </a:tc>
                <a:tc>
                  <a:txBody>
                    <a:bodyPr/>
                    <a:lstStyle/>
                    <a:p>
                      <a:pPr algn="ctr"/>
                      <a:r>
                        <a:rPr lang="en-US" sz="2400" dirty="0"/>
                        <a:t>3</a:t>
                      </a:r>
                    </a:p>
                  </a:txBody>
                  <a:tcPr/>
                </a:tc>
                <a:tc>
                  <a:txBody>
                    <a:bodyPr/>
                    <a:lstStyle/>
                    <a:p>
                      <a:pPr algn="ctr"/>
                      <a:r>
                        <a:rPr lang="en-US" sz="2400" dirty="0"/>
                        <a:t>1</a:t>
                      </a:r>
                    </a:p>
                  </a:txBody>
                  <a:tcPr/>
                </a:tc>
                <a:tc>
                  <a:txBody>
                    <a:bodyPr/>
                    <a:lstStyle/>
                    <a:p>
                      <a:pPr algn="ctr"/>
                      <a:r>
                        <a:rPr lang="en-US" sz="2400" dirty="0"/>
                        <a:t>7</a:t>
                      </a:r>
                    </a:p>
                  </a:txBody>
                  <a:tcPr/>
                </a:tc>
                <a:tc>
                  <a:txBody>
                    <a:bodyPr/>
                    <a:lstStyle/>
                    <a:p>
                      <a:pPr algn="ctr"/>
                      <a:r>
                        <a:rPr lang="en-US" sz="2400" dirty="0"/>
                        <a:t>8</a:t>
                      </a:r>
                    </a:p>
                  </a:txBody>
                  <a:tcPr/>
                </a:tc>
                <a:extLst>
                  <a:ext uri="{0D108BD9-81ED-4DB2-BD59-A6C34878D82A}">
                    <a16:rowId xmlns:a16="http://schemas.microsoft.com/office/drawing/2014/main" val="2536271176"/>
                  </a:ext>
                </a:extLst>
              </a:tr>
              <a:tr h="492055">
                <a:tc>
                  <a:txBody>
                    <a:bodyPr/>
                    <a:lstStyle/>
                    <a:p>
                      <a:pPr algn="ctr"/>
                      <a:r>
                        <a:rPr lang="en-US" sz="2400" dirty="0"/>
                        <a:t>4</a:t>
                      </a:r>
                    </a:p>
                  </a:txBody>
                  <a:tcPr/>
                </a:tc>
                <a:tc>
                  <a:txBody>
                    <a:bodyPr/>
                    <a:lstStyle/>
                    <a:p>
                      <a:pPr algn="ctr"/>
                      <a:r>
                        <a:rPr lang="en-US" sz="2400" dirty="0"/>
                        <a:t>2</a:t>
                      </a:r>
                    </a:p>
                  </a:txBody>
                  <a:tcPr/>
                </a:tc>
                <a:tc>
                  <a:txBody>
                    <a:bodyPr/>
                    <a:lstStyle/>
                    <a:p>
                      <a:pPr algn="ctr"/>
                      <a:r>
                        <a:rPr lang="en-US" sz="2400" dirty="0"/>
                        <a:t>1</a:t>
                      </a:r>
                    </a:p>
                  </a:txBody>
                  <a:tcPr/>
                </a:tc>
                <a:tc>
                  <a:txBody>
                    <a:bodyPr/>
                    <a:lstStyle/>
                    <a:p>
                      <a:pPr algn="ctr"/>
                      <a:r>
                        <a:rPr lang="en-US" sz="2400" dirty="0"/>
                        <a:t>6</a:t>
                      </a:r>
                    </a:p>
                  </a:txBody>
                  <a:tcPr/>
                </a:tc>
                <a:tc>
                  <a:txBody>
                    <a:bodyPr/>
                    <a:lstStyle/>
                    <a:p>
                      <a:pPr algn="ctr"/>
                      <a:r>
                        <a:rPr lang="en-US" sz="2400" dirty="0"/>
                        <a:t>2</a:t>
                      </a:r>
                    </a:p>
                  </a:txBody>
                  <a:tcPr/>
                </a:tc>
                <a:tc>
                  <a:txBody>
                    <a:bodyPr/>
                    <a:lstStyle/>
                    <a:p>
                      <a:pPr algn="ctr"/>
                      <a:r>
                        <a:rPr lang="en-US" sz="2400" dirty="0"/>
                        <a:t>8</a:t>
                      </a:r>
                    </a:p>
                  </a:txBody>
                  <a:tcPr/>
                </a:tc>
                <a:extLst>
                  <a:ext uri="{0D108BD9-81ED-4DB2-BD59-A6C34878D82A}">
                    <a16:rowId xmlns:a16="http://schemas.microsoft.com/office/drawing/2014/main" val="1747226060"/>
                  </a:ext>
                </a:extLst>
              </a:tr>
              <a:tr h="492055">
                <a:tc>
                  <a:txBody>
                    <a:bodyPr/>
                    <a:lstStyle/>
                    <a:p>
                      <a:pPr algn="ctr"/>
                      <a:r>
                        <a:rPr lang="en-US" sz="2400" dirty="0"/>
                        <a:t>2</a:t>
                      </a:r>
                    </a:p>
                  </a:txBody>
                  <a:tcPr/>
                </a:tc>
                <a:tc>
                  <a:txBody>
                    <a:bodyPr/>
                    <a:lstStyle/>
                    <a:p>
                      <a:pPr algn="ctr"/>
                      <a:r>
                        <a:rPr lang="en-US" sz="2400" dirty="0"/>
                        <a:t>4</a:t>
                      </a:r>
                    </a:p>
                  </a:txBody>
                  <a:tcPr/>
                </a:tc>
                <a:tc>
                  <a:txBody>
                    <a:bodyPr/>
                    <a:lstStyle/>
                    <a:p>
                      <a:pPr algn="ctr"/>
                      <a:r>
                        <a:rPr lang="en-US" sz="2400" dirty="0"/>
                        <a:t>5</a:t>
                      </a:r>
                    </a:p>
                  </a:txBody>
                  <a:tcPr/>
                </a:tc>
                <a:tc>
                  <a:txBody>
                    <a:bodyPr/>
                    <a:lstStyle/>
                    <a:p>
                      <a:pPr algn="ctr"/>
                      <a:r>
                        <a:rPr lang="en-US" sz="2400" dirty="0"/>
                        <a:t>2</a:t>
                      </a:r>
                    </a:p>
                  </a:txBody>
                  <a:tcPr/>
                </a:tc>
                <a:tc>
                  <a:txBody>
                    <a:bodyPr/>
                    <a:lstStyle/>
                    <a:p>
                      <a:pPr algn="ctr"/>
                      <a:r>
                        <a:rPr lang="en-US" sz="2400" dirty="0"/>
                        <a:t>3</a:t>
                      </a:r>
                    </a:p>
                  </a:txBody>
                  <a:tcPr/>
                </a:tc>
                <a:tc>
                  <a:txBody>
                    <a:bodyPr/>
                    <a:lstStyle/>
                    <a:p>
                      <a:pPr algn="ctr"/>
                      <a:r>
                        <a:rPr lang="en-US" sz="2400" dirty="0"/>
                        <a:t>9</a:t>
                      </a:r>
                    </a:p>
                  </a:txBody>
                  <a:tcPr/>
                </a:tc>
                <a:extLst>
                  <a:ext uri="{0D108BD9-81ED-4DB2-BD59-A6C34878D82A}">
                    <a16:rowId xmlns:a16="http://schemas.microsoft.com/office/drawing/2014/main" val="3024930367"/>
                  </a:ext>
                </a:extLst>
              </a:tr>
            </a:tbl>
          </a:graphicData>
        </a:graphic>
      </p:graphicFrame>
    </p:spTree>
    <p:extLst>
      <p:ext uri="{BB962C8B-B14F-4D97-AF65-F5344CB8AC3E}">
        <p14:creationId xmlns:p14="http://schemas.microsoft.com/office/powerpoint/2010/main" val="175124050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1524000" y="0"/>
            <a:ext cx="9144000" cy="69269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6D6D6D"/>
              </a:solidFill>
            </a:endParaRPr>
          </a:p>
        </p:txBody>
      </p:sp>
      <p:sp>
        <p:nvSpPr>
          <p:cNvPr id="5" name="4 - Ορθογώνιο"/>
          <p:cNvSpPr/>
          <p:nvPr/>
        </p:nvSpPr>
        <p:spPr>
          <a:xfrm>
            <a:off x="1524000" y="692696"/>
            <a:ext cx="9144000" cy="72008"/>
          </a:xfrm>
          <a:prstGeom prst="rect">
            <a:avLst/>
          </a:prstGeom>
          <a:solidFill>
            <a:srgbClr val="001F5C"/>
          </a:solidFill>
          <a:ln>
            <a:solidFill>
              <a:srgbClr val="00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ln>
                <a:solidFill>
                  <a:srgbClr val="001F5C"/>
                </a:solidFill>
              </a:ln>
              <a:solidFill>
                <a:srgbClr val="001F5C"/>
              </a:solidFill>
            </a:endParaRPr>
          </a:p>
        </p:txBody>
      </p:sp>
      <p:sp>
        <p:nvSpPr>
          <p:cNvPr id="6" name="5 - TextBox"/>
          <p:cNvSpPr txBox="1"/>
          <p:nvPr/>
        </p:nvSpPr>
        <p:spPr>
          <a:xfrm>
            <a:off x="1524000" y="53961"/>
            <a:ext cx="9395520" cy="584775"/>
          </a:xfrm>
          <a:prstGeom prst="rect">
            <a:avLst/>
          </a:prstGeom>
          <a:noFill/>
        </p:spPr>
        <p:txBody>
          <a:bodyPr wrap="square" lIns="91440" tIns="45720" rIns="91440" bIns="45720" rtlCol="0" anchor="t">
            <a:spAutoFit/>
          </a:bodyPr>
          <a:lstStyle/>
          <a:p>
            <a:r>
              <a:rPr lang="en-US" sz="3200" b="1" dirty="0">
                <a:solidFill>
                  <a:srgbClr val="000000"/>
                </a:solidFill>
                <a:cs typeface="Calibri"/>
              </a:rPr>
              <a:t>Convolution Layer </a:t>
            </a:r>
          </a:p>
        </p:txBody>
      </p:sp>
      <p:sp>
        <p:nvSpPr>
          <p:cNvPr id="13" name="TextBox 12"/>
          <p:cNvSpPr txBox="1"/>
          <p:nvPr/>
        </p:nvSpPr>
        <p:spPr>
          <a:xfrm>
            <a:off x="4986536" y="3284984"/>
            <a:ext cx="864096" cy="923330"/>
          </a:xfrm>
          <a:prstGeom prst="rect">
            <a:avLst/>
          </a:prstGeom>
          <a:noFill/>
        </p:spPr>
        <p:txBody>
          <a:bodyPr wrap="square" rtlCol="0">
            <a:spAutoFit/>
          </a:bodyPr>
          <a:lstStyle/>
          <a:p>
            <a:pPr algn="ctr"/>
            <a:r>
              <a:rPr lang="en-US" sz="5400" dirty="0"/>
              <a:t>*</a:t>
            </a:r>
          </a:p>
        </p:txBody>
      </p:sp>
      <p:sp>
        <p:nvSpPr>
          <p:cNvPr id="14" name="TextBox 13"/>
          <p:cNvSpPr txBox="1"/>
          <p:nvPr/>
        </p:nvSpPr>
        <p:spPr>
          <a:xfrm>
            <a:off x="7290792" y="3153742"/>
            <a:ext cx="864096" cy="923330"/>
          </a:xfrm>
          <a:prstGeom prst="rect">
            <a:avLst/>
          </a:prstGeom>
          <a:noFill/>
        </p:spPr>
        <p:txBody>
          <a:bodyPr wrap="square" rtlCol="0">
            <a:spAutoFit/>
          </a:bodyPr>
          <a:lstStyle/>
          <a:p>
            <a:pPr algn="ctr"/>
            <a:r>
              <a:rPr lang="en-US" sz="5400" dirty="0"/>
              <a:t>=</a:t>
            </a:r>
          </a:p>
        </p:txBody>
      </p:sp>
      <p:sp>
        <p:nvSpPr>
          <p:cNvPr id="11" name="TextBox 10"/>
          <p:cNvSpPr txBox="1"/>
          <p:nvPr/>
        </p:nvSpPr>
        <p:spPr>
          <a:xfrm>
            <a:off x="2945658" y="5229200"/>
            <a:ext cx="1410815" cy="523220"/>
          </a:xfrm>
          <a:prstGeom prst="rect">
            <a:avLst/>
          </a:prstGeom>
          <a:noFill/>
        </p:spPr>
        <p:txBody>
          <a:bodyPr wrap="square" rtlCol="0">
            <a:spAutoFit/>
          </a:bodyPr>
          <a:lstStyle/>
          <a:p>
            <a:r>
              <a:rPr lang="en-US" sz="2800" dirty="0"/>
              <a:t>6 x 6</a:t>
            </a:r>
          </a:p>
        </p:txBody>
      </p:sp>
      <p:sp>
        <p:nvSpPr>
          <p:cNvPr id="16" name="TextBox 15"/>
          <p:cNvSpPr txBox="1"/>
          <p:nvPr/>
        </p:nvSpPr>
        <p:spPr>
          <a:xfrm>
            <a:off x="6005996" y="5229200"/>
            <a:ext cx="1008112" cy="523220"/>
          </a:xfrm>
          <a:prstGeom prst="rect">
            <a:avLst/>
          </a:prstGeom>
          <a:noFill/>
        </p:spPr>
        <p:txBody>
          <a:bodyPr wrap="square" rtlCol="0">
            <a:spAutoFit/>
          </a:bodyPr>
          <a:lstStyle/>
          <a:p>
            <a:r>
              <a:rPr lang="en-US" sz="2800" dirty="0"/>
              <a:t>3 x 3</a:t>
            </a:r>
          </a:p>
        </p:txBody>
      </p:sp>
      <p:sp>
        <p:nvSpPr>
          <p:cNvPr id="17" name="TextBox 16"/>
          <p:cNvSpPr txBox="1"/>
          <p:nvPr/>
        </p:nvSpPr>
        <p:spPr>
          <a:xfrm>
            <a:off x="8688288" y="5229200"/>
            <a:ext cx="1008112" cy="523220"/>
          </a:xfrm>
          <a:prstGeom prst="rect">
            <a:avLst/>
          </a:prstGeom>
          <a:noFill/>
        </p:spPr>
        <p:txBody>
          <a:bodyPr wrap="square" rtlCol="0">
            <a:spAutoFit/>
          </a:bodyPr>
          <a:lstStyle/>
          <a:p>
            <a:r>
              <a:rPr lang="en-US" sz="2800" dirty="0"/>
              <a:t>4 x 4</a:t>
            </a:r>
          </a:p>
        </p:txBody>
      </p:sp>
      <p:graphicFrame>
        <p:nvGraphicFramePr>
          <p:cNvPr id="2" name="Table 1"/>
          <p:cNvGraphicFramePr>
            <a:graphicFrameLocks noGrp="1"/>
          </p:cNvGraphicFramePr>
          <p:nvPr/>
        </p:nvGraphicFramePr>
        <p:xfrm>
          <a:off x="2058815" y="2278615"/>
          <a:ext cx="2778966" cy="2594850"/>
        </p:xfrm>
        <a:graphic>
          <a:graphicData uri="http://schemas.openxmlformats.org/drawingml/2006/table">
            <a:tbl>
              <a:tblPr firstRow="1" bandRow="1">
                <a:tableStyleId>{5940675A-B579-460E-94D1-54222C63F5DA}</a:tableStyleId>
              </a:tblPr>
              <a:tblGrid>
                <a:gridCol w="463161">
                  <a:extLst>
                    <a:ext uri="{9D8B030D-6E8A-4147-A177-3AD203B41FA5}">
                      <a16:colId xmlns:a16="http://schemas.microsoft.com/office/drawing/2014/main" val="1664601683"/>
                    </a:ext>
                  </a:extLst>
                </a:gridCol>
                <a:gridCol w="463161">
                  <a:extLst>
                    <a:ext uri="{9D8B030D-6E8A-4147-A177-3AD203B41FA5}">
                      <a16:colId xmlns:a16="http://schemas.microsoft.com/office/drawing/2014/main" val="545847079"/>
                    </a:ext>
                  </a:extLst>
                </a:gridCol>
                <a:gridCol w="463161">
                  <a:extLst>
                    <a:ext uri="{9D8B030D-6E8A-4147-A177-3AD203B41FA5}">
                      <a16:colId xmlns:a16="http://schemas.microsoft.com/office/drawing/2014/main" val="211611880"/>
                    </a:ext>
                  </a:extLst>
                </a:gridCol>
                <a:gridCol w="463161">
                  <a:extLst>
                    <a:ext uri="{9D8B030D-6E8A-4147-A177-3AD203B41FA5}">
                      <a16:colId xmlns:a16="http://schemas.microsoft.com/office/drawing/2014/main" val="337330424"/>
                    </a:ext>
                  </a:extLst>
                </a:gridCol>
                <a:gridCol w="463161">
                  <a:extLst>
                    <a:ext uri="{9D8B030D-6E8A-4147-A177-3AD203B41FA5}">
                      <a16:colId xmlns:a16="http://schemas.microsoft.com/office/drawing/2014/main" val="3172218570"/>
                    </a:ext>
                  </a:extLst>
                </a:gridCol>
                <a:gridCol w="463161">
                  <a:extLst>
                    <a:ext uri="{9D8B030D-6E8A-4147-A177-3AD203B41FA5}">
                      <a16:colId xmlns:a16="http://schemas.microsoft.com/office/drawing/2014/main" val="2490524014"/>
                    </a:ext>
                  </a:extLst>
                </a:gridCol>
              </a:tblGrid>
              <a:tr h="432475">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728553958"/>
                  </a:ext>
                </a:extLst>
              </a:tr>
              <a:tr h="43247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518182789"/>
                  </a:ext>
                </a:extLst>
              </a:tr>
              <a:tr h="43247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781208388"/>
                  </a:ext>
                </a:extLst>
              </a:tr>
              <a:tr h="43247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774214558"/>
                  </a:ext>
                </a:extLst>
              </a:tr>
              <a:tr h="432475">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584765057"/>
                  </a:ext>
                </a:extLst>
              </a:tr>
              <a:tr h="432475">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966601991"/>
                  </a:ext>
                </a:extLst>
              </a:tr>
            </a:tbl>
          </a:graphicData>
        </a:graphic>
      </p:graphicFrame>
      <p:graphicFrame>
        <p:nvGraphicFramePr>
          <p:cNvPr id="3" name="Table 2"/>
          <p:cNvGraphicFramePr>
            <a:graphicFrameLocks noGrp="1"/>
          </p:cNvGraphicFramePr>
          <p:nvPr/>
        </p:nvGraphicFramePr>
        <p:xfrm>
          <a:off x="5729809" y="2815372"/>
          <a:ext cx="1650021" cy="1521339"/>
        </p:xfrm>
        <a:graphic>
          <a:graphicData uri="http://schemas.openxmlformats.org/drawingml/2006/table">
            <a:tbl>
              <a:tblPr firstRow="1" bandRow="1">
                <a:tableStyleId>{5940675A-B579-460E-94D1-54222C63F5DA}</a:tableStyleId>
              </a:tblPr>
              <a:tblGrid>
                <a:gridCol w="550007">
                  <a:extLst>
                    <a:ext uri="{9D8B030D-6E8A-4147-A177-3AD203B41FA5}">
                      <a16:colId xmlns:a16="http://schemas.microsoft.com/office/drawing/2014/main" val="282972413"/>
                    </a:ext>
                  </a:extLst>
                </a:gridCol>
                <a:gridCol w="550007">
                  <a:extLst>
                    <a:ext uri="{9D8B030D-6E8A-4147-A177-3AD203B41FA5}">
                      <a16:colId xmlns:a16="http://schemas.microsoft.com/office/drawing/2014/main" val="2586712372"/>
                    </a:ext>
                  </a:extLst>
                </a:gridCol>
                <a:gridCol w="550007">
                  <a:extLst>
                    <a:ext uri="{9D8B030D-6E8A-4147-A177-3AD203B41FA5}">
                      <a16:colId xmlns:a16="http://schemas.microsoft.com/office/drawing/2014/main" val="3645274299"/>
                    </a:ext>
                  </a:extLst>
                </a:gridCol>
              </a:tblGrid>
              <a:tr h="507113">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146405143"/>
                  </a:ext>
                </a:extLst>
              </a:tr>
              <a:tr h="507113">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73913148"/>
                  </a:ext>
                </a:extLst>
              </a:tr>
              <a:tr h="507113">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4019328373"/>
                  </a:ext>
                </a:extLst>
              </a:tr>
            </a:tbl>
          </a:graphicData>
        </a:graphic>
      </p:graphicFrame>
      <p:graphicFrame>
        <p:nvGraphicFramePr>
          <p:cNvPr id="7" name="Table 6"/>
          <p:cNvGraphicFramePr>
            <a:graphicFrameLocks noGrp="1"/>
          </p:cNvGraphicFramePr>
          <p:nvPr/>
        </p:nvGraphicFramePr>
        <p:xfrm>
          <a:off x="8074346" y="2564904"/>
          <a:ext cx="2362052" cy="2089732"/>
        </p:xfrm>
        <a:graphic>
          <a:graphicData uri="http://schemas.openxmlformats.org/drawingml/2006/table">
            <a:tbl>
              <a:tblPr firstRow="1" bandRow="1">
                <a:tableStyleId>{5940675A-B579-460E-94D1-54222C63F5DA}</a:tableStyleId>
              </a:tblPr>
              <a:tblGrid>
                <a:gridCol w="590513">
                  <a:extLst>
                    <a:ext uri="{9D8B030D-6E8A-4147-A177-3AD203B41FA5}">
                      <a16:colId xmlns:a16="http://schemas.microsoft.com/office/drawing/2014/main" val="2388586814"/>
                    </a:ext>
                  </a:extLst>
                </a:gridCol>
                <a:gridCol w="590513">
                  <a:extLst>
                    <a:ext uri="{9D8B030D-6E8A-4147-A177-3AD203B41FA5}">
                      <a16:colId xmlns:a16="http://schemas.microsoft.com/office/drawing/2014/main" val="1148505572"/>
                    </a:ext>
                  </a:extLst>
                </a:gridCol>
                <a:gridCol w="590513">
                  <a:extLst>
                    <a:ext uri="{9D8B030D-6E8A-4147-A177-3AD203B41FA5}">
                      <a16:colId xmlns:a16="http://schemas.microsoft.com/office/drawing/2014/main" val="2801708923"/>
                    </a:ext>
                  </a:extLst>
                </a:gridCol>
                <a:gridCol w="590513">
                  <a:extLst>
                    <a:ext uri="{9D8B030D-6E8A-4147-A177-3AD203B41FA5}">
                      <a16:colId xmlns:a16="http://schemas.microsoft.com/office/drawing/2014/main" val="352110042"/>
                    </a:ext>
                  </a:extLst>
                </a:gridCol>
              </a:tblGrid>
              <a:tr h="522433">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074077739"/>
                  </a:ext>
                </a:extLst>
              </a:tr>
              <a:tr h="522433">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482167591"/>
                  </a:ext>
                </a:extLst>
              </a:tr>
              <a:tr h="522433">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698060977"/>
                  </a:ext>
                </a:extLst>
              </a:tr>
              <a:tr h="522433">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73436399"/>
                  </a:ext>
                </a:extLst>
              </a:tr>
            </a:tbl>
          </a:graphicData>
        </a:graphic>
      </p:graphicFrame>
      <p:sp>
        <p:nvSpPr>
          <p:cNvPr id="8" name="TextBox 7"/>
          <p:cNvSpPr txBox="1"/>
          <p:nvPr/>
        </p:nvSpPr>
        <p:spPr>
          <a:xfrm>
            <a:off x="6048648" y="5777596"/>
            <a:ext cx="1127472" cy="523220"/>
          </a:xfrm>
          <a:prstGeom prst="rect">
            <a:avLst/>
          </a:prstGeom>
          <a:noFill/>
        </p:spPr>
        <p:txBody>
          <a:bodyPr wrap="square" rtlCol="0">
            <a:spAutoFit/>
          </a:bodyPr>
          <a:lstStyle/>
          <a:p>
            <a:r>
              <a:rPr lang="en-US" sz="2800" dirty="0"/>
              <a:t>f x f</a:t>
            </a:r>
          </a:p>
        </p:txBody>
      </p:sp>
      <p:sp>
        <p:nvSpPr>
          <p:cNvPr id="18" name="TextBox 17"/>
          <p:cNvSpPr txBox="1"/>
          <p:nvPr/>
        </p:nvSpPr>
        <p:spPr>
          <a:xfrm>
            <a:off x="2945657" y="5777594"/>
            <a:ext cx="1127472" cy="523220"/>
          </a:xfrm>
          <a:prstGeom prst="rect">
            <a:avLst/>
          </a:prstGeom>
          <a:noFill/>
        </p:spPr>
        <p:txBody>
          <a:bodyPr wrap="square" rtlCol="0">
            <a:spAutoFit/>
          </a:bodyPr>
          <a:lstStyle/>
          <a:p>
            <a:r>
              <a:rPr lang="en-US" sz="2800" dirty="0"/>
              <a:t>n x n</a:t>
            </a:r>
          </a:p>
        </p:txBody>
      </p:sp>
      <p:sp>
        <p:nvSpPr>
          <p:cNvPr id="19" name="TextBox 18"/>
          <p:cNvSpPr txBox="1"/>
          <p:nvPr/>
        </p:nvSpPr>
        <p:spPr>
          <a:xfrm>
            <a:off x="8112225" y="5805264"/>
            <a:ext cx="2501279" cy="523220"/>
          </a:xfrm>
          <a:prstGeom prst="rect">
            <a:avLst/>
          </a:prstGeom>
          <a:noFill/>
        </p:spPr>
        <p:txBody>
          <a:bodyPr wrap="square" rtlCol="0">
            <a:spAutoFit/>
          </a:bodyPr>
          <a:lstStyle/>
          <a:p>
            <a:r>
              <a:rPr lang="en-US" sz="2800" dirty="0"/>
              <a:t>n-f+1 x n-f+1</a:t>
            </a:r>
          </a:p>
        </p:txBody>
      </p:sp>
    </p:spTree>
    <p:extLst>
      <p:ext uri="{BB962C8B-B14F-4D97-AF65-F5344CB8AC3E}">
        <p14:creationId xmlns:p14="http://schemas.microsoft.com/office/powerpoint/2010/main" val="266323344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1524000" y="0"/>
            <a:ext cx="9144000" cy="69269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6D6D6D"/>
              </a:solidFill>
            </a:endParaRPr>
          </a:p>
        </p:txBody>
      </p:sp>
      <p:sp>
        <p:nvSpPr>
          <p:cNvPr id="5" name="4 - Ορθογώνιο"/>
          <p:cNvSpPr/>
          <p:nvPr/>
        </p:nvSpPr>
        <p:spPr>
          <a:xfrm>
            <a:off x="1524000" y="692696"/>
            <a:ext cx="9144000" cy="72008"/>
          </a:xfrm>
          <a:prstGeom prst="rect">
            <a:avLst/>
          </a:prstGeom>
          <a:solidFill>
            <a:srgbClr val="001F5C"/>
          </a:solidFill>
          <a:ln>
            <a:solidFill>
              <a:srgbClr val="00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ln>
                <a:solidFill>
                  <a:srgbClr val="001F5C"/>
                </a:solidFill>
              </a:ln>
              <a:solidFill>
                <a:srgbClr val="001F5C"/>
              </a:solidFill>
            </a:endParaRPr>
          </a:p>
        </p:txBody>
      </p:sp>
      <p:sp>
        <p:nvSpPr>
          <p:cNvPr id="6" name="5 - TextBox"/>
          <p:cNvSpPr txBox="1"/>
          <p:nvPr/>
        </p:nvSpPr>
        <p:spPr>
          <a:xfrm>
            <a:off x="1524000" y="53961"/>
            <a:ext cx="9395520" cy="584775"/>
          </a:xfrm>
          <a:prstGeom prst="rect">
            <a:avLst/>
          </a:prstGeom>
          <a:noFill/>
        </p:spPr>
        <p:txBody>
          <a:bodyPr wrap="square" lIns="91440" tIns="45720" rIns="91440" bIns="45720" rtlCol="0" anchor="t">
            <a:spAutoFit/>
          </a:bodyPr>
          <a:lstStyle/>
          <a:p>
            <a:r>
              <a:rPr lang="en-US" sz="3200" b="1" dirty="0">
                <a:solidFill>
                  <a:srgbClr val="000000"/>
                </a:solidFill>
                <a:cs typeface="Calibri"/>
              </a:rPr>
              <a:t>Zero-Padding </a:t>
            </a:r>
          </a:p>
        </p:txBody>
      </p:sp>
      <p:sp>
        <p:nvSpPr>
          <p:cNvPr id="13" name="TextBox 12"/>
          <p:cNvSpPr txBox="1"/>
          <p:nvPr/>
        </p:nvSpPr>
        <p:spPr>
          <a:xfrm>
            <a:off x="4986536" y="3284984"/>
            <a:ext cx="864096" cy="923330"/>
          </a:xfrm>
          <a:prstGeom prst="rect">
            <a:avLst/>
          </a:prstGeom>
          <a:noFill/>
        </p:spPr>
        <p:txBody>
          <a:bodyPr wrap="square" rtlCol="0">
            <a:spAutoFit/>
          </a:bodyPr>
          <a:lstStyle/>
          <a:p>
            <a:pPr algn="ctr"/>
            <a:r>
              <a:rPr lang="en-US" sz="5400" dirty="0"/>
              <a:t>*</a:t>
            </a:r>
          </a:p>
        </p:txBody>
      </p:sp>
      <p:sp>
        <p:nvSpPr>
          <p:cNvPr id="14" name="TextBox 13"/>
          <p:cNvSpPr txBox="1"/>
          <p:nvPr/>
        </p:nvSpPr>
        <p:spPr>
          <a:xfrm>
            <a:off x="7290792" y="3153742"/>
            <a:ext cx="864096" cy="923330"/>
          </a:xfrm>
          <a:prstGeom prst="rect">
            <a:avLst/>
          </a:prstGeom>
          <a:noFill/>
        </p:spPr>
        <p:txBody>
          <a:bodyPr wrap="square" rtlCol="0">
            <a:spAutoFit/>
          </a:bodyPr>
          <a:lstStyle/>
          <a:p>
            <a:pPr algn="ctr"/>
            <a:r>
              <a:rPr lang="en-US" sz="5400" dirty="0"/>
              <a:t>=</a:t>
            </a:r>
          </a:p>
        </p:txBody>
      </p:sp>
      <mc:AlternateContent xmlns:mc="http://schemas.openxmlformats.org/markup-compatibility/2006" xmlns:a14="http://schemas.microsoft.com/office/drawing/2010/main">
        <mc:Choice Requires="a14">
          <p:sp>
            <p:nvSpPr>
              <p:cNvPr id="11" name="TextBox 10"/>
              <p:cNvSpPr txBox="1"/>
              <p:nvPr/>
            </p:nvSpPr>
            <p:spPr>
              <a:xfrm>
                <a:off x="2063552" y="5354052"/>
                <a:ext cx="2268264" cy="523220"/>
              </a:xfrm>
              <a:prstGeom prst="rect">
                <a:avLst/>
              </a:prstGeom>
              <a:noFill/>
            </p:spPr>
            <p:txBody>
              <a:bodyPr wrap="square" rtlCol="0">
                <a:spAutoFit/>
              </a:bodyPr>
              <a:lstStyle/>
              <a:p>
                <a:r>
                  <a:rPr lang="en-US" sz="2800" dirty="0"/>
                  <a:t>6 x 6</a:t>
                </a:r>
                <a14:m>
                  <m:oMath xmlns:m="http://schemas.openxmlformats.org/officeDocument/2006/math">
                    <m:r>
                      <a:rPr lang="en-US" sz="2800" dirty="0">
                        <a:latin typeface="Cambria Math" panose="02040503050406030204" pitchFamily="18" charset="0"/>
                      </a:rPr>
                      <m:t> → </m:t>
                    </m:r>
                  </m:oMath>
                </a14:m>
                <a:r>
                  <a:rPr lang="en-US" sz="2800" dirty="0"/>
                  <a:t>8 x 8 </a:t>
                </a:r>
              </a:p>
            </p:txBody>
          </p:sp>
        </mc:Choice>
        <mc:Fallback xmlns="">
          <p:sp>
            <p:nvSpPr>
              <p:cNvPr id="11" name="TextBox 10"/>
              <p:cNvSpPr txBox="1">
                <a:spLocks noRot="1" noChangeAspect="1" noMove="1" noResize="1" noEditPoints="1" noAdjustHandles="1" noChangeArrowheads="1" noChangeShapeType="1" noTextEdit="1"/>
              </p:cNvSpPr>
              <p:nvPr/>
            </p:nvSpPr>
            <p:spPr>
              <a:xfrm>
                <a:off x="2063552" y="5354052"/>
                <a:ext cx="2268264" cy="523220"/>
              </a:xfrm>
              <a:prstGeom prst="rect">
                <a:avLst/>
              </a:prstGeom>
              <a:blipFill>
                <a:blip r:embed="rId2"/>
                <a:stretch>
                  <a:fillRect l="-5645" t="-10465" b="-32558"/>
                </a:stretch>
              </a:blipFill>
            </p:spPr>
            <p:txBody>
              <a:bodyPr/>
              <a:lstStyle/>
              <a:p>
                <a:r>
                  <a:rPr lang="en-US">
                    <a:noFill/>
                  </a:rPr>
                  <a:t> </a:t>
                </a:r>
              </a:p>
            </p:txBody>
          </p:sp>
        </mc:Fallback>
      </mc:AlternateContent>
      <p:sp>
        <p:nvSpPr>
          <p:cNvPr id="16" name="TextBox 15"/>
          <p:cNvSpPr txBox="1"/>
          <p:nvPr/>
        </p:nvSpPr>
        <p:spPr>
          <a:xfrm>
            <a:off x="6005996" y="5354052"/>
            <a:ext cx="1008112" cy="523220"/>
          </a:xfrm>
          <a:prstGeom prst="rect">
            <a:avLst/>
          </a:prstGeom>
          <a:noFill/>
        </p:spPr>
        <p:txBody>
          <a:bodyPr wrap="square" rtlCol="0">
            <a:spAutoFit/>
          </a:bodyPr>
          <a:lstStyle/>
          <a:p>
            <a:r>
              <a:rPr lang="en-US" sz="2800" dirty="0"/>
              <a:t>3 x 3</a:t>
            </a:r>
          </a:p>
        </p:txBody>
      </p:sp>
      <p:sp>
        <p:nvSpPr>
          <p:cNvPr id="17" name="TextBox 16"/>
          <p:cNvSpPr txBox="1"/>
          <p:nvPr/>
        </p:nvSpPr>
        <p:spPr>
          <a:xfrm>
            <a:off x="8616280" y="5354052"/>
            <a:ext cx="1008112" cy="523220"/>
          </a:xfrm>
          <a:prstGeom prst="rect">
            <a:avLst/>
          </a:prstGeom>
          <a:noFill/>
        </p:spPr>
        <p:txBody>
          <a:bodyPr wrap="square" rtlCol="0">
            <a:spAutoFit/>
          </a:bodyPr>
          <a:lstStyle/>
          <a:p>
            <a:r>
              <a:rPr lang="en-US" sz="2800" dirty="0"/>
              <a:t>6 x 6</a:t>
            </a:r>
          </a:p>
        </p:txBody>
      </p:sp>
      <p:graphicFrame>
        <p:nvGraphicFramePr>
          <p:cNvPr id="3" name="Table 2"/>
          <p:cNvGraphicFramePr>
            <a:graphicFrameLocks noGrp="1"/>
          </p:cNvGraphicFramePr>
          <p:nvPr/>
        </p:nvGraphicFramePr>
        <p:xfrm>
          <a:off x="5729809" y="2815372"/>
          <a:ext cx="1650021" cy="1521339"/>
        </p:xfrm>
        <a:graphic>
          <a:graphicData uri="http://schemas.openxmlformats.org/drawingml/2006/table">
            <a:tbl>
              <a:tblPr firstRow="1" bandRow="1">
                <a:tableStyleId>{5940675A-B579-460E-94D1-54222C63F5DA}</a:tableStyleId>
              </a:tblPr>
              <a:tblGrid>
                <a:gridCol w="550007">
                  <a:extLst>
                    <a:ext uri="{9D8B030D-6E8A-4147-A177-3AD203B41FA5}">
                      <a16:colId xmlns:a16="http://schemas.microsoft.com/office/drawing/2014/main" val="282972413"/>
                    </a:ext>
                  </a:extLst>
                </a:gridCol>
                <a:gridCol w="550007">
                  <a:extLst>
                    <a:ext uri="{9D8B030D-6E8A-4147-A177-3AD203B41FA5}">
                      <a16:colId xmlns:a16="http://schemas.microsoft.com/office/drawing/2014/main" val="2586712372"/>
                    </a:ext>
                  </a:extLst>
                </a:gridCol>
                <a:gridCol w="550007">
                  <a:extLst>
                    <a:ext uri="{9D8B030D-6E8A-4147-A177-3AD203B41FA5}">
                      <a16:colId xmlns:a16="http://schemas.microsoft.com/office/drawing/2014/main" val="3645274299"/>
                    </a:ext>
                  </a:extLst>
                </a:gridCol>
              </a:tblGrid>
              <a:tr h="507113">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146405143"/>
                  </a:ext>
                </a:extLst>
              </a:tr>
              <a:tr h="507113">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73913148"/>
                  </a:ext>
                </a:extLst>
              </a:tr>
              <a:tr h="507113">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4019328373"/>
                  </a:ext>
                </a:extLst>
              </a:tr>
            </a:tbl>
          </a:graphicData>
        </a:graphic>
      </p:graphicFrame>
      <p:sp>
        <p:nvSpPr>
          <p:cNvPr id="8" name="TextBox 7"/>
          <p:cNvSpPr txBox="1"/>
          <p:nvPr/>
        </p:nvSpPr>
        <p:spPr>
          <a:xfrm>
            <a:off x="6096000" y="5777596"/>
            <a:ext cx="1127472" cy="523220"/>
          </a:xfrm>
          <a:prstGeom prst="rect">
            <a:avLst/>
          </a:prstGeom>
          <a:noFill/>
        </p:spPr>
        <p:txBody>
          <a:bodyPr wrap="square" rtlCol="0">
            <a:spAutoFit/>
          </a:bodyPr>
          <a:lstStyle/>
          <a:p>
            <a:r>
              <a:rPr lang="en-US" sz="2800" dirty="0"/>
              <a:t>f x f</a:t>
            </a:r>
          </a:p>
        </p:txBody>
      </p:sp>
      <p:sp>
        <p:nvSpPr>
          <p:cNvPr id="18" name="TextBox 17"/>
          <p:cNvSpPr txBox="1"/>
          <p:nvPr/>
        </p:nvSpPr>
        <p:spPr>
          <a:xfrm>
            <a:off x="2063552" y="5777594"/>
            <a:ext cx="1127472" cy="523220"/>
          </a:xfrm>
          <a:prstGeom prst="rect">
            <a:avLst/>
          </a:prstGeom>
          <a:noFill/>
        </p:spPr>
        <p:txBody>
          <a:bodyPr wrap="square" rtlCol="0">
            <a:spAutoFit/>
          </a:bodyPr>
          <a:lstStyle/>
          <a:p>
            <a:r>
              <a:rPr lang="en-US" sz="2800" dirty="0"/>
              <a:t>n x n</a:t>
            </a:r>
          </a:p>
        </p:txBody>
      </p:sp>
      <p:sp>
        <p:nvSpPr>
          <p:cNvPr id="19" name="TextBox 18"/>
          <p:cNvSpPr txBox="1"/>
          <p:nvPr/>
        </p:nvSpPr>
        <p:spPr>
          <a:xfrm>
            <a:off x="7518638" y="5741001"/>
            <a:ext cx="3761939" cy="523220"/>
          </a:xfrm>
          <a:prstGeom prst="rect">
            <a:avLst/>
          </a:prstGeom>
          <a:noFill/>
        </p:spPr>
        <p:txBody>
          <a:bodyPr wrap="square" rtlCol="0">
            <a:spAutoFit/>
          </a:bodyPr>
          <a:lstStyle/>
          <a:p>
            <a:r>
              <a:rPr lang="en-US" sz="2800" dirty="0"/>
              <a:t>n+2p-f+1 x n+2p-f+1</a:t>
            </a:r>
          </a:p>
        </p:txBody>
      </p:sp>
      <p:graphicFrame>
        <p:nvGraphicFramePr>
          <p:cNvPr id="9" name="Table 8"/>
          <p:cNvGraphicFramePr>
            <a:graphicFrameLocks noGrp="1"/>
          </p:cNvGraphicFramePr>
          <p:nvPr/>
        </p:nvGraphicFramePr>
        <p:xfrm>
          <a:off x="1756170" y="1987272"/>
          <a:ext cx="3384256" cy="3169920"/>
        </p:xfrm>
        <a:graphic>
          <a:graphicData uri="http://schemas.openxmlformats.org/drawingml/2006/table">
            <a:tbl>
              <a:tblPr firstRow="1" bandRow="1">
                <a:tableStyleId>{5940675A-B579-460E-94D1-54222C63F5DA}</a:tableStyleId>
              </a:tblPr>
              <a:tblGrid>
                <a:gridCol w="423032">
                  <a:extLst>
                    <a:ext uri="{9D8B030D-6E8A-4147-A177-3AD203B41FA5}">
                      <a16:colId xmlns:a16="http://schemas.microsoft.com/office/drawing/2014/main" val="2366766938"/>
                    </a:ext>
                  </a:extLst>
                </a:gridCol>
                <a:gridCol w="423032">
                  <a:extLst>
                    <a:ext uri="{9D8B030D-6E8A-4147-A177-3AD203B41FA5}">
                      <a16:colId xmlns:a16="http://schemas.microsoft.com/office/drawing/2014/main" val="1119712216"/>
                    </a:ext>
                  </a:extLst>
                </a:gridCol>
                <a:gridCol w="423032">
                  <a:extLst>
                    <a:ext uri="{9D8B030D-6E8A-4147-A177-3AD203B41FA5}">
                      <a16:colId xmlns:a16="http://schemas.microsoft.com/office/drawing/2014/main" val="3204344919"/>
                    </a:ext>
                  </a:extLst>
                </a:gridCol>
                <a:gridCol w="423032">
                  <a:extLst>
                    <a:ext uri="{9D8B030D-6E8A-4147-A177-3AD203B41FA5}">
                      <a16:colId xmlns:a16="http://schemas.microsoft.com/office/drawing/2014/main" val="2809375704"/>
                    </a:ext>
                  </a:extLst>
                </a:gridCol>
                <a:gridCol w="423032">
                  <a:extLst>
                    <a:ext uri="{9D8B030D-6E8A-4147-A177-3AD203B41FA5}">
                      <a16:colId xmlns:a16="http://schemas.microsoft.com/office/drawing/2014/main" val="3136072474"/>
                    </a:ext>
                  </a:extLst>
                </a:gridCol>
                <a:gridCol w="423032">
                  <a:extLst>
                    <a:ext uri="{9D8B030D-6E8A-4147-A177-3AD203B41FA5}">
                      <a16:colId xmlns:a16="http://schemas.microsoft.com/office/drawing/2014/main" val="2498247294"/>
                    </a:ext>
                  </a:extLst>
                </a:gridCol>
                <a:gridCol w="423032">
                  <a:extLst>
                    <a:ext uri="{9D8B030D-6E8A-4147-A177-3AD203B41FA5}">
                      <a16:colId xmlns:a16="http://schemas.microsoft.com/office/drawing/2014/main" val="2070070606"/>
                    </a:ext>
                  </a:extLst>
                </a:gridCol>
                <a:gridCol w="423032">
                  <a:extLst>
                    <a:ext uri="{9D8B030D-6E8A-4147-A177-3AD203B41FA5}">
                      <a16:colId xmlns:a16="http://schemas.microsoft.com/office/drawing/2014/main" val="77966404"/>
                    </a:ext>
                  </a:extLst>
                </a:gridCol>
              </a:tblGrid>
              <a:tr h="388156">
                <a:tc>
                  <a:txBody>
                    <a:bodyPr/>
                    <a:lstStyle/>
                    <a:p>
                      <a:pPr algn="ctr"/>
                      <a:r>
                        <a:rPr lang="en-US" sz="2000" dirty="0"/>
                        <a:t>0</a:t>
                      </a:r>
                    </a:p>
                  </a:txBody>
                  <a:tcPr>
                    <a:solidFill>
                      <a:schemeClr val="accent2">
                        <a:lumMod val="60000"/>
                        <a:lumOff val="40000"/>
                      </a:schemeClr>
                    </a:solidFill>
                  </a:tcPr>
                </a:tc>
                <a:tc>
                  <a:txBody>
                    <a:bodyPr/>
                    <a:lstStyle/>
                    <a:p>
                      <a:pPr algn="ctr"/>
                      <a:r>
                        <a:rPr lang="en-US" sz="2000" dirty="0"/>
                        <a:t>0</a:t>
                      </a:r>
                    </a:p>
                  </a:txBody>
                  <a:tcPr>
                    <a:solidFill>
                      <a:schemeClr val="accent2">
                        <a:lumMod val="60000"/>
                        <a:lumOff val="40000"/>
                      </a:schemeClr>
                    </a:solidFill>
                  </a:tcPr>
                </a:tc>
                <a:tc>
                  <a:txBody>
                    <a:bodyPr/>
                    <a:lstStyle/>
                    <a:p>
                      <a:pPr algn="ctr"/>
                      <a:r>
                        <a:rPr lang="en-US" sz="2000" dirty="0"/>
                        <a:t>0</a:t>
                      </a:r>
                    </a:p>
                  </a:txBody>
                  <a:tcPr>
                    <a:solidFill>
                      <a:schemeClr val="accent2">
                        <a:lumMod val="60000"/>
                        <a:lumOff val="40000"/>
                      </a:schemeClr>
                    </a:solidFill>
                  </a:tcPr>
                </a:tc>
                <a:tc>
                  <a:txBody>
                    <a:bodyPr/>
                    <a:lstStyle/>
                    <a:p>
                      <a:pPr algn="ctr"/>
                      <a:r>
                        <a:rPr lang="en-US" sz="2000" dirty="0"/>
                        <a:t>0</a:t>
                      </a:r>
                    </a:p>
                  </a:txBody>
                  <a:tcPr>
                    <a:solidFill>
                      <a:schemeClr val="accent2">
                        <a:lumMod val="60000"/>
                        <a:lumOff val="40000"/>
                      </a:schemeClr>
                    </a:solidFill>
                  </a:tcPr>
                </a:tc>
                <a:tc>
                  <a:txBody>
                    <a:bodyPr/>
                    <a:lstStyle/>
                    <a:p>
                      <a:pPr algn="ctr"/>
                      <a:r>
                        <a:rPr lang="en-US" sz="2000" dirty="0"/>
                        <a:t>0</a:t>
                      </a:r>
                    </a:p>
                  </a:txBody>
                  <a:tcPr>
                    <a:solidFill>
                      <a:schemeClr val="accent2">
                        <a:lumMod val="60000"/>
                        <a:lumOff val="40000"/>
                      </a:schemeClr>
                    </a:solidFill>
                  </a:tcPr>
                </a:tc>
                <a:tc>
                  <a:txBody>
                    <a:bodyPr/>
                    <a:lstStyle/>
                    <a:p>
                      <a:pPr algn="ctr"/>
                      <a:r>
                        <a:rPr lang="en-US" sz="2000" dirty="0"/>
                        <a:t>0</a:t>
                      </a:r>
                    </a:p>
                  </a:txBody>
                  <a:tcPr>
                    <a:solidFill>
                      <a:schemeClr val="accent2">
                        <a:lumMod val="60000"/>
                        <a:lumOff val="40000"/>
                      </a:schemeClr>
                    </a:solidFill>
                  </a:tcPr>
                </a:tc>
                <a:tc>
                  <a:txBody>
                    <a:bodyPr/>
                    <a:lstStyle/>
                    <a:p>
                      <a:pPr algn="ctr"/>
                      <a:r>
                        <a:rPr lang="en-US" sz="2000" dirty="0"/>
                        <a:t>0</a:t>
                      </a:r>
                    </a:p>
                  </a:txBody>
                  <a:tcPr>
                    <a:solidFill>
                      <a:schemeClr val="accent2">
                        <a:lumMod val="60000"/>
                        <a:lumOff val="40000"/>
                      </a:schemeClr>
                    </a:solidFill>
                  </a:tcPr>
                </a:tc>
                <a:tc>
                  <a:txBody>
                    <a:bodyPr/>
                    <a:lstStyle/>
                    <a:p>
                      <a:pPr algn="ctr"/>
                      <a:r>
                        <a:rPr lang="en-US" sz="2000" dirty="0"/>
                        <a:t>0</a:t>
                      </a:r>
                    </a:p>
                  </a:txBody>
                  <a:tcPr>
                    <a:solidFill>
                      <a:schemeClr val="accent2">
                        <a:lumMod val="60000"/>
                        <a:lumOff val="40000"/>
                      </a:schemeClr>
                    </a:solidFill>
                  </a:tcPr>
                </a:tc>
                <a:extLst>
                  <a:ext uri="{0D108BD9-81ED-4DB2-BD59-A6C34878D82A}">
                    <a16:rowId xmlns:a16="http://schemas.microsoft.com/office/drawing/2014/main" val="2328763639"/>
                  </a:ext>
                </a:extLst>
              </a:tr>
              <a:tr h="388156">
                <a:tc>
                  <a:txBody>
                    <a:bodyPr/>
                    <a:lstStyle/>
                    <a:p>
                      <a:pPr algn="ctr"/>
                      <a:r>
                        <a:rPr lang="en-US" sz="2000" dirty="0"/>
                        <a:t>0</a:t>
                      </a:r>
                    </a:p>
                  </a:txBody>
                  <a:tcPr>
                    <a:solidFill>
                      <a:schemeClr val="accent2">
                        <a:lumMod val="60000"/>
                        <a:lumOff val="40000"/>
                      </a:schemeClr>
                    </a:solidFill>
                  </a:tcPr>
                </a:tc>
                <a:tc>
                  <a:txBody>
                    <a:bodyPr/>
                    <a:lstStyle/>
                    <a:p>
                      <a:pPr algn="ctr"/>
                      <a:endParaRPr lang="en-US" sz="2000" dirty="0"/>
                    </a:p>
                  </a:txBody>
                  <a:tcPr/>
                </a:tc>
                <a:tc>
                  <a:txBody>
                    <a:bodyPr/>
                    <a:lstStyle/>
                    <a:p>
                      <a:pPr algn="ctr"/>
                      <a:endParaRPr lang="en-US" sz="2000" dirty="0"/>
                    </a:p>
                  </a:txBody>
                  <a:tcPr/>
                </a:tc>
                <a:tc>
                  <a:txBody>
                    <a:bodyPr/>
                    <a:lstStyle/>
                    <a:p>
                      <a:pPr algn="ctr"/>
                      <a:endParaRPr lang="en-US" sz="2000" dirty="0"/>
                    </a:p>
                  </a:txBody>
                  <a:tcPr/>
                </a:tc>
                <a:tc>
                  <a:txBody>
                    <a:bodyPr/>
                    <a:lstStyle/>
                    <a:p>
                      <a:pPr algn="ctr"/>
                      <a:endParaRPr lang="en-US" sz="2000"/>
                    </a:p>
                  </a:txBody>
                  <a:tcPr/>
                </a:tc>
                <a:tc>
                  <a:txBody>
                    <a:bodyPr/>
                    <a:lstStyle/>
                    <a:p>
                      <a:pPr algn="ctr"/>
                      <a:endParaRPr lang="en-US" sz="2000"/>
                    </a:p>
                  </a:txBody>
                  <a:tcPr/>
                </a:tc>
                <a:tc>
                  <a:txBody>
                    <a:bodyPr/>
                    <a:lstStyle/>
                    <a:p>
                      <a:pPr algn="ctr"/>
                      <a:endParaRPr lang="en-US" sz="2000"/>
                    </a:p>
                  </a:txBody>
                  <a:tcPr/>
                </a:tc>
                <a:tc>
                  <a:txBody>
                    <a:bodyPr/>
                    <a:lstStyle/>
                    <a:p>
                      <a:pPr algn="ctr"/>
                      <a:r>
                        <a:rPr lang="en-US" sz="2000" dirty="0"/>
                        <a:t>0</a:t>
                      </a:r>
                    </a:p>
                  </a:txBody>
                  <a:tcPr>
                    <a:solidFill>
                      <a:schemeClr val="accent2">
                        <a:lumMod val="60000"/>
                        <a:lumOff val="40000"/>
                      </a:schemeClr>
                    </a:solidFill>
                  </a:tcPr>
                </a:tc>
                <a:extLst>
                  <a:ext uri="{0D108BD9-81ED-4DB2-BD59-A6C34878D82A}">
                    <a16:rowId xmlns:a16="http://schemas.microsoft.com/office/drawing/2014/main" val="2005804553"/>
                  </a:ext>
                </a:extLst>
              </a:tr>
              <a:tr h="388156">
                <a:tc>
                  <a:txBody>
                    <a:bodyPr/>
                    <a:lstStyle/>
                    <a:p>
                      <a:pPr algn="ctr"/>
                      <a:r>
                        <a:rPr lang="en-US" sz="2000" dirty="0"/>
                        <a:t>0</a:t>
                      </a:r>
                    </a:p>
                  </a:txBody>
                  <a:tcPr>
                    <a:solidFill>
                      <a:schemeClr val="accent2">
                        <a:lumMod val="60000"/>
                        <a:lumOff val="40000"/>
                      </a:schemeClr>
                    </a:solidFill>
                  </a:tcPr>
                </a:tc>
                <a:tc>
                  <a:txBody>
                    <a:bodyPr/>
                    <a:lstStyle/>
                    <a:p>
                      <a:pPr algn="ctr"/>
                      <a:endParaRPr lang="en-US" sz="2000"/>
                    </a:p>
                  </a:txBody>
                  <a:tcPr/>
                </a:tc>
                <a:tc>
                  <a:txBody>
                    <a:bodyPr/>
                    <a:lstStyle/>
                    <a:p>
                      <a:pPr algn="ctr"/>
                      <a:endParaRPr lang="en-US" sz="2000"/>
                    </a:p>
                  </a:txBody>
                  <a:tcPr/>
                </a:tc>
                <a:tc>
                  <a:txBody>
                    <a:bodyPr/>
                    <a:lstStyle/>
                    <a:p>
                      <a:pPr algn="ctr"/>
                      <a:endParaRPr lang="en-US" sz="2000" dirty="0"/>
                    </a:p>
                  </a:txBody>
                  <a:tcPr/>
                </a:tc>
                <a:tc>
                  <a:txBody>
                    <a:bodyPr/>
                    <a:lstStyle/>
                    <a:p>
                      <a:pPr algn="ctr"/>
                      <a:endParaRPr lang="en-US" sz="2000" dirty="0"/>
                    </a:p>
                  </a:txBody>
                  <a:tcPr/>
                </a:tc>
                <a:tc>
                  <a:txBody>
                    <a:bodyPr/>
                    <a:lstStyle/>
                    <a:p>
                      <a:pPr algn="ctr"/>
                      <a:endParaRPr lang="en-US" sz="2000"/>
                    </a:p>
                  </a:txBody>
                  <a:tcPr/>
                </a:tc>
                <a:tc>
                  <a:txBody>
                    <a:bodyPr/>
                    <a:lstStyle/>
                    <a:p>
                      <a:pPr algn="ctr"/>
                      <a:endParaRPr lang="en-US" sz="2000"/>
                    </a:p>
                  </a:txBody>
                  <a:tcPr/>
                </a:tc>
                <a:tc>
                  <a:txBody>
                    <a:bodyPr/>
                    <a:lstStyle/>
                    <a:p>
                      <a:pPr algn="ctr"/>
                      <a:r>
                        <a:rPr lang="en-US" sz="2000" dirty="0"/>
                        <a:t>0</a:t>
                      </a:r>
                    </a:p>
                  </a:txBody>
                  <a:tcPr>
                    <a:solidFill>
                      <a:schemeClr val="accent2">
                        <a:lumMod val="60000"/>
                        <a:lumOff val="40000"/>
                      </a:schemeClr>
                    </a:solidFill>
                  </a:tcPr>
                </a:tc>
                <a:extLst>
                  <a:ext uri="{0D108BD9-81ED-4DB2-BD59-A6C34878D82A}">
                    <a16:rowId xmlns:a16="http://schemas.microsoft.com/office/drawing/2014/main" val="4276183999"/>
                  </a:ext>
                </a:extLst>
              </a:tr>
              <a:tr h="388156">
                <a:tc>
                  <a:txBody>
                    <a:bodyPr/>
                    <a:lstStyle/>
                    <a:p>
                      <a:pPr algn="ctr"/>
                      <a:r>
                        <a:rPr lang="en-US" sz="2000" dirty="0"/>
                        <a:t>0</a:t>
                      </a:r>
                    </a:p>
                  </a:txBody>
                  <a:tcPr>
                    <a:solidFill>
                      <a:schemeClr val="accent2">
                        <a:lumMod val="60000"/>
                        <a:lumOff val="40000"/>
                      </a:schemeClr>
                    </a:solidFill>
                  </a:tcPr>
                </a:tc>
                <a:tc>
                  <a:txBody>
                    <a:bodyPr/>
                    <a:lstStyle/>
                    <a:p>
                      <a:pPr algn="ctr"/>
                      <a:endParaRPr lang="en-US" sz="2000"/>
                    </a:p>
                  </a:txBody>
                  <a:tcPr/>
                </a:tc>
                <a:tc>
                  <a:txBody>
                    <a:bodyPr/>
                    <a:lstStyle/>
                    <a:p>
                      <a:pPr algn="ctr"/>
                      <a:endParaRPr lang="en-US" sz="2000"/>
                    </a:p>
                  </a:txBody>
                  <a:tcPr/>
                </a:tc>
                <a:tc>
                  <a:txBody>
                    <a:bodyPr/>
                    <a:lstStyle/>
                    <a:p>
                      <a:pPr algn="ctr"/>
                      <a:endParaRPr lang="en-US" sz="2000"/>
                    </a:p>
                  </a:txBody>
                  <a:tcPr/>
                </a:tc>
                <a:tc>
                  <a:txBody>
                    <a:bodyPr/>
                    <a:lstStyle/>
                    <a:p>
                      <a:pPr algn="ctr"/>
                      <a:endParaRPr lang="en-US" sz="2000" dirty="0"/>
                    </a:p>
                  </a:txBody>
                  <a:tcPr/>
                </a:tc>
                <a:tc>
                  <a:txBody>
                    <a:bodyPr/>
                    <a:lstStyle/>
                    <a:p>
                      <a:pPr algn="ctr"/>
                      <a:endParaRPr lang="en-US" sz="2000" dirty="0"/>
                    </a:p>
                  </a:txBody>
                  <a:tcPr/>
                </a:tc>
                <a:tc>
                  <a:txBody>
                    <a:bodyPr/>
                    <a:lstStyle/>
                    <a:p>
                      <a:pPr algn="ctr"/>
                      <a:endParaRPr lang="en-US" sz="2000"/>
                    </a:p>
                  </a:txBody>
                  <a:tcPr/>
                </a:tc>
                <a:tc>
                  <a:txBody>
                    <a:bodyPr/>
                    <a:lstStyle/>
                    <a:p>
                      <a:pPr algn="ctr"/>
                      <a:r>
                        <a:rPr lang="en-US" sz="2000" dirty="0"/>
                        <a:t>0</a:t>
                      </a:r>
                    </a:p>
                  </a:txBody>
                  <a:tcPr>
                    <a:solidFill>
                      <a:schemeClr val="accent2">
                        <a:lumMod val="60000"/>
                        <a:lumOff val="40000"/>
                      </a:schemeClr>
                    </a:solidFill>
                  </a:tcPr>
                </a:tc>
                <a:extLst>
                  <a:ext uri="{0D108BD9-81ED-4DB2-BD59-A6C34878D82A}">
                    <a16:rowId xmlns:a16="http://schemas.microsoft.com/office/drawing/2014/main" val="1005406993"/>
                  </a:ext>
                </a:extLst>
              </a:tr>
              <a:tr h="388156">
                <a:tc>
                  <a:txBody>
                    <a:bodyPr/>
                    <a:lstStyle/>
                    <a:p>
                      <a:pPr algn="ctr"/>
                      <a:r>
                        <a:rPr lang="en-US" sz="2000" dirty="0"/>
                        <a:t>0</a:t>
                      </a:r>
                    </a:p>
                  </a:txBody>
                  <a:tcPr>
                    <a:solidFill>
                      <a:schemeClr val="accent2">
                        <a:lumMod val="60000"/>
                        <a:lumOff val="40000"/>
                      </a:schemeClr>
                    </a:solidFill>
                  </a:tcPr>
                </a:tc>
                <a:tc>
                  <a:txBody>
                    <a:bodyPr/>
                    <a:lstStyle/>
                    <a:p>
                      <a:pPr algn="ctr"/>
                      <a:endParaRPr lang="en-US" sz="2000"/>
                    </a:p>
                  </a:txBody>
                  <a:tcPr/>
                </a:tc>
                <a:tc>
                  <a:txBody>
                    <a:bodyPr/>
                    <a:lstStyle/>
                    <a:p>
                      <a:pPr algn="ctr"/>
                      <a:endParaRPr lang="en-US" sz="2000"/>
                    </a:p>
                  </a:txBody>
                  <a:tcPr/>
                </a:tc>
                <a:tc>
                  <a:txBody>
                    <a:bodyPr/>
                    <a:lstStyle/>
                    <a:p>
                      <a:pPr algn="ctr"/>
                      <a:endParaRPr lang="en-US" sz="2000"/>
                    </a:p>
                  </a:txBody>
                  <a:tcPr/>
                </a:tc>
                <a:tc>
                  <a:txBody>
                    <a:bodyPr/>
                    <a:lstStyle/>
                    <a:p>
                      <a:pPr algn="ctr"/>
                      <a:endParaRPr lang="en-US" sz="2000"/>
                    </a:p>
                  </a:txBody>
                  <a:tcPr/>
                </a:tc>
                <a:tc>
                  <a:txBody>
                    <a:bodyPr/>
                    <a:lstStyle/>
                    <a:p>
                      <a:pPr algn="ctr"/>
                      <a:endParaRPr lang="en-US" sz="2000" dirty="0"/>
                    </a:p>
                  </a:txBody>
                  <a:tcPr/>
                </a:tc>
                <a:tc>
                  <a:txBody>
                    <a:bodyPr/>
                    <a:lstStyle/>
                    <a:p>
                      <a:pPr algn="ctr"/>
                      <a:endParaRPr lang="en-US" sz="2000" dirty="0"/>
                    </a:p>
                  </a:txBody>
                  <a:tcPr/>
                </a:tc>
                <a:tc>
                  <a:txBody>
                    <a:bodyPr/>
                    <a:lstStyle/>
                    <a:p>
                      <a:pPr algn="ctr"/>
                      <a:r>
                        <a:rPr lang="en-US" sz="2000" dirty="0"/>
                        <a:t>0</a:t>
                      </a:r>
                    </a:p>
                  </a:txBody>
                  <a:tcPr>
                    <a:solidFill>
                      <a:schemeClr val="accent2">
                        <a:lumMod val="60000"/>
                        <a:lumOff val="40000"/>
                      </a:schemeClr>
                    </a:solidFill>
                  </a:tcPr>
                </a:tc>
                <a:extLst>
                  <a:ext uri="{0D108BD9-81ED-4DB2-BD59-A6C34878D82A}">
                    <a16:rowId xmlns:a16="http://schemas.microsoft.com/office/drawing/2014/main" val="4035918252"/>
                  </a:ext>
                </a:extLst>
              </a:tr>
              <a:tr h="388156">
                <a:tc>
                  <a:txBody>
                    <a:bodyPr/>
                    <a:lstStyle/>
                    <a:p>
                      <a:pPr algn="ctr"/>
                      <a:r>
                        <a:rPr lang="en-US" sz="2000" dirty="0"/>
                        <a:t>0</a:t>
                      </a:r>
                    </a:p>
                  </a:txBody>
                  <a:tcPr>
                    <a:solidFill>
                      <a:schemeClr val="accent2">
                        <a:lumMod val="60000"/>
                        <a:lumOff val="40000"/>
                      </a:schemeClr>
                    </a:solidFill>
                  </a:tcPr>
                </a:tc>
                <a:tc>
                  <a:txBody>
                    <a:bodyPr/>
                    <a:lstStyle/>
                    <a:p>
                      <a:pPr algn="ctr"/>
                      <a:endParaRPr lang="en-US" sz="2000"/>
                    </a:p>
                  </a:txBody>
                  <a:tcPr/>
                </a:tc>
                <a:tc>
                  <a:txBody>
                    <a:bodyPr/>
                    <a:lstStyle/>
                    <a:p>
                      <a:pPr algn="ctr"/>
                      <a:endParaRPr lang="en-US" sz="2000"/>
                    </a:p>
                  </a:txBody>
                  <a:tcPr/>
                </a:tc>
                <a:tc>
                  <a:txBody>
                    <a:bodyPr/>
                    <a:lstStyle/>
                    <a:p>
                      <a:pPr algn="ctr"/>
                      <a:endParaRPr lang="en-US" sz="2000"/>
                    </a:p>
                  </a:txBody>
                  <a:tcPr/>
                </a:tc>
                <a:tc>
                  <a:txBody>
                    <a:bodyPr/>
                    <a:lstStyle/>
                    <a:p>
                      <a:pPr algn="ctr"/>
                      <a:endParaRPr lang="en-US" sz="2000"/>
                    </a:p>
                  </a:txBody>
                  <a:tcPr/>
                </a:tc>
                <a:tc>
                  <a:txBody>
                    <a:bodyPr/>
                    <a:lstStyle/>
                    <a:p>
                      <a:pPr algn="ctr"/>
                      <a:endParaRPr lang="en-US" sz="2000"/>
                    </a:p>
                  </a:txBody>
                  <a:tcPr/>
                </a:tc>
                <a:tc>
                  <a:txBody>
                    <a:bodyPr/>
                    <a:lstStyle/>
                    <a:p>
                      <a:pPr algn="ctr"/>
                      <a:endParaRPr lang="en-US" sz="2000" dirty="0"/>
                    </a:p>
                  </a:txBody>
                  <a:tcPr/>
                </a:tc>
                <a:tc>
                  <a:txBody>
                    <a:bodyPr/>
                    <a:lstStyle/>
                    <a:p>
                      <a:pPr algn="ctr"/>
                      <a:r>
                        <a:rPr lang="en-US" sz="2000" dirty="0"/>
                        <a:t>0</a:t>
                      </a:r>
                    </a:p>
                  </a:txBody>
                  <a:tcPr>
                    <a:solidFill>
                      <a:schemeClr val="accent2">
                        <a:lumMod val="60000"/>
                        <a:lumOff val="40000"/>
                      </a:schemeClr>
                    </a:solidFill>
                  </a:tcPr>
                </a:tc>
                <a:extLst>
                  <a:ext uri="{0D108BD9-81ED-4DB2-BD59-A6C34878D82A}">
                    <a16:rowId xmlns:a16="http://schemas.microsoft.com/office/drawing/2014/main" val="3700813619"/>
                  </a:ext>
                </a:extLst>
              </a:tr>
              <a:tr h="388156">
                <a:tc>
                  <a:txBody>
                    <a:bodyPr/>
                    <a:lstStyle/>
                    <a:p>
                      <a:pPr algn="ctr"/>
                      <a:r>
                        <a:rPr lang="en-US" sz="2000" dirty="0"/>
                        <a:t>0</a:t>
                      </a:r>
                    </a:p>
                  </a:txBody>
                  <a:tcPr>
                    <a:solidFill>
                      <a:schemeClr val="accent2">
                        <a:lumMod val="60000"/>
                        <a:lumOff val="40000"/>
                      </a:schemeClr>
                    </a:solidFill>
                  </a:tcPr>
                </a:tc>
                <a:tc>
                  <a:txBody>
                    <a:bodyPr/>
                    <a:lstStyle/>
                    <a:p>
                      <a:pPr algn="ctr"/>
                      <a:endParaRPr lang="en-US" sz="2000"/>
                    </a:p>
                  </a:txBody>
                  <a:tcPr/>
                </a:tc>
                <a:tc>
                  <a:txBody>
                    <a:bodyPr/>
                    <a:lstStyle/>
                    <a:p>
                      <a:pPr algn="ctr"/>
                      <a:endParaRPr lang="en-US" sz="2000"/>
                    </a:p>
                  </a:txBody>
                  <a:tcPr/>
                </a:tc>
                <a:tc>
                  <a:txBody>
                    <a:bodyPr/>
                    <a:lstStyle/>
                    <a:p>
                      <a:pPr algn="ctr"/>
                      <a:endParaRPr lang="en-US" sz="2000"/>
                    </a:p>
                  </a:txBody>
                  <a:tcPr/>
                </a:tc>
                <a:tc>
                  <a:txBody>
                    <a:bodyPr/>
                    <a:lstStyle/>
                    <a:p>
                      <a:pPr algn="ctr"/>
                      <a:endParaRPr lang="en-US" sz="2000"/>
                    </a:p>
                  </a:txBody>
                  <a:tcPr/>
                </a:tc>
                <a:tc>
                  <a:txBody>
                    <a:bodyPr/>
                    <a:lstStyle/>
                    <a:p>
                      <a:pPr algn="ctr"/>
                      <a:endParaRPr lang="en-US" sz="2000"/>
                    </a:p>
                  </a:txBody>
                  <a:tcPr/>
                </a:tc>
                <a:tc>
                  <a:txBody>
                    <a:bodyPr/>
                    <a:lstStyle/>
                    <a:p>
                      <a:pPr algn="ctr"/>
                      <a:endParaRPr lang="en-US" sz="2000" dirty="0"/>
                    </a:p>
                  </a:txBody>
                  <a:tcPr/>
                </a:tc>
                <a:tc>
                  <a:txBody>
                    <a:bodyPr/>
                    <a:lstStyle/>
                    <a:p>
                      <a:pPr algn="ctr"/>
                      <a:r>
                        <a:rPr lang="en-US" sz="2000" dirty="0"/>
                        <a:t>0</a:t>
                      </a:r>
                    </a:p>
                  </a:txBody>
                  <a:tcPr>
                    <a:solidFill>
                      <a:schemeClr val="accent2">
                        <a:lumMod val="60000"/>
                        <a:lumOff val="40000"/>
                      </a:schemeClr>
                    </a:solidFill>
                  </a:tcPr>
                </a:tc>
                <a:extLst>
                  <a:ext uri="{0D108BD9-81ED-4DB2-BD59-A6C34878D82A}">
                    <a16:rowId xmlns:a16="http://schemas.microsoft.com/office/drawing/2014/main" val="922392007"/>
                  </a:ext>
                </a:extLst>
              </a:tr>
              <a:tr h="388156">
                <a:tc>
                  <a:txBody>
                    <a:bodyPr/>
                    <a:lstStyle/>
                    <a:p>
                      <a:pPr algn="ctr"/>
                      <a:r>
                        <a:rPr lang="en-US" sz="2000" dirty="0"/>
                        <a:t>0</a:t>
                      </a:r>
                    </a:p>
                  </a:txBody>
                  <a:tcPr>
                    <a:solidFill>
                      <a:schemeClr val="accent2">
                        <a:lumMod val="60000"/>
                        <a:lumOff val="40000"/>
                      </a:schemeClr>
                    </a:solidFill>
                  </a:tcPr>
                </a:tc>
                <a:tc>
                  <a:txBody>
                    <a:bodyPr/>
                    <a:lstStyle/>
                    <a:p>
                      <a:pPr algn="ctr"/>
                      <a:r>
                        <a:rPr lang="en-US" sz="2000" dirty="0"/>
                        <a:t>0</a:t>
                      </a:r>
                    </a:p>
                  </a:txBody>
                  <a:tcPr>
                    <a:solidFill>
                      <a:schemeClr val="accent2">
                        <a:lumMod val="60000"/>
                        <a:lumOff val="40000"/>
                      </a:schemeClr>
                    </a:solidFill>
                  </a:tcPr>
                </a:tc>
                <a:tc>
                  <a:txBody>
                    <a:bodyPr/>
                    <a:lstStyle/>
                    <a:p>
                      <a:pPr algn="ctr"/>
                      <a:r>
                        <a:rPr lang="en-US" sz="2000" dirty="0"/>
                        <a:t>0</a:t>
                      </a:r>
                    </a:p>
                  </a:txBody>
                  <a:tcPr>
                    <a:solidFill>
                      <a:schemeClr val="accent2">
                        <a:lumMod val="60000"/>
                        <a:lumOff val="40000"/>
                      </a:schemeClr>
                    </a:solidFill>
                  </a:tcPr>
                </a:tc>
                <a:tc>
                  <a:txBody>
                    <a:bodyPr/>
                    <a:lstStyle/>
                    <a:p>
                      <a:pPr algn="ctr"/>
                      <a:r>
                        <a:rPr lang="en-US" sz="2000" dirty="0"/>
                        <a:t>0</a:t>
                      </a:r>
                    </a:p>
                  </a:txBody>
                  <a:tcPr>
                    <a:solidFill>
                      <a:schemeClr val="accent2">
                        <a:lumMod val="60000"/>
                        <a:lumOff val="40000"/>
                      </a:schemeClr>
                    </a:solidFill>
                  </a:tcPr>
                </a:tc>
                <a:tc>
                  <a:txBody>
                    <a:bodyPr/>
                    <a:lstStyle/>
                    <a:p>
                      <a:pPr algn="ctr"/>
                      <a:r>
                        <a:rPr lang="en-US" sz="2000" dirty="0"/>
                        <a:t>0</a:t>
                      </a:r>
                    </a:p>
                  </a:txBody>
                  <a:tcPr>
                    <a:solidFill>
                      <a:schemeClr val="accent2">
                        <a:lumMod val="60000"/>
                        <a:lumOff val="40000"/>
                      </a:schemeClr>
                    </a:solidFill>
                  </a:tcPr>
                </a:tc>
                <a:tc>
                  <a:txBody>
                    <a:bodyPr/>
                    <a:lstStyle/>
                    <a:p>
                      <a:pPr algn="ctr"/>
                      <a:r>
                        <a:rPr lang="en-US" sz="2000" dirty="0"/>
                        <a:t>0</a:t>
                      </a:r>
                    </a:p>
                  </a:txBody>
                  <a:tcPr>
                    <a:solidFill>
                      <a:schemeClr val="accent2">
                        <a:lumMod val="60000"/>
                        <a:lumOff val="40000"/>
                      </a:schemeClr>
                    </a:solidFill>
                  </a:tcPr>
                </a:tc>
                <a:tc>
                  <a:txBody>
                    <a:bodyPr/>
                    <a:lstStyle/>
                    <a:p>
                      <a:pPr algn="ctr"/>
                      <a:r>
                        <a:rPr lang="en-US" sz="2000" dirty="0"/>
                        <a:t>0</a:t>
                      </a:r>
                    </a:p>
                  </a:txBody>
                  <a:tcPr>
                    <a:solidFill>
                      <a:schemeClr val="accent2">
                        <a:lumMod val="60000"/>
                        <a:lumOff val="40000"/>
                      </a:schemeClr>
                    </a:solidFill>
                  </a:tcPr>
                </a:tc>
                <a:tc>
                  <a:txBody>
                    <a:bodyPr/>
                    <a:lstStyle/>
                    <a:p>
                      <a:pPr algn="ctr"/>
                      <a:r>
                        <a:rPr lang="en-US" sz="2000" dirty="0"/>
                        <a:t>0</a:t>
                      </a:r>
                    </a:p>
                  </a:txBody>
                  <a:tcPr>
                    <a:solidFill>
                      <a:schemeClr val="accent2">
                        <a:lumMod val="60000"/>
                        <a:lumOff val="40000"/>
                      </a:schemeClr>
                    </a:solidFill>
                  </a:tcPr>
                </a:tc>
                <a:extLst>
                  <a:ext uri="{0D108BD9-81ED-4DB2-BD59-A6C34878D82A}">
                    <a16:rowId xmlns:a16="http://schemas.microsoft.com/office/drawing/2014/main" val="1099455774"/>
                  </a:ext>
                </a:extLst>
              </a:tr>
            </a:tbl>
          </a:graphicData>
        </a:graphic>
      </p:graphicFrame>
      <p:graphicFrame>
        <p:nvGraphicFramePr>
          <p:cNvPr id="10" name="Table 9"/>
          <p:cNvGraphicFramePr>
            <a:graphicFrameLocks noGrp="1"/>
          </p:cNvGraphicFramePr>
          <p:nvPr/>
        </p:nvGraphicFramePr>
        <p:xfrm>
          <a:off x="7956389" y="2402571"/>
          <a:ext cx="2549622" cy="2339322"/>
        </p:xfrm>
        <a:graphic>
          <a:graphicData uri="http://schemas.openxmlformats.org/drawingml/2006/table">
            <a:tbl>
              <a:tblPr firstRow="1" bandRow="1">
                <a:tableStyleId>{5940675A-B579-460E-94D1-54222C63F5DA}</a:tableStyleId>
              </a:tblPr>
              <a:tblGrid>
                <a:gridCol w="424937">
                  <a:extLst>
                    <a:ext uri="{9D8B030D-6E8A-4147-A177-3AD203B41FA5}">
                      <a16:colId xmlns:a16="http://schemas.microsoft.com/office/drawing/2014/main" val="3480564421"/>
                    </a:ext>
                  </a:extLst>
                </a:gridCol>
                <a:gridCol w="424937">
                  <a:extLst>
                    <a:ext uri="{9D8B030D-6E8A-4147-A177-3AD203B41FA5}">
                      <a16:colId xmlns:a16="http://schemas.microsoft.com/office/drawing/2014/main" val="4056365739"/>
                    </a:ext>
                  </a:extLst>
                </a:gridCol>
                <a:gridCol w="424937">
                  <a:extLst>
                    <a:ext uri="{9D8B030D-6E8A-4147-A177-3AD203B41FA5}">
                      <a16:colId xmlns:a16="http://schemas.microsoft.com/office/drawing/2014/main" val="2710911161"/>
                    </a:ext>
                  </a:extLst>
                </a:gridCol>
                <a:gridCol w="424937">
                  <a:extLst>
                    <a:ext uri="{9D8B030D-6E8A-4147-A177-3AD203B41FA5}">
                      <a16:colId xmlns:a16="http://schemas.microsoft.com/office/drawing/2014/main" val="3495369907"/>
                    </a:ext>
                  </a:extLst>
                </a:gridCol>
                <a:gridCol w="424937">
                  <a:extLst>
                    <a:ext uri="{9D8B030D-6E8A-4147-A177-3AD203B41FA5}">
                      <a16:colId xmlns:a16="http://schemas.microsoft.com/office/drawing/2014/main" val="3006899657"/>
                    </a:ext>
                  </a:extLst>
                </a:gridCol>
                <a:gridCol w="424937">
                  <a:extLst>
                    <a:ext uri="{9D8B030D-6E8A-4147-A177-3AD203B41FA5}">
                      <a16:colId xmlns:a16="http://schemas.microsoft.com/office/drawing/2014/main" val="3732444031"/>
                    </a:ext>
                  </a:extLst>
                </a:gridCol>
              </a:tblGrid>
              <a:tr h="389887">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956131665"/>
                  </a:ext>
                </a:extLst>
              </a:tr>
              <a:tr h="389887">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252172804"/>
                  </a:ext>
                </a:extLst>
              </a:tr>
              <a:tr h="389887">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805622186"/>
                  </a:ext>
                </a:extLst>
              </a:tr>
              <a:tr h="389887">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672401065"/>
                  </a:ext>
                </a:extLst>
              </a:tr>
              <a:tr h="389887">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543271748"/>
                  </a:ext>
                </a:extLst>
              </a:tr>
              <a:tr h="389887">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076481461"/>
                  </a:ext>
                </a:extLst>
              </a:tr>
            </a:tbl>
          </a:graphicData>
        </a:graphic>
      </p:graphicFrame>
      <p:sp>
        <p:nvSpPr>
          <p:cNvPr id="20" name="TextBox 19"/>
          <p:cNvSpPr txBox="1"/>
          <p:nvPr/>
        </p:nvSpPr>
        <p:spPr>
          <a:xfrm>
            <a:off x="1595512" y="1140848"/>
            <a:ext cx="2736304" cy="523220"/>
          </a:xfrm>
          <a:prstGeom prst="rect">
            <a:avLst/>
          </a:prstGeom>
          <a:noFill/>
        </p:spPr>
        <p:txBody>
          <a:bodyPr wrap="square" rtlCol="0">
            <a:spAutoFit/>
          </a:bodyPr>
          <a:lstStyle/>
          <a:p>
            <a:r>
              <a:rPr lang="en-US" sz="2800" dirty="0"/>
              <a:t>padding = p = 1</a:t>
            </a:r>
          </a:p>
        </p:txBody>
      </p:sp>
    </p:spTree>
    <p:extLst>
      <p:ext uri="{BB962C8B-B14F-4D97-AF65-F5344CB8AC3E}">
        <p14:creationId xmlns:p14="http://schemas.microsoft.com/office/powerpoint/2010/main" val="1953545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0507" y="188374"/>
            <a:ext cx="8229600" cy="1143000"/>
          </a:xfrm>
        </p:spPr>
        <p:txBody>
          <a:bodyPr>
            <a:normAutofit/>
          </a:bodyPr>
          <a:lstStyle/>
          <a:p>
            <a:r>
              <a:rPr lang="en-US" dirty="0"/>
              <a:t>What is a convolution?</a:t>
            </a:r>
          </a:p>
        </p:txBody>
      </p:sp>
      <p:sp>
        <p:nvSpPr>
          <p:cNvPr id="3" name="Content Placeholder 2"/>
          <p:cNvSpPr>
            <a:spLocks noGrp="1"/>
          </p:cNvSpPr>
          <p:nvPr>
            <p:ph idx="1"/>
          </p:nvPr>
        </p:nvSpPr>
        <p:spPr>
          <a:xfrm>
            <a:off x="1827908" y="595305"/>
            <a:ext cx="8292200" cy="5639241"/>
          </a:xfrm>
        </p:spPr>
        <p:txBody>
          <a:bodyPr>
            <a:noAutofit/>
          </a:bodyPr>
          <a:lstStyle/>
          <a:p>
            <a:pPr marL="0" indent="0">
              <a:buNone/>
            </a:pPr>
            <a:endParaRPr lang="en-US" sz="2400" dirty="0"/>
          </a:p>
          <a:p>
            <a:endParaRPr lang="en-US" sz="2400" dirty="0"/>
          </a:p>
          <a:p>
            <a:pPr marL="0" indent="0">
              <a:buNone/>
            </a:pPr>
            <a:endParaRPr lang="en-US" sz="2400" dirty="0"/>
          </a:p>
          <a:p>
            <a:r>
              <a:rPr lang="en-US" sz="2400" dirty="0"/>
              <a:t>The fundamental operation, the convolution I * K(</a:t>
            </a:r>
            <a:r>
              <a:rPr lang="en-US" sz="2400" dirty="0" err="1"/>
              <a:t>I,j</a:t>
            </a:r>
            <a:r>
              <a:rPr lang="en-US" sz="2400" dirty="0"/>
              <a:t>) = \sum \sum</a:t>
            </a:r>
          </a:p>
          <a:p>
            <a:r>
              <a:rPr lang="en-US" sz="2400" dirty="0"/>
              <a:t>Flipping kernels makes the convolution commutative, which is fundamental in theory, but not required in NN to compose with other functions, so to include discrete correlations as well into “convolution”</a:t>
            </a:r>
          </a:p>
          <a:p>
            <a:r>
              <a:rPr lang="en-US" sz="2400" dirty="0"/>
              <a:t>Convolution is a linear operator, dot-product like correlation, not a matrix multiplication, but can be implemented as a sparse matrix multiplication, to be viewed as an affine transform</a:t>
            </a:r>
          </a:p>
          <a:p>
            <a:endParaRPr lang="en-US" sz="2400" dirty="0"/>
          </a:p>
        </p:txBody>
      </p:sp>
    </p:spTree>
    <p:extLst>
      <p:ext uri="{BB962C8B-B14F-4D97-AF65-F5344CB8AC3E}">
        <p14:creationId xmlns:p14="http://schemas.microsoft.com/office/powerpoint/2010/main" val="399074917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1524000" y="0"/>
            <a:ext cx="9144000" cy="69269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6D6D6D"/>
              </a:solidFill>
            </a:endParaRPr>
          </a:p>
        </p:txBody>
      </p:sp>
      <p:sp>
        <p:nvSpPr>
          <p:cNvPr id="5" name="4 - Ορθογώνιο"/>
          <p:cNvSpPr/>
          <p:nvPr/>
        </p:nvSpPr>
        <p:spPr>
          <a:xfrm>
            <a:off x="1524000" y="692696"/>
            <a:ext cx="9144000" cy="72008"/>
          </a:xfrm>
          <a:prstGeom prst="rect">
            <a:avLst/>
          </a:prstGeom>
          <a:solidFill>
            <a:srgbClr val="001F5C"/>
          </a:solidFill>
          <a:ln>
            <a:solidFill>
              <a:srgbClr val="00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ln>
                <a:solidFill>
                  <a:srgbClr val="001F5C"/>
                </a:solidFill>
              </a:ln>
              <a:solidFill>
                <a:srgbClr val="001F5C"/>
              </a:solidFill>
            </a:endParaRPr>
          </a:p>
        </p:txBody>
      </p:sp>
      <p:sp>
        <p:nvSpPr>
          <p:cNvPr id="6" name="5 - TextBox"/>
          <p:cNvSpPr txBox="1"/>
          <p:nvPr/>
        </p:nvSpPr>
        <p:spPr>
          <a:xfrm>
            <a:off x="1524000" y="53961"/>
            <a:ext cx="9395520" cy="584775"/>
          </a:xfrm>
          <a:prstGeom prst="rect">
            <a:avLst/>
          </a:prstGeom>
          <a:noFill/>
        </p:spPr>
        <p:txBody>
          <a:bodyPr wrap="square" lIns="91440" tIns="45720" rIns="91440" bIns="45720" rtlCol="0" anchor="t">
            <a:spAutoFit/>
          </a:bodyPr>
          <a:lstStyle/>
          <a:p>
            <a:r>
              <a:rPr lang="en-US" sz="3200" b="1" dirty="0">
                <a:solidFill>
                  <a:srgbClr val="000000"/>
                </a:solidFill>
                <a:cs typeface="Calibri"/>
              </a:rPr>
              <a:t>Zero-Padding </a:t>
            </a:r>
          </a:p>
        </p:txBody>
      </p:sp>
      <p:sp>
        <p:nvSpPr>
          <p:cNvPr id="20" name="TextBox 19"/>
          <p:cNvSpPr txBox="1"/>
          <p:nvPr/>
        </p:nvSpPr>
        <p:spPr>
          <a:xfrm>
            <a:off x="1524000" y="1052736"/>
            <a:ext cx="4139952" cy="553998"/>
          </a:xfrm>
          <a:prstGeom prst="rect">
            <a:avLst/>
          </a:prstGeom>
          <a:noFill/>
        </p:spPr>
        <p:txBody>
          <a:bodyPr wrap="square" rtlCol="0">
            <a:spAutoFit/>
          </a:bodyPr>
          <a:lstStyle/>
          <a:p>
            <a:r>
              <a:rPr lang="en-US" sz="3000" u="sng" dirty="0"/>
              <a:t>Valid and Same padding</a:t>
            </a:r>
          </a:p>
        </p:txBody>
      </p:sp>
      <mc:AlternateContent xmlns:mc="http://schemas.openxmlformats.org/markup-compatibility/2006" xmlns:a14="http://schemas.microsoft.com/office/drawing/2010/main">
        <mc:Choice Requires="a14">
          <p:sp>
            <p:nvSpPr>
              <p:cNvPr id="21" name="TextBox 20"/>
              <p:cNvSpPr txBox="1"/>
              <p:nvPr/>
            </p:nvSpPr>
            <p:spPr>
              <a:xfrm>
                <a:off x="1524000" y="2064912"/>
                <a:ext cx="6012160" cy="1508105"/>
              </a:xfrm>
              <a:prstGeom prst="rect">
                <a:avLst/>
              </a:prstGeom>
              <a:noFill/>
            </p:spPr>
            <p:txBody>
              <a:bodyPr wrap="square" rtlCol="0">
                <a:spAutoFit/>
              </a:bodyPr>
              <a:lstStyle/>
              <a:p>
                <a:r>
                  <a:rPr lang="en-US" sz="3000" u="sng" dirty="0"/>
                  <a:t>Valid</a:t>
                </a:r>
                <a:r>
                  <a:rPr lang="en-US" sz="3000" dirty="0"/>
                  <a:t> : Without padding</a:t>
                </a:r>
              </a:p>
              <a:p>
                <a:pPr marL="457200" indent="-457200">
                  <a:buFont typeface="Arial" panose="020B0604020202020204" pitchFamily="34" charset="0"/>
                  <a:buChar char="•"/>
                </a:pPr>
                <a:r>
                  <a:rPr lang="en-US" sz="3000" dirty="0"/>
                  <a:t>p=0</a:t>
                </a:r>
              </a:p>
              <a:p>
                <a:pPr marL="457200" indent="-457200">
                  <a:buFont typeface="Arial" panose="020B0604020202020204" pitchFamily="34" charset="0"/>
                  <a:buChar char="•"/>
                </a:pPr>
                <a:r>
                  <a:rPr lang="en-US" sz="3000" dirty="0"/>
                  <a:t>Output: n-f+1 </a:t>
                </a:r>
                <a14:m>
                  <m:oMath xmlns:m="http://schemas.openxmlformats.org/officeDocument/2006/math">
                    <m:r>
                      <a:rPr lang="en-US" sz="3000">
                        <a:latin typeface="Cambria Math" panose="02040503050406030204" pitchFamily="18" charset="0"/>
                        <a:ea typeface="Cambria Math" panose="02040503050406030204" pitchFamily="18" charset="0"/>
                      </a:rPr>
                      <m:t>×</m:t>
                    </m:r>
                  </m:oMath>
                </a14:m>
                <a:r>
                  <a:rPr lang="en-US" sz="3000" dirty="0"/>
                  <a:t> n-f+1</a:t>
                </a:r>
              </a:p>
            </p:txBody>
          </p:sp>
        </mc:Choice>
        <mc:Fallback xmlns="">
          <p:sp>
            <p:nvSpPr>
              <p:cNvPr id="21" name="TextBox 20"/>
              <p:cNvSpPr txBox="1">
                <a:spLocks noRot="1" noChangeAspect="1" noMove="1" noResize="1" noEditPoints="1" noAdjustHandles="1" noChangeArrowheads="1" noChangeShapeType="1" noTextEdit="1"/>
              </p:cNvSpPr>
              <p:nvPr/>
            </p:nvSpPr>
            <p:spPr>
              <a:xfrm>
                <a:off x="1524000" y="2064912"/>
                <a:ext cx="6012160" cy="1508105"/>
              </a:xfrm>
              <a:prstGeom prst="rect">
                <a:avLst/>
              </a:prstGeom>
              <a:blipFill>
                <a:blip r:embed="rId2"/>
                <a:stretch>
                  <a:fillRect l="-2333" t="-4858" b="-101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1523504" y="4148402"/>
                <a:ext cx="8316912" cy="1728871"/>
              </a:xfrm>
              <a:prstGeom prst="rect">
                <a:avLst/>
              </a:prstGeom>
              <a:noFill/>
            </p:spPr>
            <p:txBody>
              <a:bodyPr wrap="square" rtlCol="0">
                <a:spAutoFit/>
              </a:bodyPr>
              <a:lstStyle/>
              <a:p>
                <a:r>
                  <a:rPr lang="en-US" sz="3000" u="sng" dirty="0"/>
                  <a:t>Same</a:t>
                </a:r>
                <a:r>
                  <a:rPr lang="en-US" sz="3000" dirty="0"/>
                  <a:t> : Output size is the same as the input size</a:t>
                </a:r>
              </a:p>
              <a:p>
                <a:pPr marL="457200" indent="-457200">
                  <a:buFont typeface="Arial" panose="020B0604020202020204" pitchFamily="34" charset="0"/>
                  <a:buChar char="•"/>
                </a:pPr>
                <a:r>
                  <a:rPr lang="en-US" sz="3000" dirty="0"/>
                  <a:t>Output: n+2p-f+1 </a:t>
                </a:r>
                <a14:m>
                  <m:oMath xmlns:m="http://schemas.openxmlformats.org/officeDocument/2006/math">
                    <m:r>
                      <a:rPr lang="en-US" sz="3000">
                        <a:latin typeface="Cambria Math" panose="02040503050406030204" pitchFamily="18" charset="0"/>
                        <a:ea typeface="Cambria Math" panose="02040503050406030204" pitchFamily="18" charset="0"/>
                      </a:rPr>
                      <m:t>×</m:t>
                    </m:r>
                  </m:oMath>
                </a14:m>
                <a:r>
                  <a:rPr lang="en-US" sz="3000" dirty="0"/>
                  <a:t> n+2p-f+1</a:t>
                </a:r>
              </a:p>
              <a:p>
                <a:pPr marL="457200" indent="-457200">
                  <a:buFont typeface="Arial" panose="020B0604020202020204" pitchFamily="34" charset="0"/>
                  <a:buChar char="•"/>
                </a:pPr>
                <a:r>
                  <a:rPr lang="en-US" sz="3000" dirty="0"/>
                  <a:t>p=</a:t>
                </a:r>
                <a14:m>
                  <m:oMath xmlns:m="http://schemas.openxmlformats.org/officeDocument/2006/math">
                    <m:f>
                      <m:fPr>
                        <m:ctrlPr>
                          <a:rPr lang="en-US" sz="3000" i="1">
                            <a:latin typeface="Cambria Math" panose="02040503050406030204" pitchFamily="18" charset="0"/>
                          </a:rPr>
                        </m:ctrlPr>
                      </m:fPr>
                      <m:num>
                        <m:r>
                          <m:rPr>
                            <m:sty m:val="p"/>
                          </m:rPr>
                          <a:rPr lang="en-US" sz="3000">
                            <a:latin typeface="Cambria Math" panose="02040503050406030204" pitchFamily="18" charset="0"/>
                          </a:rPr>
                          <m:t>f</m:t>
                        </m:r>
                        <m:r>
                          <a:rPr lang="en-US" sz="3000">
                            <a:latin typeface="Cambria Math" panose="02040503050406030204" pitchFamily="18" charset="0"/>
                          </a:rPr>
                          <m:t>−1</m:t>
                        </m:r>
                      </m:num>
                      <m:den>
                        <m:r>
                          <a:rPr lang="en-US" sz="3000">
                            <a:latin typeface="Cambria Math" panose="02040503050406030204" pitchFamily="18" charset="0"/>
                          </a:rPr>
                          <m:t>2</m:t>
                        </m:r>
                      </m:den>
                    </m:f>
                  </m:oMath>
                </a14:m>
                <a:endParaRPr lang="en-US" sz="3000" dirty="0"/>
              </a:p>
            </p:txBody>
          </p:sp>
        </mc:Choice>
        <mc:Fallback xmlns="">
          <p:sp>
            <p:nvSpPr>
              <p:cNvPr id="22" name="TextBox 21"/>
              <p:cNvSpPr txBox="1">
                <a:spLocks noRot="1" noChangeAspect="1" noMove="1" noResize="1" noEditPoints="1" noAdjustHandles="1" noChangeArrowheads="1" noChangeShapeType="1" noTextEdit="1"/>
              </p:cNvSpPr>
              <p:nvPr/>
            </p:nvSpPr>
            <p:spPr>
              <a:xfrm>
                <a:off x="1523504" y="4148402"/>
                <a:ext cx="8316912" cy="1728871"/>
              </a:xfrm>
              <a:prstGeom prst="rect">
                <a:avLst/>
              </a:prstGeom>
              <a:blipFill>
                <a:blip r:embed="rId3"/>
                <a:stretch>
                  <a:fillRect l="-1760" t="-4240" b="-2827"/>
                </a:stretch>
              </a:blipFill>
            </p:spPr>
            <p:txBody>
              <a:bodyPr/>
              <a:lstStyle/>
              <a:p>
                <a:r>
                  <a:rPr lang="en-US">
                    <a:noFill/>
                  </a:rPr>
                  <a:t> </a:t>
                </a:r>
              </a:p>
            </p:txBody>
          </p:sp>
        </mc:Fallback>
      </mc:AlternateContent>
    </p:spTree>
    <p:extLst>
      <p:ext uri="{BB962C8B-B14F-4D97-AF65-F5344CB8AC3E}">
        <p14:creationId xmlns:p14="http://schemas.microsoft.com/office/powerpoint/2010/main" val="97259980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1524000" y="0"/>
            <a:ext cx="9144000" cy="69269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6D6D6D"/>
              </a:solidFill>
            </a:endParaRPr>
          </a:p>
        </p:txBody>
      </p:sp>
      <p:sp>
        <p:nvSpPr>
          <p:cNvPr id="5" name="4 - Ορθογώνιο"/>
          <p:cNvSpPr/>
          <p:nvPr/>
        </p:nvSpPr>
        <p:spPr>
          <a:xfrm>
            <a:off x="1524000" y="692696"/>
            <a:ext cx="9144000" cy="72008"/>
          </a:xfrm>
          <a:prstGeom prst="rect">
            <a:avLst/>
          </a:prstGeom>
          <a:solidFill>
            <a:srgbClr val="001F5C"/>
          </a:solidFill>
          <a:ln>
            <a:solidFill>
              <a:srgbClr val="00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ln>
                <a:solidFill>
                  <a:srgbClr val="001F5C"/>
                </a:solidFill>
              </a:ln>
              <a:solidFill>
                <a:srgbClr val="001F5C"/>
              </a:solidFill>
            </a:endParaRPr>
          </a:p>
        </p:txBody>
      </p:sp>
      <p:sp>
        <p:nvSpPr>
          <p:cNvPr id="6" name="5 - TextBox"/>
          <p:cNvSpPr txBox="1"/>
          <p:nvPr/>
        </p:nvSpPr>
        <p:spPr>
          <a:xfrm>
            <a:off x="1524000" y="53961"/>
            <a:ext cx="9395520" cy="584775"/>
          </a:xfrm>
          <a:prstGeom prst="rect">
            <a:avLst/>
          </a:prstGeom>
          <a:noFill/>
        </p:spPr>
        <p:txBody>
          <a:bodyPr wrap="square" lIns="91440" tIns="45720" rIns="91440" bIns="45720" rtlCol="0" anchor="t">
            <a:spAutoFit/>
          </a:bodyPr>
          <a:lstStyle/>
          <a:p>
            <a:r>
              <a:rPr lang="en-US" sz="3200" b="1" dirty="0" err="1">
                <a:solidFill>
                  <a:srgbClr val="000000"/>
                </a:solidFill>
                <a:cs typeface="Calibri"/>
              </a:rPr>
              <a:t>Strided</a:t>
            </a:r>
            <a:r>
              <a:rPr lang="en-US" sz="3200" b="1" dirty="0">
                <a:solidFill>
                  <a:srgbClr val="000000"/>
                </a:solidFill>
                <a:cs typeface="Calibri"/>
              </a:rPr>
              <a:t> Convolution</a:t>
            </a:r>
          </a:p>
        </p:txBody>
      </p:sp>
      <p:graphicFrame>
        <p:nvGraphicFramePr>
          <p:cNvPr id="2" name="Table 1"/>
          <p:cNvGraphicFramePr>
            <a:graphicFrameLocks noGrp="1"/>
          </p:cNvGraphicFramePr>
          <p:nvPr/>
        </p:nvGraphicFramePr>
        <p:xfrm>
          <a:off x="1703513" y="1809592"/>
          <a:ext cx="3456383" cy="3200400"/>
        </p:xfrm>
        <a:graphic>
          <a:graphicData uri="http://schemas.openxmlformats.org/drawingml/2006/table">
            <a:tbl>
              <a:tblPr firstRow="1" bandRow="1">
                <a:tableStyleId>{5940675A-B579-460E-94D1-54222C63F5DA}</a:tableStyleId>
              </a:tblPr>
              <a:tblGrid>
                <a:gridCol w="493769">
                  <a:extLst>
                    <a:ext uri="{9D8B030D-6E8A-4147-A177-3AD203B41FA5}">
                      <a16:colId xmlns:a16="http://schemas.microsoft.com/office/drawing/2014/main" val="2491889503"/>
                    </a:ext>
                  </a:extLst>
                </a:gridCol>
                <a:gridCol w="493769">
                  <a:extLst>
                    <a:ext uri="{9D8B030D-6E8A-4147-A177-3AD203B41FA5}">
                      <a16:colId xmlns:a16="http://schemas.microsoft.com/office/drawing/2014/main" val="251071732"/>
                    </a:ext>
                  </a:extLst>
                </a:gridCol>
                <a:gridCol w="493769">
                  <a:extLst>
                    <a:ext uri="{9D8B030D-6E8A-4147-A177-3AD203B41FA5}">
                      <a16:colId xmlns:a16="http://schemas.microsoft.com/office/drawing/2014/main" val="3040173894"/>
                    </a:ext>
                  </a:extLst>
                </a:gridCol>
                <a:gridCol w="493769">
                  <a:extLst>
                    <a:ext uri="{9D8B030D-6E8A-4147-A177-3AD203B41FA5}">
                      <a16:colId xmlns:a16="http://schemas.microsoft.com/office/drawing/2014/main" val="3601571713"/>
                    </a:ext>
                  </a:extLst>
                </a:gridCol>
                <a:gridCol w="493769">
                  <a:extLst>
                    <a:ext uri="{9D8B030D-6E8A-4147-A177-3AD203B41FA5}">
                      <a16:colId xmlns:a16="http://schemas.microsoft.com/office/drawing/2014/main" val="431875613"/>
                    </a:ext>
                  </a:extLst>
                </a:gridCol>
                <a:gridCol w="493769">
                  <a:extLst>
                    <a:ext uri="{9D8B030D-6E8A-4147-A177-3AD203B41FA5}">
                      <a16:colId xmlns:a16="http://schemas.microsoft.com/office/drawing/2014/main" val="1320060158"/>
                    </a:ext>
                  </a:extLst>
                </a:gridCol>
                <a:gridCol w="493769">
                  <a:extLst>
                    <a:ext uri="{9D8B030D-6E8A-4147-A177-3AD203B41FA5}">
                      <a16:colId xmlns:a16="http://schemas.microsoft.com/office/drawing/2014/main" val="1908787334"/>
                    </a:ext>
                  </a:extLst>
                </a:gridCol>
              </a:tblGrid>
              <a:tr h="442335">
                <a:tc>
                  <a:txBody>
                    <a:bodyPr/>
                    <a:lstStyle/>
                    <a:p>
                      <a:pPr algn="ctr"/>
                      <a:r>
                        <a:rPr lang="en-US" sz="2400" dirty="0"/>
                        <a:t>2</a:t>
                      </a:r>
                    </a:p>
                  </a:txBody>
                  <a:tcPr>
                    <a:solidFill>
                      <a:schemeClr val="tx2">
                        <a:lumMod val="40000"/>
                        <a:lumOff val="60000"/>
                      </a:schemeClr>
                    </a:solidFill>
                  </a:tcPr>
                </a:tc>
                <a:tc>
                  <a:txBody>
                    <a:bodyPr/>
                    <a:lstStyle/>
                    <a:p>
                      <a:pPr algn="ctr"/>
                      <a:r>
                        <a:rPr lang="en-US" sz="2400" dirty="0"/>
                        <a:t>3</a:t>
                      </a:r>
                    </a:p>
                  </a:txBody>
                  <a:tcPr>
                    <a:solidFill>
                      <a:schemeClr val="tx2">
                        <a:lumMod val="40000"/>
                        <a:lumOff val="60000"/>
                      </a:schemeClr>
                    </a:solidFill>
                  </a:tcPr>
                </a:tc>
                <a:tc>
                  <a:txBody>
                    <a:bodyPr/>
                    <a:lstStyle/>
                    <a:p>
                      <a:pPr algn="ctr"/>
                      <a:r>
                        <a:rPr lang="en-US" sz="2400" dirty="0"/>
                        <a:t>7</a:t>
                      </a:r>
                    </a:p>
                  </a:txBody>
                  <a:tcPr>
                    <a:solidFill>
                      <a:schemeClr val="tx2">
                        <a:lumMod val="40000"/>
                        <a:lumOff val="60000"/>
                      </a:schemeClr>
                    </a:solidFill>
                  </a:tcPr>
                </a:tc>
                <a:tc>
                  <a:txBody>
                    <a:bodyPr/>
                    <a:lstStyle/>
                    <a:p>
                      <a:pPr algn="ctr"/>
                      <a:r>
                        <a:rPr lang="en-US" sz="2400" dirty="0"/>
                        <a:t>4</a:t>
                      </a:r>
                    </a:p>
                  </a:txBody>
                  <a:tcPr/>
                </a:tc>
                <a:tc>
                  <a:txBody>
                    <a:bodyPr/>
                    <a:lstStyle/>
                    <a:p>
                      <a:pPr algn="ctr"/>
                      <a:r>
                        <a:rPr lang="en-US" sz="2400" dirty="0"/>
                        <a:t>6</a:t>
                      </a:r>
                    </a:p>
                  </a:txBody>
                  <a:tcPr/>
                </a:tc>
                <a:tc>
                  <a:txBody>
                    <a:bodyPr/>
                    <a:lstStyle/>
                    <a:p>
                      <a:pPr algn="ctr"/>
                      <a:r>
                        <a:rPr lang="en-US" sz="2400" dirty="0"/>
                        <a:t>2</a:t>
                      </a:r>
                    </a:p>
                  </a:txBody>
                  <a:tcPr/>
                </a:tc>
                <a:tc>
                  <a:txBody>
                    <a:bodyPr/>
                    <a:lstStyle/>
                    <a:p>
                      <a:pPr algn="ctr"/>
                      <a:r>
                        <a:rPr lang="en-US" sz="2400" dirty="0"/>
                        <a:t>9</a:t>
                      </a:r>
                    </a:p>
                  </a:txBody>
                  <a:tcPr/>
                </a:tc>
                <a:extLst>
                  <a:ext uri="{0D108BD9-81ED-4DB2-BD59-A6C34878D82A}">
                    <a16:rowId xmlns:a16="http://schemas.microsoft.com/office/drawing/2014/main" val="3510826654"/>
                  </a:ext>
                </a:extLst>
              </a:tr>
              <a:tr h="442335">
                <a:tc>
                  <a:txBody>
                    <a:bodyPr/>
                    <a:lstStyle/>
                    <a:p>
                      <a:pPr algn="ctr"/>
                      <a:r>
                        <a:rPr lang="en-US" sz="2400" dirty="0"/>
                        <a:t>6</a:t>
                      </a:r>
                    </a:p>
                  </a:txBody>
                  <a:tcPr>
                    <a:solidFill>
                      <a:schemeClr val="tx2">
                        <a:lumMod val="40000"/>
                        <a:lumOff val="60000"/>
                      </a:schemeClr>
                    </a:solidFill>
                  </a:tcPr>
                </a:tc>
                <a:tc>
                  <a:txBody>
                    <a:bodyPr/>
                    <a:lstStyle/>
                    <a:p>
                      <a:pPr algn="ctr"/>
                      <a:r>
                        <a:rPr lang="en-US" sz="2400" dirty="0"/>
                        <a:t>6</a:t>
                      </a:r>
                    </a:p>
                  </a:txBody>
                  <a:tcPr>
                    <a:solidFill>
                      <a:schemeClr val="tx2">
                        <a:lumMod val="40000"/>
                        <a:lumOff val="60000"/>
                      </a:schemeClr>
                    </a:solidFill>
                  </a:tcPr>
                </a:tc>
                <a:tc>
                  <a:txBody>
                    <a:bodyPr/>
                    <a:lstStyle/>
                    <a:p>
                      <a:pPr algn="ctr"/>
                      <a:r>
                        <a:rPr lang="en-US" sz="2400" dirty="0"/>
                        <a:t>9</a:t>
                      </a:r>
                    </a:p>
                  </a:txBody>
                  <a:tcPr>
                    <a:solidFill>
                      <a:schemeClr val="tx2">
                        <a:lumMod val="40000"/>
                        <a:lumOff val="60000"/>
                      </a:schemeClr>
                    </a:solidFill>
                  </a:tcPr>
                </a:tc>
                <a:tc>
                  <a:txBody>
                    <a:bodyPr/>
                    <a:lstStyle/>
                    <a:p>
                      <a:pPr algn="ctr"/>
                      <a:r>
                        <a:rPr lang="en-US" sz="2400" dirty="0"/>
                        <a:t>8</a:t>
                      </a:r>
                    </a:p>
                  </a:txBody>
                  <a:tcPr/>
                </a:tc>
                <a:tc>
                  <a:txBody>
                    <a:bodyPr/>
                    <a:lstStyle/>
                    <a:p>
                      <a:pPr algn="ctr"/>
                      <a:r>
                        <a:rPr lang="en-US" sz="2400" dirty="0"/>
                        <a:t>7</a:t>
                      </a:r>
                    </a:p>
                  </a:txBody>
                  <a:tcPr/>
                </a:tc>
                <a:tc>
                  <a:txBody>
                    <a:bodyPr/>
                    <a:lstStyle/>
                    <a:p>
                      <a:pPr algn="ctr"/>
                      <a:r>
                        <a:rPr lang="en-US" sz="2400" dirty="0"/>
                        <a:t>4</a:t>
                      </a:r>
                    </a:p>
                  </a:txBody>
                  <a:tcPr/>
                </a:tc>
                <a:tc>
                  <a:txBody>
                    <a:bodyPr/>
                    <a:lstStyle/>
                    <a:p>
                      <a:pPr algn="ctr"/>
                      <a:r>
                        <a:rPr lang="en-US" sz="2400" dirty="0"/>
                        <a:t>3</a:t>
                      </a:r>
                    </a:p>
                  </a:txBody>
                  <a:tcPr/>
                </a:tc>
                <a:extLst>
                  <a:ext uri="{0D108BD9-81ED-4DB2-BD59-A6C34878D82A}">
                    <a16:rowId xmlns:a16="http://schemas.microsoft.com/office/drawing/2014/main" val="2214511922"/>
                  </a:ext>
                </a:extLst>
              </a:tr>
              <a:tr h="442335">
                <a:tc>
                  <a:txBody>
                    <a:bodyPr/>
                    <a:lstStyle/>
                    <a:p>
                      <a:pPr algn="ctr"/>
                      <a:r>
                        <a:rPr lang="en-US" sz="2400" dirty="0"/>
                        <a:t>4</a:t>
                      </a:r>
                    </a:p>
                  </a:txBody>
                  <a:tcPr>
                    <a:solidFill>
                      <a:schemeClr val="tx2">
                        <a:lumMod val="40000"/>
                        <a:lumOff val="60000"/>
                      </a:schemeClr>
                    </a:solidFill>
                  </a:tcPr>
                </a:tc>
                <a:tc>
                  <a:txBody>
                    <a:bodyPr/>
                    <a:lstStyle/>
                    <a:p>
                      <a:pPr algn="ctr"/>
                      <a:r>
                        <a:rPr lang="en-US" sz="2400" dirty="0"/>
                        <a:t>4</a:t>
                      </a:r>
                    </a:p>
                  </a:txBody>
                  <a:tcPr>
                    <a:solidFill>
                      <a:schemeClr val="tx2">
                        <a:lumMod val="40000"/>
                        <a:lumOff val="60000"/>
                      </a:schemeClr>
                    </a:solidFill>
                  </a:tcPr>
                </a:tc>
                <a:tc>
                  <a:txBody>
                    <a:bodyPr/>
                    <a:lstStyle/>
                    <a:p>
                      <a:pPr algn="ctr"/>
                      <a:r>
                        <a:rPr lang="en-US" sz="2400" dirty="0"/>
                        <a:t>8</a:t>
                      </a:r>
                    </a:p>
                  </a:txBody>
                  <a:tcPr>
                    <a:solidFill>
                      <a:schemeClr val="tx2">
                        <a:lumMod val="40000"/>
                        <a:lumOff val="60000"/>
                      </a:schemeClr>
                    </a:solidFill>
                  </a:tcPr>
                </a:tc>
                <a:tc>
                  <a:txBody>
                    <a:bodyPr/>
                    <a:lstStyle/>
                    <a:p>
                      <a:pPr algn="ctr"/>
                      <a:r>
                        <a:rPr lang="en-US" sz="2400" dirty="0"/>
                        <a:t>3</a:t>
                      </a:r>
                    </a:p>
                  </a:txBody>
                  <a:tcPr/>
                </a:tc>
                <a:tc>
                  <a:txBody>
                    <a:bodyPr/>
                    <a:lstStyle/>
                    <a:p>
                      <a:pPr algn="ctr"/>
                      <a:r>
                        <a:rPr lang="en-US" sz="2400" dirty="0"/>
                        <a:t>8</a:t>
                      </a:r>
                    </a:p>
                  </a:txBody>
                  <a:tcPr/>
                </a:tc>
                <a:tc>
                  <a:txBody>
                    <a:bodyPr/>
                    <a:lstStyle/>
                    <a:p>
                      <a:pPr algn="ctr"/>
                      <a:r>
                        <a:rPr lang="en-US" sz="2400" dirty="0"/>
                        <a:t>9</a:t>
                      </a:r>
                    </a:p>
                  </a:txBody>
                  <a:tcPr/>
                </a:tc>
                <a:tc>
                  <a:txBody>
                    <a:bodyPr/>
                    <a:lstStyle/>
                    <a:p>
                      <a:pPr algn="ctr"/>
                      <a:r>
                        <a:rPr lang="en-US" sz="2400" dirty="0"/>
                        <a:t>7</a:t>
                      </a:r>
                    </a:p>
                  </a:txBody>
                  <a:tcPr/>
                </a:tc>
                <a:extLst>
                  <a:ext uri="{0D108BD9-81ED-4DB2-BD59-A6C34878D82A}">
                    <a16:rowId xmlns:a16="http://schemas.microsoft.com/office/drawing/2014/main" val="1171680761"/>
                  </a:ext>
                </a:extLst>
              </a:tr>
              <a:tr h="442335">
                <a:tc>
                  <a:txBody>
                    <a:bodyPr/>
                    <a:lstStyle/>
                    <a:p>
                      <a:pPr algn="ctr"/>
                      <a:r>
                        <a:rPr lang="en-US" sz="2400" dirty="0"/>
                        <a:t>7</a:t>
                      </a:r>
                    </a:p>
                  </a:txBody>
                  <a:tcPr/>
                </a:tc>
                <a:tc>
                  <a:txBody>
                    <a:bodyPr/>
                    <a:lstStyle/>
                    <a:p>
                      <a:pPr algn="ctr"/>
                      <a:r>
                        <a:rPr lang="en-US" sz="2400" dirty="0"/>
                        <a:t>8</a:t>
                      </a:r>
                    </a:p>
                  </a:txBody>
                  <a:tcPr/>
                </a:tc>
                <a:tc>
                  <a:txBody>
                    <a:bodyPr/>
                    <a:lstStyle/>
                    <a:p>
                      <a:pPr algn="ctr"/>
                      <a:r>
                        <a:rPr lang="en-US" sz="2400" dirty="0"/>
                        <a:t>3</a:t>
                      </a:r>
                    </a:p>
                  </a:txBody>
                  <a:tcPr/>
                </a:tc>
                <a:tc>
                  <a:txBody>
                    <a:bodyPr/>
                    <a:lstStyle/>
                    <a:p>
                      <a:pPr algn="ctr"/>
                      <a:r>
                        <a:rPr lang="en-US" sz="2400" dirty="0"/>
                        <a:t>6</a:t>
                      </a:r>
                    </a:p>
                  </a:txBody>
                  <a:tcPr/>
                </a:tc>
                <a:tc>
                  <a:txBody>
                    <a:bodyPr/>
                    <a:lstStyle/>
                    <a:p>
                      <a:pPr algn="ctr"/>
                      <a:r>
                        <a:rPr lang="en-US" sz="2400" dirty="0"/>
                        <a:t>6</a:t>
                      </a:r>
                    </a:p>
                  </a:txBody>
                  <a:tcPr/>
                </a:tc>
                <a:tc>
                  <a:txBody>
                    <a:bodyPr/>
                    <a:lstStyle/>
                    <a:p>
                      <a:pPr algn="ctr"/>
                      <a:r>
                        <a:rPr lang="en-US" sz="2400" dirty="0"/>
                        <a:t>3</a:t>
                      </a:r>
                    </a:p>
                  </a:txBody>
                  <a:tcPr/>
                </a:tc>
                <a:tc>
                  <a:txBody>
                    <a:bodyPr/>
                    <a:lstStyle/>
                    <a:p>
                      <a:pPr algn="ctr"/>
                      <a:r>
                        <a:rPr lang="en-US" sz="2400" dirty="0"/>
                        <a:t>4</a:t>
                      </a:r>
                    </a:p>
                  </a:txBody>
                  <a:tcPr/>
                </a:tc>
                <a:extLst>
                  <a:ext uri="{0D108BD9-81ED-4DB2-BD59-A6C34878D82A}">
                    <a16:rowId xmlns:a16="http://schemas.microsoft.com/office/drawing/2014/main" val="2331685524"/>
                  </a:ext>
                </a:extLst>
              </a:tr>
              <a:tr h="442335">
                <a:tc>
                  <a:txBody>
                    <a:bodyPr/>
                    <a:lstStyle/>
                    <a:p>
                      <a:pPr algn="ctr"/>
                      <a:r>
                        <a:rPr lang="en-US" sz="2400" dirty="0"/>
                        <a:t>4</a:t>
                      </a:r>
                    </a:p>
                  </a:txBody>
                  <a:tcPr/>
                </a:tc>
                <a:tc>
                  <a:txBody>
                    <a:bodyPr/>
                    <a:lstStyle/>
                    <a:p>
                      <a:pPr algn="ctr"/>
                      <a:r>
                        <a:rPr lang="en-US" sz="2400" dirty="0"/>
                        <a:t>2</a:t>
                      </a:r>
                    </a:p>
                  </a:txBody>
                  <a:tcPr/>
                </a:tc>
                <a:tc>
                  <a:txBody>
                    <a:bodyPr/>
                    <a:lstStyle/>
                    <a:p>
                      <a:pPr algn="ctr"/>
                      <a:r>
                        <a:rPr lang="en-US" sz="2400" dirty="0"/>
                        <a:t>1</a:t>
                      </a:r>
                    </a:p>
                  </a:txBody>
                  <a:tcPr/>
                </a:tc>
                <a:tc>
                  <a:txBody>
                    <a:bodyPr/>
                    <a:lstStyle/>
                    <a:p>
                      <a:pPr algn="ctr"/>
                      <a:r>
                        <a:rPr lang="en-US" sz="2400" dirty="0"/>
                        <a:t>8</a:t>
                      </a:r>
                    </a:p>
                  </a:txBody>
                  <a:tcPr/>
                </a:tc>
                <a:tc>
                  <a:txBody>
                    <a:bodyPr/>
                    <a:lstStyle/>
                    <a:p>
                      <a:pPr algn="ctr"/>
                      <a:r>
                        <a:rPr lang="en-US" sz="2400" dirty="0"/>
                        <a:t>3</a:t>
                      </a:r>
                    </a:p>
                  </a:txBody>
                  <a:tcPr/>
                </a:tc>
                <a:tc>
                  <a:txBody>
                    <a:bodyPr/>
                    <a:lstStyle/>
                    <a:p>
                      <a:pPr algn="ctr"/>
                      <a:r>
                        <a:rPr lang="en-US" sz="2400" dirty="0"/>
                        <a:t>4</a:t>
                      </a:r>
                    </a:p>
                  </a:txBody>
                  <a:tcPr/>
                </a:tc>
                <a:tc>
                  <a:txBody>
                    <a:bodyPr/>
                    <a:lstStyle/>
                    <a:p>
                      <a:pPr algn="ctr"/>
                      <a:r>
                        <a:rPr lang="en-US" sz="2400" dirty="0"/>
                        <a:t>6</a:t>
                      </a:r>
                    </a:p>
                  </a:txBody>
                  <a:tcPr/>
                </a:tc>
                <a:extLst>
                  <a:ext uri="{0D108BD9-81ED-4DB2-BD59-A6C34878D82A}">
                    <a16:rowId xmlns:a16="http://schemas.microsoft.com/office/drawing/2014/main" val="3377703694"/>
                  </a:ext>
                </a:extLst>
              </a:tr>
              <a:tr h="442335">
                <a:tc>
                  <a:txBody>
                    <a:bodyPr/>
                    <a:lstStyle/>
                    <a:p>
                      <a:pPr algn="ctr"/>
                      <a:r>
                        <a:rPr lang="en-US" sz="2400" dirty="0"/>
                        <a:t>3</a:t>
                      </a:r>
                    </a:p>
                  </a:txBody>
                  <a:tcPr/>
                </a:tc>
                <a:tc>
                  <a:txBody>
                    <a:bodyPr/>
                    <a:lstStyle/>
                    <a:p>
                      <a:pPr algn="ctr"/>
                      <a:r>
                        <a:rPr lang="en-US" sz="2400" dirty="0"/>
                        <a:t>2</a:t>
                      </a:r>
                    </a:p>
                  </a:txBody>
                  <a:tcPr/>
                </a:tc>
                <a:tc>
                  <a:txBody>
                    <a:bodyPr/>
                    <a:lstStyle/>
                    <a:p>
                      <a:pPr algn="ctr"/>
                      <a:r>
                        <a:rPr lang="en-US" sz="2400" dirty="0"/>
                        <a:t>4</a:t>
                      </a:r>
                    </a:p>
                  </a:txBody>
                  <a:tcPr/>
                </a:tc>
                <a:tc>
                  <a:txBody>
                    <a:bodyPr/>
                    <a:lstStyle/>
                    <a:p>
                      <a:pPr algn="ctr"/>
                      <a:r>
                        <a:rPr lang="en-US" sz="2400" dirty="0"/>
                        <a:t>1</a:t>
                      </a:r>
                    </a:p>
                  </a:txBody>
                  <a:tcPr/>
                </a:tc>
                <a:tc>
                  <a:txBody>
                    <a:bodyPr/>
                    <a:lstStyle/>
                    <a:p>
                      <a:pPr algn="ctr"/>
                      <a:r>
                        <a:rPr lang="en-US" sz="2400" dirty="0"/>
                        <a:t>9</a:t>
                      </a:r>
                    </a:p>
                  </a:txBody>
                  <a:tcPr/>
                </a:tc>
                <a:tc>
                  <a:txBody>
                    <a:bodyPr/>
                    <a:lstStyle/>
                    <a:p>
                      <a:pPr algn="ctr"/>
                      <a:r>
                        <a:rPr lang="en-US" sz="2400" dirty="0"/>
                        <a:t>8</a:t>
                      </a:r>
                    </a:p>
                  </a:txBody>
                  <a:tcPr/>
                </a:tc>
                <a:tc>
                  <a:txBody>
                    <a:bodyPr/>
                    <a:lstStyle/>
                    <a:p>
                      <a:pPr algn="ctr"/>
                      <a:r>
                        <a:rPr lang="en-US" sz="2400" dirty="0"/>
                        <a:t>3</a:t>
                      </a:r>
                    </a:p>
                  </a:txBody>
                  <a:tcPr/>
                </a:tc>
                <a:extLst>
                  <a:ext uri="{0D108BD9-81ED-4DB2-BD59-A6C34878D82A}">
                    <a16:rowId xmlns:a16="http://schemas.microsoft.com/office/drawing/2014/main" val="1215422899"/>
                  </a:ext>
                </a:extLst>
              </a:tr>
              <a:tr h="442335">
                <a:tc>
                  <a:txBody>
                    <a:bodyPr/>
                    <a:lstStyle/>
                    <a:p>
                      <a:pPr algn="ctr"/>
                      <a:r>
                        <a:rPr lang="en-US" sz="2400" dirty="0"/>
                        <a:t>0</a:t>
                      </a:r>
                    </a:p>
                  </a:txBody>
                  <a:tcPr/>
                </a:tc>
                <a:tc>
                  <a:txBody>
                    <a:bodyPr/>
                    <a:lstStyle/>
                    <a:p>
                      <a:pPr algn="ctr"/>
                      <a:r>
                        <a:rPr lang="en-US" sz="2400" dirty="0"/>
                        <a:t>1</a:t>
                      </a:r>
                    </a:p>
                  </a:txBody>
                  <a:tcPr/>
                </a:tc>
                <a:tc>
                  <a:txBody>
                    <a:bodyPr/>
                    <a:lstStyle/>
                    <a:p>
                      <a:pPr algn="ctr"/>
                      <a:r>
                        <a:rPr lang="en-US" sz="2400" dirty="0"/>
                        <a:t>3</a:t>
                      </a:r>
                    </a:p>
                  </a:txBody>
                  <a:tcPr/>
                </a:tc>
                <a:tc>
                  <a:txBody>
                    <a:bodyPr/>
                    <a:lstStyle/>
                    <a:p>
                      <a:pPr algn="ctr"/>
                      <a:r>
                        <a:rPr lang="en-US" sz="2400" dirty="0"/>
                        <a:t>9</a:t>
                      </a:r>
                    </a:p>
                  </a:txBody>
                  <a:tcPr/>
                </a:tc>
                <a:tc>
                  <a:txBody>
                    <a:bodyPr/>
                    <a:lstStyle/>
                    <a:p>
                      <a:pPr algn="ctr"/>
                      <a:r>
                        <a:rPr lang="en-US" sz="2400" dirty="0"/>
                        <a:t>2</a:t>
                      </a:r>
                    </a:p>
                  </a:txBody>
                  <a:tcPr/>
                </a:tc>
                <a:tc>
                  <a:txBody>
                    <a:bodyPr/>
                    <a:lstStyle/>
                    <a:p>
                      <a:pPr algn="ctr"/>
                      <a:r>
                        <a:rPr lang="en-US" sz="2400" dirty="0"/>
                        <a:t>1</a:t>
                      </a:r>
                    </a:p>
                  </a:txBody>
                  <a:tcPr/>
                </a:tc>
                <a:tc>
                  <a:txBody>
                    <a:bodyPr/>
                    <a:lstStyle/>
                    <a:p>
                      <a:pPr algn="ctr"/>
                      <a:r>
                        <a:rPr lang="en-US" sz="2400" dirty="0"/>
                        <a:t>4</a:t>
                      </a:r>
                    </a:p>
                  </a:txBody>
                  <a:tcPr/>
                </a:tc>
                <a:extLst>
                  <a:ext uri="{0D108BD9-81ED-4DB2-BD59-A6C34878D82A}">
                    <a16:rowId xmlns:a16="http://schemas.microsoft.com/office/drawing/2014/main" val="2370757734"/>
                  </a:ext>
                </a:extLst>
              </a:tr>
            </a:tbl>
          </a:graphicData>
        </a:graphic>
      </p:graphicFrame>
      <p:graphicFrame>
        <p:nvGraphicFramePr>
          <p:cNvPr id="3" name="Table 2"/>
          <p:cNvGraphicFramePr>
            <a:graphicFrameLocks noGrp="1"/>
          </p:cNvGraphicFramePr>
          <p:nvPr/>
        </p:nvGraphicFramePr>
        <p:xfrm>
          <a:off x="5807969" y="2598496"/>
          <a:ext cx="1872207" cy="1622592"/>
        </p:xfrm>
        <a:graphic>
          <a:graphicData uri="http://schemas.openxmlformats.org/drawingml/2006/table">
            <a:tbl>
              <a:tblPr firstRow="1" bandRow="1">
                <a:tableStyleId>{5940675A-B579-460E-94D1-54222C63F5DA}</a:tableStyleId>
              </a:tblPr>
              <a:tblGrid>
                <a:gridCol w="624069">
                  <a:extLst>
                    <a:ext uri="{9D8B030D-6E8A-4147-A177-3AD203B41FA5}">
                      <a16:colId xmlns:a16="http://schemas.microsoft.com/office/drawing/2014/main" val="3257046841"/>
                    </a:ext>
                  </a:extLst>
                </a:gridCol>
                <a:gridCol w="624069">
                  <a:extLst>
                    <a:ext uri="{9D8B030D-6E8A-4147-A177-3AD203B41FA5}">
                      <a16:colId xmlns:a16="http://schemas.microsoft.com/office/drawing/2014/main" val="2126584349"/>
                    </a:ext>
                  </a:extLst>
                </a:gridCol>
                <a:gridCol w="624069">
                  <a:extLst>
                    <a:ext uri="{9D8B030D-6E8A-4147-A177-3AD203B41FA5}">
                      <a16:colId xmlns:a16="http://schemas.microsoft.com/office/drawing/2014/main" val="3793174589"/>
                    </a:ext>
                  </a:extLst>
                </a:gridCol>
              </a:tblGrid>
              <a:tr h="540864">
                <a:tc>
                  <a:txBody>
                    <a:bodyPr/>
                    <a:lstStyle/>
                    <a:p>
                      <a:pPr algn="ctr"/>
                      <a:r>
                        <a:rPr lang="en-US" sz="2400" dirty="0"/>
                        <a:t>3</a:t>
                      </a:r>
                    </a:p>
                  </a:txBody>
                  <a:tcPr/>
                </a:tc>
                <a:tc>
                  <a:txBody>
                    <a:bodyPr/>
                    <a:lstStyle/>
                    <a:p>
                      <a:pPr algn="ctr"/>
                      <a:r>
                        <a:rPr lang="en-US" sz="2400" dirty="0"/>
                        <a:t>4</a:t>
                      </a:r>
                    </a:p>
                  </a:txBody>
                  <a:tcPr/>
                </a:tc>
                <a:tc>
                  <a:txBody>
                    <a:bodyPr/>
                    <a:lstStyle/>
                    <a:p>
                      <a:pPr algn="ctr"/>
                      <a:r>
                        <a:rPr lang="en-US" sz="2400" dirty="0"/>
                        <a:t>4</a:t>
                      </a:r>
                    </a:p>
                  </a:txBody>
                  <a:tcPr/>
                </a:tc>
                <a:extLst>
                  <a:ext uri="{0D108BD9-81ED-4DB2-BD59-A6C34878D82A}">
                    <a16:rowId xmlns:a16="http://schemas.microsoft.com/office/drawing/2014/main" val="3977944003"/>
                  </a:ext>
                </a:extLst>
              </a:tr>
              <a:tr h="540864">
                <a:tc>
                  <a:txBody>
                    <a:bodyPr/>
                    <a:lstStyle/>
                    <a:p>
                      <a:pPr algn="ctr"/>
                      <a:r>
                        <a:rPr lang="en-US" sz="2400" dirty="0"/>
                        <a:t>1</a:t>
                      </a:r>
                    </a:p>
                  </a:txBody>
                  <a:tcPr/>
                </a:tc>
                <a:tc>
                  <a:txBody>
                    <a:bodyPr/>
                    <a:lstStyle/>
                    <a:p>
                      <a:pPr algn="ctr"/>
                      <a:r>
                        <a:rPr lang="en-US" sz="2400" dirty="0"/>
                        <a:t>0</a:t>
                      </a:r>
                    </a:p>
                  </a:txBody>
                  <a:tcPr/>
                </a:tc>
                <a:tc>
                  <a:txBody>
                    <a:bodyPr/>
                    <a:lstStyle/>
                    <a:p>
                      <a:pPr algn="ctr"/>
                      <a:r>
                        <a:rPr lang="en-US" sz="2400" dirty="0"/>
                        <a:t>2</a:t>
                      </a:r>
                    </a:p>
                  </a:txBody>
                  <a:tcPr/>
                </a:tc>
                <a:extLst>
                  <a:ext uri="{0D108BD9-81ED-4DB2-BD59-A6C34878D82A}">
                    <a16:rowId xmlns:a16="http://schemas.microsoft.com/office/drawing/2014/main" val="2839612041"/>
                  </a:ext>
                </a:extLst>
              </a:tr>
              <a:tr h="540864">
                <a:tc>
                  <a:txBody>
                    <a:bodyPr/>
                    <a:lstStyle/>
                    <a:p>
                      <a:pPr algn="ctr"/>
                      <a:r>
                        <a:rPr lang="en-US" sz="2400" dirty="0"/>
                        <a:t>-1</a:t>
                      </a:r>
                    </a:p>
                  </a:txBody>
                  <a:tcPr/>
                </a:tc>
                <a:tc>
                  <a:txBody>
                    <a:bodyPr/>
                    <a:lstStyle/>
                    <a:p>
                      <a:pPr algn="ctr"/>
                      <a:r>
                        <a:rPr lang="en-US" sz="2400" dirty="0"/>
                        <a:t>0</a:t>
                      </a:r>
                    </a:p>
                  </a:txBody>
                  <a:tcPr/>
                </a:tc>
                <a:tc>
                  <a:txBody>
                    <a:bodyPr/>
                    <a:lstStyle/>
                    <a:p>
                      <a:pPr algn="ctr"/>
                      <a:r>
                        <a:rPr lang="en-US" sz="2400" dirty="0"/>
                        <a:t>3</a:t>
                      </a:r>
                    </a:p>
                  </a:txBody>
                  <a:tcPr/>
                </a:tc>
                <a:extLst>
                  <a:ext uri="{0D108BD9-81ED-4DB2-BD59-A6C34878D82A}">
                    <a16:rowId xmlns:a16="http://schemas.microsoft.com/office/drawing/2014/main" val="4242656340"/>
                  </a:ext>
                </a:extLst>
              </a:tr>
            </a:tbl>
          </a:graphicData>
        </a:graphic>
      </p:graphicFrame>
      <p:graphicFrame>
        <p:nvGraphicFramePr>
          <p:cNvPr id="7" name="Table 6"/>
          <p:cNvGraphicFramePr>
            <a:graphicFrameLocks noGrp="1"/>
          </p:cNvGraphicFramePr>
          <p:nvPr/>
        </p:nvGraphicFramePr>
        <p:xfrm>
          <a:off x="8376594" y="2598496"/>
          <a:ext cx="2039886" cy="1622592"/>
        </p:xfrm>
        <a:graphic>
          <a:graphicData uri="http://schemas.openxmlformats.org/drawingml/2006/table">
            <a:tbl>
              <a:tblPr firstRow="1" bandRow="1">
                <a:tableStyleId>{5940675A-B579-460E-94D1-54222C63F5DA}</a:tableStyleId>
              </a:tblPr>
              <a:tblGrid>
                <a:gridCol w="679962">
                  <a:extLst>
                    <a:ext uri="{9D8B030D-6E8A-4147-A177-3AD203B41FA5}">
                      <a16:colId xmlns:a16="http://schemas.microsoft.com/office/drawing/2014/main" val="3416871477"/>
                    </a:ext>
                  </a:extLst>
                </a:gridCol>
                <a:gridCol w="679962">
                  <a:extLst>
                    <a:ext uri="{9D8B030D-6E8A-4147-A177-3AD203B41FA5}">
                      <a16:colId xmlns:a16="http://schemas.microsoft.com/office/drawing/2014/main" val="1844159564"/>
                    </a:ext>
                  </a:extLst>
                </a:gridCol>
                <a:gridCol w="679962">
                  <a:extLst>
                    <a:ext uri="{9D8B030D-6E8A-4147-A177-3AD203B41FA5}">
                      <a16:colId xmlns:a16="http://schemas.microsoft.com/office/drawing/2014/main" val="693190482"/>
                    </a:ext>
                  </a:extLst>
                </a:gridCol>
              </a:tblGrid>
              <a:tr h="540864">
                <a:tc>
                  <a:txBody>
                    <a:bodyPr/>
                    <a:lstStyle/>
                    <a:p>
                      <a:pPr algn="ctr"/>
                      <a:r>
                        <a:rPr lang="en-US" sz="2400" dirty="0"/>
                        <a:t>91</a:t>
                      </a:r>
                    </a:p>
                  </a:txBody>
                  <a:tcPr>
                    <a:solidFill>
                      <a:schemeClr val="tx2">
                        <a:lumMod val="40000"/>
                        <a:lumOff val="60000"/>
                      </a:schemeClr>
                    </a:solidFill>
                  </a:tcPr>
                </a:tc>
                <a:tc>
                  <a:txBody>
                    <a:bodyPr/>
                    <a:lstStyle/>
                    <a:p>
                      <a:pPr algn="ctr"/>
                      <a:r>
                        <a:rPr lang="en-US" sz="2400" dirty="0"/>
                        <a:t>100</a:t>
                      </a:r>
                    </a:p>
                  </a:txBody>
                  <a:tcPr/>
                </a:tc>
                <a:tc>
                  <a:txBody>
                    <a:bodyPr/>
                    <a:lstStyle/>
                    <a:p>
                      <a:pPr algn="ctr"/>
                      <a:r>
                        <a:rPr lang="en-US" sz="2400" dirty="0"/>
                        <a:t>83</a:t>
                      </a:r>
                    </a:p>
                  </a:txBody>
                  <a:tcPr/>
                </a:tc>
                <a:extLst>
                  <a:ext uri="{0D108BD9-81ED-4DB2-BD59-A6C34878D82A}">
                    <a16:rowId xmlns:a16="http://schemas.microsoft.com/office/drawing/2014/main" val="4047197391"/>
                  </a:ext>
                </a:extLst>
              </a:tr>
              <a:tr h="540864">
                <a:tc>
                  <a:txBody>
                    <a:bodyPr/>
                    <a:lstStyle/>
                    <a:p>
                      <a:pPr algn="ctr"/>
                      <a:r>
                        <a:rPr lang="en-US" sz="2400" dirty="0"/>
                        <a:t>69</a:t>
                      </a:r>
                    </a:p>
                  </a:txBody>
                  <a:tcPr/>
                </a:tc>
                <a:tc>
                  <a:txBody>
                    <a:bodyPr/>
                    <a:lstStyle/>
                    <a:p>
                      <a:pPr algn="ctr"/>
                      <a:r>
                        <a:rPr lang="en-US" sz="2400" dirty="0"/>
                        <a:t>91</a:t>
                      </a:r>
                    </a:p>
                  </a:txBody>
                  <a:tcPr/>
                </a:tc>
                <a:tc>
                  <a:txBody>
                    <a:bodyPr/>
                    <a:lstStyle/>
                    <a:p>
                      <a:pPr algn="ctr"/>
                      <a:r>
                        <a:rPr lang="en-US" sz="2400" dirty="0"/>
                        <a:t>127</a:t>
                      </a:r>
                    </a:p>
                  </a:txBody>
                  <a:tcPr/>
                </a:tc>
                <a:extLst>
                  <a:ext uri="{0D108BD9-81ED-4DB2-BD59-A6C34878D82A}">
                    <a16:rowId xmlns:a16="http://schemas.microsoft.com/office/drawing/2014/main" val="2733508033"/>
                  </a:ext>
                </a:extLst>
              </a:tr>
              <a:tr h="540864">
                <a:tc>
                  <a:txBody>
                    <a:bodyPr/>
                    <a:lstStyle/>
                    <a:p>
                      <a:pPr algn="ctr"/>
                      <a:r>
                        <a:rPr lang="en-US" sz="2400" dirty="0"/>
                        <a:t>44</a:t>
                      </a:r>
                    </a:p>
                  </a:txBody>
                  <a:tcPr/>
                </a:tc>
                <a:tc>
                  <a:txBody>
                    <a:bodyPr/>
                    <a:lstStyle/>
                    <a:p>
                      <a:pPr algn="ctr"/>
                      <a:r>
                        <a:rPr lang="en-US" sz="2400" dirty="0"/>
                        <a:t>72</a:t>
                      </a:r>
                    </a:p>
                  </a:txBody>
                  <a:tcPr/>
                </a:tc>
                <a:tc>
                  <a:txBody>
                    <a:bodyPr/>
                    <a:lstStyle/>
                    <a:p>
                      <a:pPr algn="ctr"/>
                      <a:r>
                        <a:rPr lang="en-US" sz="2400" dirty="0"/>
                        <a:t>74</a:t>
                      </a:r>
                    </a:p>
                  </a:txBody>
                  <a:tcPr/>
                </a:tc>
                <a:extLst>
                  <a:ext uri="{0D108BD9-81ED-4DB2-BD59-A6C34878D82A}">
                    <a16:rowId xmlns:a16="http://schemas.microsoft.com/office/drawing/2014/main" val="2833335469"/>
                  </a:ext>
                </a:extLst>
              </a:tr>
            </a:tbl>
          </a:graphicData>
        </a:graphic>
      </p:graphicFrame>
      <p:sp>
        <p:nvSpPr>
          <p:cNvPr id="11" name="TextBox 10"/>
          <p:cNvSpPr txBox="1"/>
          <p:nvPr/>
        </p:nvSpPr>
        <p:spPr>
          <a:xfrm>
            <a:off x="5015880" y="3009726"/>
            <a:ext cx="864096" cy="923330"/>
          </a:xfrm>
          <a:prstGeom prst="rect">
            <a:avLst/>
          </a:prstGeom>
          <a:noFill/>
        </p:spPr>
        <p:txBody>
          <a:bodyPr wrap="square" rtlCol="0">
            <a:spAutoFit/>
          </a:bodyPr>
          <a:lstStyle/>
          <a:p>
            <a:pPr algn="ctr"/>
            <a:r>
              <a:rPr lang="en-US" sz="5400" dirty="0"/>
              <a:t>*</a:t>
            </a:r>
          </a:p>
        </p:txBody>
      </p:sp>
      <p:sp>
        <p:nvSpPr>
          <p:cNvPr id="12" name="TextBox 11"/>
          <p:cNvSpPr txBox="1"/>
          <p:nvPr/>
        </p:nvSpPr>
        <p:spPr>
          <a:xfrm>
            <a:off x="7608168" y="2924944"/>
            <a:ext cx="864096" cy="923330"/>
          </a:xfrm>
          <a:prstGeom prst="rect">
            <a:avLst/>
          </a:prstGeom>
          <a:noFill/>
        </p:spPr>
        <p:txBody>
          <a:bodyPr wrap="square" rtlCol="0">
            <a:spAutoFit/>
          </a:bodyPr>
          <a:lstStyle/>
          <a:p>
            <a:pPr algn="ctr"/>
            <a:r>
              <a:rPr lang="en-US" sz="5400" dirty="0"/>
              <a:t>=</a:t>
            </a:r>
          </a:p>
        </p:txBody>
      </p:sp>
      <p:sp>
        <p:nvSpPr>
          <p:cNvPr id="19" name="TextBox 18"/>
          <p:cNvSpPr txBox="1"/>
          <p:nvPr/>
        </p:nvSpPr>
        <p:spPr>
          <a:xfrm>
            <a:off x="1580704" y="957030"/>
            <a:ext cx="2736304" cy="523220"/>
          </a:xfrm>
          <a:prstGeom prst="rect">
            <a:avLst/>
          </a:prstGeom>
          <a:noFill/>
        </p:spPr>
        <p:txBody>
          <a:bodyPr wrap="square" rtlCol="0">
            <a:spAutoFit/>
          </a:bodyPr>
          <a:lstStyle/>
          <a:p>
            <a:r>
              <a:rPr lang="en-US" sz="2800" dirty="0"/>
              <a:t>stride = s = 2</a:t>
            </a:r>
          </a:p>
        </p:txBody>
      </p:sp>
    </p:spTree>
    <p:extLst>
      <p:ext uri="{BB962C8B-B14F-4D97-AF65-F5344CB8AC3E}">
        <p14:creationId xmlns:p14="http://schemas.microsoft.com/office/powerpoint/2010/main" val="63166391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1524000" y="0"/>
            <a:ext cx="9144000" cy="69269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6D6D6D"/>
              </a:solidFill>
            </a:endParaRPr>
          </a:p>
        </p:txBody>
      </p:sp>
      <p:sp>
        <p:nvSpPr>
          <p:cNvPr id="5" name="4 - Ορθογώνιο"/>
          <p:cNvSpPr/>
          <p:nvPr/>
        </p:nvSpPr>
        <p:spPr>
          <a:xfrm>
            <a:off x="1524000" y="692696"/>
            <a:ext cx="9144000" cy="72008"/>
          </a:xfrm>
          <a:prstGeom prst="rect">
            <a:avLst/>
          </a:prstGeom>
          <a:solidFill>
            <a:srgbClr val="001F5C"/>
          </a:solidFill>
          <a:ln>
            <a:solidFill>
              <a:srgbClr val="00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ln>
                <a:solidFill>
                  <a:srgbClr val="001F5C"/>
                </a:solidFill>
              </a:ln>
              <a:solidFill>
                <a:srgbClr val="001F5C"/>
              </a:solidFill>
            </a:endParaRPr>
          </a:p>
        </p:txBody>
      </p:sp>
      <p:sp>
        <p:nvSpPr>
          <p:cNvPr id="6" name="5 - TextBox"/>
          <p:cNvSpPr txBox="1"/>
          <p:nvPr/>
        </p:nvSpPr>
        <p:spPr>
          <a:xfrm>
            <a:off x="1524000" y="53961"/>
            <a:ext cx="9395520" cy="584775"/>
          </a:xfrm>
          <a:prstGeom prst="rect">
            <a:avLst/>
          </a:prstGeom>
          <a:noFill/>
        </p:spPr>
        <p:txBody>
          <a:bodyPr wrap="square" lIns="91440" tIns="45720" rIns="91440" bIns="45720" rtlCol="0" anchor="t">
            <a:spAutoFit/>
          </a:bodyPr>
          <a:lstStyle/>
          <a:p>
            <a:r>
              <a:rPr lang="en-US" sz="3200" b="1" dirty="0" err="1">
                <a:solidFill>
                  <a:srgbClr val="000000"/>
                </a:solidFill>
                <a:cs typeface="Calibri"/>
              </a:rPr>
              <a:t>Strided</a:t>
            </a:r>
            <a:r>
              <a:rPr lang="en-US" sz="3200" b="1" dirty="0">
                <a:solidFill>
                  <a:srgbClr val="000000"/>
                </a:solidFill>
                <a:cs typeface="Calibri"/>
              </a:rPr>
              <a:t> Convolution</a:t>
            </a:r>
          </a:p>
        </p:txBody>
      </p:sp>
      <p:graphicFrame>
        <p:nvGraphicFramePr>
          <p:cNvPr id="2" name="Table 1"/>
          <p:cNvGraphicFramePr>
            <a:graphicFrameLocks noGrp="1"/>
          </p:cNvGraphicFramePr>
          <p:nvPr/>
        </p:nvGraphicFramePr>
        <p:xfrm>
          <a:off x="1703513" y="1809592"/>
          <a:ext cx="3456383" cy="3200400"/>
        </p:xfrm>
        <a:graphic>
          <a:graphicData uri="http://schemas.openxmlformats.org/drawingml/2006/table">
            <a:tbl>
              <a:tblPr firstRow="1" bandRow="1">
                <a:tableStyleId>{5940675A-B579-460E-94D1-54222C63F5DA}</a:tableStyleId>
              </a:tblPr>
              <a:tblGrid>
                <a:gridCol w="493769">
                  <a:extLst>
                    <a:ext uri="{9D8B030D-6E8A-4147-A177-3AD203B41FA5}">
                      <a16:colId xmlns:a16="http://schemas.microsoft.com/office/drawing/2014/main" val="2491889503"/>
                    </a:ext>
                  </a:extLst>
                </a:gridCol>
                <a:gridCol w="493769">
                  <a:extLst>
                    <a:ext uri="{9D8B030D-6E8A-4147-A177-3AD203B41FA5}">
                      <a16:colId xmlns:a16="http://schemas.microsoft.com/office/drawing/2014/main" val="251071732"/>
                    </a:ext>
                  </a:extLst>
                </a:gridCol>
                <a:gridCol w="493769">
                  <a:extLst>
                    <a:ext uri="{9D8B030D-6E8A-4147-A177-3AD203B41FA5}">
                      <a16:colId xmlns:a16="http://schemas.microsoft.com/office/drawing/2014/main" val="3040173894"/>
                    </a:ext>
                  </a:extLst>
                </a:gridCol>
                <a:gridCol w="493769">
                  <a:extLst>
                    <a:ext uri="{9D8B030D-6E8A-4147-A177-3AD203B41FA5}">
                      <a16:colId xmlns:a16="http://schemas.microsoft.com/office/drawing/2014/main" val="3601571713"/>
                    </a:ext>
                  </a:extLst>
                </a:gridCol>
                <a:gridCol w="493769">
                  <a:extLst>
                    <a:ext uri="{9D8B030D-6E8A-4147-A177-3AD203B41FA5}">
                      <a16:colId xmlns:a16="http://schemas.microsoft.com/office/drawing/2014/main" val="431875613"/>
                    </a:ext>
                  </a:extLst>
                </a:gridCol>
                <a:gridCol w="493769">
                  <a:extLst>
                    <a:ext uri="{9D8B030D-6E8A-4147-A177-3AD203B41FA5}">
                      <a16:colId xmlns:a16="http://schemas.microsoft.com/office/drawing/2014/main" val="1320060158"/>
                    </a:ext>
                  </a:extLst>
                </a:gridCol>
                <a:gridCol w="493769">
                  <a:extLst>
                    <a:ext uri="{9D8B030D-6E8A-4147-A177-3AD203B41FA5}">
                      <a16:colId xmlns:a16="http://schemas.microsoft.com/office/drawing/2014/main" val="1908787334"/>
                    </a:ext>
                  </a:extLst>
                </a:gridCol>
              </a:tblGrid>
              <a:tr h="442335">
                <a:tc>
                  <a:txBody>
                    <a:bodyPr/>
                    <a:lstStyle/>
                    <a:p>
                      <a:pPr algn="ctr"/>
                      <a:r>
                        <a:rPr lang="en-US" sz="2400" dirty="0"/>
                        <a:t>2</a:t>
                      </a:r>
                    </a:p>
                  </a:txBody>
                  <a:tcPr>
                    <a:solidFill>
                      <a:schemeClr val="bg1"/>
                    </a:solidFill>
                  </a:tcPr>
                </a:tc>
                <a:tc>
                  <a:txBody>
                    <a:bodyPr/>
                    <a:lstStyle/>
                    <a:p>
                      <a:pPr algn="ctr"/>
                      <a:r>
                        <a:rPr lang="en-US" sz="2400" dirty="0"/>
                        <a:t>3</a:t>
                      </a:r>
                    </a:p>
                  </a:txBody>
                  <a:tcPr>
                    <a:solidFill>
                      <a:schemeClr val="bg1"/>
                    </a:solidFill>
                  </a:tcPr>
                </a:tc>
                <a:tc>
                  <a:txBody>
                    <a:bodyPr/>
                    <a:lstStyle/>
                    <a:p>
                      <a:pPr algn="ctr"/>
                      <a:r>
                        <a:rPr lang="en-US" sz="2400" dirty="0"/>
                        <a:t>7</a:t>
                      </a:r>
                    </a:p>
                  </a:txBody>
                  <a:tcPr>
                    <a:solidFill>
                      <a:schemeClr val="tx2">
                        <a:lumMod val="40000"/>
                        <a:lumOff val="60000"/>
                      </a:schemeClr>
                    </a:solidFill>
                  </a:tcPr>
                </a:tc>
                <a:tc>
                  <a:txBody>
                    <a:bodyPr/>
                    <a:lstStyle/>
                    <a:p>
                      <a:pPr algn="ctr"/>
                      <a:r>
                        <a:rPr lang="en-US" sz="2400" dirty="0"/>
                        <a:t>4</a:t>
                      </a:r>
                    </a:p>
                  </a:txBody>
                  <a:tcPr>
                    <a:solidFill>
                      <a:schemeClr val="tx2">
                        <a:lumMod val="40000"/>
                        <a:lumOff val="60000"/>
                      </a:schemeClr>
                    </a:solidFill>
                  </a:tcPr>
                </a:tc>
                <a:tc>
                  <a:txBody>
                    <a:bodyPr/>
                    <a:lstStyle/>
                    <a:p>
                      <a:pPr algn="ctr"/>
                      <a:r>
                        <a:rPr lang="en-US" sz="2400" dirty="0"/>
                        <a:t>6</a:t>
                      </a:r>
                    </a:p>
                  </a:txBody>
                  <a:tcPr>
                    <a:solidFill>
                      <a:schemeClr val="tx2">
                        <a:lumMod val="40000"/>
                        <a:lumOff val="60000"/>
                      </a:schemeClr>
                    </a:solidFill>
                  </a:tcPr>
                </a:tc>
                <a:tc>
                  <a:txBody>
                    <a:bodyPr/>
                    <a:lstStyle/>
                    <a:p>
                      <a:pPr algn="ctr"/>
                      <a:r>
                        <a:rPr lang="en-US" sz="2400" dirty="0"/>
                        <a:t>2</a:t>
                      </a:r>
                    </a:p>
                  </a:txBody>
                  <a:tcPr/>
                </a:tc>
                <a:tc>
                  <a:txBody>
                    <a:bodyPr/>
                    <a:lstStyle/>
                    <a:p>
                      <a:pPr algn="ctr"/>
                      <a:r>
                        <a:rPr lang="en-US" sz="2400" dirty="0"/>
                        <a:t>9</a:t>
                      </a:r>
                    </a:p>
                  </a:txBody>
                  <a:tcPr/>
                </a:tc>
                <a:extLst>
                  <a:ext uri="{0D108BD9-81ED-4DB2-BD59-A6C34878D82A}">
                    <a16:rowId xmlns:a16="http://schemas.microsoft.com/office/drawing/2014/main" val="3510826654"/>
                  </a:ext>
                </a:extLst>
              </a:tr>
              <a:tr h="442335">
                <a:tc>
                  <a:txBody>
                    <a:bodyPr/>
                    <a:lstStyle/>
                    <a:p>
                      <a:pPr algn="ctr"/>
                      <a:r>
                        <a:rPr lang="en-US" sz="2400" dirty="0"/>
                        <a:t>6</a:t>
                      </a:r>
                    </a:p>
                  </a:txBody>
                  <a:tcPr>
                    <a:solidFill>
                      <a:schemeClr val="bg1"/>
                    </a:solidFill>
                  </a:tcPr>
                </a:tc>
                <a:tc>
                  <a:txBody>
                    <a:bodyPr/>
                    <a:lstStyle/>
                    <a:p>
                      <a:pPr algn="ctr"/>
                      <a:r>
                        <a:rPr lang="en-US" sz="2400" dirty="0"/>
                        <a:t>6</a:t>
                      </a:r>
                    </a:p>
                  </a:txBody>
                  <a:tcPr>
                    <a:solidFill>
                      <a:schemeClr val="bg1"/>
                    </a:solidFill>
                  </a:tcPr>
                </a:tc>
                <a:tc>
                  <a:txBody>
                    <a:bodyPr/>
                    <a:lstStyle/>
                    <a:p>
                      <a:pPr algn="ctr"/>
                      <a:r>
                        <a:rPr lang="en-US" sz="2400" dirty="0"/>
                        <a:t>9</a:t>
                      </a:r>
                    </a:p>
                  </a:txBody>
                  <a:tcPr>
                    <a:solidFill>
                      <a:schemeClr val="tx2">
                        <a:lumMod val="40000"/>
                        <a:lumOff val="60000"/>
                      </a:schemeClr>
                    </a:solidFill>
                  </a:tcPr>
                </a:tc>
                <a:tc>
                  <a:txBody>
                    <a:bodyPr/>
                    <a:lstStyle/>
                    <a:p>
                      <a:pPr algn="ctr"/>
                      <a:r>
                        <a:rPr lang="en-US" sz="2400" dirty="0"/>
                        <a:t>8</a:t>
                      </a:r>
                    </a:p>
                  </a:txBody>
                  <a:tcPr>
                    <a:solidFill>
                      <a:schemeClr val="tx2">
                        <a:lumMod val="40000"/>
                        <a:lumOff val="60000"/>
                      </a:schemeClr>
                    </a:solidFill>
                  </a:tcPr>
                </a:tc>
                <a:tc>
                  <a:txBody>
                    <a:bodyPr/>
                    <a:lstStyle/>
                    <a:p>
                      <a:pPr algn="ctr"/>
                      <a:r>
                        <a:rPr lang="en-US" sz="2400" dirty="0"/>
                        <a:t>7</a:t>
                      </a:r>
                    </a:p>
                  </a:txBody>
                  <a:tcPr>
                    <a:solidFill>
                      <a:schemeClr val="tx2">
                        <a:lumMod val="40000"/>
                        <a:lumOff val="60000"/>
                      </a:schemeClr>
                    </a:solidFill>
                  </a:tcPr>
                </a:tc>
                <a:tc>
                  <a:txBody>
                    <a:bodyPr/>
                    <a:lstStyle/>
                    <a:p>
                      <a:pPr algn="ctr"/>
                      <a:r>
                        <a:rPr lang="en-US" sz="2400" dirty="0"/>
                        <a:t>4</a:t>
                      </a:r>
                    </a:p>
                  </a:txBody>
                  <a:tcPr/>
                </a:tc>
                <a:tc>
                  <a:txBody>
                    <a:bodyPr/>
                    <a:lstStyle/>
                    <a:p>
                      <a:pPr algn="ctr"/>
                      <a:r>
                        <a:rPr lang="en-US" sz="2400" dirty="0"/>
                        <a:t>3</a:t>
                      </a:r>
                    </a:p>
                  </a:txBody>
                  <a:tcPr/>
                </a:tc>
                <a:extLst>
                  <a:ext uri="{0D108BD9-81ED-4DB2-BD59-A6C34878D82A}">
                    <a16:rowId xmlns:a16="http://schemas.microsoft.com/office/drawing/2014/main" val="2214511922"/>
                  </a:ext>
                </a:extLst>
              </a:tr>
              <a:tr h="442335">
                <a:tc>
                  <a:txBody>
                    <a:bodyPr/>
                    <a:lstStyle/>
                    <a:p>
                      <a:pPr algn="ctr"/>
                      <a:r>
                        <a:rPr lang="en-US" sz="2400" dirty="0"/>
                        <a:t>4</a:t>
                      </a:r>
                    </a:p>
                  </a:txBody>
                  <a:tcPr>
                    <a:solidFill>
                      <a:schemeClr val="bg1"/>
                    </a:solidFill>
                  </a:tcPr>
                </a:tc>
                <a:tc>
                  <a:txBody>
                    <a:bodyPr/>
                    <a:lstStyle/>
                    <a:p>
                      <a:pPr algn="ctr"/>
                      <a:r>
                        <a:rPr lang="en-US" sz="2400" dirty="0"/>
                        <a:t>4</a:t>
                      </a:r>
                    </a:p>
                  </a:txBody>
                  <a:tcPr>
                    <a:solidFill>
                      <a:schemeClr val="bg1"/>
                    </a:solidFill>
                  </a:tcPr>
                </a:tc>
                <a:tc>
                  <a:txBody>
                    <a:bodyPr/>
                    <a:lstStyle/>
                    <a:p>
                      <a:pPr algn="ctr"/>
                      <a:r>
                        <a:rPr lang="en-US" sz="2400" dirty="0"/>
                        <a:t>8</a:t>
                      </a:r>
                    </a:p>
                  </a:txBody>
                  <a:tcPr>
                    <a:solidFill>
                      <a:schemeClr val="tx2">
                        <a:lumMod val="40000"/>
                        <a:lumOff val="60000"/>
                      </a:schemeClr>
                    </a:solidFill>
                  </a:tcPr>
                </a:tc>
                <a:tc>
                  <a:txBody>
                    <a:bodyPr/>
                    <a:lstStyle/>
                    <a:p>
                      <a:pPr algn="ctr"/>
                      <a:r>
                        <a:rPr lang="en-US" sz="2400" dirty="0"/>
                        <a:t>3</a:t>
                      </a:r>
                    </a:p>
                  </a:txBody>
                  <a:tcPr>
                    <a:solidFill>
                      <a:schemeClr val="tx2">
                        <a:lumMod val="40000"/>
                        <a:lumOff val="60000"/>
                      </a:schemeClr>
                    </a:solidFill>
                  </a:tcPr>
                </a:tc>
                <a:tc>
                  <a:txBody>
                    <a:bodyPr/>
                    <a:lstStyle/>
                    <a:p>
                      <a:pPr algn="ctr"/>
                      <a:r>
                        <a:rPr lang="en-US" sz="2400" dirty="0"/>
                        <a:t>8</a:t>
                      </a:r>
                    </a:p>
                  </a:txBody>
                  <a:tcPr>
                    <a:solidFill>
                      <a:schemeClr val="tx2">
                        <a:lumMod val="40000"/>
                        <a:lumOff val="60000"/>
                      </a:schemeClr>
                    </a:solidFill>
                  </a:tcPr>
                </a:tc>
                <a:tc>
                  <a:txBody>
                    <a:bodyPr/>
                    <a:lstStyle/>
                    <a:p>
                      <a:pPr algn="ctr"/>
                      <a:r>
                        <a:rPr lang="en-US" sz="2400" dirty="0"/>
                        <a:t>9</a:t>
                      </a:r>
                    </a:p>
                  </a:txBody>
                  <a:tcPr/>
                </a:tc>
                <a:tc>
                  <a:txBody>
                    <a:bodyPr/>
                    <a:lstStyle/>
                    <a:p>
                      <a:pPr algn="ctr"/>
                      <a:r>
                        <a:rPr lang="en-US" sz="2400" dirty="0"/>
                        <a:t>7</a:t>
                      </a:r>
                    </a:p>
                  </a:txBody>
                  <a:tcPr/>
                </a:tc>
                <a:extLst>
                  <a:ext uri="{0D108BD9-81ED-4DB2-BD59-A6C34878D82A}">
                    <a16:rowId xmlns:a16="http://schemas.microsoft.com/office/drawing/2014/main" val="1171680761"/>
                  </a:ext>
                </a:extLst>
              </a:tr>
              <a:tr h="442335">
                <a:tc>
                  <a:txBody>
                    <a:bodyPr/>
                    <a:lstStyle/>
                    <a:p>
                      <a:pPr algn="ctr"/>
                      <a:r>
                        <a:rPr lang="en-US" sz="2400" dirty="0"/>
                        <a:t>7</a:t>
                      </a:r>
                    </a:p>
                  </a:txBody>
                  <a:tcPr/>
                </a:tc>
                <a:tc>
                  <a:txBody>
                    <a:bodyPr/>
                    <a:lstStyle/>
                    <a:p>
                      <a:pPr algn="ctr"/>
                      <a:r>
                        <a:rPr lang="en-US" sz="2400" dirty="0"/>
                        <a:t>8</a:t>
                      </a:r>
                    </a:p>
                  </a:txBody>
                  <a:tcPr/>
                </a:tc>
                <a:tc>
                  <a:txBody>
                    <a:bodyPr/>
                    <a:lstStyle/>
                    <a:p>
                      <a:pPr algn="ctr"/>
                      <a:r>
                        <a:rPr lang="en-US" sz="2400" dirty="0"/>
                        <a:t>3</a:t>
                      </a:r>
                    </a:p>
                  </a:txBody>
                  <a:tcPr/>
                </a:tc>
                <a:tc>
                  <a:txBody>
                    <a:bodyPr/>
                    <a:lstStyle/>
                    <a:p>
                      <a:pPr algn="ctr"/>
                      <a:r>
                        <a:rPr lang="en-US" sz="2400" dirty="0"/>
                        <a:t>6</a:t>
                      </a:r>
                    </a:p>
                  </a:txBody>
                  <a:tcPr/>
                </a:tc>
                <a:tc>
                  <a:txBody>
                    <a:bodyPr/>
                    <a:lstStyle/>
                    <a:p>
                      <a:pPr algn="ctr"/>
                      <a:r>
                        <a:rPr lang="en-US" sz="2400" dirty="0"/>
                        <a:t>6</a:t>
                      </a:r>
                    </a:p>
                  </a:txBody>
                  <a:tcPr/>
                </a:tc>
                <a:tc>
                  <a:txBody>
                    <a:bodyPr/>
                    <a:lstStyle/>
                    <a:p>
                      <a:pPr algn="ctr"/>
                      <a:r>
                        <a:rPr lang="en-US" sz="2400" dirty="0"/>
                        <a:t>3</a:t>
                      </a:r>
                    </a:p>
                  </a:txBody>
                  <a:tcPr/>
                </a:tc>
                <a:tc>
                  <a:txBody>
                    <a:bodyPr/>
                    <a:lstStyle/>
                    <a:p>
                      <a:pPr algn="ctr"/>
                      <a:r>
                        <a:rPr lang="en-US" sz="2400" dirty="0"/>
                        <a:t>4</a:t>
                      </a:r>
                    </a:p>
                  </a:txBody>
                  <a:tcPr/>
                </a:tc>
                <a:extLst>
                  <a:ext uri="{0D108BD9-81ED-4DB2-BD59-A6C34878D82A}">
                    <a16:rowId xmlns:a16="http://schemas.microsoft.com/office/drawing/2014/main" val="2331685524"/>
                  </a:ext>
                </a:extLst>
              </a:tr>
              <a:tr h="442335">
                <a:tc>
                  <a:txBody>
                    <a:bodyPr/>
                    <a:lstStyle/>
                    <a:p>
                      <a:pPr algn="ctr"/>
                      <a:r>
                        <a:rPr lang="en-US" sz="2400" dirty="0"/>
                        <a:t>4</a:t>
                      </a:r>
                    </a:p>
                  </a:txBody>
                  <a:tcPr/>
                </a:tc>
                <a:tc>
                  <a:txBody>
                    <a:bodyPr/>
                    <a:lstStyle/>
                    <a:p>
                      <a:pPr algn="ctr"/>
                      <a:r>
                        <a:rPr lang="en-US" sz="2400" dirty="0"/>
                        <a:t>2</a:t>
                      </a:r>
                    </a:p>
                  </a:txBody>
                  <a:tcPr/>
                </a:tc>
                <a:tc>
                  <a:txBody>
                    <a:bodyPr/>
                    <a:lstStyle/>
                    <a:p>
                      <a:pPr algn="ctr"/>
                      <a:r>
                        <a:rPr lang="en-US" sz="2400" dirty="0"/>
                        <a:t>1</a:t>
                      </a:r>
                    </a:p>
                  </a:txBody>
                  <a:tcPr/>
                </a:tc>
                <a:tc>
                  <a:txBody>
                    <a:bodyPr/>
                    <a:lstStyle/>
                    <a:p>
                      <a:pPr algn="ctr"/>
                      <a:r>
                        <a:rPr lang="en-US" sz="2400" dirty="0"/>
                        <a:t>8</a:t>
                      </a:r>
                    </a:p>
                  </a:txBody>
                  <a:tcPr/>
                </a:tc>
                <a:tc>
                  <a:txBody>
                    <a:bodyPr/>
                    <a:lstStyle/>
                    <a:p>
                      <a:pPr algn="ctr"/>
                      <a:r>
                        <a:rPr lang="en-US" sz="2400" dirty="0"/>
                        <a:t>3</a:t>
                      </a:r>
                    </a:p>
                  </a:txBody>
                  <a:tcPr/>
                </a:tc>
                <a:tc>
                  <a:txBody>
                    <a:bodyPr/>
                    <a:lstStyle/>
                    <a:p>
                      <a:pPr algn="ctr"/>
                      <a:r>
                        <a:rPr lang="en-US" sz="2400" dirty="0"/>
                        <a:t>4</a:t>
                      </a:r>
                    </a:p>
                  </a:txBody>
                  <a:tcPr/>
                </a:tc>
                <a:tc>
                  <a:txBody>
                    <a:bodyPr/>
                    <a:lstStyle/>
                    <a:p>
                      <a:pPr algn="ctr"/>
                      <a:r>
                        <a:rPr lang="en-US" sz="2400" dirty="0"/>
                        <a:t>6</a:t>
                      </a:r>
                    </a:p>
                  </a:txBody>
                  <a:tcPr/>
                </a:tc>
                <a:extLst>
                  <a:ext uri="{0D108BD9-81ED-4DB2-BD59-A6C34878D82A}">
                    <a16:rowId xmlns:a16="http://schemas.microsoft.com/office/drawing/2014/main" val="3377703694"/>
                  </a:ext>
                </a:extLst>
              </a:tr>
              <a:tr h="442335">
                <a:tc>
                  <a:txBody>
                    <a:bodyPr/>
                    <a:lstStyle/>
                    <a:p>
                      <a:pPr algn="ctr"/>
                      <a:r>
                        <a:rPr lang="en-US" sz="2400" dirty="0"/>
                        <a:t>3</a:t>
                      </a:r>
                    </a:p>
                  </a:txBody>
                  <a:tcPr/>
                </a:tc>
                <a:tc>
                  <a:txBody>
                    <a:bodyPr/>
                    <a:lstStyle/>
                    <a:p>
                      <a:pPr algn="ctr"/>
                      <a:r>
                        <a:rPr lang="en-US" sz="2400" dirty="0"/>
                        <a:t>2</a:t>
                      </a:r>
                    </a:p>
                  </a:txBody>
                  <a:tcPr/>
                </a:tc>
                <a:tc>
                  <a:txBody>
                    <a:bodyPr/>
                    <a:lstStyle/>
                    <a:p>
                      <a:pPr algn="ctr"/>
                      <a:r>
                        <a:rPr lang="en-US" sz="2400" dirty="0"/>
                        <a:t>4</a:t>
                      </a:r>
                    </a:p>
                  </a:txBody>
                  <a:tcPr/>
                </a:tc>
                <a:tc>
                  <a:txBody>
                    <a:bodyPr/>
                    <a:lstStyle/>
                    <a:p>
                      <a:pPr algn="ctr"/>
                      <a:r>
                        <a:rPr lang="en-US" sz="2400" dirty="0"/>
                        <a:t>1</a:t>
                      </a:r>
                    </a:p>
                  </a:txBody>
                  <a:tcPr/>
                </a:tc>
                <a:tc>
                  <a:txBody>
                    <a:bodyPr/>
                    <a:lstStyle/>
                    <a:p>
                      <a:pPr algn="ctr"/>
                      <a:r>
                        <a:rPr lang="en-US" sz="2400" dirty="0"/>
                        <a:t>9</a:t>
                      </a:r>
                    </a:p>
                  </a:txBody>
                  <a:tcPr/>
                </a:tc>
                <a:tc>
                  <a:txBody>
                    <a:bodyPr/>
                    <a:lstStyle/>
                    <a:p>
                      <a:pPr algn="ctr"/>
                      <a:r>
                        <a:rPr lang="en-US" sz="2400" dirty="0"/>
                        <a:t>8</a:t>
                      </a:r>
                    </a:p>
                  </a:txBody>
                  <a:tcPr/>
                </a:tc>
                <a:tc>
                  <a:txBody>
                    <a:bodyPr/>
                    <a:lstStyle/>
                    <a:p>
                      <a:pPr algn="ctr"/>
                      <a:r>
                        <a:rPr lang="en-US" sz="2400" dirty="0"/>
                        <a:t>3</a:t>
                      </a:r>
                    </a:p>
                  </a:txBody>
                  <a:tcPr/>
                </a:tc>
                <a:extLst>
                  <a:ext uri="{0D108BD9-81ED-4DB2-BD59-A6C34878D82A}">
                    <a16:rowId xmlns:a16="http://schemas.microsoft.com/office/drawing/2014/main" val="1215422899"/>
                  </a:ext>
                </a:extLst>
              </a:tr>
              <a:tr h="442335">
                <a:tc>
                  <a:txBody>
                    <a:bodyPr/>
                    <a:lstStyle/>
                    <a:p>
                      <a:pPr algn="ctr"/>
                      <a:r>
                        <a:rPr lang="en-US" sz="2400" dirty="0"/>
                        <a:t>0</a:t>
                      </a:r>
                    </a:p>
                  </a:txBody>
                  <a:tcPr/>
                </a:tc>
                <a:tc>
                  <a:txBody>
                    <a:bodyPr/>
                    <a:lstStyle/>
                    <a:p>
                      <a:pPr algn="ctr"/>
                      <a:r>
                        <a:rPr lang="en-US" sz="2400" dirty="0"/>
                        <a:t>1</a:t>
                      </a:r>
                    </a:p>
                  </a:txBody>
                  <a:tcPr/>
                </a:tc>
                <a:tc>
                  <a:txBody>
                    <a:bodyPr/>
                    <a:lstStyle/>
                    <a:p>
                      <a:pPr algn="ctr"/>
                      <a:r>
                        <a:rPr lang="en-US" sz="2400" dirty="0"/>
                        <a:t>3</a:t>
                      </a:r>
                    </a:p>
                  </a:txBody>
                  <a:tcPr/>
                </a:tc>
                <a:tc>
                  <a:txBody>
                    <a:bodyPr/>
                    <a:lstStyle/>
                    <a:p>
                      <a:pPr algn="ctr"/>
                      <a:r>
                        <a:rPr lang="en-US" sz="2400" dirty="0"/>
                        <a:t>9</a:t>
                      </a:r>
                    </a:p>
                  </a:txBody>
                  <a:tcPr/>
                </a:tc>
                <a:tc>
                  <a:txBody>
                    <a:bodyPr/>
                    <a:lstStyle/>
                    <a:p>
                      <a:pPr algn="ctr"/>
                      <a:r>
                        <a:rPr lang="en-US" sz="2400" dirty="0"/>
                        <a:t>2</a:t>
                      </a:r>
                    </a:p>
                  </a:txBody>
                  <a:tcPr/>
                </a:tc>
                <a:tc>
                  <a:txBody>
                    <a:bodyPr/>
                    <a:lstStyle/>
                    <a:p>
                      <a:pPr algn="ctr"/>
                      <a:r>
                        <a:rPr lang="en-US" sz="2400" dirty="0"/>
                        <a:t>1</a:t>
                      </a:r>
                    </a:p>
                  </a:txBody>
                  <a:tcPr/>
                </a:tc>
                <a:tc>
                  <a:txBody>
                    <a:bodyPr/>
                    <a:lstStyle/>
                    <a:p>
                      <a:pPr algn="ctr"/>
                      <a:r>
                        <a:rPr lang="en-US" sz="2400" dirty="0"/>
                        <a:t>4</a:t>
                      </a:r>
                    </a:p>
                  </a:txBody>
                  <a:tcPr/>
                </a:tc>
                <a:extLst>
                  <a:ext uri="{0D108BD9-81ED-4DB2-BD59-A6C34878D82A}">
                    <a16:rowId xmlns:a16="http://schemas.microsoft.com/office/drawing/2014/main" val="2370757734"/>
                  </a:ext>
                </a:extLst>
              </a:tr>
            </a:tbl>
          </a:graphicData>
        </a:graphic>
      </p:graphicFrame>
      <p:graphicFrame>
        <p:nvGraphicFramePr>
          <p:cNvPr id="3" name="Table 2"/>
          <p:cNvGraphicFramePr>
            <a:graphicFrameLocks noGrp="1"/>
          </p:cNvGraphicFramePr>
          <p:nvPr/>
        </p:nvGraphicFramePr>
        <p:xfrm>
          <a:off x="5807969" y="2598496"/>
          <a:ext cx="1872207" cy="1622592"/>
        </p:xfrm>
        <a:graphic>
          <a:graphicData uri="http://schemas.openxmlformats.org/drawingml/2006/table">
            <a:tbl>
              <a:tblPr firstRow="1" bandRow="1">
                <a:tableStyleId>{5940675A-B579-460E-94D1-54222C63F5DA}</a:tableStyleId>
              </a:tblPr>
              <a:tblGrid>
                <a:gridCol w="624069">
                  <a:extLst>
                    <a:ext uri="{9D8B030D-6E8A-4147-A177-3AD203B41FA5}">
                      <a16:colId xmlns:a16="http://schemas.microsoft.com/office/drawing/2014/main" val="3257046841"/>
                    </a:ext>
                  </a:extLst>
                </a:gridCol>
                <a:gridCol w="624069">
                  <a:extLst>
                    <a:ext uri="{9D8B030D-6E8A-4147-A177-3AD203B41FA5}">
                      <a16:colId xmlns:a16="http://schemas.microsoft.com/office/drawing/2014/main" val="2126584349"/>
                    </a:ext>
                  </a:extLst>
                </a:gridCol>
                <a:gridCol w="624069">
                  <a:extLst>
                    <a:ext uri="{9D8B030D-6E8A-4147-A177-3AD203B41FA5}">
                      <a16:colId xmlns:a16="http://schemas.microsoft.com/office/drawing/2014/main" val="3793174589"/>
                    </a:ext>
                  </a:extLst>
                </a:gridCol>
              </a:tblGrid>
              <a:tr h="540864">
                <a:tc>
                  <a:txBody>
                    <a:bodyPr/>
                    <a:lstStyle/>
                    <a:p>
                      <a:pPr algn="ctr"/>
                      <a:r>
                        <a:rPr lang="en-US" sz="2400" dirty="0"/>
                        <a:t>3</a:t>
                      </a:r>
                    </a:p>
                  </a:txBody>
                  <a:tcPr/>
                </a:tc>
                <a:tc>
                  <a:txBody>
                    <a:bodyPr/>
                    <a:lstStyle/>
                    <a:p>
                      <a:pPr algn="ctr"/>
                      <a:r>
                        <a:rPr lang="en-US" sz="2400" dirty="0"/>
                        <a:t>4</a:t>
                      </a:r>
                    </a:p>
                  </a:txBody>
                  <a:tcPr/>
                </a:tc>
                <a:tc>
                  <a:txBody>
                    <a:bodyPr/>
                    <a:lstStyle/>
                    <a:p>
                      <a:pPr algn="ctr"/>
                      <a:r>
                        <a:rPr lang="en-US" sz="2400" dirty="0"/>
                        <a:t>4</a:t>
                      </a:r>
                    </a:p>
                  </a:txBody>
                  <a:tcPr/>
                </a:tc>
                <a:extLst>
                  <a:ext uri="{0D108BD9-81ED-4DB2-BD59-A6C34878D82A}">
                    <a16:rowId xmlns:a16="http://schemas.microsoft.com/office/drawing/2014/main" val="3977944003"/>
                  </a:ext>
                </a:extLst>
              </a:tr>
              <a:tr h="540864">
                <a:tc>
                  <a:txBody>
                    <a:bodyPr/>
                    <a:lstStyle/>
                    <a:p>
                      <a:pPr algn="ctr"/>
                      <a:r>
                        <a:rPr lang="en-US" sz="2400" dirty="0"/>
                        <a:t>1</a:t>
                      </a:r>
                    </a:p>
                  </a:txBody>
                  <a:tcPr/>
                </a:tc>
                <a:tc>
                  <a:txBody>
                    <a:bodyPr/>
                    <a:lstStyle/>
                    <a:p>
                      <a:pPr algn="ctr"/>
                      <a:r>
                        <a:rPr lang="en-US" sz="2400" dirty="0"/>
                        <a:t>0</a:t>
                      </a:r>
                    </a:p>
                  </a:txBody>
                  <a:tcPr/>
                </a:tc>
                <a:tc>
                  <a:txBody>
                    <a:bodyPr/>
                    <a:lstStyle/>
                    <a:p>
                      <a:pPr algn="ctr"/>
                      <a:r>
                        <a:rPr lang="en-US" sz="2400" dirty="0"/>
                        <a:t>2</a:t>
                      </a:r>
                    </a:p>
                  </a:txBody>
                  <a:tcPr/>
                </a:tc>
                <a:extLst>
                  <a:ext uri="{0D108BD9-81ED-4DB2-BD59-A6C34878D82A}">
                    <a16:rowId xmlns:a16="http://schemas.microsoft.com/office/drawing/2014/main" val="2839612041"/>
                  </a:ext>
                </a:extLst>
              </a:tr>
              <a:tr h="540864">
                <a:tc>
                  <a:txBody>
                    <a:bodyPr/>
                    <a:lstStyle/>
                    <a:p>
                      <a:pPr algn="ctr"/>
                      <a:r>
                        <a:rPr lang="en-US" sz="2400" dirty="0"/>
                        <a:t>-1</a:t>
                      </a:r>
                    </a:p>
                  </a:txBody>
                  <a:tcPr/>
                </a:tc>
                <a:tc>
                  <a:txBody>
                    <a:bodyPr/>
                    <a:lstStyle/>
                    <a:p>
                      <a:pPr algn="ctr"/>
                      <a:r>
                        <a:rPr lang="en-US" sz="2400" dirty="0"/>
                        <a:t>0</a:t>
                      </a:r>
                    </a:p>
                  </a:txBody>
                  <a:tcPr/>
                </a:tc>
                <a:tc>
                  <a:txBody>
                    <a:bodyPr/>
                    <a:lstStyle/>
                    <a:p>
                      <a:pPr algn="ctr"/>
                      <a:r>
                        <a:rPr lang="en-US" sz="2400" dirty="0"/>
                        <a:t>3</a:t>
                      </a:r>
                    </a:p>
                  </a:txBody>
                  <a:tcPr/>
                </a:tc>
                <a:extLst>
                  <a:ext uri="{0D108BD9-81ED-4DB2-BD59-A6C34878D82A}">
                    <a16:rowId xmlns:a16="http://schemas.microsoft.com/office/drawing/2014/main" val="4242656340"/>
                  </a:ext>
                </a:extLst>
              </a:tr>
            </a:tbl>
          </a:graphicData>
        </a:graphic>
      </p:graphicFrame>
      <p:graphicFrame>
        <p:nvGraphicFramePr>
          <p:cNvPr id="7" name="Table 6"/>
          <p:cNvGraphicFramePr>
            <a:graphicFrameLocks noGrp="1"/>
          </p:cNvGraphicFramePr>
          <p:nvPr/>
        </p:nvGraphicFramePr>
        <p:xfrm>
          <a:off x="8376594" y="2598496"/>
          <a:ext cx="2039886" cy="1622592"/>
        </p:xfrm>
        <a:graphic>
          <a:graphicData uri="http://schemas.openxmlformats.org/drawingml/2006/table">
            <a:tbl>
              <a:tblPr firstRow="1" bandRow="1">
                <a:tableStyleId>{5940675A-B579-460E-94D1-54222C63F5DA}</a:tableStyleId>
              </a:tblPr>
              <a:tblGrid>
                <a:gridCol w="679962">
                  <a:extLst>
                    <a:ext uri="{9D8B030D-6E8A-4147-A177-3AD203B41FA5}">
                      <a16:colId xmlns:a16="http://schemas.microsoft.com/office/drawing/2014/main" val="3416871477"/>
                    </a:ext>
                  </a:extLst>
                </a:gridCol>
                <a:gridCol w="679962">
                  <a:extLst>
                    <a:ext uri="{9D8B030D-6E8A-4147-A177-3AD203B41FA5}">
                      <a16:colId xmlns:a16="http://schemas.microsoft.com/office/drawing/2014/main" val="1844159564"/>
                    </a:ext>
                  </a:extLst>
                </a:gridCol>
                <a:gridCol w="679962">
                  <a:extLst>
                    <a:ext uri="{9D8B030D-6E8A-4147-A177-3AD203B41FA5}">
                      <a16:colId xmlns:a16="http://schemas.microsoft.com/office/drawing/2014/main" val="693190482"/>
                    </a:ext>
                  </a:extLst>
                </a:gridCol>
              </a:tblGrid>
              <a:tr h="540864">
                <a:tc>
                  <a:txBody>
                    <a:bodyPr/>
                    <a:lstStyle/>
                    <a:p>
                      <a:pPr algn="ctr"/>
                      <a:r>
                        <a:rPr lang="en-US" sz="2400" dirty="0"/>
                        <a:t>91</a:t>
                      </a:r>
                    </a:p>
                  </a:txBody>
                  <a:tcPr>
                    <a:solidFill>
                      <a:schemeClr val="bg1"/>
                    </a:solidFill>
                  </a:tcPr>
                </a:tc>
                <a:tc>
                  <a:txBody>
                    <a:bodyPr/>
                    <a:lstStyle/>
                    <a:p>
                      <a:pPr algn="ctr"/>
                      <a:r>
                        <a:rPr lang="en-US" sz="2400" dirty="0"/>
                        <a:t>100</a:t>
                      </a:r>
                    </a:p>
                  </a:txBody>
                  <a:tcPr>
                    <a:solidFill>
                      <a:schemeClr val="tx2">
                        <a:lumMod val="40000"/>
                        <a:lumOff val="60000"/>
                      </a:schemeClr>
                    </a:solidFill>
                  </a:tcPr>
                </a:tc>
                <a:tc>
                  <a:txBody>
                    <a:bodyPr/>
                    <a:lstStyle/>
                    <a:p>
                      <a:pPr algn="ctr"/>
                      <a:r>
                        <a:rPr lang="en-US" sz="2400" dirty="0"/>
                        <a:t>83</a:t>
                      </a:r>
                    </a:p>
                  </a:txBody>
                  <a:tcPr/>
                </a:tc>
                <a:extLst>
                  <a:ext uri="{0D108BD9-81ED-4DB2-BD59-A6C34878D82A}">
                    <a16:rowId xmlns:a16="http://schemas.microsoft.com/office/drawing/2014/main" val="4047197391"/>
                  </a:ext>
                </a:extLst>
              </a:tr>
              <a:tr h="540864">
                <a:tc>
                  <a:txBody>
                    <a:bodyPr/>
                    <a:lstStyle/>
                    <a:p>
                      <a:pPr algn="ctr"/>
                      <a:r>
                        <a:rPr lang="en-US" sz="2400" dirty="0"/>
                        <a:t>69</a:t>
                      </a:r>
                    </a:p>
                  </a:txBody>
                  <a:tcPr/>
                </a:tc>
                <a:tc>
                  <a:txBody>
                    <a:bodyPr/>
                    <a:lstStyle/>
                    <a:p>
                      <a:pPr algn="ctr"/>
                      <a:r>
                        <a:rPr lang="en-US" sz="2400" dirty="0"/>
                        <a:t>91</a:t>
                      </a:r>
                    </a:p>
                  </a:txBody>
                  <a:tcPr/>
                </a:tc>
                <a:tc>
                  <a:txBody>
                    <a:bodyPr/>
                    <a:lstStyle/>
                    <a:p>
                      <a:pPr algn="ctr"/>
                      <a:r>
                        <a:rPr lang="en-US" sz="2400" dirty="0"/>
                        <a:t>127</a:t>
                      </a:r>
                    </a:p>
                  </a:txBody>
                  <a:tcPr/>
                </a:tc>
                <a:extLst>
                  <a:ext uri="{0D108BD9-81ED-4DB2-BD59-A6C34878D82A}">
                    <a16:rowId xmlns:a16="http://schemas.microsoft.com/office/drawing/2014/main" val="2733508033"/>
                  </a:ext>
                </a:extLst>
              </a:tr>
              <a:tr h="540864">
                <a:tc>
                  <a:txBody>
                    <a:bodyPr/>
                    <a:lstStyle/>
                    <a:p>
                      <a:pPr algn="ctr"/>
                      <a:r>
                        <a:rPr lang="en-US" sz="2400" dirty="0"/>
                        <a:t>44</a:t>
                      </a:r>
                    </a:p>
                  </a:txBody>
                  <a:tcPr/>
                </a:tc>
                <a:tc>
                  <a:txBody>
                    <a:bodyPr/>
                    <a:lstStyle/>
                    <a:p>
                      <a:pPr algn="ctr"/>
                      <a:r>
                        <a:rPr lang="en-US" sz="2400" dirty="0"/>
                        <a:t>72</a:t>
                      </a:r>
                    </a:p>
                  </a:txBody>
                  <a:tcPr/>
                </a:tc>
                <a:tc>
                  <a:txBody>
                    <a:bodyPr/>
                    <a:lstStyle/>
                    <a:p>
                      <a:pPr algn="ctr"/>
                      <a:r>
                        <a:rPr lang="en-US" sz="2400" dirty="0"/>
                        <a:t>74</a:t>
                      </a:r>
                    </a:p>
                  </a:txBody>
                  <a:tcPr/>
                </a:tc>
                <a:extLst>
                  <a:ext uri="{0D108BD9-81ED-4DB2-BD59-A6C34878D82A}">
                    <a16:rowId xmlns:a16="http://schemas.microsoft.com/office/drawing/2014/main" val="2833335469"/>
                  </a:ext>
                </a:extLst>
              </a:tr>
            </a:tbl>
          </a:graphicData>
        </a:graphic>
      </p:graphicFrame>
      <p:sp>
        <p:nvSpPr>
          <p:cNvPr id="11" name="TextBox 10"/>
          <p:cNvSpPr txBox="1"/>
          <p:nvPr/>
        </p:nvSpPr>
        <p:spPr>
          <a:xfrm>
            <a:off x="5015880" y="3009726"/>
            <a:ext cx="864096" cy="923330"/>
          </a:xfrm>
          <a:prstGeom prst="rect">
            <a:avLst/>
          </a:prstGeom>
          <a:noFill/>
        </p:spPr>
        <p:txBody>
          <a:bodyPr wrap="square" rtlCol="0">
            <a:spAutoFit/>
          </a:bodyPr>
          <a:lstStyle/>
          <a:p>
            <a:pPr algn="ctr"/>
            <a:r>
              <a:rPr lang="en-US" sz="5400" dirty="0"/>
              <a:t>*</a:t>
            </a:r>
          </a:p>
        </p:txBody>
      </p:sp>
      <p:sp>
        <p:nvSpPr>
          <p:cNvPr id="12" name="TextBox 11"/>
          <p:cNvSpPr txBox="1"/>
          <p:nvPr/>
        </p:nvSpPr>
        <p:spPr>
          <a:xfrm>
            <a:off x="7608168" y="2924944"/>
            <a:ext cx="864096" cy="923330"/>
          </a:xfrm>
          <a:prstGeom prst="rect">
            <a:avLst/>
          </a:prstGeom>
          <a:noFill/>
        </p:spPr>
        <p:txBody>
          <a:bodyPr wrap="square" rtlCol="0">
            <a:spAutoFit/>
          </a:bodyPr>
          <a:lstStyle/>
          <a:p>
            <a:pPr algn="ctr"/>
            <a:r>
              <a:rPr lang="en-US" sz="5400" dirty="0"/>
              <a:t>=</a:t>
            </a:r>
          </a:p>
        </p:txBody>
      </p:sp>
      <p:sp>
        <p:nvSpPr>
          <p:cNvPr id="19" name="TextBox 18"/>
          <p:cNvSpPr txBox="1"/>
          <p:nvPr/>
        </p:nvSpPr>
        <p:spPr>
          <a:xfrm>
            <a:off x="1580704" y="957030"/>
            <a:ext cx="2736304" cy="523220"/>
          </a:xfrm>
          <a:prstGeom prst="rect">
            <a:avLst/>
          </a:prstGeom>
          <a:noFill/>
        </p:spPr>
        <p:txBody>
          <a:bodyPr wrap="square" rtlCol="0">
            <a:spAutoFit/>
          </a:bodyPr>
          <a:lstStyle/>
          <a:p>
            <a:r>
              <a:rPr lang="en-US" sz="2800" dirty="0"/>
              <a:t>stride = s = 2</a:t>
            </a:r>
          </a:p>
        </p:txBody>
      </p:sp>
    </p:spTree>
    <p:extLst>
      <p:ext uri="{BB962C8B-B14F-4D97-AF65-F5344CB8AC3E}">
        <p14:creationId xmlns:p14="http://schemas.microsoft.com/office/powerpoint/2010/main" val="270097757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1524000" y="0"/>
            <a:ext cx="9144000" cy="69269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6D6D6D"/>
              </a:solidFill>
            </a:endParaRPr>
          </a:p>
        </p:txBody>
      </p:sp>
      <p:sp>
        <p:nvSpPr>
          <p:cNvPr id="5" name="4 - Ορθογώνιο"/>
          <p:cNvSpPr/>
          <p:nvPr/>
        </p:nvSpPr>
        <p:spPr>
          <a:xfrm>
            <a:off x="1524000" y="692696"/>
            <a:ext cx="9144000" cy="72008"/>
          </a:xfrm>
          <a:prstGeom prst="rect">
            <a:avLst/>
          </a:prstGeom>
          <a:solidFill>
            <a:srgbClr val="001F5C"/>
          </a:solidFill>
          <a:ln>
            <a:solidFill>
              <a:srgbClr val="00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ln>
                <a:solidFill>
                  <a:srgbClr val="001F5C"/>
                </a:solidFill>
              </a:ln>
              <a:solidFill>
                <a:srgbClr val="001F5C"/>
              </a:solidFill>
            </a:endParaRPr>
          </a:p>
        </p:txBody>
      </p:sp>
      <p:sp>
        <p:nvSpPr>
          <p:cNvPr id="6" name="5 - TextBox"/>
          <p:cNvSpPr txBox="1"/>
          <p:nvPr/>
        </p:nvSpPr>
        <p:spPr>
          <a:xfrm>
            <a:off x="1524000" y="53961"/>
            <a:ext cx="9395520" cy="584775"/>
          </a:xfrm>
          <a:prstGeom prst="rect">
            <a:avLst/>
          </a:prstGeom>
          <a:noFill/>
        </p:spPr>
        <p:txBody>
          <a:bodyPr wrap="square" lIns="91440" tIns="45720" rIns="91440" bIns="45720" rtlCol="0" anchor="t">
            <a:spAutoFit/>
          </a:bodyPr>
          <a:lstStyle/>
          <a:p>
            <a:r>
              <a:rPr lang="en-US" sz="3200" b="1" dirty="0" err="1">
                <a:solidFill>
                  <a:srgbClr val="000000"/>
                </a:solidFill>
                <a:cs typeface="Calibri"/>
              </a:rPr>
              <a:t>Strided</a:t>
            </a:r>
            <a:r>
              <a:rPr lang="en-US" sz="3200" b="1" dirty="0">
                <a:solidFill>
                  <a:srgbClr val="000000"/>
                </a:solidFill>
                <a:cs typeface="Calibri"/>
              </a:rPr>
              <a:t> Convolution</a:t>
            </a:r>
          </a:p>
        </p:txBody>
      </p:sp>
      <p:graphicFrame>
        <p:nvGraphicFramePr>
          <p:cNvPr id="2" name="Table 1"/>
          <p:cNvGraphicFramePr>
            <a:graphicFrameLocks noGrp="1"/>
          </p:cNvGraphicFramePr>
          <p:nvPr/>
        </p:nvGraphicFramePr>
        <p:xfrm>
          <a:off x="1703513" y="1809592"/>
          <a:ext cx="3456383" cy="3200400"/>
        </p:xfrm>
        <a:graphic>
          <a:graphicData uri="http://schemas.openxmlformats.org/drawingml/2006/table">
            <a:tbl>
              <a:tblPr firstRow="1" bandRow="1">
                <a:tableStyleId>{5940675A-B579-460E-94D1-54222C63F5DA}</a:tableStyleId>
              </a:tblPr>
              <a:tblGrid>
                <a:gridCol w="493769">
                  <a:extLst>
                    <a:ext uri="{9D8B030D-6E8A-4147-A177-3AD203B41FA5}">
                      <a16:colId xmlns:a16="http://schemas.microsoft.com/office/drawing/2014/main" val="2491889503"/>
                    </a:ext>
                  </a:extLst>
                </a:gridCol>
                <a:gridCol w="493769">
                  <a:extLst>
                    <a:ext uri="{9D8B030D-6E8A-4147-A177-3AD203B41FA5}">
                      <a16:colId xmlns:a16="http://schemas.microsoft.com/office/drawing/2014/main" val="251071732"/>
                    </a:ext>
                  </a:extLst>
                </a:gridCol>
                <a:gridCol w="493769">
                  <a:extLst>
                    <a:ext uri="{9D8B030D-6E8A-4147-A177-3AD203B41FA5}">
                      <a16:colId xmlns:a16="http://schemas.microsoft.com/office/drawing/2014/main" val="3040173894"/>
                    </a:ext>
                  </a:extLst>
                </a:gridCol>
                <a:gridCol w="493769">
                  <a:extLst>
                    <a:ext uri="{9D8B030D-6E8A-4147-A177-3AD203B41FA5}">
                      <a16:colId xmlns:a16="http://schemas.microsoft.com/office/drawing/2014/main" val="3601571713"/>
                    </a:ext>
                  </a:extLst>
                </a:gridCol>
                <a:gridCol w="493769">
                  <a:extLst>
                    <a:ext uri="{9D8B030D-6E8A-4147-A177-3AD203B41FA5}">
                      <a16:colId xmlns:a16="http://schemas.microsoft.com/office/drawing/2014/main" val="431875613"/>
                    </a:ext>
                  </a:extLst>
                </a:gridCol>
                <a:gridCol w="493769">
                  <a:extLst>
                    <a:ext uri="{9D8B030D-6E8A-4147-A177-3AD203B41FA5}">
                      <a16:colId xmlns:a16="http://schemas.microsoft.com/office/drawing/2014/main" val="1320060158"/>
                    </a:ext>
                  </a:extLst>
                </a:gridCol>
                <a:gridCol w="493769">
                  <a:extLst>
                    <a:ext uri="{9D8B030D-6E8A-4147-A177-3AD203B41FA5}">
                      <a16:colId xmlns:a16="http://schemas.microsoft.com/office/drawing/2014/main" val="1908787334"/>
                    </a:ext>
                  </a:extLst>
                </a:gridCol>
              </a:tblGrid>
              <a:tr h="442335">
                <a:tc>
                  <a:txBody>
                    <a:bodyPr/>
                    <a:lstStyle/>
                    <a:p>
                      <a:pPr algn="ctr"/>
                      <a:r>
                        <a:rPr lang="en-US" sz="2400" dirty="0"/>
                        <a:t>2</a:t>
                      </a:r>
                    </a:p>
                  </a:txBody>
                  <a:tcPr/>
                </a:tc>
                <a:tc>
                  <a:txBody>
                    <a:bodyPr/>
                    <a:lstStyle/>
                    <a:p>
                      <a:pPr algn="ctr"/>
                      <a:r>
                        <a:rPr lang="en-US" sz="2400" dirty="0"/>
                        <a:t>3</a:t>
                      </a:r>
                    </a:p>
                  </a:txBody>
                  <a:tcPr/>
                </a:tc>
                <a:tc>
                  <a:txBody>
                    <a:bodyPr/>
                    <a:lstStyle/>
                    <a:p>
                      <a:pPr algn="ctr"/>
                      <a:r>
                        <a:rPr lang="en-US" sz="2400" dirty="0"/>
                        <a:t>7</a:t>
                      </a:r>
                    </a:p>
                  </a:txBody>
                  <a:tcPr/>
                </a:tc>
                <a:tc>
                  <a:txBody>
                    <a:bodyPr/>
                    <a:lstStyle/>
                    <a:p>
                      <a:pPr algn="ctr"/>
                      <a:r>
                        <a:rPr lang="en-US" sz="2400" dirty="0"/>
                        <a:t>4</a:t>
                      </a:r>
                    </a:p>
                  </a:txBody>
                  <a:tcPr/>
                </a:tc>
                <a:tc>
                  <a:txBody>
                    <a:bodyPr/>
                    <a:lstStyle/>
                    <a:p>
                      <a:pPr algn="ctr"/>
                      <a:r>
                        <a:rPr lang="en-US" sz="2400" dirty="0"/>
                        <a:t>6</a:t>
                      </a:r>
                    </a:p>
                  </a:txBody>
                  <a:tcPr/>
                </a:tc>
                <a:tc>
                  <a:txBody>
                    <a:bodyPr/>
                    <a:lstStyle/>
                    <a:p>
                      <a:pPr algn="ctr"/>
                      <a:r>
                        <a:rPr lang="en-US" sz="2400" dirty="0"/>
                        <a:t>2</a:t>
                      </a:r>
                    </a:p>
                  </a:txBody>
                  <a:tcPr/>
                </a:tc>
                <a:tc>
                  <a:txBody>
                    <a:bodyPr/>
                    <a:lstStyle/>
                    <a:p>
                      <a:pPr algn="ctr"/>
                      <a:r>
                        <a:rPr lang="en-US" sz="2400" dirty="0"/>
                        <a:t>9</a:t>
                      </a:r>
                    </a:p>
                  </a:txBody>
                  <a:tcPr/>
                </a:tc>
                <a:extLst>
                  <a:ext uri="{0D108BD9-81ED-4DB2-BD59-A6C34878D82A}">
                    <a16:rowId xmlns:a16="http://schemas.microsoft.com/office/drawing/2014/main" val="3510826654"/>
                  </a:ext>
                </a:extLst>
              </a:tr>
              <a:tr h="442335">
                <a:tc>
                  <a:txBody>
                    <a:bodyPr/>
                    <a:lstStyle/>
                    <a:p>
                      <a:pPr algn="ctr"/>
                      <a:r>
                        <a:rPr lang="en-US" sz="2400" dirty="0"/>
                        <a:t>6</a:t>
                      </a:r>
                    </a:p>
                  </a:txBody>
                  <a:tcPr/>
                </a:tc>
                <a:tc>
                  <a:txBody>
                    <a:bodyPr/>
                    <a:lstStyle/>
                    <a:p>
                      <a:pPr algn="ctr"/>
                      <a:r>
                        <a:rPr lang="en-US" sz="2400" dirty="0"/>
                        <a:t>6</a:t>
                      </a:r>
                    </a:p>
                  </a:txBody>
                  <a:tcPr/>
                </a:tc>
                <a:tc>
                  <a:txBody>
                    <a:bodyPr/>
                    <a:lstStyle/>
                    <a:p>
                      <a:pPr algn="ctr"/>
                      <a:r>
                        <a:rPr lang="en-US" sz="2400" dirty="0"/>
                        <a:t>9</a:t>
                      </a:r>
                    </a:p>
                  </a:txBody>
                  <a:tcPr/>
                </a:tc>
                <a:tc>
                  <a:txBody>
                    <a:bodyPr/>
                    <a:lstStyle/>
                    <a:p>
                      <a:pPr algn="ctr"/>
                      <a:r>
                        <a:rPr lang="en-US" sz="2400" dirty="0"/>
                        <a:t>8</a:t>
                      </a:r>
                    </a:p>
                  </a:txBody>
                  <a:tcPr/>
                </a:tc>
                <a:tc>
                  <a:txBody>
                    <a:bodyPr/>
                    <a:lstStyle/>
                    <a:p>
                      <a:pPr algn="ctr"/>
                      <a:r>
                        <a:rPr lang="en-US" sz="2400" dirty="0"/>
                        <a:t>7</a:t>
                      </a:r>
                    </a:p>
                  </a:txBody>
                  <a:tcPr/>
                </a:tc>
                <a:tc>
                  <a:txBody>
                    <a:bodyPr/>
                    <a:lstStyle/>
                    <a:p>
                      <a:pPr algn="ctr"/>
                      <a:r>
                        <a:rPr lang="en-US" sz="2400" dirty="0"/>
                        <a:t>4</a:t>
                      </a:r>
                    </a:p>
                  </a:txBody>
                  <a:tcPr/>
                </a:tc>
                <a:tc>
                  <a:txBody>
                    <a:bodyPr/>
                    <a:lstStyle/>
                    <a:p>
                      <a:pPr algn="ctr"/>
                      <a:r>
                        <a:rPr lang="en-US" sz="2400" dirty="0"/>
                        <a:t>3</a:t>
                      </a:r>
                    </a:p>
                  </a:txBody>
                  <a:tcPr/>
                </a:tc>
                <a:extLst>
                  <a:ext uri="{0D108BD9-81ED-4DB2-BD59-A6C34878D82A}">
                    <a16:rowId xmlns:a16="http://schemas.microsoft.com/office/drawing/2014/main" val="2214511922"/>
                  </a:ext>
                </a:extLst>
              </a:tr>
              <a:tr h="442335">
                <a:tc>
                  <a:txBody>
                    <a:bodyPr/>
                    <a:lstStyle/>
                    <a:p>
                      <a:pPr algn="ctr"/>
                      <a:r>
                        <a:rPr lang="en-US" sz="2400" dirty="0"/>
                        <a:t>4</a:t>
                      </a:r>
                    </a:p>
                  </a:txBody>
                  <a:tcPr/>
                </a:tc>
                <a:tc>
                  <a:txBody>
                    <a:bodyPr/>
                    <a:lstStyle/>
                    <a:p>
                      <a:pPr algn="ctr"/>
                      <a:r>
                        <a:rPr lang="en-US" sz="2400" dirty="0"/>
                        <a:t>4</a:t>
                      </a:r>
                    </a:p>
                  </a:txBody>
                  <a:tcPr/>
                </a:tc>
                <a:tc>
                  <a:txBody>
                    <a:bodyPr/>
                    <a:lstStyle/>
                    <a:p>
                      <a:pPr algn="ctr"/>
                      <a:r>
                        <a:rPr lang="en-US" sz="2400" dirty="0"/>
                        <a:t>8</a:t>
                      </a:r>
                    </a:p>
                  </a:txBody>
                  <a:tcPr/>
                </a:tc>
                <a:tc>
                  <a:txBody>
                    <a:bodyPr/>
                    <a:lstStyle/>
                    <a:p>
                      <a:pPr algn="ctr"/>
                      <a:r>
                        <a:rPr lang="en-US" sz="2400" dirty="0"/>
                        <a:t>3</a:t>
                      </a:r>
                    </a:p>
                  </a:txBody>
                  <a:tcPr/>
                </a:tc>
                <a:tc>
                  <a:txBody>
                    <a:bodyPr/>
                    <a:lstStyle/>
                    <a:p>
                      <a:pPr algn="ctr"/>
                      <a:r>
                        <a:rPr lang="en-US" sz="2400" dirty="0"/>
                        <a:t>8</a:t>
                      </a:r>
                    </a:p>
                  </a:txBody>
                  <a:tcPr/>
                </a:tc>
                <a:tc>
                  <a:txBody>
                    <a:bodyPr/>
                    <a:lstStyle/>
                    <a:p>
                      <a:pPr algn="ctr"/>
                      <a:r>
                        <a:rPr lang="en-US" sz="2400" dirty="0"/>
                        <a:t>9</a:t>
                      </a:r>
                    </a:p>
                  </a:txBody>
                  <a:tcPr/>
                </a:tc>
                <a:tc>
                  <a:txBody>
                    <a:bodyPr/>
                    <a:lstStyle/>
                    <a:p>
                      <a:pPr algn="ctr"/>
                      <a:r>
                        <a:rPr lang="en-US" sz="2400" dirty="0"/>
                        <a:t>7</a:t>
                      </a:r>
                    </a:p>
                  </a:txBody>
                  <a:tcPr/>
                </a:tc>
                <a:extLst>
                  <a:ext uri="{0D108BD9-81ED-4DB2-BD59-A6C34878D82A}">
                    <a16:rowId xmlns:a16="http://schemas.microsoft.com/office/drawing/2014/main" val="1171680761"/>
                  </a:ext>
                </a:extLst>
              </a:tr>
              <a:tr h="442335">
                <a:tc>
                  <a:txBody>
                    <a:bodyPr/>
                    <a:lstStyle/>
                    <a:p>
                      <a:pPr algn="ctr"/>
                      <a:r>
                        <a:rPr lang="en-US" sz="2400" dirty="0"/>
                        <a:t>7</a:t>
                      </a:r>
                    </a:p>
                  </a:txBody>
                  <a:tcPr/>
                </a:tc>
                <a:tc>
                  <a:txBody>
                    <a:bodyPr/>
                    <a:lstStyle/>
                    <a:p>
                      <a:pPr algn="ctr"/>
                      <a:r>
                        <a:rPr lang="en-US" sz="2400" dirty="0"/>
                        <a:t>8</a:t>
                      </a:r>
                    </a:p>
                  </a:txBody>
                  <a:tcPr/>
                </a:tc>
                <a:tc>
                  <a:txBody>
                    <a:bodyPr/>
                    <a:lstStyle/>
                    <a:p>
                      <a:pPr algn="ctr"/>
                      <a:r>
                        <a:rPr lang="en-US" sz="2400" dirty="0"/>
                        <a:t>3</a:t>
                      </a:r>
                    </a:p>
                  </a:txBody>
                  <a:tcPr/>
                </a:tc>
                <a:tc>
                  <a:txBody>
                    <a:bodyPr/>
                    <a:lstStyle/>
                    <a:p>
                      <a:pPr algn="ctr"/>
                      <a:r>
                        <a:rPr lang="en-US" sz="2400" dirty="0"/>
                        <a:t>6</a:t>
                      </a:r>
                    </a:p>
                  </a:txBody>
                  <a:tcPr/>
                </a:tc>
                <a:tc>
                  <a:txBody>
                    <a:bodyPr/>
                    <a:lstStyle/>
                    <a:p>
                      <a:pPr algn="ctr"/>
                      <a:r>
                        <a:rPr lang="en-US" sz="2400" dirty="0"/>
                        <a:t>6</a:t>
                      </a:r>
                    </a:p>
                  </a:txBody>
                  <a:tcPr/>
                </a:tc>
                <a:tc>
                  <a:txBody>
                    <a:bodyPr/>
                    <a:lstStyle/>
                    <a:p>
                      <a:pPr algn="ctr"/>
                      <a:r>
                        <a:rPr lang="en-US" sz="2400" dirty="0"/>
                        <a:t>3</a:t>
                      </a:r>
                    </a:p>
                  </a:txBody>
                  <a:tcPr/>
                </a:tc>
                <a:tc>
                  <a:txBody>
                    <a:bodyPr/>
                    <a:lstStyle/>
                    <a:p>
                      <a:pPr algn="ctr"/>
                      <a:r>
                        <a:rPr lang="en-US" sz="2400" dirty="0"/>
                        <a:t>4</a:t>
                      </a:r>
                    </a:p>
                  </a:txBody>
                  <a:tcPr/>
                </a:tc>
                <a:extLst>
                  <a:ext uri="{0D108BD9-81ED-4DB2-BD59-A6C34878D82A}">
                    <a16:rowId xmlns:a16="http://schemas.microsoft.com/office/drawing/2014/main" val="2331685524"/>
                  </a:ext>
                </a:extLst>
              </a:tr>
              <a:tr h="442335">
                <a:tc>
                  <a:txBody>
                    <a:bodyPr/>
                    <a:lstStyle/>
                    <a:p>
                      <a:pPr algn="ctr"/>
                      <a:r>
                        <a:rPr lang="en-US" sz="2400" dirty="0"/>
                        <a:t>4</a:t>
                      </a:r>
                    </a:p>
                  </a:txBody>
                  <a:tcPr/>
                </a:tc>
                <a:tc>
                  <a:txBody>
                    <a:bodyPr/>
                    <a:lstStyle/>
                    <a:p>
                      <a:pPr algn="ctr"/>
                      <a:r>
                        <a:rPr lang="en-US" sz="2400" dirty="0"/>
                        <a:t>2</a:t>
                      </a:r>
                    </a:p>
                  </a:txBody>
                  <a:tcPr/>
                </a:tc>
                <a:tc>
                  <a:txBody>
                    <a:bodyPr/>
                    <a:lstStyle/>
                    <a:p>
                      <a:pPr algn="ctr"/>
                      <a:r>
                        <a:rPr lang="en-US" sz="2400" dirty="0"/>
                        <a:t>1</a:t>
                      </a:r>
                    </a:p>
                  </a:txBody>
                  <a:tcPr/>
                </a:tc>
                <a:tc>
                  <a:txBody>
                    <a:bodyPr/>
                    <a:lstStyle/>
                    <a:p>
                      <a:pPr algn="ctr"/>
                      <a:r>
                        <a:rPr lang="en-US" sz="2400" dirty="0"/>
                        <a:t>8</a:t>
                      </a:r>
                    </a:p>
                  </a:txBody>
                  <a:tcPr/>
                </a:tc>
                <a:tc>
                  <a:txBody>
                    <a:bodyPr/>
                    <a:lstStyle/>
                    <a:p>
                      <a:pPr algn="ctr"/>
                      <a:r>
                        <a:rPr lang="en-US" sz="2400" dirty="0"/>
                        <a:t>3</a:t>
                      </a:r>
                    </a:p>
                  </a:txBody>
                  <a:tcPr/>
                </a:tc>
                <a:tc>
                  <a:txBody>
                    <a:bodyPr/>
                    <a:lstStyle/>
                    <a:p>
                      <a:pPr algn="ctr"/>
                      <a:r>
                        <a:rPr lang="en-US" sz="2400" dirty="0"/>
                        <a:t>4</a:t>
                      </a:r>
                    </a:p>
                  </a:txBody>
                  <a:tcPr/>
                </a:tc>
                <a:tc>
                  <a:txBody>
                    <a:bodyPr/>
                    <a:lstStyle/>
                    <a:p>
                      <a:pPr algn="ctr"/>
                      <a:r>
                        <a:rPr lang="en-US" sz="2400" dirty="0"/>
                        <a:t>6</a:t>
                      </a:r>
                    </a:p>
                  </a:txBody>
                  <a:tcPr/>
                </a:tc>
                <a:extLst>
                  <a:ext uri="{0D108BD9-81ED-4DB2-BD59-A6C34878D82A}">
                    <a16:rowId xmlns:a16="http://schemas.microsoft.com/office/drawing/2014/main" val="3377703694"/>
                  </a:ext>
                </a:extLst>
              </a:tr>
              <a:tr h="442335">
                <a:tc>
                  <a:txBody>
                    <a:bodyPr/>
                    <a:lstStyle/>
                    <a:p>
                      <a:pPr algn="ctr"/>
                      <a:r>
                        <a:rPr lang="en-US" sz="2400" dirty="0"/>
                        <a:t>3</a:t>
                      </a:r>
                    </a:p>
                  </a:txBody>
                  <a:tcPr/>
                </a:tc>
                <a:tc>
                  <a:txBody>
                    <a:bodyPr/>
                    <a:lstStyle/>
                    <a:p>
                      <a:pPr algn="ctr"/>
                      <a:r>
                        <a:rPr lang="en-US" sz="2400" dirty="0"/>
                        <a:t>2</a:t>
                      </a:r>
                    </a:p>
                  </a:txBody>
                  <a:tcPr/>
                </a:tc>
                <a:tc>
                  <a:txBody>
                    <a:bodyPr/>
                    <a:lstStyle/>
                    <a:p>
                      <a:pPr algn="ctr"/>
                      <a:r>
                        <a:rPr lang="en-US" sz="2400" dirty="0"/>
                        <a:t>4</a:t>
                      </a:r>
                    </a:p>
                  </a:txBody>
                  <a:tcPr/>
                </a:tc>
                <a:tc>
                  <a:txBody>
                    <a:bodyPr/>
                    <a:lstStyle/>
                    <a:p>
                      <a:pPr algn="ctr"/>
                      <a:r>
                        <a:rPr lang="en-US" sz="2400" dirty="0"/>
                        <a:t>1</a:t>
                      </a:r>
                    </a:p>
                  </a:txBody>
                  <a:tcPr/>
                </a:tc>
                <a:tc>
                  <a:txBody>
                    <a:bodyPr/>
                    <a:lstStyle/>
                    <a:p>
                      <a:pPr algn="ctr"/>
                      <a:r>
                        <a:rPr lang="en-US" sz="2400" dirty="0"/>
                        <a:t>9</a:t>
                      </a:r>
                    </a:p>
                  </a:txBody>
                  <a:tcPr/>
                </a:tc>
                <a:tc>
                  <a:txBody>
                    <a:bodyPr/>
                    <a:lstStyle/>
                    <a:p>
                      <a:pPr algn="ctr"/>
                      <a:r>
                        <a:rPr lang="en-US" sz="2400" dirty="0"/>
                        <a:t>8</a:t>
                      </a:r>
                    </a:p>
                  </a:txBody>
                  <a:tcPr/>
                </a:tc>
                <a:tc>
                  <a:txBody>
                    <a:bodyPr/>
                    <a:lstStyle/>
                    <a:p>
                      <a:pPr algn="ctr"/>
                      <a:r>
                        <a:rPr lang="en-US" sz="2400" dirty="0"/>
                        <a:t>3</a:t>
                      </a:r>
                    </a:p>
                  </a:txBody>
                  <a:tcPr/>
                </a:tc>
                <a:extLst>
                  <a:ext uri="{0D108BD9-81ED-4DB2-BD59-A6C34878D82A}">
                    <a16:rowId xmlns:a16="http://schemas.microsoft.com/office/drawing/2014/main" val="1215422899"/>
                  </a:ext>
                </a:extLst>
              </a:tr>
              <a:tr h="442335">
                <a:tc>
                  <a:txBody>
                    <a:bodyPr/>
                    <a:lstStyle/>
                    <a:p>
                      <a:pPr algn="ctr"/>
                      <a:r>
                        <a:rPr lang="en-US" sz="2400" dirty="0"/>
                        <a:t>0</a:t>
                      </a:r>
                    </a:p>
                  </a:txBody>
                  <a:tcPr/>
                </a:tc>
                <a:tc>
                  <a:txBody>
                    <a:bodyPr/>
                    <a:lstStyle/>
                    <a:p>
                      <a:pPr algn="ctr"/>
                      <a:r>
                        <a:rPr lang="en-US" sz="2400" dirty="0"/>
                        <a:t>1</a:t>
                      </a:r>
                    </a:p>
                  </a:txBody>
                  <a:tcPr/>
                </a:tc>
                <a:tc>
                  <a:txBody>
                    <a:bodyPr/>
                    <a:lstStyle/>
                    <a:p>
                      <a:pPr algn="ctr"/>
                      <a:r>
                        <a:rPr lang="en-US" sz="2400" dirty="0"/>
                        <a:t>3</a:t>
                      </a:r>
                    </a:p>
                  </a:txBody>
                  <a:tcPr/>
                </a:tc>
                <a:tc>
                  <a:txBody>
                    <a:bodyPr/>
                    <a:lstStyle/>
                    <a:p>
                      <a:pPr algn="ctr"/>
                      <a:r>
                        <a:rPr lang="en-US" sz="2400" dirty="0"/>
                        <a:t>9</a:t>
                      </a:r>
                    </a:p>
                  </a:txBody>
                  <a:tcPr/>
                </a:tc>
                <a:tc>
                  <a:txBody>
                    <a:bodyPr/>
                    <a:lstStyle/>
                    <a:p>
                      <a:pPr algn="ctr"/>
                      <a:r>
                        <a:rPr lang="en-US" sz="2400" dirty="0"/>
                        <a:t>2</a:t>
                      </a:r>
                    </a:p>
                  </a:txBody>
                  <a:tcPr/>
                </a:tc>
                <a:tc>
                  <a:txBody>
                    <a:bodyPr/>
                    <a:lstStyle/>
                    <a:p>
                      <a:pPr algn="ctr"/>
                      <a:r>
                        <a:rPr lang="en-US" sz="2400" dirty="0"/>
                        <a:t>1</a:t>
                      </a:r>
                    </a:p>
                  </a:txBody>
                  <a:tcPr/>
                </a:tc>
                <a:tc>
                  <a:txBody>
                    <a:bodyPr/>
                    <a:lstStyle/>
                    <a:p>
                      <a:pPr algn="ctr"/>
                      <a:r>
                        <a:rPr lang="en-US" sz="2400" dirty="0"/>
                        <a:t>4</a:t>
                      </a:r>
                    </a:p>
                  </a:txBody>
                  <a:tcPr/>
                </a:tc>
                <a:extLst>
                  <a:ext uri="{0D108BD9-81ED-4DB2-BD59-A6C34878D82A}">
                    <a16:rowId xmlns:a16="http://schemas.microsoft.com/office/drawing/2014/main" val="2370757734"/>
                  </a:ext>
                </a:extLst>
              </a:tr>
            </a:tbl>
          </a:graphicData>
        </a:graphic>
      </p:graphicFrame>
      <p:graphicFrame>
        <p:nvGraphicFramePr>
          <p:cNvPr id="3" name="Table 2"/>
          <p:cNvGraphicFramePr>
            <a:graphicFrameLocks noGrp="1"/>
          </p:cNvGraphicFramePr>
          <p:nvPr/>
        </p:nvGraphicFramePr>
        <p:xfrm>
          <a:off x="5807969" y="2598496"/>
          <a:ext cx="1872207" cy="1622592"/>
        </p:xfrm>
        <a:graphic>
          <a:graphicData uri="http://schemas.openxmlformats.org/drawingml/2006/table">
            <a:tbl>
              <a:tblPr firstRow="1" bandRow="1">
                <a:tableStyleId>{5940675A-B579-460E-94D1-54222C63F5DA}</a:tableStyleId>
              </a:tblPr>
              <a:tblGrid>
                <a:gridCol w="624069">
                  <a:extLst>
                    <a:ext uri="{9D8B030D-6E8A-4147-A177-3AD203B41FA5}">
                      <a16:colId xmlns:a16="http://schemas.microsoft.com/office/drawing/2014/main" val="3257046841"/>
                    </a:ext>
                  </a:extLst>
                </a:gridCol>
                <a:gridCol w="624069">
                  <a:extLst>
                    <a:ext uri="{9D8B030D-6E8A-4147-A177-3AD203B41FA5}">
                      <a16:colId xmlns:a16="http://schemas.microsoft.com/office/drawing/2014/main" val="2126584349"/>
                    </a:ext>
                  </a:extLst>
                </a:gridCol>
                <a:gridCol w="624069">
                  <a:extLst>
                    <a:ext uri="{9D8B030D-6E8A-4147-A177-3AD203B41FA5}">
                      <a16:colId xmlns:a16="http://schemas.microsoft.com/office/drawing/2014/main" val="3793174589"/>
                    </a:ext>
                  </a:extLst>
                </a:gridCol>
              </a:tblGrid>
              <a:tr h="540864">
                <a:tc>
                  <a:txBody>
                    <a:bodyPr/>
                    <a:lstStyle/>
                    <a:p>
                      <a:pPr algn="ctr"/>
                      <a:r>
                        <a:rPr lang="en-US" sz="2400" dirty="0"/>
                        <a:t>3</a:t>
                      </a:r>
                    </a:p>
                  </a:txBody>
                  <a:tcPr/>
                </a:tc>
                <a:tc>
                  <a:txBody>
                    <a:bodyPr/>
                    <a:lstStyle/>
                    <a:p>
                      <a:pPr algn="ctr"/>
                      <a:r>
                        <a:rPr lang="en-US" sz="2400" dirty="0"/>
                        <a:t>4</a:t>
                      </a:r>
                    </a:p>
                  </a:txBody>
                  <a:tcPr/>
                </a:tc>
                <a:tc>
                  <a:txBody>
                    <a:bodyPr/>
                    <a:lstStyle/>
                    <a:p>
                      <a:pPr algn="ctr"/>
                      <a:r>
                        <a:rPr lang="en-US" sz="2400" dirty="0"/>
                        <a:t>4</a:t>
                      </a:r>
                    </a:p>
                  </a:txBody>
                  <a:tcPr/>
                </a:tc>
                <a:extLst>
                  <a:ext uri="{0D108BD9-81ED-4DB2-BD59-A6C34878D82A}">
                    <a16:rowId xmlns:a16="http://schemas.microsoft.com/office/drawing/2014/main" val="3977944003"/>
                  </a:ext>
                </a:extLst>
              </a:tr>
              <a:tr h="540864">
                <a:tc>
                  <a:txBody>
                    <a:bodyPr/>
                    <a:lstStyle/>
                    <a:p>
                      <a:pPr algn="ctr"/>
                      <a:r>
                        <a:rPr lang="en-US" sz="2400" dirty="0"/>
                        <a:t>1</a:t>
                      </a:r>
                    </a:p>
                  </a:txBody>
                  <a:tcPr/>
                </a:tc>
                <a:tc>
                  <a:txBody>
                    <a:bodyPr/>
                    <a:lstStyle/>
                    <a:p>
                      <a:pPr algn="ctr"/>
                      <a:r>
                        <a:rPr lang="en-US" sz="2400" dirty="0"/>
                        <a:t>0</a:t>
                      </a:r>
                    </a:p>
                  </a:txBody>
                  <a:tcPr/>
                </a:tc>
                <a:tc>
                  <a:txBody>
                    <a:bodyPr/>
                    <a:lstStyle/>
                    <a:p>
                      <a:pPr algn="ctr"/>
                      <a:r>
                        <a:rPr lang="en-US" sz="2400" dirty="0"/>
                        <a:t>2</a:t>
                      </a:r>
                    </a:p>
                  </a:txBody>
                  <a:tcPr/>
                </a:tc>
                <a:extLst>
                  <a:ext uri="{0D108BD9-81ED-4DB2-BD59-A6C34878D82A}">
                    <a16:rowId xmlns:a16="http://schemas.microsoft.com/office/drawing/2014/main" val="2839612041"/>
                  </a:ext>
                </a:extLst>
              </a:tr>
              <a:tr h="540864">
                <a:tc>
                  <a:txBody>
                    <a:bodyPr/>
                    <a:lstStyle/>
                    <a:p>
                      <a:pPr algn="ctr"/>
                      <a:r>
                        <a:rPr lang="en-US" sz="2400" dirty="0"/>
                        <a:t>-1</a:t>
                      </a:r>
                    </a:p>
                  </a:txBody>
                  <a:tcPr/>
                </a:tc>
                <a:tc>
                  <a:txBody>
                    <a:bodyPr/>
                    <a:lstStyle/>
                    <a:p>
                      <a:pPr algn="ctr"/>
                      <a:r>
                        <a:rPr lang="en-US" sz="2400" dirty="0"/>
                        <a:t>0</a:t>
                      </a:r>
                    </a:p>
                  </a:txBody>
                  <a:tcPr/>
                </a:tc>
                <a:tc>
                  <a:txBody>
                    <a:bodyPr/>
                    <a:lstStyle/>
                    <a:p>
                      <a:pPr algn="ctr"/>
                      <a:r>
                        <a:rPr lang="en-US" sz="2400" dirty="0"/>
                        <a:t>3</a:t>
                      </a:r>
                    </a:p>
                  </a:txBody>
                  <a:tcPr/>
                </a:tc>
                <a:extLst>
                  <a:ext uri="{0D108BD9-81ED-4DB2-BD59-A6C34878D82A}">
                    <a16:rowId xmlns:a16="http://schemas.microsoft.com/office/drawing/2014/main" val="4242656340"/>
                  </a:ext>
                </a:extLst>
              </a:tr>
            </a:tbl>
          </a:graphicData>
        </a:graphic>
      </p:graphicFrame>
      <p:graphicFrame>
        <p:nvGraphicFramePr>
          <p:cNvPr id="7" name="Table 6"/>
          <p:cNvGraphicFramePr>
            <a:graphicFrameLocks noGrp="1"/>
          </p:cNvGraphicFramePr>
          <p:nvPr/>
        </p:nvGraphicFramePr>
        <p:xfrm>
          <a:off x="8376594" y="2598496"/>
          <a:ext cx="2039886" cy="1622592"/>
        </p:xfrm>
        <a:graphic>
          <a:graphicData uri="http://schemas.openxmlformats.org/drawingml/2006/table">
            <a:tbl>
              <a:tblPr firstRow="1" bandRow="1">
                <a:tableStyleId>{5940675A-B579-460E-94D1-54222C63F5DA}</a:tableStyleId>
              </a:tblPr>
              <a:tblGrid>
                <a:gridCol w="679962">
                  <a:extLst>
                    <a:ext uri="{9D8B030D-6E8A-4147-A177-3AD203B41FA5}">
                      <a16:colId xmlns:a16="http://schemas.microsoft.com/office/drawing/2014/main" val="3416871477"/>
                    </a:ext>
                  </a:extLst>
                </a:gridCol>
                <a:gridCol w="679962">
                  <a:extLst>
                    <a:ext uri="{9D8B030D-6E8A-4147-A177-3AD203B41FA5}">
                      <a16:colId xmlns:a16="http://schemas.microsoft.com/office/drawing/2014/main" val="1844159564"/>
                    </a:ext>
                  </a:extLst>
                </a:gridCol>
                <a:gridCol w="679962">
                  <a:extLst>
                    <a:ext uri="{9D8B030D-6E8A-4147-A177-3AD203B41FA5}">
                      <a16:colId xmlns:a16="http://schemas.microsoft.com/office/drawing/2014/main" val="693190482"/>
                    </a:ext>
                  </a:extLst>
                </a:gridCol>
              </a:tblGrid>
              <a:tr h="540864">
                <a:tc>
                  <a:txBody>
                    <a:bodyPr/>
                    <a:lstStyle/>
                    <a:p>
                      <a:pPr algn="ctr"/>
                      <a:r>
                        <a:rPr lang="en-US" sz="2400" dirty="0"/>
                        <a:t>91</a:t>
                      </a:r>
                    </a:p>
                  </a:txBody>
                  <a:tcPr/>
                </a:tc>
                <a:tc>
                  <a:txBody>
                    <a:bodyPr/>
                    <a:lstStyle/>
                    <a:p>
                      <a:pPr algn="ctr"/>
                      <a:r>
                        <a:rPr lang="en-US" sz="2400" dirty="0"/>
                        <a:t>100</a:t>
                      </a:r>
                    </a:p>
                  </a:txBody>
                  <a:tcPr/>
                </a:tc>
                <a:tc>
                  <a:txBody>
                    <a:bodyPr/>
                    <a:lstStyle/>
                    <a:p>
                      <a:pPr algn="ctr"/>
                      <a:r>
                        <a:rPr lang="en-US" sz="2400" dirty="0"/>
                        <a:t>83</a:t>
                      </a:r>
                    </a:p>
                  </a:txBody>
                  <a:tcPr/>
                </a:tc>
                <a:extLst>
                  <a:ext uri="{0D108BD9-81ED-4DB2-BD59-A6C34878D82A}">
                    <a16:rowId xmlns:a16="http://schemas.microsoft.com/office/drawing/2014/main" val="4047197391"/>
                  </a:ext>
                </a:extLst>
              </a:tr>
              <a:tr h="540864">
                <a:tc>
                  <a:txBody>
                    <a:bodyPr/>
                    <a:lstStyle/>
                    <a:p>
                      <a:pPr algn="ctr"/>
                      <a:r>
                        <a:rPr lang="en-US" sz="2400" dirty="0"/>
                        <a:t>69</a:t>
                      </a:r>
                    </a:p>
                  </a:txBody>
                  <a:tcPr/>
                </a:tc>
                <a:tc>
                  <a:txBody>
                    <a:bodyPr/>
                    <a:lstStyle/>
                    <a:p>
                      <a:pPr algn="ctr"/>
                      <a:r>
                        <a:rPr lang="en-US" sz="2400" dirty="0"/>
                        <a:t>91</a:t>
                      </a:r>
                    </a:p>
                  </a:txBody>
                  <a:tcPr/>
                </a:tc>
                <a:tc>
                  <a:txBody>
                    <a:bodyPr/>
                    <a:lstStyle/>
                    <a:p>
                      <a:pPr algn="ctr"/>
                      <a:r>
                        <a:rPr lang="en-US" sz="2400" dirty="0"/>
                        <a:t>127</a:t>
                      </a:r>
                    </a:p>
                  </a:txBody>
                  <a:tcPr/>
                </a:tc>
                <a:extLst>
                  <a:ext uri="{0D108BD9-81ED-4DB2-BD59-A6C34878D82A}">
                    <a16:rowId xmlns:a16="http://schemas.microsoft.com/office/drawing/2014/main" val="2733508033"/>
                  </a:ext>
                </a:extLst>
              </a:tr>
              <a:tr h="540864">
                <a:tc>
                  <a:txBody>
                    <a:bodyPr/>
                    <a:lstStyle/>
                    <a:p>
                      <a:pPr algn="ctr"/>
                      <a:r>
                        <a:rPr lang="en-US" sz="2400" dirty="0"/>
                        <a:t>44</a:t>
                      </a:r>
                    </a:p>
                  </a:txBody>
                  <a:tcPr/>
                </a:tc>
                <a:tc>
                  <a:txBody>
                    <a:bodyPr/>
                    <a:lstStyle/>
                    <a:p>
                      <a:pPr algn="ctr"/>
                      <a:r>
                        <a:rPr lang="en-US" sz="2400" dirty="0"/>
                        <a:t>72</a:t>
                      </a:r>
                    </a:p>
                  </a:txBody>
                  <a:tcPr/>
                </a:tc>
                <a:tc>
                  <a:txBody>
                    <a:bodyPr/>
                    <a:lstStyle/>
                    <a:p>
                      <a:pPr algn="ctr"/>
                      <a:r>
                        <a:rPr lang="en-US" sz="2400" dirty="0"/>
                        <a:t>74</a:t>
                      </a:r>
                    </a:p>
                  </a:txBody>
                  <a:tcPr/>
                </a:tc>
                <a:extLst>
                  <a:ext uri="{0D108BD9-81ED-4DB2-BD59-A6C34878D82A}">
                    <a16:rowId xmlns:a16="http://schemas.microsoft.com/office/drawing/2014/main" val="2833335469"/>
                  </a:ext>
                </a:extLst>
              </a:tr>
            </a:tbl>
          </a:graphicData>
        </a:graphic>
      </p:graphicFrame>
      <p:sp>
        <p:nvSpPr>
          <p:cNvPr id="11" name="TextBox 10"/>
          <p:cNvSpPr txBox="1"/>
          <p:nvPr/>
        </p:nvSpPr>
        <p:spPr>
          <a:xfrm>
            <a:off x="5015880" y="3009726"/>
            <a:ext cx="864096" cy="923330"/>
          </a:xfrm>
          <a:prstGeom prst="rect">
            <a:avLst/>
          </a:prstGeom>
          <a:noFill/>
        </p:spPr>
        <p:txBody>
          <a:bodyPr wrap="square" rtlCol="0">
            <a:spAutoFit/>
          </a:bodyPr>
          <a:lstStyle/>
          <a:p>
            <a:pPr algn="ctr"/>
            <a:r>
              <a:rPr lang="en-US" sz="5400" dirty="0"/>
              <a:t>*</a:t>
            </a:r>
          </a:p>
        </p:txBody>
      </p:sp>
      <p:sp>
        <p:nvSpPr>
          <p:cNvPr id="12" name="TextBox 11"/>
          <p:cNvSpPr txBox="1"/>
          <p:nvPr/>
        </p:nvSpPr>
        <p:spPr>
          <a:xfrm>
            <a:off x="7608168" y="2924944"/>
            <a:ext cx="864096" cy="923330"/>
          </a:xfrm>
          <a:prstGeom prst="rect">
            <a:avLst/>
          </a:prstGeom>
          <a:noFill/>
        </p:spPr>
        <p:txBody>
          <a:bodyPr wrap="square" rtlCol="0">
            <a:spAutoFit/>
          </a:bodyPr>
          <a:lstStyle/>
          <a:p>
            <a:pPr algn="ctr"/>
            <a:r>
              <a:rPr lang="en-US" sz="5400" dirty="0"/>
              <a:t>=</a:t>
            </a:r>
          </a:p>
        </p:txBody>
      </p:sp>
      <p:sp>
        <p:nvSpPr>
          <p:cNvPr id="13" name="TextBox 12"/>
          <p:cNvSpPr txBox="1"/>
          <p:nvPr/>
        </p:nvSpPr>
        <p:spPr>
          <a:xfrm>
            <a:off x="2063552" y="5138028"/>
            <a:ext cx="2268264" cy="461665"/>
          </a:xfrm>
          <a:prstGeom prst="rect">
            <a:avLst/>
          </a:prstGeom>
          <a:noFill/>
        </p:spPr>
        <p:txBody>
          <a:bodyPr wrap="square" rtlCol="0">
            <a:spAutoFit/>
          </a:bodyPr>
          <a:lstStyle/>
          <a:p>
            <a:r>
              <a:rPr lang="en-US" sz="2400" dirty="0"/>
              <a:t>7 x 7</a:t>
            </a:r>
          </a:p>
        </p:txBody>
      </p:sp>
      <p:sp>
        <p:nvSpPr>
          <p:cNvPr id="14" name="TextBox 13"/>
          <p:cNvSpPr txBox="1"/>
          <p:nvPr/>
        </p:nvSpPr>
        <p:spPr>
          <a:xfrm>
            <a:off x="5663952" y="5138029"/>
            <a:ext cx="1008112" cy="461665"/>
          </a:xfrm>
          <a:prstGeom prst="rect">
            <a:avLst/>
          </a:prstGeom>
          <a:noFill/>
        </p:spPr>
        <p:txBody>
          <a:bodyPr wrap="square" rtlCol="0">
            <a:spAutoFit/>
          </a:bodyPr>
          <a:lstStyle/>
          <a:p>
            <a:r>
              <a:rPr lang="en-US" sz="2400" dirty="0"/>
              <a:t>3 x 3</a:t>
            </a:r>
          </a:p>
        </p:txBody>
      </p:sp>
      <p:sp>
        <p:nvSpPr>
          <p:cNvPr id="15" name="TextBox 14"/>
          <p:cNvSpPr txBox="1"/>
          <p:nvPr/>
        </p:nvSpPr>
        <p:spPr>
          <a:xfrm>
            <a:off x="8679502" y="5138028"/>
            <a:ext cx="1008112" cy="461665"/>
          </a:xfrm>
          <a:prstGeom prst="rect">
            <a:avLst/>
          </a:prstGeom>
          <a:noFill/>
        </p:spPr>
        <p:txBody>
          <a:bodyPr wrap="square" rtlCol="0">
            <a:spAutoFit/>
          </a:bodyPr>
          <a:lstStyle/>
          <a:p>
            <a:r>
              <a:rPr lang="en-US" sz="2400" dirty="0"/>
              <a:t>3 x 3</a:t>
            </a:r>
          </a:p>
        </p:txBody>
      </p:sp>
      <p:sp>
        <p:nvSpPr>
          <p:cNvPr id="16" name="TextBox 15"/>
          <p:cNvSpPr txBox="1"/>
          <p:nvPr/>
        </p:nvSpPr>
        <p:spPr>
          <a:xfrm>
            <a:off x="5692799" y="5776689"/>
            <a:ext cx="1127472" cy="461665"/>
          </a:xfrm>
          <a:prstGeom prst="rect">
            <a:avLst/>
          </a:prstGeom>
          <a:noFill/>
        </p:spPr>
        <p:txBody>
          <a:bodyPr wrap="square" rtlCol="0">
            <a:spAutoFit/>
          </a:bodyPr>
          <a:lstStyle/>
          <a:p>
            <a:r>
              <a:rPr lang="en-US" sz="2400" dirty="0"/>
              <a:t>f x f</a:t>
            </a:r>
          </a:p>
        </p:txBody>
      </p:sp>
      <p:sp>
        <p:nvSpPr>
          <p:cNvPr id="17" name="TextBox 16"/>
          <p:cNvSpPr txBox="1"/>
          <p:nvPr/>
        </p:nvSpPr>
        <p:spPr>
          <a:xfrm>
            <a:off x="2063552" y="5777595"/>
            <a:ext cx="1127472" cy="461665"/>
          </a:xfrm>
          <a:prstGeom prst="rect">
            <a:avLst/>
          </a:prstGeom>
          <a:noFill/>
        </p:spPr>
        <p:txBody>
          <a:bodyPr wrap="square" rtlCol="0">
            <a:spAutoFit/>
          </a:bodyPr>
          <a:lstStyle/>
          <a:p>
            <a:r>
              <a:rPr lang="en-US" sz="2400" dirty="0"/>
              <a:t>n x n</a:t>
            </a:r>
          </a:p>
        </p:txBody>
      </p:sp>
      <mc:AlternateContent xmlns:mc="http://schemas.openxmlformats.org/markup-compatibility/2006" xmlns:a14="http://schemas.microsoft.com/office/drawing/2010/main">
        <mc:Choice Requires="a14">
          <p:sp>
            <p:nvSpPr>
              <p:cNvPr id="18" name="TextBox 17"/>
              <p:cNvSpPr txBox="1"/>
              <p:nvPr/>
            </p:nvSpPr>
            <p:spPr>
              <a:xfrm>
                <a:off x="7347367" y="5500015"/>
                <a:ext cx="4193987" cy="914096"/>
              </a:xfrm>
              <a:prstGeom prst="rect">
                <a:avLst/>
              </a:prstGeom>
              <a:noFill/>
            </p:spPr>
            <p:txBody>
              <a:bodyPr wrap="square" rtlCol="0">
                <a:spAutoFit/>
              </a:bodyPr>
              <a:lstStyle/>
              <a:p>
                <a14:m>
                  <m:oMath xmlns:m="http://schemas.openxmlformats.org/officeDocument/2006/math">
                    <m:d>
                      <m:dPr>
                        <m:begChr m:val=""/>
                        <m:endChr m:val="⌋"/>
                        <m:ctrlPr>
                          <a:rPr lang="en-US" sz="2400" i="1" dirty="0">
                            <a:latin typeface="Cambria Math" panose="02040503050406030204" pitchFamily="18" charset="0"/>
                          </a:rPr>
                        </m:ctrlPr>
                      </m:dPr>
                      <m:e>
                        <m:d>
                          <m:dPr>
                            <m:begChr m:val="⌊"/>
                            <m:endChr m:val=""/>
                            <m:ctrlPr>
                              <a:rPr lang="en-US" sz="2400" i="1">
                                <a:latin typeface="Cambria Math" panose="02040503050406030204" pitchFamily="18" charset="0"/>
                              </a:rPr>
                            </m:ctrlPr>
                          </m:dPr>
                          <m:e>
                            <m:f>
                              <m:fPr>
                                <m:ctrlPr>
                                  <a:rPr lang="en-US" sz="2400" i="1">
                                    <a:latin typeface="Cambria Math" panose="02040503050406030204" pitchFamily="18" charset="0"/>
                                  </a:rPr>
                                </m:ctrlPr>
                              </m:fPr>
                              <m:num>
                                <m:r>
                                  <m:rPr>
                                    <m:nor/>
                                  </m:rPr>
                                  <a:rPr lang="en-US" sz="2400" dirty="0"/>
                                  <m:t>n</m:t>
                                </m:r>
                                <m:r>
                                  <m:rPr>
                                    <m:nor/>
                                  </m:rPr>
                                  <a:rPr lang="en-US" sz="2400" dirty="0"/>
                                  <m:t>+2</m:t>
                                </m:r>
                                <m:r>
                                  <m:rPr>
                                    <m:nor/>
                                  </m:rPr>
                                  <a:rPr lang="en-US" sz="2400" dirty="0"/>
                                  <m:t>p</m:t>
                                </m:r>
                                <m:r>
                                  <m:rPr>
                                    <m:nor/>
                                  </m:rPr>
                                  <a:rPr lang="en-US" sz="2400" dirty="0"/>
                                  <m:t>−</m:t>
                                </m:r>
                                <m:r>
                                  <m:rPr>
                                    <m:nor/>
                                  </m:rPr>
                                  <a:rPr lang="en-US" sz="2400" dirty="0"/>
                                  <m:t>f</m:t>
                                </m:r>
                              </m:num>
                              <m:den>
                                <m:r>
                                  <m:rPr>
                                    <m:sty m:val="p"/>
                                  </m:rPr>
                                  <a:rPr lang="en-US" sz="2400">
                                    <a:latin typeface="Cambria Math" panose="02040503050406030204" pitchFamily="18" charset="0"/>
                                  </a:rPr>
                                  <m:t>s</m:t>
                                </m:r>
                              </m:den>
                            </m:f>
                          </m:e>
                        </m:d>
                      </m:e>
                    </m:d>
                  </m:oMath>
                </a14:m>
                <a:r>
                  <a:rPr lang="en-US" sz="2400" dirty="0"/>
                  <a:t>+1  x</a:t>
                </a:r>
                <a14:m>
                  <m:oMath xmlns:m="http://schemas.openxmlformats.org/officeDocument/2006/math">
                    <m:d>
                      <m:dPr>
                        <m:begChr m:val=""/>
                        <m:endChr m:val="⌋"/>
                        <m:ctrlPr>
                          <a:rPr lang="en-US" sz="2400" i="1" dirty="0">
                            <a:latin typeface="Cambria Math" panose="02040503050406030204" pitchFamily="18" charset="0"/>
                          </a:rPr>
                        </m:ctrlPr>
                      </m:dPr>
                      <m:e>
                        <m:r>
                          <a:rPr lang="en-US" sz="2400" i="1" dirty="0">
                            <a:latin typeface="Cambria Math" panose="02040503050406030204" pitchFamily="18" charset="0"/>
                          </a:rPr>
                          <m:t> </m:t>
                        </m:r>
                        <m:d>
                          <m:dPr>
                            <m:begChr m:val="⌊"/>
                            <m:endChr m:val=""/>
                            <m:ctrlPr>
                              <a:rPr lang="en-US" sz="2400" i="1">
                                <a:latin typeface="Cambria Math" panose="02040503050406030204" pitchFamily="18" charset="0"/>
                              </a:rPr>
                            </m:ctrlPr>
                          </m:dPr>
                          <m:e>
                            <m:f>
                              <m:fPr>
                                <m:ctrlPr>
                                  <a:rPr lang="en-US" sz="2400" i="1">
                                    <a:latin typeface="Cambria Math" panose="02040503050406030204" pitchFamily="18" charset="0"/>
                                  </a:rPr>
                                </m:ctrlPr>
                              </m:fPr>
                              <m:num>
                                <m:r>
                                  <m:rPr>
                                    <m:nor/>
                                  </m:rPr>
                                  <a:rPr lang="en-US" sz="2400" dirty="0"/>
                                  <m:t>n</m:t>
                                </m:r>
                                <m:r>
                                  <m:rPr>
                                    <m:nor/>
                                  </m:rPr>
                                  <a:rPr lang="en-US" sz="2400" dirty="0"/>
                                  <m:t>+2</m:t>
                                </m:r>
                                <m:r>
                                  <m:rPr>
                                    <m:nor/>
                                  </m:rPr>
                                  <a:rPr lang="en-US" sz="2400" dirty="0"/>
                                  <m:t>p</m:t>
                                </m:r>
                                <m:r>
                                  <m:rPr>
                                    <m:nor/>
                                  </m:rPr>
                                  <a:rPr lang="en-US" sz="2400" dirty="0"/>
                                  <m:t>−</m:t>
                                </m:r>
                                <m:r>
                                  <m:rPr>
                                    <m:nor/>
                                  </m:rPr>
                                  <a:rPr lang="en-US" sz="2400" dirty="0"/>
                                  <m:t>f</m:t>
                                </m:r>
                              </m:num>
                              <m:den>
                                <m:r>
                                  <m:rPr>
                                    <m:sty m:val="p"/>
                                  </m:rPr>
                                  <a:rPr lang="en-US" sz="2400">
                                    <a:latin typeface="Cambria Math" panose="02040503050406030204" pitchFamily="18" charset="0"/>
                                  </a:rPr>
                                  <m:t>s</m:t>
                                </m:r>
                              </m:den>
                            </m:f>
                          </m:e>
                        </m:d>
                      </m:e>
                    </m:d>
                  </m:oMath>
                </a14:m>
                <a:r>
                  <a:rPr lang="en-US" sz="2400" dirty="0"/>
                  <a:t>+1 </a:t>
                </a:r>
              </a:p>
            </p:txBody>
          </p:sp>
        </mc:Choice>
        <mc:Fallback xmlns="">
          <p:sp>
            <p:nvSpPr>
              <p:cNvPr id="18" name="TextBox 17"/>
              <p:cNvSpPr txBox="1">
                <a:spLocks noRot="1" noChangeAspect="1" noMove="1" noResize="1" noEditPoints="1" noAdjustHandles="1" noChangeArrowheads="1" noChangeShapeType="1" noTextEdit="1"/>
              </p:cNvSpPr>
              <p:nvPr/>
            </p:nvSpPr>
            <p:spPr>
              <a:xfrm>
                <a:off x="7347367" y="5500015"/>
                <a:ext cx="4193987" cy="914096"/>
              </a:xfrm>
              <a:prstGeom prst="rect">
                <a:avLst/>
              </a:prstGeom>
              <a:blipFill>
                <a:blip r:embed="rId2"/>
                <a:stretch>
                  <a:fillRect/>
                </a:stretch>
              </a:blipFill>
            </p:spPr>
            <p:txBody>
              <a:bodyPr/>
              <a:lstStyle/>
              <a:p>
                <a:r>
                  <a:rPr lang="en-US">
                    <a:noFill/>
                  </a:rPr>
                  <a:t> </a:t>
                </a:r>
              </a:p>
            </p:txBody>
          </p:sp>
        </mc:Fallback>
      </mc:AlternateContent>
      <p:sp>
        <p:nvSpPr>
          <p:cNvPr id="19" name="TextBox 18"/>
          <p:cNvSpPr txBox="1"/>
          <p:nvPr/>
        </p:nvSpPr>
        <p:spPr>
          <a:xfrm>
            <a:off x="1580704" y="957030"/>
            <a:ext cx="2736304" cy="523220"/>
          </a:xfrm>
          <a:prstGeom prst="rect">
            <a:avLst/>
          </a:prstGeom>
          <a:noFill/>
        </p:spPr>
        <p:txBody>
          <a:bodyPr wrap="square" rtlCol="0">
            <a:spAutoFit/>
          </a:bodyPr>
          <a:lstStyle/>
          <a:p>
            <a:r>
              <a:rPr lang="en-US" sz="2800" dirty="0"/>
              <a:t>stride = s = 2</a:t>
            </a:r>
          </a:p>
        </p:txBody>
      </p:sp>
    </p:spTree>
    <p:extLst>
      <p:ext uri="{BB962C8B-B14F-4D97-AF65-F5344CB8AC3E}">
        <p14:creationId xmlns:p14="http://schemas.microsoft.com/office/powerpoint/2010/main" val="250195338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1524000" y="0"/>
            <a:ext cx="9144000" cy="69269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6D6D6D"/>
              </a:solidFill>
            </a:endParaRPr>
          </a:p>
        </p:txBody>
      </p:sp>
      <p:sp>
        <p:nvSpPr>
          <p:cNvPr id="5" name="4 - Ορθογώνιο"/>
          <p:cNvSpPr/>
          <p:nvPr/>
        </p:nvSpPr>
        <p:spPr>
          <a:xfrm>
            <a:off x="1524000" y="692696"/>
            <a:ext cx="9144000" cy="72008"/>
          </a:xfrm>
          <a:prstGeom prst="rect">
            <a:avLst/>
          </a:prstGeom>
          <a:solidFill>
            <a:srgbClr val="001F5C"/>
          </a:solidFill>
          <a:ln>
            <a:solidFill>
              <a:srgbClr val="00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ln>
                <a:solidFill>
                  <a:srgbClr val="001F5C"/>
                </a:solidFill>
              </a:ln>
              <a:solidFill>
                <a:srgbClr val="001F5C"/>
              </a:solidFill>
            </a:endParaRPr>
          </a:p>
        </p:txBody>
      </p:sp>
      <p:sp>
        <p:nvSpPr>
          <p:cNvPr id="6" name="5 - TextBox"/>
          <p:cNvSpPr txBox="1"/>
          <p:nvPr/>
        </p:nvSpPr>
        <p:spPr>
          <a:xfrm>
            <a:off x="1524000" y="53961"/>
            <a:ext cx="9395520" cy="584775"/>
          </a:xfrm>
          <a:prstGeom prst="rect">
            <a:avLst/>
          </a:prstGeom>
          <a:noFill/>
        </p:spPr>
        <p:txBody>
          <a:bodyPr wrap="square" lIns="91440" tIns="45720" rIns="91440" bIns="45720" rtlCol="0" anchor="t">
            <a:spAutoFit/>
          </a:bodyPr>
          <a:lstStyle/>
          <a:p>
            <a:r>
              <a:rPr lang="en-US" sz="3200" b="1" dirty="0">
                <a:solidFill>
                  <a:srgbClr val="000000"/>
                </a:solidFill>
                <a:cs typeface="Calibri"/>
              </a:rPr>
              <a:t>Convolution Over Volume</a:t>
            </a:r>
          </a:p>
        </p:txBody>
      </p:sp>
      <p:sp>
        <p:nvSpPr>
          <p:cNvPr id="11" name="TextBox 10"/>
          <p:cNvSpPr txBox="1"/>
          <p:nvPr/>
        </p:nvSpPr>
        <p:spPr>
          <a:xfrm>
            <a:off x="5087888" y="3009726"/>
            <a:ext cx="864096" cy="923330"/>
          </a:xfrm>
          <a:prstGeom prst="rect">
            <a:avLst/>
          </a:prstGeom>
          <a:noFill/>
        </p:spPr>
        <p:txBody>
          <a:bodyPr wrap="square" rtlCol="0">
            <a:spAutoFit/>
          </a:bodyPr>
          <a:lstStyle/>
          <a:p>
            <a:pPr algn="ctr"/>
            <a:r>
              <a:rPr lang="en-US" sz="5400" dirty="0"/>
              <a:t>*</a:t>
            </a:r>
          </a:p>
        </p:txBody>
      </p:sp>
      <p:sp>
        <p:nvSpPr>
          <p:cNvPr id="12" name="TextBox 11"/>
          <p:cNvSpPr txBox="1"/>
          <p:nvPr/>
        </p:nvSpPr>
        <p:spPr>
          <a:xfrm>
            <a:off x="7608168" y="2924944"/>
            <a:ext cx="864096" cy="923330"/>
          </a:xfrm>
          <a:prstGeom prst="rect">
            <a:avLst/>
          </a:prstGeom>
          <a:noFill/>
        </p:spPr>
        <p:txBody>
          <a:bodyPr wrap="square" rtlCol="0">
            <a:spAutoFit/>
          </a:bodyPr>
          <a:lstStyle/>
          <a:p>
            <a:pPr algn="ctr"/>
            <a:r>
              <a:rPr lang="en-US" sz="5400" dirty="0"/>
              <a:t>=</a:t>
            </a:r>
          </a:p>
        </p:txBody>
      </p:sp>
      <p:sp>
        <p:nvSpPr>
          <p:cNvPr id="17" name="TextBox 16"/>
          <p:cNvSpPr txBox="1"/>
          <p:nvPr/>
        </p:nvSpPr>
        <p:spPr>
          <a:xfrm>
            <a:off x="2685250" y="5058576"/>
            <a:ext cx="1565424" cy="523220"/>
          </a:xfrm>
          <a:prstGeom prst="rect">
            <a:avLst/>
          </a:prstGeom>
          <a:noFill/>
        </p:spPr>
        <p:txBody>
          <a:bodyPr wrap="square" rtlCol="0">
            <a:spAutoFit/>
          </a:bodyPr>
          <a:lstStyle/>
          <a:p>
            <a:r>
              <a:rPr lang="en-US" sz="2800" dirty="0"/>
              <a:t>6 x 6 x </a:t>
            </a:r>
            <a:r>
              <a:rPr lang="en-US" sz="2800" dirty="0">
                <a:solidFill>
                  <a:srgbClr val="FFFF00"/>
                </a:solidFill>
              </a:rPr>
              <a:t>3</a:t>
            </a:r>
          </a:p>
        </p:txBody>
      </p:sp>
      <p:graphicFrame>
        <p:nvGraphicFramePr>
          <p:cNvPr id="9" name="Table 8"/>
          <p:cNvGraphicFramePr>
            <a:graphicFrameLocks noGrp="1"/>
          </p:cNvGraphicFramePr>
          <p:nvPr/>
        </p:nvGraphicFramePr>
        <p:xfrm>
          <a:off x="2207568" y="1857156"/>
          <a:ext cx="2831976" cy="2451276"/>
        </p:xfrm>
        <a:graphic>
          <a:graphicData uri="http://schemas.openxmlformats.org/drawingml/2006/table">
            <a:tbl>
              <a:tblPr firstRow="1" bandRow="1">
                <a:tableStyleId>{5940675A-B579-460E-94D1-54222C63F5DA}</a:tableStyleId>
              </a:tblPr>
              <a:tblGrid>
                <a:gridCol w="471996">
                  <a:extLst>
                    <a:ext uri="{9D8B030D-6E8A-4147-A177-3AD203B41FA5}">
                      <a16:colId xmlns:a16="http://schemas.microsoft.com/office/drawing/2014/main" val="3061608072"/>
                    </a:ext>
                  </a:extLst>
                </a:gridCol>
                <a:gridCol w="471996">
                  <a:extLst>
                    <a:ext uri="{9D8B030D-6E8A-4147-A177-3AD203B41FA5}">
                      <a16:colId xmlns:a16="http://schemas.microsoft.com/office/drawing/2014/main" val="3729431883"/>
                    </a:ext>
                  </a:extLst>
                </a:gridCol>
                <a:gridCol w="471996">
                  <a:extLst>
                    <a:ext uri="{9D8B030D-6E8A-4147-A177-3AD203B41FA5}">
                      <a16:colId xmlns:a16="http://schemas.microsoft.com/office/drawing/2014/main" val="875644749"/>
                    </a:ext>
                  </a:extLst>
                </a:gridCol>
                <a:gridCol w="471996">
                  <a:extLst>
                    <a:ext uri="{9D8B030D-6E8A-4147-A177-3AD203B41FA5}">
                      <a16:colId xmlns:a16="http://schemas.microsoft.com/office/drawing/2014/main" val="3136470270"/>
                    </a:ext>
                  </a:extLst>
                </a:gridCol>
                <a:gridCol w="471996">
                  <a:extLst>
                    <a:ext uri="{9D8B030D-6E8A-4147-A177-3AD203B41FA5}">
                      <a16:colId xmlns:a16="http://schemas.microsoft.com/office/drawing/2014/main" val="963259849"/>
                    </a:ext>
                  </a:extLst>
                </a:gridCol>
                <a:gridCol w="471996">
                  <a:extLst>
                    <a:ext uri="{9D8B030D-6E8A-4147-A177-3AD203B41FA5}">
                      <a16:colId xmlns:a16="http://schemas.microsoft.com/office/drawing/2014/main" val="2464993911"/>
                    </a:ext>
                  </a:extLst>
                </a:gridCol>
              </a:tblGrid>
              <a:tr h="408546">
                <a:tc>
                  <a:txBody>
                    <a:bodyPr/>
                    <a:lstStyle/>
                    <a:p>
                      <a:endParaRPr lang="en-US" dirty="0"/>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dirty="0"/>
                    </a:p>
                  </a:txBody>
                  <a:tcPr>
                    <a:solidFill>
                      <a:srgbClr val="0070C0"/>
                    </a:solidFill>
                  </a:tcPr>
                </a:tc>
                <a:tc>
                  <a:txBody>
                    <a:bodyPr/>
                    <a:lstStyle/>
                    <a:p>
                      <a:endParaRPr lang="en-US"/>
                    </a:p>
                  </a:txBody>
                  <a:tcPr>
                    <a:solidFill>
                      <a:srgbClr val="0070C0"/>
                    </a:solidFill>
                  </a:tcPr>
                </a:tc>
                <a:extLst>
                  <a:ext uri="{0D108BD9-81ED-4DB2-BD59-A6C34878D82A}">
                    <a16:rowId xmlns:a16="http://schemas.microsoft.com/office/drawing/2014/main" val="147999500"/>
                  </a:ext>
                </a:extLst>
              </a:tr>
              <a:tr h="408546">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extLst>
                  <a:ext uri="{0D108BD9-81ED-4DB2-BD59-A6C34878D82A}">
                    <a16:rowId xmlns:a16="http://schemas.microsoft.com/office/drawing/2014/main" val="3070766631"/>
                  </a:ext>
                </a:extLst>
              </a:tr>
              <a:tr h="408546">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extLst>
                  <a:ext uri="{0D108BD9-81ED-4DB2-BD59-A6C34878D82A}">
                    <a16:rowId xmlns:a16="http://schemas.microsoft.com/office/drawing/2014/main" val="4072450697"/>
                  </a:ext>
                </a:extLst>
              </a:tr>
              <a:tr h="408546">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dirty="0"/>
                    </a:p>
                  </a:txBody>
                  <a:tcPr>
                    <a:solidFill>
                      <a:srgbClr val="0070C0"/>
                    </a:solidFill>
                  </a:tcPr>
                </a:tc>
                <a:extLst>
                  <a:ext uri="{0D108BD9-81ED-4DB2-BD59-A6C34878D82A}">
                    <a16:rowId xmlns:a16="http://schemas.microsoft.com/office/drawing/2014/main" val="3531099089"/>
                  </a:ext>
                </a:extLst>
              </a:tr>
              <a:tr h="408546">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extLst>
                  <a:ext uri="{0D108BD9-81ED-4DB2-BD59-A6C34878D82A}">
                    <a16:rowId xmlns:a16="http://schemas.microsoft.com/office/drawing/2014/main" val="4155392836"/>
                  </a:ext>
                </a:extLst>
              </a:tr>
              <a:tr h="408546">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dirty="0"/>
                    </a:p>
                  </a:txBody>
                  <a:tcPr>
                    <a:solidFill>
                      <a:srgbClr val="0070C0"/>
                    </a:solidFill>
                  </a:tcPr>
                </a:tc>
                <a:tc>
                  <a:txBody>
                    <a:bodyPr/>
                    <a:lstStyle/>
                    <a:p>
                      <a:endParaRPr lang="en-US" dirty="0"/>
                    </a:p>
                  </a:txBody>
                  <a:tcPr>
                    <a:solidFill>
                      <a:srgbClr val="0070C0"/>
                    </a:solidFill>
                  </a:tcPr>
                </a:tc>
                <a:extLst>
                  <a:ext uri="{0D108BD9-81ED-4DB2-BD59-A6C34878D82A}">
                    <a16:rowId xmlns:a16="http://schemas.microsoft.com/office/drawing/2014/main" val="1908241515"/>
                  </a:ext>
                </a:extLst>
              </a:tr>
            </a:tbl>
          </a:graphicData>
        </a:graphic>
      </p:graphicFrame>
      <p:graphicFrame>
        <p:nvGraphicFramePr>
          <p:cNvPr id="21" name="Table 20"/>
          <p:cNvGraphicFramePr>
            <a:graphicFrameLocks noGrp="1"/>
          </p:cNvGraphicFramePr>
          <p:nvPr/>
        </p:nvGraphicFramePr>
        <p:xfrm>
          <a:off x="1967880" y="2084452"/>
          <a:ext cx="2831976" cy="2451276"/>
        </p:xfrm>
        <a:graphic>
          <a:graphicData uri="http://schemas.openxmlformats.org/drawingml/2006/table">
            <a:tbl>
              <a:tblPr firstRow="1" bandRow="1">
                <a:tableStyleId>{5940675A-B579-460E-94D1-54222C63F5DA}</a:tableStyleId>
              </a:tblPr>
              <a:tblGrid>
                <a:gridCol w="471996">
                  <a:extLst>
                    <a:ext uri="{9D8B030D-6E8A-4147-A177-3AD203B41FA5}">
                      <a16:colId xmlns:a16="http://schemas.microsoft.com/office/drawing/2014/main" val="3061608072"/>
                    </a:ext>
                  </a:extLst>
                </a:gridCol>
                <a:gridCol w="471996">
                  <a:extLst>
                    <a:ext uri="{9D8B030D-6E8A-4147-A177-3AD203B41FA5}">
                      <a16:colId xmlns:a16="http://schemas.microsoft.com/office/drawing/2014/main" val="3729431883"/>
                    </a:ext>
                  </a:extLst>
                </a:gridCol>
                <a:gridCol w="471996">
                  <a:extLst>
                    <a:ext uri="{9D8B030D-6E8A-4147-A177-3AD203B41FA5}">
                      <a16:colId xmlns:a16="http://schemas.microsoft.com/office/drawing/2014/main" val="875644749"/>
                    </a:ext>
                  </a:extLst>
                </a:gridCol>
                <a:gridCol w="471996">
                  <a:extLst>
                    <a:ext uri="{9D8B030D-6E8A-4147-A177-3AD203B41FA5}">
                      <a16:colId xmlns:a16="http://schemas.microsoft.com/office/drawing/2014/main" val="3136470270"/>
                    </a:ext>
                  </a:extLst>
                </a:gridCol>
                <a:gridCol w="471996">
                  <a:extLst>
                    <a:ext uri="{9D8B030D-6E8A-4147-A177-3AD203B41FA5}">
                      <a16:colId xmlns:a16="http://schemas.microsoft.com/office/drawing/2014/main" val="963259849"/>
                    </a:ext>
                  </a:extLst>
                </a:gridCol>
                <a:gridCol w="471996">
                  <a:extLst>
                    <a:ext uri="{9D8B030D-6E8A-4147-A177-3AD203B41FA5}">
                      <a16:colId xmlns:a16="http://schemas.microsoft.com/office/drawing/2014/main" val="2464993911"/>
                    </a:ext>
                  </a:extLst>
                </a:gridCol>
              </a:tblGrid>
              <a:tr h="408546">
                <a:tc>
                  <a:txBody>
                    <a:bodyPr/>
                    <a:lstStyle/>
                    <a:p>
                      <a:endParaRPr lang="en-US" dirty="0"/>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dirty="0"/>
                    </a:p>
                  </a:txBody>
                  <a:tcPr>
                    <a:solidFill>
                      <a:srgbClr val="00B050"/>
                    </a:solidFill>
                  </a:tcPr>
                </a:tc>
                <a:extLst>
                  <a:ext uri="{0D108BD9-81ED-4DB2-BD59-A6C34878D82A}">
                    <a16:rowId xmlns:a16="http://schemas.microsoft.com/office/drawing/2014/main" val="147999500"/>
                  </a:ext>
                </a:extLst>
              </a:tr>
              <a:tr h="408546">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extLst>
                  <a:ext uri="{0D108BD9-81ED-4DB2-BD59-A6C34878D82A}">
                    <a16:rowId xmlns:a16="http://schemas.microsoft.com/office/drawing/2014/main" val="3070766631"/>
                  </a:ext>
                </a:extLst>
              </a:tr>
              <a:tr h="408546">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extLst>
                  <a:ext uri="{0D108BD9-81ED-4DB2-BD59-A6C34878D82A}">
                    <a16:rowId xmlns:a16="http://schemas.microsoft.com/office/drawing/2014/main" val="4072450697"/>
                  </a:ext>
                </a:extLst>
              </a:tr>
              <a:tr h="408546">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extLst>
                  <a:ext uri="{0D108BD9-81ED-4DB2-BD59-A6C34878D82A}">
                    <a16:rowId xmlns:a16="http://schemas.microsoft.com/office/drawing/2014/main" val="3531099089"/>
                  </a:ext>
                </a:extLst>
              </a:tr>
              <a:tr h="408546">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extLst>
                  <a:ext uri="{0D108BD9-81ED-4DB2-BD59-A6C34878D82A}">
                    <a16:rowId xmlns:a16="http://schemas.microsoft.com/office/drawing/2014/main" val="4155392836"/>
                  </a:ext>
                </a:extLst>
              </a:tr>
              <a:tr h="408546">
                <a:tc>
                  <a:txBody>
                    <a:bodyPr/>
                    <a:lstStyle/>
                    <a:p>
                      <a:endParaRPr lang="en-US" dirty="0"/>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dirty="0"/>
                    </a:p>
                  </a:txBody>
                  <a:tcPr>
                    <a:solidFill>
                      <a:srgbClr val="00B050"/>
                    </a:solidFill>
                  </a:tcPr>
                </a:tc>
                <a:extLst>
                  <a:ext uri="{0D108BD9-81ED-4DB2-BD59-A6C34878D82A}">
                    <a16:rowId xmlns:a16="http://schemas.microsoft.com/office/drawing/2014/main" val="1908241515"/>
                  </a:ext>
                </a:extLst>
              </a:tr>
            </a:tbl>
          </a:graphicData>
        </a:graphic>
      </p:graphicFrame>
      <p:graphicFrame>
        <p:nvGraphicFramePr>
          <p:cNvPr id="22" name="Table 21"/>
          <p:cNvGraphicFramePr>
            <a:graphicFrameLocks noGrp="1"/>
          </p:cNvGraphicFramePr>
          <p:nvPr/>
        </p:nvGraphicFramePr>
        <p:xfrm>
          <a:off x="1776028" y="2345876"/>
          <a:ext cx="2831976" cy="2451276"/>
        </p:xfrm>
        <a:graphic>
          <a:graphicData uri="http://schemas.openxmlformats.org/drawingml/2006/table">
            <a:tbl>
              <a:tblPr firstRow="1" bandRow="1">
                <a:tableStyleId>{5940675A-B579-460E-94D1-54222C63F5DA}</a:tableStyleId>
              </a:tblPr>
              <a:tblGrid>
                <a:gridCol w="471996">
                  <a:extLst>
                    <a:ext uri="{9D8B030D-6E8A-4147-A177-3AD203B41FA5}">
                      <a16:colId xmlns:a16="http://schemas.microsoft.com/office/drawing/2014/main" val="3061608072"/>
                    </a:ext>
                  </a:extLst>
                </a:gridCol>
                <a:gridCol w="471996">
                  <a:extLst>
                    <a:ext uri="{9D8B030D-6E8A-4147-A177-3AD203B41FA5}">
                      <a16:colId xmlns:a16="http://schemas.microsoft.com/office/drawing/2014/main" val="3729431883"/>
                    </a:ext>
                  </a:extLst>
                </a:gridCol>
                <a:gridCol w="471996">
                  <a:extLst>
                    <a:ext uri="{9D8B030D-6E8A-4147-A177-3AD203B41FA5}">
                      <a16:colId xmlns:a16="http://schemas.microsoft.com/office/drawing/2014/main" val="875644749"/>
                    </a:ext>
                  </a:extLst>
                </a:gridCol>
                <a:gridCol w="471996">
                  <a:extLst>
                    <a:ext uri="{9D8B030D-6E8A-4147-A177-3AD203B41FA5}">
                      <a16:colId xmlns:a16="http://schemas.microsoft.com/office/drawing/2014/main" val="3136470270"/>
                    </a:ext>
                  </a:extLst>
                </a:gridCol>
                <a:gridCol w="471996">
                  <a:extLst>
                    <a:ext uri="{9D8B030D-6E8A-4147-A177-3AD203B41FA5}">
                      <a16:colId xmlns:a16="http://schemas.microsoft.com/office/drawing/2014/main" val="963259849"/>
                    </a:ext>
                  </a:extLst>
                </a:gridCol>
                <a:gridCol w="471996">
                  <a:extLst>
                    <a:ext uri="{9D8B030D-6E8A-4147-A177-3AD203B41FA5}">
                      <a16:colId xmlns:a16="http://schemas.microsoft.com/office/drawing/2014/main" val="2464993911"/>
                    </a:ext>
                  </a:extLst>
                </a:gridCol>
              </a:tblGrid>
              <a:tr h="408546">
                <a:tc>
                  <a:txBody>
                    <a:bodyPr/>
                    <a:lstStyle/>
                    <a:p>
                      <a:endParaRPr lang="en-US" dirty="0"/>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extLst>
                  <a:ext uri="{0D108BD9-81ED-4DB2-BD59-A6C34878D82A}">
                    <a16:rowId xmlns:a16="http://schemas.microsoft.com/office/drawing/2014/main" val="147999500"/>
                  </a:ext>
                </a:extLst>
              </a:tr>
              <a:tr h="408546">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extLst>
                  <a:ext uri="{0D108BD9-81ED-4DB2-BD59-A6C34878D82A}">
                    <a16:rowId xmlns:a16="http://schemas.microsoft.com/office/drawing/2014/main" val="3070766631"/>
                  </a:ext>
                </a:extLst>
              </a:tr>
              <a:tr h="408546">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dirty="0"/>
                    </a:p>
                  </a:txBody>
                  <a:tcPr>
                    <a:solidFill>
                      <a:srgbClr val="FF0000"/>
                    </a:solidFill>
                  </a:tcPr>
                </a:tc>
                <a:extLst>
                  <a:ext uri="{0D108BD9-81ED-4DB2-BD59-A6C34878D82A}">
                    <a16:rowId xmlns:a16="http://schemas.microsoft.com/office/drawing/2014/main" val="4072450697"/>
                  </a:ext>
                </a:extLst>
              </a:tr>
              <a:tr h="408546">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extLst>
                  <a:ext uri="{0D108BD9-81ED-4DB2-BD59-A6C34878D82A}">
                    <a16:rowId xmlns:a16="http://schemas.microsoft.com/office/drawing/2014/main" val="3531099089"/>
                  </a:ext>
                </a:extLst>
              </a:tr>
              <a:tr h="408546">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dirty="0"/>
                    </a:p>
                  </a:txBody>
                  <a:tcPr>
                    <a:solidFill>
                      <a:srgbClr val="FF0000"/>
                    </a:solidFill>
                  </a:tcPr>
                </a:tc>
                <a:extLst>
                  <a:ext uri="{0D108BD9-81ED-4DB2-BD59-A6C34878D82A}">
                    <a16:rowId xmlns:a16="http://schemas.microsoft.com/office/drawing/2014/main" val="4155392836"/>
                  </a:ext>
                </a:extLst>
              </a:tr>
              <a:tr h="408546">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dirty="0"/>
                    </a:p>
                  </a:txBody>
                  <a:tcPr>
                    <a:solidFill>
                      <a:srgbClr val="FF0000"/>
                    </a:solidFill>
                  </a:tcPr>
                </a:tc>
                <a:tc>
                  <a:txBody>
                    <a:bodyPr/>
                    <a:lstStyle/>
                    <a:p>
                      <a:endParaRPr lang="en-US" dirty="0"/>
                    </a:p>
                  </a:txBody>
                  <a:tcPr>
                    <a:solidFill>
                      <a:srgbClr val="FF0000"/>
                    </a:solidFill>
                  </a:tcPr>
                </a:tc>
                <a:extLst>
                  <a:ext uri="{0D108BD9-81ED-4DB2-BD59-A6C34878D82A}">
                    <a16:rowId xmlns:a16="http://schemas.microsoft.com/office/drawing/2014/main" val="1908241515"/>
                  </a:ext>
                </a:extLst>
              </a:tr>
            </a:tbl>
          </a:graphicData>
        </a:graphic>
      </p:graphicFrame>
      <p:sp>
        <p:nvSpPr>
          <p:cNvPr id="23" name="TextBox 22"/>
          <p:cNvSpPr txBox="1"/>
          <p:nvPr/>
        </p:nvSpPr>
        <p:spPr>
          <a:xfrm>
            <a:off x="1524000" y="900159"/>
            <a:ext cx="4523680" cy="523220"/>
          </a:xfrm>
          <a:prstGeom prst="rect">
            <a:avLst/>
          </a:prstGeom>
          <a:noFill/>
        </p:spPr>
        <p:txBody>
          <a:bodyPr wrap="square" rtlCol="0">
            <a:spAutoFit/>
          </a:bodyPr>
          <a:lstStyle/>
          <a:p>
            <a:r>
              <a:rPr lang="en-US" sz="2800" dirty="0"/>
              <a:t>Convolutions on RGB image</a:t>
            </a:r>
          </a:p>
        </p:txBody>
      </p:sp>
      <p:graphicFrame>
        <p:nvGraphicFramePr>
          <p:cNvPr id="10" name="Table 9"/>
          <p:cNvGraphicFramePr>
            <a:graphicFrameLocks noGrp="1"/>
          </p:cNvGraphicFramePr>
          <p:nvPr/>
        </p:nvGraphicFramePr>
        <p:xfrm>
          <a:off x="6190815" y="2537237"/>
          <a:ext cx="1246212" cy="1097280"/>
        </p:xfrm>
        <a:graphic>
          <a:graphicData uri="http://schemas.openxmlformats.org/drawingml/2006/table">
            <a:tbl>
              <a:tblPr firstRow="1" bandRow="1">
                <a:tableStyleId>{5940675A-B579-460E-94D1-54222C63F5DA}</a:tableStyleId>
              </a:tblPr>
              <a:tblGrid>
                <a:gridCol w="415404">
                  <a:extLst>
                    <a:ext uri="{9D8B030D-6E8A-4147-A177-3AD203B41FA5}">
                      <a16:colId xmlns:a16="http://schemas.microsoft.com/office/drawing/2014/main" val="343688255"/>
                    </a:ext>
                  </a:extLst>
                </a:gridCol>
                <a:gridCol w="415404">
                  <a:extLst>
                    <a:ext uri="{9D8B030D-6E8A-4147-A177-3AD203B41FA5}">
                      <a16:colId xmlns:a16="http://schemas.microsoft.com/office/drawing/2014/main" val="1512546809"/>
                    </a:ext>
                  </a:extLst>
                </a:gridCol>
                <a:gridCol w="415404">
                  <a:extLst>
                    <a:ext uri="{9D8B030D-6E8A-4147-A177-3AD203B41FA5}">
                      <a16:colId xmlns:a16="http://schemas.microsoft.com/office/drawing/2014/main" val="3848940069"/>
                    </a:ext>
                  </a:extLst>
                </a:gridCol>
              </a:tblGrid>
              <a:tr h="345260">
                <a:tc>
                  <a:txBody>
                    <a:bodyPr/>
                    <a:lstStyle/>
                    <a:p>
                      <a:endParaRPr lang="en-US" dirty="0"/>
                    </a:p>
                  </a:txBody>
                  <a:tcPr>
                    <a:solidFill>
                      <a:srgbClr val="FFFF00"/>
                    </a:solidFill>
                  </a:tcPr>
                </a:tc>
                <a:tc>
                  <a:txBody>
                    <a:bodyPr/>
                    <a:lstStyle/>
                    <a:p>
                      <a:endParaRPr lang="en-US"/>
                    </a:p>
                  </a:txBody>
                  <a:tcPr>
                    <a:solidFill>
                      <a:srgbClr val="FFFF00"/>
                    </a:solidFill>
                  </a:tcPr>
                </a:tc>
                <a:tc>
                  <a:txBody>
                    <a:bodyPr/>
                    <a:lstStyle/>
                    <a:p>
                      <a:endParaRPr lang="en-US"/>
                    </a:p>
                  </a:txBody>
                  <a:tcPr>
                    <a:solidFill>
                      <a:srgbClr val="FFFF00"/>
                    </a:solidFill>
                  </a:tcPr>
                </a:tc>
                <a:extLst>
                  <a:ext uri="{0D108BD9-81ED-4DB2-BD59-A6C34878D82A}">
                    <a16:rowId xmlns:a16="http://schemas.microsoft.com/office/drawing/2014/main" val="1396516520"/>
                  </a:ext>
                </a:extLst>
              </a:tr>
              <a:tr h="345260">
                <a:tc>
                  <a:txBody>
                    <a:bodyPr/>
                    <a:lstStyle/>
                    <a:p>
                      <a:endParaRPr lang="en-US"/>
                    </a:p>
                  </a:txBody>
                  <a:tcPr>
                    <a:solidFill>
                      <a:srgbClr val="FFFF00"/>
                    </a:solidFill>
                  </a:tcPr>
                </a:tc>
                <a:tc>
                  <a:txBody>
                    <a:bodyPr/>
                    <a:lstStyle/>
                    <a:p>
                      <a:endParaRPr lang="en-US"/>
                    </a:p>
                  </a:txBody>
                  <a:tcPr>
                    <a:solidFill>
                      <a:srgbClr val="FFFF00"/>
                    </a:solidFill>
                  </a:tcPr>
                </a:tc>
                <a:tc>
                  <a:txBody>
                    <a:bodyPr/>
                    <a:lstStyle/>
                    <a:p>
                      <a:endParaRPr lang="en-US"/>
                    </a:p>
                  </a:txBody>
                  <a:tcPr>
                    <a:solidFill>
                      <a:srgbClr val="FFFF00"/>
                    </a:solidFill>
                  </a:tcPr>
                </a:tc>
                <a:extLst>
                  <a:ext uri="{0D108BD9-81ED-4DB2-BD59-A6C34878D82A}">
                    <a16:rowId xmlns:a16="http://schemas.microsoft.com/office/drawing/2014/main" val="1925025815"/>
                  </a:ext>
                </a:extLst>
              </a:tr>
              <a:tr h="345260">
                <a:tc>
                  <a:txBody>
                    <a:bodyPr/>
                    <a:lstStyle/>
                    <a:p>
                      <a:endParaRPr lang="en-US"/>
                    </a:p>
                  </a:txBody>
                  <a:tcPr>
                    <a:solidFill>
                      <a:srgbClr val="FFFF00"/>
                    </a:solidFill>
                  </a:tcPr>
                </a:tc>
                <a:tc>
                  <a:txBody>
                    <a:bodyPr/>
                    <a:lstStyle/>
                    <a:p>
                      <a:endParaRPr lang="en-US"/>
                    </a:p>
                  </a:txBody>
                  <a:tcPr>
                    <a:solidFill>
                      <a:srgbClr val="FFFF00"/>
                    </a:solidFill>
                  </a:tcPr>
                </a:tc>
                <a:tc>
                  <a:txBody>
                    <a:bodyPr/>
                    <a:lstStyle/>
                    <a:p>
                      <a:endParaRPr lang="en-US" dirty="0"/>
                    </a:p>
                  </a:txBody>
                  <a:tcPr>
                    <a:solidFill>
                      <a:srgbClr val="FFFF00"/>
                    </a:solidFill>
                  </a:tcPr>
                </a:tc>
                <a:extLst>
                  <a:ext uri="{0D108BD9-81ED-4DB2-BD59-A6C34878D82A}">
                    <a16:rowId xmlns:a16="http://schemas.microsoft.com/office/drawing/2014/main" val="717292137"/>
                  </a:ext>
                </a:extLst>
              </a:tr>
            </a:tbl>
          </a:graphicData>
        </a:graphic>
      </p:graphicFrame>
      <p:graphicFrame>
        <p:nvGraphicFramePr>
          <p:cNvPr id="24" name="Table 23"/>
          <p:cNvGraphicFramePr>
            <a:graphicFrameLocks noGrp="1"/>
          </p:cNvGraphicFramePr>
          <p:nvPr/>
        </p:nvGraphicFramePr>
        <p:xfrm>
          <a:off x="6031408" y="2689116"/>
          <a:ext cx="1246212" cy="1097280"/>
        </p:xfrm>
        <a:graphic>
          <a:graphicData uri="http://schemas.openxmlformats.org/drawingml/2006/table">
            <a:tbl>
              <a:tblPr firstRow="1" bandRow="1">
                <a:tableStyleId>{5940675A-B579-460E-94D1-54222C63F5DA}</a:tableStyleId>
              </a:tblPr>
              <a:tblGrid>
                <a:gridCol w="415404">
                  <a:extLst>
                    <a:ext uri="{9D8B030D-6E8A-4147-A177-3AD203B41FA5}">
                      <a16:colId xmlns:a16="http://schemas.microsoft.com/office/drawing/2014/main" val="343688255"/>
                    </a:ext>
                  </a:extLst>
                </a:gridCol>
                <a:gridCol w="415404">
                  <a:extLst>
                    <a:ext uri="{9D8B030D-6E8A-4147-A177-3AD203B41FA5}">
                      <a16:colId xmlns:a16="http://schemas.microsoft.com/office/drawing/2014/main" val="1512546809"/>
                    </a:ext>
                  </a:extLst>
                </a:gridCol>
                <a:gridCol w="415404">
                  <a:extLst>
                    <a:ext uri="{9D8B030D-6E8A-4147-A177-3AD203B41FA5}">
                      <a16:colId xmlns:a16="http://schemas.microsoft.com/office/drawing/2014/main" val="3848940069"/>
                    </a:ext>
                  </a:extLst>
                </a:gridCol>
              </a:tblGrid>
              <a:tr h="345260">
                <a:tc>
                  <a:txBody>
                    <a:bodyPr/>
                    <a:lstStyle/>
                    <a:p>
                      <a:endParaRPr lang="en-US" dirty="0"/>
                    </a:p>
                  </a:txBody>
                  <a:tcPr>
                    <a:solidFill>
                      <a:srgbClr val="FFFF00"/>
                    </a:solidFill>
                  </a:tcPr>
                </a:tc>
                <a:tc>
                  <a:txBody>
                    <a:bodyPr/>
                    <a:lstStyle/>
                    <a:p>
                      <a:endParaRPr lang="en-US"/>
                    </a:p>
                  </a:txBody>
                  <a:tcPr>
                    <a:solidFill>
                      <a:srgbClr val="FFFF00"/>
                    </a:solidFill>
                  </a:tcPr>
                </a:tc>
                <a:tc>
                  <a:txBody>
                    <a:bodyPr/>
                    <a:lstStyle/>
                    <a:p>
                      <a:endParaRPr lang="en-US" dirty="0"/>
                    </a:p>
                  </a:txBody>
                  <a:tcPr>
                    <a:solidFill>
                      <a:srgbClr val="FFFF00"/>
                    </a:solidFill>
                  </a:tcPr>
                </a:tc>
                <a:extLst>
                  <a:ext uri="{0D108BD9-81ED-4DB2-BD59-A6C34878D82A}">
                    <a16:rowId xmlns:a16="http://schemas.microsoft.com/office/drawing/2014/main" val="1396516520"/>
                  </a:ext>
                </a:extLst>
              </a:tr>
              <a:tr h="345260">
                <a:tc>
                  <a:txBody>
                    <a:bodyPr/>
                    <a:lstStyle/>
                    <a:p>
                      <a:endParaRPr lang="en-US"/>
                    </a:p>
                  </a:txBody>
                  <a:tcPr>
                    <a:solidFill>
                      <a:srgbClr val="FFFF00"/>
                    </a:solidFill>
                  </a:tcPr>
                </a:tc>
                <a:tc>
                  <a:txBody>
                    <a:bodyPr/>
                    <a:lstStyle/>
                    <a:p>
                      <a:endParaRPr lang="en-US"/>
                    </a:p>
                  </a:txBody>
                  <a:tcPr>
                    <a:solidFill>
                      <a:srgbClr val="FFFF00"/>
                    </a:solidFill>
                  </a:tcPr>
                </a:tc>
                <a:tc>
                  <a:txBody>
                    <a:bodyPr/>
                    <a:lstStyle/>
                    <a:p>
                      <a:endParaRPr lang="en-US"/>
                    </a:p>
                  </a:txBody>
                  <a:tcPr>
                    <a:solidFill>
                      <a:srgbClr val="FFFF00"/>
                    </a:solidFill>
                  </a:tcPr>
                </a:tc>
                <a:extLst>
                  <a:ext uri="{0D108BD9-81ED-4DB2-BD59-A6C34878D82A}">
                    <a16:rowId xmlns:a16="http://schemas.microsoft.com/office/drawing/2014/main" val="1925025815"/>
                  </a:ext>
                </a:extLst>
              </a:tr>
              <a:tr h="345260">
                <a:tc>
                  <a:txBody>
                    <a:bodyPr/>
                    <a:lstStyle/>
                    <a:p>
                      <a:endParaRPr lang="en-US"/>
                    </a:p>
                  </a:txBody>
                  <a:tcPr>
                    <a:solidFill>
                      <a:srgbClr val="FFFF00"/>
                    </a:solidFill>
                  </a:tcPr>
                </a:tc>
                <a:tc>
                  <a:txBody>
                    <a:bodyPr/>
                    <a:lstStyle/>
                    <a:p>
                      <a:endParaRPr lang="en-US"/>
                    </a:p>
                  </a:txBody>
                  <a:tcPr>
                    <a:solidFill>
                      <a:srgbClr val="FFFF00"/>
                    </a:solidFill>
                  </a:tcPr>
                </a:tc>
                <a:tc>
                  <a:txBody>
                    <a:bodyPr/>
                    <a:lstStyle/>
                    <a:p>
                      <a:endParaRPr lang="en-US" dirty="0"/>
                    </a:p>
                  </a:txBody>
                  <a:tcPr>
                    <a:solidFill>
                      <a:srgbClr val="FFFF00"/>
                    </a:solidFill>
                  </a:tcPr>
                </a:tc>
                <a:extLst>
                  <a:ext uri="{0D108BD9-81ED-4DB2-BD59-A6C34878D82A}">
                    <a16:rowId xmlns:a16="http://schemas.microsoft.com/office/drawing/2014/main" val="717292137"/>
                  </a:ext>
                </a:extLst>
              </a:tr>
            </a:tbl>
          </a:graphicData>
        </a:graphic>
      </p:graphicFrame>
      <p:graphicFrame>
        <p:nvGraphicFramePr>
          <p:cNvPr id="25" name="Table 24"/>
          <p:cNvGraphicFramePr>
            <a:graphicFrameLocks noGrp="1"/>
          </p:cNvGraphicFramePr>
          <p:nvPr/>
        </p:nvGraphicFramePr>
        <p:xfrm>
          <a:off x="5843656" y="2865939"/>
          <a:ext cx="1246212" cy="1097280"/>
        </p:xfrm>
        <a:graphic>
          <a:graphicData uri="http://schemas.openxmlformats.org/drawingml/2006/table">
            <a:tbl>
              <a:tblPr firstRow="1" bandRow="1">
                <a:tableStyleId>{5940675A-B579-460E-94D1-54222C63F5DA}</a:tableStyleId>
              </a:tblPr>
              <a:tblGrid>
                <a:gridCol w="415404">
                  <a:extLst>
                    <a:ext uri="{9D8B030D-6E8A-4147-A177-3AD203B41FA5}">
                      <a16:colId xmlns:a16="http://schemas.microsoft.com/office/drawing/2014/main" val="343688255"/>
                    </a:ext>
                  </a:extLst>
                </a:gridCol>
                <a:gridCol w="415404">
                  <a:extLst>
                    <a:ext uri="{9D8B030D-6E8A-4147-A177-3AD203B41FA5}">
                      <a16:colId xmlns:a16="http://schemas.microsoft.com/office/drawing/2014/main" val="1512546809"/>
                    </a:ext>
                  </a:extLst>
                </a:gridCol>
                <a:gridCol w="415404">
                  <a:extLst>
                    <a:ext uri="{9D8B030D-6E8A-4147-A177-3AD203B41FA5}">
                      <a16:colId xmlns:a16="http://schemas.microsoft.com/office/drawing/2014/main" val="3848940069"/>
                    </a:ext>
                  </a:extLst>
                </a:gridCol>
              </a:tblGrid>
              <a:tr h="345260">
                <a:tc>
                  <a:txBody>
                    <a:bodyPr/>
                    <a:lstStyle/>
                    <a:p>
                      <a:endParaRPr lang="en-US" dirty="0"/>
                    </a:p>
                  </a:txBody>
                  <a:tcPr>
                    <a:solidFill>
                      <a:srgbClr val="FFFF00"/>
                    </a:solidFill>
                  </a:tcPr>
                </a:tc>
                <a:tc>
                  <a:txBody>
                    <a:bodyPr/>
                    <a:lstStyle/>
                    <a:p>
                      <a:endParaRPr lang="en-US"/>
                    </a:p>
                  </a:txBody>
                  <a:tcPr>
                    <a:solidFill>
                      <a:srgbClr val="FFFF00"/>
                    </a:solidFill>
                  </a:tcPr>
                </a:tc>
                <a:tc>
                  <a:txBody>
                    <a:bodyPr/>
                    <a:lstStyle/>
                    <a:p>
                      <a:endParaRPr lang="en-US" dirty="0"/>
                    </a:p>
                  </a:txBody>
                  <a:tcPr>
                    <a:solidFill>
                      <a:srgbClr val="FFFF00"/>
                    </a:solidFill>
                  </a:tcPr>
                </a:tc>
                <a:extLst>
                  <a:ext uri="{0D108BD9-81ED-4DB2-BD59-A6C34878D82A}">
                    <a16:rowId xmlns:a16="http://schemas.microsoft.com/office/drawing/2014/main" val="1396516520"/>
                  </a:ext>
                </a:extLst>
              </a:tr>
              <a:tr h="345260">
                <a:tc>
                  <a:txBody>
                    <a:bodyPr/>
                    <a:lstStyle/>
                    <a:p>
                      <a:endParaRPr lang="en-US"/>
                    </a:p>
                  </a:txBody>
                  <a:tcPr>
                    <a:solidFill>
                      <a:srgbClr val="FFFF00"/>
                    </a:solidFill>
                  </a:tcPr>
                </a:tc>
                <a:tc>
                  <a:txBody>
                    <a:bodyPr/>
                    <a:lstStyle/>
                    <a:p>
                      <a:endParaRPr lang="en-US"/>
                    </a:p>
                  </a:txBody>
                  <a:tcPr>
                    <a:solidFill>
                      <a:srgbClr val="FFFF00"/>
                    </a:solidFill>
                  </a:tcPr>
                </a:tc>
                <a:tc>
                  <a:txBody>
                    <a:bodyPr/>
                    <a:lstStyle/>
                    <a:p>
                      <a:endParaRPr lang="en-US" dirty="0"/>
                    </a:p>
                  </a:txBody>
                  <a:tcPr>
                    <a:solidFill>
                      <a:srgbClr val="FFFF00"/>
                    </a:solidFill>
                  </a:tcPr>
                </a:tc>
                <a:extLst>
                  <a:ext uri="{0D108BD9-81ED-4DB2-BD59-A6C34878D82A}">
                    <a16:rowId xmlns:a16="http://schemas.microsoft.com/office/drawing/2014/main" val="1925025815"/>
                  </a:ext>
                </a:extLst>
              </a:tr>
              <a:tr h="345260">
                <a:tc>
                  <a:txBody>
                    <a:bodyPr/>
                    <a:lstStyle/>
                    <a:p>
                      <a:endParaRPr lang="en-US"/>
                    </a:p>
                  </a:txBody>
                  <a:tcPr>
                    <a:solidFill>
                      <a:srgbClr val="FFFF00"/>
                    </a:solidFill>
                  </a:tcPr>
                </a:tc>
                <a:tc>
                  <a:txBody>
                    <a:bodyPr/>
                    <a:lstStyle/>
                    <a:p>
                      <a:endParaRPr lang="en-US"/>
                    </a:p>
                  </a:txBody>
                  <a:tcPr>
                    <a:solidFill>
                      <a:srgbClr val="FFFF00"/>
                    </a:solidFill>
                  </a:tcPr>
                </a:tc>
                <a:tc>
                  <a:txBody>
                    <a:bodyPr/>
                    <a:lstStyle/>
                    <a:p>
                      <a:endParaRPr lang="en-US" dirty="0"/>
                    </a:p>
                  </a:txBody>
                  <a:tcPr>
                    <a:solidFill>
                      <a:srgbClr val="FFFF00"/>
                    </a:solidFill>
                  </a:tcPr>
                </a:tc>
                <a:extLst>
                  <a:ext uri="{0D108BD9-81ED-4DB2-BD59-A6C34878D82A}">
                    <a16:rowId xmlns:a16="http://schemas.microsoft.com/office/drawing/2014/main" val="717292137"/>
                  </a:ext>
                </a:extLst>
              </a:tr>
            </a:tbl>
          </a:graphicData>
        </a:graphic>
      </p:graphicFrame>
      <p:graphicFrame>
        <p:nvGraphicFramePr>
          <p:cNvPr id="26" name="Table 25"/>
          <p:cNvGraphicFramePr>
            <a:graphicFrameLocks noGrp="1"/>
          </p:cNvGraphicFramePr>
          <p:nvPr/>
        </p:nvGraphicFramePr>
        <p:xfrm>
          <a:off x="8453919" y="2580245"/>
          <a:ext cx="1966516" cy="1612728"/>
        </p:xfrm>
        <a:graphic>
          <a:graphicData uri="http://schemas.openxmlformats.org/drawingml/2006/table">
            <a:tbl>
              <a:tblPr firstRow="1" bandRow="1">
                <a:tableStyleId>{5940675A-B579-460E-94D1-54222C63F5DA}</a:tableStyleId>
              </a:tblPr>
              <a:tblGrid>
                <a:gridCol w="491629">
                  <a:extLst>
                    <a:ext uri="{9D8B030D-6E8A-4147-A177-3AD203B41FA5}">
                      <a16:colId xmlns:a16="http://schemas.microsoft.com/office/drawing/2014/main" val="235652120"/>
                    </a:ext>
                  </a:extLst>
                </a:gridCol>
                <a:gridCol w="491629">
                  <a:extLst>
                    <a:ext uri="{9D8B030D-6E8A-4147-A177-3AD203B41FA5}">
                      <a16:colId xmlns:a16="http://schemas.microsoft.com/office/drawing/2014/main" val="2453621080"/>
                    </a:ext>
                  </a:extLst>
                </a:gridCol>
                <a:gridCol w="491629">
                  <a:extLst>
                    <a:ext uri="{9D8B030D-6E8A-4147-A177-3AD203B41FA5}">
                      <a16:colId xmlns:a16="http://schemas.microsoft.com/office/drawing/2014/main" val="2816108290"/>
                    </a:ext>
                  </a:extLst>
                </a:gridCol>
                <a:gridCol w="491629">
                  <a:extLst>
                    <a:ext uri="{9D8B030D-6E8A-4147-A177-3AD203B41FA5}">
                      <a16:colId xmlns:a16="http://schemas.microsoft.com/office/drawing/2014/main" val="1213547353"/>
                    </a:ext>
                  </a:extLst>
                </a:gridCol>
              </a:tblGrid>
              <a:tr h="403182">
                <a:tc>
                  <a:txBody>
                    <a:bodyPr/>
                    <a:lstStyle/>
                    <a:p>
                      <a:endParaRPr lang="en-US" dirty="0"/>
                    </a:p>
                  </a:txBody>
                  <a:tcPr>
                    <a:solidFill>
                      <a:schemeClr val="bg1"/>
                    </a:solidFill>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527697722"/>
                  </a:ext>
                </a:extLst>
              </a:tr>
              <a:tr h="403182">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284824173"/>
                  </a:ext>
                </a:extLst>
              </a:tr>
              <a:tr h="403182">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850185928"/>
                  </a:ext>
                </a:extLst>
              </a:tr>
              <a:tr h="403182">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519498481"/>
                  </a:ext>
                </a:extLst>
              </a:tr>
            </a:tbl>
          </a:graphicData>
        </a:graphic>
      </p:graphicFrame>
      <p:sp>
        <p:nvSpPr>
          <p:cNvPr id="27" name="TextBox 26"/>
          <p:cNvSpPr txBox="1"/>
          <p:nvPr/>
        </p:nvSpPr>
        <p:spPr>
          <a:xfrm>
            <a:off x="5951984" y="5058576"/>
            <a:ext cx="1565424" cy="523220"/>
          </a:xfrm>
          <a:prstGeom prst="rect">
            <a:avLst/>
          </a:prstGeom>
          <a:noFill/>
        </p:spPr>
        <p:txBody>
          <a:bodyPr wrap="square" rtlCol="0">
            <a:spAutoFit/>
          </a:bodyPr>
          <a:lstStyle/>
          <a:p>
            <a:r>
              <a:rPr lang="en-US" sz="2800" dirty="0"/>
              <a:t>3 x 3 x </a:t>
            </a:r>
            <a:r>
              <a:rPr lang="en-US" sz="2800" dirty="0">
                <a:solidFill>
                  <a:srgbClr val="FFFF00"/>
                </a:solidFill>
              </a:rPr>
              <a:t>3</a:t>
            </a:r>
          </a:p>
        </p:txBody>
      </p:sp>
      <p:sp>
        <p:nvSpPr>
          <p:cNvPr id="28" name="TextBox 27"/>
          <p:cNvSpPr txBox="1"/>
          <p:nvPr/>
        </p:nvSpPr>
        <p:spPr>
          <a:xfrm>
            <a:off x="8654465" y="5058576"/>
            <a:ext cx="1565424" cy="523220"/>
          </a:xfrm>
          <a:prstGeom prst="rect">
            <a:avLst/>
          </a:prstGeom>
          <a:noFill/>
        </p:spPr>
        <p:txBody>
          <a:bodyPr wrap="square" rtlCol="0">
            <a:spAutoFit/>
          </a:bodyPr>
          <a:lstStyle/>
          <a:p>
            <a:pPr algn="ctr"/>
            <a:r>
              <a:rPr lang="en-US" sz="2800" dirty="0"/>
              <a:t>4 x 4</a:t>
            </a:r>
          </a:p>
        </p:txBody>
      </p:sp>
    </p:spTree>
    <p:extLst>
      <p:ext uri="{BB962C8B-B14F-4D97-AF65-F5344CB8AC3E}">
        <p14:creationId xmlns:p14="http://schemas.microsoft.com/office/powerpoint/2010/main" val="61058402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1524000" y="0"/>
            <a:ext cx="9144000" cy="69269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6D6D6D"/>
              </a:solidFill>
            </a:endParaRPr>
          </a:p>
        </p:txBody>
      </p:sp>
      <p:sp>
        <p:nvSpPr>
          <p:cNvPr id="5" name="4 - Ορθογώνιο"/>
          <p:cNvSpPr/>
          <p:nvPr/>
        </p:nvSpPr>
        <p:spPr>
          <a:xfrm>
            <a:off x="1524000" y="692696"/>
            <a:ext cx="9144000" cy="72008"/>
          </a:xfrm>
          <a:prstGeom prst="rect">
            <a:avLst/>
          </a:prstGeom>
          <a:solidFill>
            <a:srgbClr val="001F5C"/>
          </a:solidFill>
          <a:ln>
            <a:solidFill>
              <a:srgbClr val="00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ln>
                <a:solidFill>
                  <a:srgbClr val="001F5C"/>
                </a:solidFill>
              </a:ln>
              <a:solidFill>
                <a:srgbClr val="001F5C"/>
              </a:solidFill>
            </a:endParaRPr>
          </a:p>
        </p:txBody>
      </p:sp>
      <p:sp>
        <p:nvSpPr>
          <p:cNvPr id="6" name="5 - TextBox"/>
          <p:cNvSpPr txBox="1"/>
          <p:nvPr/>
        </p:nvSpPr>
        <p:spPr>
          <a:xfrm>
            <a:off x="1524000" y="53961"/>
            <a:ext cx="9395520" cy="584775"/>
          </a:xfrm>
          <a:prstGeom prst="rect">
            <a:avLst/>
          </a:prstGeom>
          <a:noFill/>
        </p:spPr>
        <p:txBody>
          <a:bodyPr wrap="square" lIns="91440" tIns="45720" rIns="91440" bIns="45720" rtlCol="0" anchor="t">
            <a:spAutoFit/>
          </a:bodyPr>
          <a:lstStyle/>
          <a:p>
            <a:r>
              <a:rPr lang="en-US" sz="3200" b="1" dirty="0">
                <a:solidFill>
                  <a:srgbClr val="000000"/>
                </a:solidFill>
                <a:cs typeface="Calibri"/>
              </a:rPr>
              <a:t>Convolution Over Volume</a:t>
            </a:r>
          </a:p>
        </p:txBody>
      </p:sp>
      <p:sp>
        <p:nvSpPr>
          <p:cNvPr id="11" name="TextBox 10"/>
          <p:cNvSpPr txBox="1"/>
          <p:nvPr/>
        </p:nvSpPr>
        <p:spPr>
          <a:xfrm>
            <a:off x="5087888" y="3009726"/>
            <a:ext cx="864096" cy="923330"/>
          </a:xfrm>
          <a:prstGeom prst="rect">
            <a:avLst/>
          </a:prstGeom>
          <a:noFill/>
        </p:spPr>
        <p:txBody>
          <a:bodyPr wrap="square" rtlCol="0">
            <a:spAutoFit/>
          </a:bodyPr>
          <a:lstStyle/>
          <a:p>
            <a:pPr algn="ctr"/>
            <a:r>
              <a:rPr lang="en-US" sz="5400" dirty="0"/>
              <a:t>*</a:t>
            </a:r>
          </a:p>
        </p:txBody>
      </p:sp>
      <p:sp>
        <p:nvSpPr>
          <p:cNvPr id="12" name="TextBox 11"/>
          <p:cNvSpPr txBox="1"/>
          <p:nvPr/>
        </p:nvSpPr>
        <p:spPr>
          <a:xfrm>
            <a:off x="7608168" y="2924944"/>
            <a:ext cx="864096" cy="923330"/>
          </a:xfrm>
          <a:prstGeom prst="rect">
            <a:avLst/>
          </a:prstGeom>
          <a:noFill/>
        </p:spPr>
        <p:txBody>
          <a:bodyPr wrap="square" rtlCol="0">
            <a:spAutoFit/>
          </a:bodyPr>
          <a:lstStyle/>
          <a:p>
            <a:pPr algn="ctr"/>
            <a:r>
              <a:rPr lang="en-US" sz="5400" dirty="0"/>
              <a:t>=</a:t>
            </a:r>
          </a:p>
        </p:txBody>
      </p:sp>
      <p:sp>
        <p:nvSpPr>
          <p:cNvPr id="17" name="TextBox 16"/>
          <p:cNvSpPr txBox="1"/>
          <p:nvPr/>
        </p:nvSpPr>
        <p:spPr>
          <a:xfrm>
            <a:off x="2685250" y="5058576"/>
            <a:ext cx="1565424" cy="523220"/>
          </a:xfrm>
          <a:prstGeom prst="rect">
            <a:avLst/>
          </a:prstGeom>
          <a:noFill/>
        </p:spPr>
        <p:txBody>
          <a:bodyPr wrap="square" rtlCol="0">
            <a:spAutoFit/>
          </a:bodyPr>
          <a:lstStyle/>
          <a:p>
            <a:r>
              <a:rPr lang="en-US" sz="2800" dirty="0"/>
              <a:t>6 x 6 x </a:t>
            </a:r>
            <a:r>
              <a:rPr lang="en-US" sz="2800" dirty="0">
                <a:solidFill>
                  <a:srgbClr val="FFFF00"/>
                </a:solidFill>
              </a:rPr>
              <a:t>3</a:t>
            </a:r>
          </a:p>
        </p:txBody>
      </p:sp>
      <p:graphicFrame>
        <p:nvGraphicFramePr>
          <p:cNvPr id="9" name="Table 8"/>
          <p:cNvGraphicFramePr>
            <a:graphicFrameLocks noGrp="1"/>
          </p:cNvGraphicFramePr>
          <p:nvPr/>
        </p:nvGraphicFramePr>
        <p:xfrm>
          <a:off x="2207568" y="1857156"/>
          <a:ext cx="2831976" cy="2451276"/>
        </p:xfrm>
        <a:graphic>
          <a:graphicData uri="http://schemas.openxmlformats.org/drawingml/2006/table">
            <a:tbl>
              <a:tblPr firstRow="1" bandRow="1">
                <a:tableStyleId>{5940675A-B579-460E-94D1-54222C63F5DA}</a:tableStyleId>
              </a:tblPr>
              <a:tblGrid>
                <a:gridCol w="471996">
                  <a:extLst>
                    <a:ext uri="{9D8B030D-6E8A-4147-A177-3AD203B41FA5}">
                      <a16:colId xmlns:a16="http://schemas.microsoft.com/office/drawing/2014/main" val="3061608072"/>
                    </a:ext>
                  </a:extLst>
                </a:gridCol>
                <a:gridCol w="471996">
                  <a:extLst>
                    <a:ext uri="{9D8B030D-6E8A-4147-A177-3AD203B41FA5}">
                      <a16:colId xmlns:a16="http://schemas.microsoft.com/office/drawing/2014/main" val="3729431883"/>
                    </a:ext>
                  </a:extLst>
                </a:gridCol>
                <a:gridCol w="471996">
                  <a:extLst>
                    <a:ext uri="{9D8B030D-6E8A-4147-A177-3AD203B41FA5}">
                      <a16:colId xmlns:a16="http://schemas.microsoft.com/office/drawing/2014/main" val="875644749"/>
                    </a:ext>
                  </a:extLst>
                </a:gridCol>
                <a:gridCol w="471996">
                  <a:extLst>
                    <a:ext uri="{9D8B030D-6E8A-4147-A177-3AD203B41FA5}">
                      <a16:colId xmlns:a16="http://schemas.microsoft.com/office/drawing/2014/main" val="3136470270"/>
                    </a:ext>
                  </a:extLst>
                </a:gridCol>
                <a:gridCol w="471996">
                  <a:extLst>
                    <a:ext uri="{9D8B030D-6E8A-4147-A177-3AD203B41FA5}">
                      <a16:colId xmlns:a16="http://schemas.microsoft.com/office/drawing/2014/main" val="963259849"/>
                    </a:ext>
                  </a:extLst>
                </a:gridCol>
                <a:gridCol w="471996">
                  <a:extLst>
                    <a:ext uri="{9D8B030D-6E8A-4147-A177-3AD203B41FA5}">
                      <a16:colId xmlns:a16="http://schemas.microsoft.com/office/drawing/2014/main" val="2464993911"/>
                    </a:ext>
                  </a:extLst>
                </a:gridCol>
              </a:tblGrid>
              <a:tr h="408546">
                <a:tc>
                  <a:txBody>
                    <a:bodyPr/>
                    <a:lstStyle/>
                    <a:p>
                      <a:endParaRPr lang="en-US" dirty="0"/>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dirty="0"/>
                    </a:p>
                  </a:txBody>
                  <a:tcPr>
                    <a:solidFill>
                      <a:srgbClr val="0070C0"/>
                    </a:solidFill>
                  </a:tcPr>
                </a:tc>
                <a:tc>
                  <a:txBody>
                    <a:bodyPr/>
                    <a:lstStyle/>
                    <a:p>
                      <a:endParaRPr lang="en-US"/>
                    </a:p>
                  </a:txBody>
                  <a:tcPr>
                    <a:solidFill>
                      <a:srgbClr val="0070C0"/>
                    </a:solidFill>
                  </a:tcPr>
                </a:tc>
                <a:extLst>
                  <a:ext uri="{0D108BD9-81ED-4DB2-BD59-A6C34878D82A}">
                    <a16:rowId xmlns:a16="http://schemas.microsoft.com/office/drawing/2014/main" val="147999500"/>
                  </a:ext>
                </a:extLst>
              </a:tr>
              <a:tr h="408546">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extLst>
                  <a:ext uri="{0D108BD9-81ED-4DB2-BD59-A6C34878D82A}">
                    <a16:rowId xmlns:a16="http://schemas.microsoft.com/office/drawing/2014/main" val="3070766631"/>
                  </a:ext>
                </a:extLst>
              </a:tr>
              <a:tr h="408546">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extLst>
                  <a:ext uri="{0D108BD9-81ED-4DB2-BD59-A6C34878D82A}">
                    <a16:rowId xmlns:a16="http://schemas.microsoft.com/office/drawing/2014/main" val="4072450697"/>
                  </a:ext>
                </a:extLst>
              </a:tr>
              <a:tr h="408546">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dirty="0"/>
                    </a:p>
                  </a:txBody>
                  <a:tcPr>
                    <a:solidFill>
                      <a:srgbClr val="0070C0"/>
                    </a:solidFill>
                  </a:tcPr>
                </a:tc>
                <a:extLst>
                  <a:ext uri="{0D108BD9-81ED-4DB2-BD59-A6C34878D82A}">
                    <a16:rowId xmlns:a16="http://schemas.microsoft.com/office/drawing/2014/main" val="3531099089"/>
                  </a:ext>
                </a:extLst>
              </a:tr>
              <a:tr h="408546">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extLst>
                  <a:ext uri="{0D108BD9-81ED-4DB2-BD59-A6C34878D82A}">
                    <a16:rowId xmlns:a16="http://schemas.microsoft.com/office/drawing/2014/main" val="4155392836"/>
                  </a:ext>
                </a:extLst>
              </a:tr>
              <a:tr h="408546">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dirty="0"/>
                    </a:p>
                  </a:txBody>
                  <a:tcPr>
                    <a:solidFill>
                      <a:srgbClr val="0070C0"/>
                    </a:solidFill>
                  </a:tcPr>
                </a:tc>
                <a:tc>
                  <a:txBody>
                    <a:bodyPr/>
                    <a:lstStyle/>
                    <a:p>
                      <a:endParaRPr lang="en-US" dirty="0"/>
                    </a:p>
                  </a:txBody>
                  <a:tcPr>
                    <a:solidFill>
                      <a:srgbClr val="0070C0"/>
                    </a:solidFill>
                  </a:tcPr>
                </a:tc>
                <a:extLst>
                  <a:ext uri="{0D108BD9-81ED-4DB2-BD59-A6C34878D82A}">
                    <a16:rowId xmlns:a16="http://schemas.microsoft.com/office/drawing/2014/main" val="1908241515"/>
                  </a:ext>
                </a:extLst>
              </a:tr>
            </a:tbl>
          </a:graphicData>
        </a:graphic>
      </p:graphicFrame>
      <p:graphicFrame>
        <p:nvGraphicFramePr>
          <p:cNvPr id="21" name="Table 20"/>
          <p:cNvGraphicFramePr>
            <a:graphicFrameLocks noGrp="1"/>
          </p:cNvGraphicFramePr>
          <p:nvPr/>
        </p:nvGraphicFramePr>
        <p:xfrm>
          <a:off x="1967880" y="2084452"/>
          <a:ext cx="2831976" cy="2451276"/>
        </p:xfrm>
        <a:graphic>
          <a:graphicData uri="http://schemas.openxmlformats.org/drawingml/2006/table">
            <a:tbl>
              <a:tblPr firstRow="1" bandRow="1">
                <a:tableStyleId>{5940675A-B579-460E-94D1-54222C63F5DA}</a:tableStyleId>
              </a:tblPr>
              <a:tblGrid>
                <a:gridCol w="471996">
                  <a:extLst>
                    <a:ext uri="{9D8B030D-6E8A-4147-A177-3AD203B41FA5}">
                      <a16:colId xmlns:a16="http://schemas.microsoft.com/office/drawing/2014/main" val="3061608072"/>
                    </a:ext>
                  </a:extLst>
                </a:gridCol>
                <a:gridCol w="471996">
                  <a:extLst>
                    <a:ext uri="{9D8B030D-6E8A-4147-A177-3AD203B41FA5}">
                      <a16:colId xmlns:a16="http://schemas.microsoft.com/office/drawing/2014/main" val="3729431883"/>
                    </a:ext>
                  </a:extLst>
                </a:gridCol>
                <a:gridCol w="471996">
                  <a:extLst>
                    <a:ext uri="{9D8B030D-6E8A-4147-A177-3AD203B41FA5}">
                      <a16:colId xmlns:a16="http://schemas.microsoft.com/office/drawing/2014/main" val="875644749"/>
                    </a:ext>
                  </a:extLst>
                </a:gridCol>
                <a:gridCol w="471996">
                  <a:extLst>
                    <a:ext uri="{9D8B030D-6E8A-4147-A177-3AD203B41FA5}">
                      <a16:colId xmlns:a16="http://schemas.microsoft.com/office/drawing/2014/main" val="3136470270"/>
                    </a:ext>
                  </a:extLst>
                </a:gridCol>
                <a:gridCol w="471996">
                  <a:extLst>
                    <a:ext uri="{9D8B030D-6E8A-4147-A177-3AD203B41FA5}">
                      <a16:colId xmlns:a16="http://schemas.microsoft.com/office/drawing/2014/main" val="963259849"/>
                    </a:ext>
                  </a:extLst>
                </a:gridCol>
                <a:gridCol w="471996">
                  <a:extLst>
                    <a:ext uri="{9D8B030D-6E8A-4147-A177-3AD203B41FA5}">
                      <a16:colId xmlns:a16="http://schemas.microsoft.com/office/drawing/2014/main" val="2464993911"/>
                    </a:ext>
                  </a:extLst>
                </a:gridCol>
              </a:tblGrid>
              <a:tr h="408546">
                <a:tc>
                  <a:txBody>
                    <a:bodyPr/>
                    <a:lstStyle/>
                    <a:p>
                      <a:endParaRPr lang="en-US" dirty="0"/>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dirty="0"/>
                    </a:p>
                  </a:txBody>
                  <a:tcPr>
                    <a:solidFill>
                      <a:srgbClr val="00B050"/>
                    </a:solidFill>
                  </a:tcPr>
                </a:tc>
                <a:extLst>
                  <a:ext uri="{0D108BD9-81ED-4DB2-BD59-A6C34878D82A}">
                    <a16:rowId xmlns:a16="http://schemas.microsoft.com/office/drawing/2014/main" val="147999500"/>
                  </a:ext>
                </a:extLst>
              </a:tr>
              <a:tr h="408546">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extLst>
                  <a:ext uri="{0D108BD9-81ED-4DB2-BD59-A6C34878D82A}">
                    <a16:rowId xmlns:a16="http://schemas.microsoft.com/office/drawing/2014/main" val="3070766631"/>
                  </a:ext>
                </a:extLst>
              </a:tr>
              <a:tr h="408546">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extLst>
                  <a:ext uri="{0D108BD9-81ED-4DB2-BD59-A6C34878D82A}">
                    <a16:rowId xmlns:a16="http://schemas.microsoft.com/office/drawing/2014/main" val="4072450697"/>
                  </a:ext>
                </a:extLst>
              </a:tr>
              <a:tr h="408546">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extLst>
                  <a:ext uri="{0D108BD9-81ED-4DB2-BD59-A6C34878D82A}">
                    <a16:rowId xmlns:a16="http://schemas.microsoft.com/office/drawing/2014/main" val="3531099089"/>
                  </a:ext>
                </a:extLst>
              </a:tr>
              <a:tr h="408546">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extLst>
                  <a:ext uri="{0D108BD9-81ED-4DB2-BD59-A6C34878D82A}">
                    <a16:rowId xmlns:a16="http://schemas.microsoft.com/office/drawing/2014/main" val="4155392836"/>
                  </a:ext>
                </a:extLst>
              </a:tr>
              <a:tr h="408546">
                <a:tc>
                  <a:txBody>
                    <a:bodyPr/>
                    <a:lstStyle/>
                    <a:p>
                      <a:endParaRPr lang="en-US" dirty="0"/>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dirty="0"/>
                    </a:p>
                  </a:txBody>
                  <a:tcPr>
                    <a:solidFill>
                      <a:srgbClr val="00B050"/>
                    </a:solidFill>
                  </a:tcPr>
                </a:tc>
                <a:extLst>
                  <a:ext uri="{0D108BD9-81ED-4DB2-BD59-A6C34878D82A}">
                    <a16:rowId xmlns:a16="http://schemas.microsoft.com/office/drawing/2014/main" val="1908241515"/>
                  </a:ext>
                </a:extLst>
              </a:tr>
            </a:tbl>
          </a:graphicData>
        </a:graphic>
      </p:graphicFrame>
      <p:graphicFrame>
        <p:nvGraphicFramePr>
          <p:cNvPr id="22" name="Table 21"/>
          <p:cNvGraphicFramePr>
            <a:graphicFrameLocks noGrp="1"/>
          </p:cNvGraphicFramePr>
          <p:nvPr/>
        </p:nvGraphicFramePr>
        <p:xfrm>
          <a:off x="1776028" y="2345876"/>
          <a:ext cx="2831976" cy="2451276"/>
        </p:xfrm>
        <a:graphic>
          <a:graphicData uri="http://schemas.openxmlformats.org/drawingml/2006/table">
            <a:tbl>
              <a:tblPr firstRow="1" bandRow="1">
                <a:tableStyleId>{5940675A-B579-460E-94D1-54222C63F5DA}</a:tableStyleId>
              </a:tblPr>
              <a:tblGrid>
                <a:gridCol w="471996">
                  <a:extLst>
                    <a:ext uri="{9D8B030D-6E8A-4147-A177-3AD203B41FA5}">
                      <a16:colId xmlns:a16="http://schemas.microsoft.com/office/drawing/2014/main" val="3061608072"/>
                    </a:ext>
                  </a:extLst>
                </a:gridCol>
                <a:gridCol w="471996">
                  <a:extLst>
                    <a:ext uri="{9D8B030D-6E8A-4147-A177-3AD203B41FA5}">
                      <a16:colId xmlns:a16="http://schemas.microsoft.com/office/drawing/2014/main" val="3729431883"/>
                    </a:ext>
                  </a:extLst>
                </a:gridCol>
                <a:gridCol w="471996">
                  <a:extLst>
                    <a:ext uri="{9D8B030D-6E8A-4147-A177-3AD203B41FA5}">
                      <a16:colId xmlns:a16="http://schemas.microsoft.com/office/drawing/2014/main" val="875644749"/>
                    </a:ext>
                  </a:extLst>
                </a:gridCol>
                <a:gridCol w="471996">
                  <a:extLst>
                    <a:ext uri="{9D8B030D-6E8A-4147-A177-3AD203B41FA5}">
                      <a16:colId xmlns:a16="http://schemas.microsoft.com/office/drawing/2014/main" val="3136470270"/>
                    </a:ext>
                  </a:extLst>
                </a:gridCol>
                <a:gridCol w="471996">
                  <a:extLst>
                    <a:ext uri="{9D8B030D-6E8A-4147-A177-3AD203B41FA5}">
                      <a16:colId xmlns:a16="http://schemas.microsoft.com/office/drawing/2014/main" val="963259849"/>
                    </a:ext>
                  </a:extLst>
                </a:gridCol>
                <a:gridCol w="471996">
                  <a:extLst>
                    <a:ext uri="{9D8B030D-6E8A-4147-A177-3AD203B41FA5}">
                      <a16:colId xmlns:a16="http://schemas.microsoft.com/office/drawing/2014/main" val="2464993911"/>
                    </a:ext>
                  </a:extLst>
                </a:gridCol>
              </a:tblGrid>
              <a:tr h="408546">
                <a:tc>
                  <a:txBody>
                    <a:bodyPr/>
                    <a:lstStyle/>
                    <a:p>
                      <a:endParaRPr lang="en-US" dirty="0"/>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extLst>
                  <a:ext uri="{0D108BD9-81ED-4DB2-BD59-A6C34878D82A}">
                    <a16:rowId xmlns:a16="http://schemas.microsoft.com/office/drawing/2014/main" val="147999500"/>
                  </a:ext>
                </a:extLst>
              </a:tr>
              <a:tr h="408546">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extLst>
                  <a:ext uri="{0D108BD9-81ED-4DB2-BD59-A6C34878D82A}">
                    <a16:rowId xmlns:a16="http://schemas.microsoft.com/office/drawing/2014/main" val="3070766631"/>
                  </a:ext>
                </a:extLst>
              </a:tr>
              <a:tr h="408546">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dirty="0"/>
                    </a:p>
                  </a:txBody>
                  <a:tcPr>
                    <a:solidFill>
                      <a:srgbClr val="FF0000"/>
                    </a:solidFill>
                  </a:tcPr>
                </a:tc>
                <a:extLst>
                  <a:ext uri="{0D108BD9-81ED-4DB2-BD59-A6C34878D82A}">
                    <a16:rowId xmlns:a16="http://schemas.microsoft.com/office/drawing/2014/main" val="4072450697"/>
                  </a:ext>
                </a:extLst>
              </a:tr>
              <a:tr h="408546">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extLst>
                  <a:ext uri="{0D108BD9-81ED-4DB2-BD59-A6C34878D82A}">
                    <a16:rowId xmlns:a16="http://schemas.microsoft.com/office/drawing/2014/main" val="3531099089"/>
                  </a:ext>
                </a:extLst>
              </a:tr>
              <a:tr h="408546">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dirty="0"/>
                    </a:p>
                  </a:txBody>
                  <a:tcPr>
                    <a:solidFill>
                      <a:srgbClr val="FF0000"/>
                    </a:solidFill>
                  </a:tcPr>
                </a:tc>
                <a:extLst>
                  <a:ext uri="{0D108BD9-81ED-4DB2-BD59-A6C34878D82A}">
                    <a16:rowId xmlns:a16="http://schemas.microsoft.com/office/drawing/2014/main" val="4155392836"/>
                  </a:ext>
                </a:extLst>
              </a:tr>
              <a:tr h="408546">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dirty="0"/>
                    </a:p>
                  </a:txBody>
                  <a:tcPr>
                    <a:solidFill>
                      <a:srgbClr val="FF0000"/>
                    </a:solidFill>
                  </a:tcPr>
                </a:tc>
                <a:tc>
                  <a:txBody>
                    <a:bodyPr/>
                    <a:lstStyle/>
                    <a:p>
                      <a:endParaRPr lang="en-US" dirty="0"/>
                    </a:p>
                  </a:txBody>
                  <a:tcPr>
                    <a:solidFill>
                      <a:srgbClr val="FF0000"/>
                    </a:solidFill>
                  </a:tcPr>
                </a:tc>
                <a:extLst>
                  <a:ext uri="{0D108BD9-81ED-4DB2-BD59-A6C34878D82A}">
                    <a16:rowId xmlns:a16="http://schemas.microsoft.com/office/drawing/2014/main" val="1908241515"/>
                  </a:ext>
                </a:extLst>
              </a:tr>
            </a:tbl>
          </a:graphicData>
        </a:graphic>
      </p:graphicFrame>
      <p:sp>
        <p:nvSpPr>
          <p:cNvPr id="23" name="TextBox 22"/>
          <p:cNvSpPr txBox="1"/>
          <p:nvPr/>
        </p:nvSpPr>
        <p:spPr>
          <a:xfrm>
            <a:off x="1524000" y="900159"/>
            <a:ext cx="4523680" cy="523220"/>
          </a:xfrm>
          <a:prstGeom prst="rect">
            <a:avLst/>
          </a:prstGeom>
          <a:noFill/>
        </p:spPr>
        <p:txBody>
          <a:bodyPr wrap="square" rtlCol="0">
            <a:spAutoFit/>
          </a:bodyPr>
          <a:lstStyle/>
          <a:p>
            <a:r>
              <a:rPr lang="en-US" sz="2800" dirty="0"/>
              <a:t>Convolutions on RGB image</a:t>
            </a:r>
          </a:p>
        </p:txBody>
      </p:sp>
      <p:graphicFrame>
        <p:nvGraphicFramePr>
          <p:cNvPr id="10" name="Table 9"/>
          <p:cNvGraphicFramePr>
            <a:graphicFrameLocks noGrp="1"/>
          </p:cNvGraphicFramePr>
          <p:nvPr/>
        </p:nvGraphicFramePr>
        <p:xfrm>
          <a:off x="6190815" y="2537237"/>
          <a:ext cx="1246212" cy="1097280"/>
        </p:xfrm>
        <a:graphic>
          <a:graphicData uri="http://schemas.openxmlformats.org/drawingml/2006/table">
            <a:tbl>
              <a:tblPr firstRow="1" bandRow="1">
                <a:tableStyleId>{5940675A-B579-460E-94D1-54222C63F5DA}</a:tableStyleId>
              </a:tblPr>
              <a:tblGrid>
                <a:gridCol w="415404">
                  <a:extLst>
                    <a:ext uri="{9D8B030D-6E8A-4147-A177-3AD203B41FA5}">
                      <a16:colId xmlns:a16="http://schemas.microsoft.com/office/drawing/2014/main" val="343688255"/>
                    </a:ext>
                  </a:extLst>
                </a:gridCol>
                <a:gridCol w="415404">
                  <a:extLst>
                    <a:ext uri="{9D8B030D-6E8A-4147-A177-3AD203B41FA5}">
                      <a16:colId xmlns:a16="http://schemas.microsoft.com/office/drawing/2014/main" val="1512546809"/>
                    </a:ext>
                  </a:extLst>
                </a:gridCol>
                <a:gridCol w="415404">
                  <a:extLst>
                    <a:ext uri="{9D8B030D-6E8A-4147-A177-3AD203B41FA5}">
                      <a16:colId xmlns:a16="http://schemas.microsoft.com/office/drawing/2014/main" val="3848940069"/>
                    </a:ext>
                  </a:extLst>
                </a:gridCol>
              </a:tblGrid>
              <a:tr h="345260">
                <a:tc>
                  <a:txBody>
                    <a:bodyPr/>
                    <a:lstStyle/>
                    <a:p>
                      <a:endParaRPr lang="en-US" dirty="0"/>
                    </a:p>
                  </a:txBody>
                  <a:tcPr>
                    <a:solidFill>
                      <a:srgbClr val="FFFF00"/>
                    </a:solidFill>
                  </a:tcPr>
                </a:tc>
                <a:tc>
                  <a:txBody>
                    <a:bodyPr/>
                    <a:lstStyle/>
                    <a:p>
                      <a:endParaRPr lang="en-US"/>
                    </a:p>
                  </a:txBody>
                  <a:tcPr>
                    <a:solidFill>
                      <a:srgbClr val="FFFF00"/>
                    </a:solidFill>
                  </a:tcPr>
                </a:tc>
                <a:tc>
                  <a:txBody>
                    <a:bodyPr/>
                    <a:lstStyle/>
                    <a:p>
                      <a:endParaRPr lang="en-US"/>
                    </a:p>
                  </a:txBody>
                  <a:tcPr>
                    <a:solidFill>
                      <a:srgbClr val="FFFF00"/>
                    </a:solidFill>
                  </a:tcPr>
                </a:tc>
                <a:extLst>
                  <a:ext uri="{0D108BD9-81ED-4DB2-BD59-A6C34878D82A}">
                    <a16:rowId xmlns:a16="http://schemas.microsoft.com/office/drawing/2014/main" val="1396516520"/>
                  </a:ext>
                </a:extLst>
              </a:tr>
              <a:tr h="345260">
                <a:tc>
                  <a:txBody>
                    <a:bodyPr/>
                    <a:lstStyle/>
                    <a:p>
                      <a:endParaRPr lang="en-US"/>
                    </a:p>
                  </a:txBody>
                  <a:tcPr>
                    <a:solidFill>
                      <a:srgbClr val="FFFF00"/>
                    </a:solidFill>
                  </a:tcPr>
                </a:tc>
                <a:tc>
                  <a:txBody>
                    <a:bodyPr/>
                    <a:lstStyle/>
                    <a:p>
                      <a:endParaRPr lang="en-US"/>
                    </a:p>
                  </a:txBody>
                  <a:tcPr>
                    <a:solidFill>
                      <a:srgbClr val="FFFF00"/>
                    </a:solidFill>
                  </a:tcPr>
                </a:tc>
                <a:tc>
                  <a:txBody>
                    <a:bodyPr/>
                    <a:lstStyle/>
                    <a:p>
                      <a:endParaRPr lang="en-US"/>
                    </a:p>
                  </a:txBody>
                  <a:tcPr>
                    <a:solidFill>
                      <a:srgbClr val="FFFF00"/>
                    </a:solidFill>
                  </a:tcPr>
                </a:tc>
                <a:extLst>
                  <a:ext uri="{0D108BD9-81ED-4DB2-BD59-A6C34878D82A}">
                    <a16:rowId xmlns:a16="http://schemas.microsoft.com/office/drawing/2014/main" val="1925025815"/>
                  </a:ext>
                </a:extLst>
              </a:tr>
              <a:tr h="345260">
                <a:tc>
                  <a:txBody>
                    <a:bodyPr/>
                    <a:lstStyle/>
                    <a:p>
                      <a:endParaRPr lang="en-US"/>
                    </a:p>
                  </a:txBody>
                  <a:tcPr>
                    <a:solidFill>
                      <a:srgbClr val="FFFF00"/>
                    </a:solidFill>
                  </a:tcPr>
                </a:tc>
                <a:tc>
                  <a:txBody>
                    <a:bodyPr/>
                    <a:lstStyle/>
                    <a:p>
                      <a:endParaRPr lang="en-US"/>
                    </a:p>
                  </a:txBody>
                  <a:tcPr>
                    <a:solidFill>
                      <a:srgbClr val="FFFF00"/>
                    </a:solidFill>
                  </a:tcPr>
                </a:tc>
                <a:tc>
                  <a:txBody>
                    <a:bodyPr/>
                    <a:lstStyle/>
                    <a:p>
                      <a:endParaRPr lang="en-US" dirty="0"/>
                    </a:p>
                  </a:txBody>
                  <a:tcPr>
                    <a:solidFill>
                      <a:srgbClr val="FFFF00"/>
                    </a:solidFill>
                  </a:tcPr>
                </a:tc>
                <a:extLst>
                  <a:ext uri="{0D108BD9-81ED-4DB2-BD59-A6C34878D82A}">
                    <a16:rowId xmlns:a16="http://schemas.microsoft.com/office/drawing/2014/main" val="717292137"/>
                  </a:ext>
                </a:extLst>
              </a:tr>
            </a:tbl>
          </a:graphicData>
        </a:graphic>
      </p:graphicFrame>
      <p:graphicFrame>
        <p:nvGraphicFramePr>
          <p:cNvPr id="24" name="Table 23"/>
          <p:cNvGraphicFramePr>
            <a:graphicFrameLocks noGrp="1"/>
          </p:cNvGraphicFramePr>
          <p:nvPr/>
        </p:nvGraphicFramePr>
        <p:xfrm>
          <a:off x="6031408" y="2689116"/>
          <a:ext cx="1246212" cy="1097280"/>
        </p:xfrm>
        <a:graphic>
          <a:graphicData uri="http://schemas.openxmlformats.org/drawingml/2006/table">
            <a:tbl>
              <a:tblPr firstRow="1" bandRow="1">
                <a:tableStyleId>{5940675A-B579-460E-94D1-54222C63F5DA}</a:tableStyleId>
              </a:tblPr>
              <a:tblGrid>
                <a:gridCol w="415404">
                  <a:extLst>
                    <a:ext uri="{9D8B030D-6E8A-4147-A177-3AD203B41FA5}">
                      <a16:colId xmlns:a16="http://schemas.microsoft.com/office/drawing/2014/main" val="343688255"/>
                    </a:ext>
                  </a:extLst>
                </a:gridCol>
                <a:gridCol w="415404">
                  <a:extLst>
                    <a:ext uri="{9D8B030D-6E8A-4147-A177-3AD203B41FA5}">
                      <a16:colId xmlns:a16="http://schemas.microsoft.com/office/drawing/2014/main" val="1512546809"/>
                    </a:ext>
                  </a:extLst>
                </a:gridCol>
                <a:gridCol w="415404">
                  <a:extLst>
                    <a:ext uri="{9D8B030D-6E8A-4147-A177-3AD203B41FA5}">
                      <a16:colId xmlns:a16="http://schemas.microsoft.com/office/drawing/2014/main" val="3848940069"/>
                    </a:ext>
                  </a:extLst>
                </a:gridCol>
              </a:tblGrid>
              <a:tr h="345260">
                <a:tc>
                  <a:txBody>
                    <a:bodyPr/>
                    <a:lstStyle/>
                    <a:p>
                      <a:endParaRPr lang="en-US" dirty="0"/>
                    </a:p>
                  </a:txBody>
                  <a:tcPr>
                    <a:solidFill>
                      <a:srgbClr val="FFFF00"/>
                    </a:solidFill>
                  </a:tcPr>
                </a:tc>
                <a:tc>
                  <a:txBody>
                    <a:bodyPr/>
                    <a:lstStyle/>
                    <a:p>
                      <a:endParaRPr lang="en-US"/>
                    </a:p>
                  </a:txBody>
                  <a:tcPr>
                    <a:solidFill>
                      <a:srgbClr val="FFFF00"/>
                    </a:solidFill>
                  </a:tcPr>
                </a:tc>
                <a:tc>
                  <a:txBody>
                    <a:bodyPr/>
                    <a:lstStyle/>
                    <a:p>
                      <a:endParaRPr lang="en-US" dirty="0"/>
                    </a:p>
                  </a:txBody>
                  <a:tcPr>
                    <a:solidFill>
                      <a:srgbClr val="FFFF00"/>
                    </a:solidFill>
                  </a:tcPr>
                </a:tc>
                <a:extLst>
                  <a:ext uri="{0D108BD9-81ED-4DB2-BD59-A6C34878D82A}">
                    <a16:rowId xmlns:a16="http://schemas.microsoft.com/office/drawing/2014/main" val="1396516520"/>
                  </a:ext>
                </a:extLst>
              </a:tr>
              <a:tr h="345260">
                <a:tc>
                  <a:txBody>
                    <a:bodyPr/>
                    <a:lstStyle/>
                    <a:p>
                      <a:endParaRPr lang="en-US"/>
                    </a:p>
                  </a:txBody>
                  <a:tcPr>
                    <a:solidFill>
                      <a:srgbClr val="FFFF00"/>
                    </a:solidFill>
                  </a:tcPr>
                </a:tc>
                <a:tc>
                  <a:txBody>
                    <a:bodyPr/>
                    <a:lstStyle/>
                    <a:p>
                      <a:endParaRPr lang="en-US"/>
                    </a:p>
                  </a:txBody>
                  <a:tcPr>
                    <a:solidFill>
                      <a:srgbClr val="FFFF00"/>
                    </a:solidFill>
                  </a:tcPr>
                </a:tc>
                <a:tc>
                  <a:txBody>
                    <a:bodyPr/>
                    <a:lstStyle/>
                    <a:p>
                      <a:endParaRPr lang="en-US"/>
                    </a:p>
                  </a:txBody>
                  <a:tcPr>
                    <a:solidFill>
                      <a:srgbClr val="FFFF00"/>
                    </a:solidFill>
                  </a:tcPr>
                </a:tc>
                <a:extLst>
                  <a:ext uri="{0D108BD9-81ED-4DB2-BD59-A6C34878D82A}">
                    <a16:rowId xmlns:a16="http://schemas.microsoft.com/office/drawing/2014/main" val="1925025815"/>
                  </a:ext>
                </a:extLst>
              </a:tr>
              <a:tr h="345260">
                <a:tc>
                  <a:txBody>
                    <a:bodyPr/>
                    <a:lstStyle/>
                    <a:p>
                      <a:endParaRPr lang="en-US"/>
                    </a:p>
                  </a:txBody>
                  <a:tcPr>
                    <a:solidFill>
                      <a:srgbClr val="FFFF00"/>
                    </a:solidFill>
                  </a:tcPr>
                </a:tc>
                <a:tc>
                  <a:txBody>
                    <a:bodyPr/>
                    <a:lstStyle/>
                    <a:p>
                      <a:endParaRPr lang="en-US"/>
                    </a:p>
                  </a:txBody>
                  <a:tcPr>
                    <a:solidFill>
                      <a:srgbClr val="FFFF00"/>
                    </a:solidFill>
                  </a:tcPr>
                </a:tc>
                <a:tc>
                  <a:txBody>
                    <a:bodyPr/>
                    <a:lstStyle/>
                    <a:p>
                      <a:endParaRPr lang="en-US" dirty="0"/>
                    </a:p>
                  </a:txBody>
                  <a:tcPr>
                    <a:solidFill>
                      <a:srgbClr val="FFFF00"/>
                    </a:solidFill>
                  </a:tcPr>
                </a:tc>
                <a:extLst>
                  <a:ext uri="{0D108BD9-81ED-4DB2-BD59-A6C34878D82A}">
                    <a16:rowId xmlns:a16="http://schemas.microsoft.com/office/drawing/2014/main" val="717292137"/>
                  </a:ext>
                </a:extLst>
              </a:tr>
            </a:tbl>
          </a:graphicData>
        </a:graphic>
      </p:graphicFrame>
      <p:graphicFrame>
        <p:nvGraphicFramePr>
          <p:cNvPr id="25" name="Table 24"/>
          <p:cNvGraphicFramePr>
            <a:graphicFrameLocks noGrp="1"/>
          </p:cNvGraphicFramePr>
          <p:nvPr/>
        </p:nvGraphicFramePr>
        <p:xfrm>
          <a:off x="5843656" y="2865939"/>
          <a:ext cx="1246212" cy="1097280"/>
        </p:xfrm>
        <a:graphic>
          <a:graphicData uri="http://schemas.openxmlformats.org/drawingml/2006/table">
            <a:tbl>
              <a:tblPr firstRow="1" bandRow="1">
                <a:tableStyleId>{5940675A-B579-460E-94D1-54222C63F5DA}</a:tableStyleId>
              </a:tblPr>
              <a:tblGrid>
                <a:gridCol w="415404">
                  <a:extLst>
                    <a:ext uri="{9D8B030D-6E8A-4147-A177-3AD203B41FA5}">
                      <a16:colId xmlns:a16="http://schemas.microsoft.com/office/drawing/2014/main" val="343688255"/>
                    </a:ext>
                  </a:extLst>
                </a:gridCol>
                <a:gridCol w="415404">
                  <a:extLst>
                    <a:ext uri="{9D8B030D-6E8A-4147-A177-3AD203B41FA5}">
                      <a16:colId xmlns:a16="http://schemas.microsoft.com/office/drawing/2014/main" val="1512546809"/>
                    </a:ext>
                  </a:extLst>
                </a:gridCol>
                <a:gridCol w="415404">
                  <a:extLst>
                    <a:ext uri="{9D8B030D-6E8A-4147-A177-3AD203B41FA5}">
                      <a16:colId xmlns:a16="http://schemas.microsoft.com/office/drawing/2014/main" val="3848940069"/>
                    </a:ext>
                  </a:extLst>
                </a:gridCol>
              </a:tblGrid>
              <a:tr h="345260">
                <a:tc>
                  <a:txBody>
                    <a:bodyPr/>
                    <a:lstStyle/>
                    <a:p>
                      <a:endParaRPr lang="en-US" dirty="0"/>
                    </a:p>
                  </a:txBody>
                  <a:tcPr>
                    <a:solidFill>
                      <a:srgbClr val="FFFF00"/>
                    </a:solidFill>
                  </a:tcPr>
                </a:tc>
                <a:tc>
                  <a:txBody>
                    <a:bodyPr/>
                    <a:lstStyle/>
                    <a:p>
                      <a:endParaRPr lang="en-US"/>
                    </a:p>
                  </a:txBody>
                  <a:tcPr>
                    <a:solidFill>
                      <a:srgbClr val="FFFF00"/>
                    </a:solidFill>
                  </a:tcPr>
                </a:tc>
                <a:tc>
                  <a:txBody>
                    <a:bodyPr/>
                    <a:lstStyle/>
                    <a:p>
                      <a:endParaRPr lang="en-US" dirty="0"/>
                    </a:p>
                  </a:txBody>
                  <a:tcPr>
                    <a:solidFill>
                      <a:srgbClr val="FFFF00"/>
                    </a:solidFill>
                  </a:tcPr>
                </a:tc>
                <a:extLst>
                  <a:ext uri="{0D108BD9-81ED-4DB2-BD59-A6C34878D82A}">
                    <a16:rowId xmlns:a16="http://schemas.microsoft.com/office/drawing/2014/main" val="1396516520"/>
                  </a:ext>
                </a:extLst>
              </a:tr>
              <a:tr h="345260">
                <a:tc>
                  <a:txBody>
                    <a:bodyPr/>
                    <a:lstStyle/>
                    <a:p>
                      <a:endParaRPr lang="en-US"/>
                    </a:p>
                  </a:txBody>
                  <a:tcPr>
                    <a:solidFill>
                      <a:srgbClr val="FFFF00"/>
                    </a:solidFill>
                  </a:tcPr>
                </a:tc>
                <a:tc>
                  <a:txBody>
                    <a:bodyPr/>
                    <a:lstStyle/>
                    <a:p>
                      <a:endParaRPr lang="en-US"/>
                    </a:p>
                  </a:txBody>
                  <a:tcPr>
                    <a:solidFill>
                      <a:srgbClr val="FFFF00"/>
                    </a:solidFill>
                  </a:tcPr>
                </a:tc>
                <a:tc>
                  <a:txBody>
                    <a:bodyPr/>
                    <a:lstStyle/>
                    <a:p>
                      <a:endParaRPr lang="en-US" dirty="0"/>
                    </a:p>
                  </a:txBody>
                  <a:tcPr>
                    <a:solidFill>
                      <a:srgbClr val="FFFF00"/>
                    </a:solidFill>
                  </a:tcPr>
                </a:tc>
                <a:extLst>
                  <a:ext uri="{0D108BD9-81ED-4DB2-BD59-A6C34878D82A}">
                    <a16:rowId xmlns:a16="http://schemas.microsoft.com/office/drawing/2014/main" val="1925025815"/>
                  </a:ext>
                </a:extLst>
              </a:tr>
              <a:tr h="345260">
                <a:tc>
                  <a:txBody>
                    <a:bodyPr/>
                    <a:lstStyle/>
                    <a:p>
                      <a:endParaRPr lang="en-US"/>
                    </a:p>
                  </a:txBody>
                  <a:tcPr>
                    <a:solidFill>
                      <a:srgbClr val="FFFF00"/>
                    </a:solidFill>
                  </a:tcPr>
                </a:tc>
                <a:tc>
                  <a:txBody>
                    <a:bodyPr/>
                    <a:lstStyle/>
                    <a:p>
                      <a:endParaRPr lang="en-US"/>
                    </a:p>
                  </a:txBody>
                  <a:tcPr>
                    <a:solidFill>
                      <a:srgbClr val="FFFF00"/>
                    </a:solidFill>
                  </a:tcPr>
                </a:tc>
                <a:tc>
                  <a:txBody>
                    <a:bodyPr/>
                    <a:lstStyle/>
                    <a:p>
                      <a:endParaRPr lang="en-US" dirty="0"/>
                    </a:p>
                  </a:txBody>
                  <a:tcPr>
                    <a:solidFill>
                      <a:srgbClr val="FFFF00"/>
                    </a:solidFill>
                  </a:tcPr>
                </a:tc>
                <a:extLst>
                  <a:ext uri="{0D108BD9-81ED-4DB2-BD59-A6C34878D82A}">
                    <a16:rowId xmlns:a16="http://schemas.microsoft.com/office/drawing/2014/main" val="717292137"/>
                  </a:ext>
                </a:extLst>
              </a:tr>
            </a:tbl>
          </a:graphicData>
        </a:graphic>
      </p:graphicFrame>
      <p:graphicFrame>
        <p:nvGraphicFramePr>
          <p:cNvPr id="26" name="Table 25"/>
          <p:cNvGraphicFramePr>
            <a:graphicFrameLocks noGrp="1"/>
          </p:cNvGraphicFramePr>
          <p:nvPr/>
        </p:nvGraphicFramePr>
        <p:xfrm>
          <a:off x="8453919" y="2580245"/>
          <a:ext cx="1966516" cy="1612728"/>
        </p:xfrm>
        <a:graphic>
          <a:graphicData uri="http://schemas.openxmlformats.org/drawingml/2006/table">
            <a:tbl>
              <a:tblPr firstRow="1" bandRow="1">
                <a:tableStyleId>{5940675A-B579-460E-94D1-54222C63F5DA}</a:tableStyleId>
              </a:tblPr>
              <a:tblGrid>
                <a:gridCol w="491629">
                  <a:extLst>
                    <a:ext uri="{9D8B030D-6E8A-4147-A177-3AD203B41FA5}">
                      <a16:colId xmlns:a16="http://schemas.microsoft.com/office/drawing/2014/main" val="235652120"/>
                    </a:ext>
                  </a:extLst>
                </a:gridCol>
                <a:gridCol w="491629">
                  <a:extLst>
                    <a:ext uri="{9D8B030D-6E8A-4147-A177-3AD203B41FA5}">
                      <a16:colId xmlns:a16="http://schemas.microsoft.com/office/drawing/2014/main" val="2453621080"/>
                    </a:ext>
                  </a:extLst>
                </a:gridCol>
                <a:gridCol w="491629">
                  <a:extLst>
                    <a:ext uri="{9D8B030D-6E8A-4147-A177-3AD203B41FA5}">
                      <a16:colId xmlns:a16="http://schemas.microsoft.com/office/drawing/2014/main" val="2816108290"/>
                    </a:ext>
                  </a:extLst>
                </a:gridCol>
                <a:gridCol w="491629">
                  <a:extLst>
                    <a:ext uri="{9D8B030D-6E8A-4147-A177-3AD203B41FA5}">
                      <a16:colId xmlns:a16="http://schemas.microsoft.com/office/drawing/2014/main" val="1213547353"/>
                    </a:ext>
                  </a:extLst>
                </a:gridCol>
              </a:tblGrid>
              <a:tr h="403182">
                <a:tc>
                  <a:txBody>
                    <a:bodyPr/>
                    <a:lstStyle/>
                    <a:p>
                      <a:endParaRPr lang="en-US" dirty="0"/>
                    </a:p>
                  </a:txBody>
                  <a:tcPr>
                    <a:solidFill>
                      <a:srgbClr val="FFFF00"/>
                    </a:solidFill>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527697722"/>
                  </a:ext>
                </a:extLst>
              </a:tr>
              <a:tr h="403182">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284824173"/>
                  </a:ext>
                </a:extLst>
              </a:tr>
              <a:tr h="403182">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850185928"/>
                  </a:ext>
                </a:extLst>
              </a:tr>
              <a:tr h="403182">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519498481"/>
                  </a:ext>
                </a:extLst>
              </a:tr>
            </a:tbl>
          </a:graphicData>
        </a:graphic>
      </p:graphicFrame>
      <p:sp>
        <p:nvSpPr>
          <p:cNvPr id="27" name="TextBox 26"/>
          <p:cNvSpPr txBox="1"/>
          <p:nvPr/>
        </p:nvSpPr>
        <p:spPr>
          <a:xfrm>
            <a:off x="5951984" y="5058576"/>
            <a:ext cx="1565424" cy="523220"/>
          </a:xfrm>
          <a:prstGeom prst="rect">
            <a:avLst/>
          </a:prstGeom>
          <a:noFill/>
        </p:spPr>
        <p:txBody>
          <a:bodyPr wrap="square" rtlCol="0">
            <a:spAutoFit/>
          </a:bodyPr>
          <a:lstStyle/>
          <a:p>
            <a:r>
              <a:rPr lang="en-US" sz="2800" dirty="0"/>
              <a:t>3 x 3 x </a:t>
            </a:r>
            <a:r>
              <a:rPr lang="en-US" sz="2800" dirty="0">
                <a:solidFill>
                  <a:srgbClr val="FFFF00"/>
                </a:solidFill>
              </a:rPr>
              <a:t>3</a:t>
            </a:r>
          </a:p>
        </p:txBody>
      </p:sp>
      <p:sp>
        <p:nvSpPr>
          <p:cNvPr id="28" name="TextBox 27"/>
          <p:cNvSpPr txBox="1"/>
          <p:nvPr/>
        </p:nvSpPr>
        <p:spPr>
          <a:xfrm>
            <a:off x="8654465" y="5058576"/>
            <a:ext cx="1565424" cy="523220"/>
          </a:xfrm>
          <a:prstGeom prst="rect">
            <a:avLst/>
          </a:prstGeom>
          <a:noFill/>
        </p:spPr>
        <p:txBody>
          <a:bodyPr wrap="square" rtlCol="0">
            <a:spAutoFit/>
          </a:bodyPr>
          <a:lstStyle/>
          <a:p>
            <a:pPr algn="ctr"/>
            <a:r>
              <a:rPr lang="en-US" sz="2800" dirty="0"/>
              <a:t>4 x 4</a:t>
            </a:r>
          </a:p>
        </p:txBody>
      </p:sp>
      <p:sp>
        <p:nvSpPr>
          <p:cNvPr id="29" name="Cube 28"/>
          <p:cNvSpPr/>
          <p:nvPr/>
        </p:nvSpPr>
        <p:spPr>
          <a:xfrm>
            <a:off x="1756230" y="1857156"/>
            <a:ext cx="1891499" cy="1715860"/>
          </a:xfrm>
          <a:prstGeom prst="cube">
            <a:avLst/>
          </a:prstGeom>
          <a:solidFill>
            <a:srgbClr val="FFFF00">
              <a:alpha val="68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694313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1524000" y="0"/>
            <a:ext cx="9144000" cy="69269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6D6D6D"/>
              </a:solidFill>
            </a:endParaRPr>
          </a:p>
        </p:txBody>
      </p:sp>
      <p:sp>
        <p:nvSpPr>
          <p:cNvPr id="5" name="4 - Ορθογώνιο"/>
          <p:cNvSpPr/>
          <p:nvPr/>
        </p:nvSpPr>
        <p:spPr>
          <a:xfrm>
            <a:off x="1524000" y="692696"/>
            <a:ext cx="9144000" cy="72008"/>
          </a:xfrm>
          <a:prstGeom prst="rect">
            <a:avLst/>
          </a:prstGeom>
          <a:solidFill>
            <a:srgbClr val="001F5C"/>
          </a:solidFill>
          <a:ln>
            <a:solidFill>
              <a:srgbClr val="00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ln>
                <a:solidFill>
                  <a:srgbClr val="001F5C"/>
                </a:solidFill>
              </a:ln>
              <a:solidFill>
                <a:srgbClr val="001F5C"/>
              </a:solidFill>
            </a:endParaRPr>
          </a:p>
        </p:txBody>
      </p:sp>
      <p:sp>
        <p:nvSpPr>
          <p:cNvPr id="6" name="5 - TextBox"/>
          <p:cNvSpPr txBox="1"/>
          <p:nvPr/>
        </p:nvSpPr>
        <p:spPr>
          <a:xfrm>
            <a:off x="1524000" y="53961"/>
            <a:ext cx="9395520" cy="584775"/>
          </a:xfrm>
          <a:prstGeom prst="rect">
            <a:avLst/>
          </a:prstGeom>
          <a:noFill/>
        </p:spPr>
        <p:txBody>
          <a:bodyPr wrap="square" lIns="91440" tIns="45720" rIns="91440" bIns="45720" rtlCol="0" anchor="t">
            <a:spAutoFit/>
          </a:bodyPr>
          <a:lstStyle/>
          <a:p>
            <a:r>
              <a:rPr lang="en-US" sz="3200" b="1" dirty="0">
                <a:solidFill>
                  <a:srgbClr val="000000"/>
                </a:solidFill>
                <a:cs typeface="Calibri"/>
              </a:rPr>
              <a:t>Convolution Over Volume</a:t>
            </a:r>
          </a:p>
        </p:txBody>
      </p:sp>
      <p:sp>
        <p:nvSpPr>
          <p:cNvPr id="11" name="TextBox 10"/>
          <p:cNvSpPr txBox="1"/>
          <p:nvPr/>
        </p:nvSpPr>
        <p:spPr>
          <a:xfrm>
            <a:off x="5087888" y="3009726"/>
            <a:ext cx="864096" cy="923330"/>
          </a:xfrm>
          <a:prstGeom prst="rect">
            <a:avLst/>
          </a:prstGeom>
          <a:noFill/>
        </p:spPr>
        <p:txBody>
          <a:bodyPr wrap="square" rtlCol="0">
            <a:spAutoFit/>
          </a:bodyPr>
          <a:lstStyle/>
          <a:p>
            <a:pPr algn="ctr"/>
            <a:r>
              <a:rPr lang="en-US" sz="5400" dirty="0"/>
              <a:t>*</a:t>
            </a:r>
          </a:p>
        </p:txBody>
      </p:sp>
      <p:sp>
        <p:nvSpPr>
          <p:cNvPr id="12" name="TextBox 11"/>
          <p:cNvSpPr txBox="1"/>
          <p:nvPr/>
        </p:nvSpPr>
        <p:spPr>
          <a:xfrm>
            <a:off x="7608168" y="2924944"/>
            <a:ext cx="864096" cy="923330"/>
          </a:xfrm>
          <a:prstGeom prst="rect">
            <a:avLst/>
          </a:prstGeom>
          <a:noFill/>
        </p:spPr>
        <p:txBody>
          <a:bodyPr wrap="square" rtlCol="0">
            <a:spAutoFit/>
          </a:bodyPr>
          <a:lstStyle/>
          <a:p>
            <a:pPr algn="ctr"/>
            <a:r>
              <a:rPr lang="en-US" sz="5400" dirty="0"/>
              <a:t>=</a:t>
            </a:r>
          </a:p>
        </p:txBody>
      </p:sp>
      <p:sp>
        <p:nvSpPr>
          <p:cNvPr id="17" name="TextBox 16"/>
          <p:cNvSpPr txBox="1"/>
          <p:nvPr/>
        </p:nvSpPr>
        <p:spPr>
          <a:xfrm>
            <a:off x="2685250" y="5058576"/>
            <a:ext cx="1565424" cy="523220"/>
          </a:xfrm>
          <a:prstGeom prst="rect">
            <a:avLst/>
          </a:prstGeom>
          <a:noFill/>
        </p:spPr>
        <p:txBody>
          <a:bodyPr wrap="square" rtlCol="0">
            <a:spAutoFit/>
          </a:bodyPr>
          <a:lstStyle/>
          <a:p>
            <a:r>
              <a:rPr lang="en-US" sz="2800" dirty="0"/>
              <a:t>6 x 6 x </a:t>
            </a:r>
            <a:r>
              <a:rPr lang="en-US" sz="2800" dirty="0">
                <a:solidFill>
                  <a:srgbClr val="FFFF00"/>
                </a:solidFill>
              </a:rPr>
              <a:t>3</a:t>
            </a:r>
          </a:p>
        </p:txBody>
      </p:sp>
      <p:graphicFrame>
        <p:nvGraphicFramePr>
          <p:cNvPr id="9" name="Table 8"/>
          <p:cNvGraphicFramePr>
            <a:graphicFrameLocks noGrp="1"/>
          </p:cNvGraphicFramePr>
          <p:nvPr/>
        </p:nvGraphicFramePr>
        <p:xfrm>
          <a:off x="2207568" y="1857156"/>
          <a:ext cx="2831976" cy="2451276"/>
        </p:xfrm>
        <a:graphic>
          <a:graphicData uri="http://schemas.openxmlformats.org/drawingml/2006/table">
            <a:tbl>
              <a:tblPr firstRow="1" bandRow="1">
                <a:tableStyleId>{5940675A-B579-460E-94D1-54222C63F5DA}</a:tableStyleId>
              </a:tblPr>
              <a:tblGrid>
                <a:gridCol w="471996">
                  <a:extLst>
                    <a:ext uri="{9D8B030D-6E8A-4147-A177-3AD203B41FA5}">
                      <a16:colId xmlns:a16="http://schemas.microsoft.com/office/drawing/2014/main" val="3061608072"/>
                    </a:ext>
                  </a:extLst>
                </a:gridCol>
                <a:gridCol w="471996">
                  <a:extLst>
                    <a:ext uri="{9D8B030D-6E8A-4147-A177-3AD203B41FA5}">
                      <a16:colId xmlns:a16="http://schemas.microsoft.com/office/drawing/2014/main" val="3729431883"/>
                    </a:ext>
                  </a:extLst>
                </a:gridCol>
                <a:gridCol w="471996">
                  <a:extLst>
                    <a:ext uri="{9D8B030D-6E8A-4147-A177-3AD203B41FA5}">
                      <a16:colId xmlns:a16="http://schemas.microsoft.com/office/drawing/2014/main" val="875644749"/>
                    </a:ext>
                  </a:extLst>
                </a:gridCol>
                <a:gridCol w="471996">
                  <a:extLst>
                    <a:ext uri="{9D8B030D-6E8A-4147-A177-3AD203B41FA5}">
                      <a16:colId xmlns:a16="http://schemas.microsoft.com/office/drawing/2014/main" val="3136470270"/>
                    </a:ext>
                  </a:extLst>
                </a:gridCol>
                <a:gridCol w="471996">
                  <a:extLst>
                    <a:ext uri="{9D8B030D-6E8A-4147-A177-3AD203B41FA5}">
                      <a16:colId xmlns:a16="http://schemas.microsoft.com/office/drawing/2014/main" val="963259849"/>
                    </a:ext>
                  </a:extLst>
                </a:gridCol>
                <a:gridCol w="471996">
                  <a:extLst>
                    <a:ext uri="{9D8B030D-6E8A-4147-A177-3AD203B41FA5}">
                      <a16:colId xmlns:a16="http://schemas.microsoft.com/office/drawing/2014/main" val="2464993911"/>
                    </a:ext>
                  </a:extLst>
                </a:gridCol>
              </a:tblGrid>
              <a:tr h="408546">
                <a:tc>
                  <a:txBody>
                    <a:bodyPr/>
                    <a:lstStyle/>
                    <a:p>
                      <a:endParaRPr lang="en-US" dirty="0"/>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dirty="0"/>
                    </a:p>
                  </a:txBody>
                  <a:tcPr>
                    <a:solidFill>
                      <a:srgbClr val="0070C0"/>
                    </a:solidFill>
                  </a:tcPr>
                </a:tc>
                <a:tc>
                  <a:txBody>
                    <a:bodyPr/>
                    <a:lstStyle/>
                    <a:p>
                      <a:endParaRPr lang="en-US"/>
                    </a:p>
                  </a:txBody>
                  <a:tcPr>
                    <a:solidFill>
                      <a:srgbClr val="0070C0"/>
                    </a:solidFill>
                  </a:tcPr>
                </a:tc>
                <a:extLst>
                  <a:ext uri="{0D108BD9-81ED-4DB2-BD59-A6C34878D82A}">
                    <a16:rowId xmlns:a16="http://schemas.microsoft.com/office/drawing/2014/main" val="147999500"/>
                  </a:ext>
                </a:extLst>
              </a:tr>
              <a:tr h="408546">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extLst>
                  <a:ext uri="{0D108BD9-81ED-4DB2-BD59-A6C34878D82A}">
                    <a16:rowId xmlns:a16="http://schemas.microsoft.com/office/drawing/2014/main" val="3070766631"/>
                  </a:ext>
                </a:extLst>
              </a:tr>
              <a:tr h="408546">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extLst>
                  <a:ext uri="{0D108BD9-81ED-4DB2-BD59-A6C34878D82A}">
                    <a16:rowId xmlns:a16="http://schemas.microsoft.com/office/drawing/2014/main" val="4072450697"/>
                  </a:ext>
                </a:extLst>
              </a:tr>
              <a:tr h="408546">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dirty="0"/>
                    </a:p>
                  </a:txBody>
                  <a:tcPr>
                    <a:solidFill>
                      <a:srgbClr val="0070C0"/>
                    </a:solidFill>
                  </a:tcPr>
                </a:tc>
                <a:extLst>
                  <a:ext uri="{0D108BD9-81ED-4DB2-BD59-A6C34878D82A}">
                    <a16:rowId xmlns:a16="http://schemas.microsoft.com/office/drawing/2014/main" val="3531099089"/>
                  </a:ext>
                </a:extLst>
              </a:tr>
              <a:tr h="408546">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extLst>
                  <a:ext uri="{0D108BD9-81ED-4DB2-BD59-A6C34878D82A}">
                    <a16:rowId xmlns:a16="http://schemas.microsoft.com/office/drawing/2014/main" val="4155392836"/>
                  </a:ext>
                </a:extLst>
              </a:tr>
              <a:tr h="408546">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dirty="0"/>
                    </a:p>
                  </a:txBody>
                  <a:tcPr>
                    <a:solidFill>
                      <a:srgbClr val="0070C0"/>
                    </a:solidFill>
                  </a:tcPr>
                </a:tc>
                <a:tc>
                  <a:txBody>
                    <a:bodyPr/>
                    <a:lstStyle/>
                    <a:p>
                      <a:endParaRPr lang="en-US" dirty="0"/>
                    </a:p>
                  </a:txBody>
                  <a:tcPr>
                    <a:solidFill>
                      <a:srgbClr val="0070C0"/>
                    </a:solidFill>
                  </a:tcPr>
                </a:tc>
                <a:extLst>
                  <a:ext uri="{0D108BD9-81ED-4DB2-BD59-A6C34878D82A}">
                    <a16:rowId xmlns:a16="http://schemas.microsoft.com/office/drawing/2014/main" val="1908241515"/>
                  </a:ext>
                </a:extLst>
              </a:tr>
            </a:tbl>
          </a:graphicData>
        </a:graphic>
      </p:graphicFrame>
      <p:graphicFrame>
        <p:nvGraphicFramePr>
          <p:cNvPr id="21" name="Table 20"/>
          <p:cNvGraphicFramePr>
            <a:graphicFrameLocks noGrp="1"/>
          </p:cNvGraphicFramePr>
          <p:nvPr/>
        </p:nvGraphicFramePr>
        <p:xfrm>
          <a:off x="1967880" y="2084452"/>
          <a:ext cx="2831976" cy="2451276"/>
        </p:xfrm>
        <a:graphic>
          <a:graphicData uri="http://schemas.openxmlformats.org/drawingml/2006/table">
            <a:tbl>
              <a:tblPr firstRow="1" bandRow="1">
                <a:tableStyleId>{5940675A-B579-460E-94D1-54222C63F5DA}</a:tableStyleId>
              </a:tblPr>
              <a:tblGrid>
                <a:gridCol w="471996">
                  <a:extLst>
                    <a:ext uri="{9D8B030D-6E8A-4147-A177-3AD203B41FA5}">
                      <a16:colId xmlns:a16="http://schemas.microsoft.com/office/drawing/2014/main" val="3061608072"/>
                    </a:ext>
                  </a:extLst>
                </a:gridCol>
                <a:gridCol w="471996">
                  <a:extLst>
                    <a:ext uri="{9D8B030D-6E8A-4147-A177-3AD203B41FA5}">
                      <a16:colId xmlns:a16="http://schemas.microsoft.com/office/drawing/2014/main" val="3729431883"/>
                    </a:ext>
                  </a:extLst>
                </a:gridCol>
                <a:gridCol w="471996">
                  <a:extLst>
                    <a:ext uri="{9D8B030D-6E8A-4147-A177-3AD203B41FA5}">
                      <a16:colId xmlns:a16="http://schemas.microsoft.com/office/drawing/2014/main" val="875644749"/>
                    </a:ext>
                  </a:extLst>
                </a:gridCol>
                <a:gridCol w="471996">
                  <a:extLst>
                    <a:ext uri="{9D8B030D-6E8A-4147-A177-3AD203B41FA5}">
                      <a16:colId xmlns:a16="http://schemas.microsoft.com/office/drawing/2014/main" val="3136470270"/>
                    </a:ext>
                  </a:extLst>
                </a:gridCol>
                <a:gridCol w="471996">
                  <a:extLst>
                    <a:ext uri="{9D8B030D-6E8A-4147-A177-3AD203B41FA5}">
                      <a16:colId xmlns:a16="http://schemas.microsoft.com/office/drawing/2014/main" val="963259849"/>
                    </a:ext>
                  </a:extLst>
                </a:gridCol>
                <a:gridCol w="471996">
                  <a:extLst>
                    <a:ext uri="{9D8B030D-6E8A-4147-A177-3AD203B41FA5}">
                      <a16:colId xmlns:a16="http://schemas.microsoft.com/office/drawing/2014/main" val="2464993911"/>
                    </a:ext>
                  </a:extLst>
                </a:gridCol>
              </a:tblGrid>
              <a:tr h="408546">
                <a:tc>
                  <a:txBody>
                    <a:bodyPr/>
                    <a:lstStyle/>
                    <a:p>
                      <a:endParaRPr lang="en-US" dirty="0"/>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dirty="0"/>
                    </a:p>
                  </a:txBody>
                  <a:tcPr>
                    <a:solidFill>
                      <a:srgbClr val="00B050"/>
                    </a:solidFill>
                  </a:tcPr>
                </a:tc>
                <a:extLst>
                  <a:ext uri="{0D108BD9-81ED-4DB2-BD59-A6C34878D82A}">
                    <a16:rowId xmlns:a16="http://schemas.microsoft.com/office/drawing/2014/main" val="147999500"/>
                  </a:ext>
                </a:extLst>
              </a:tr>
              <a:tr h="408546">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extLst>
                  <a:ext uri="{0D108BD9-81ED-4DB2-BD59-A6C34878D82A}">
                    <a16:rowId xmlns:a16="http://schemas.microsoft.com/office/drawing/2014/main" val="3070766631"/>
                  </a:ext>
                </a:extLst>
              </a:tr>
              <a:tr h="408546">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extLst>
                  <a:ext uri="{0D108BD9-81ED-4DB2-BD59-A6C34878D82A}">
                    <a16:rowId xmlns:a16="http://schemas.microsoft.com/office/drawing/2014/main" val="4072450697"/>
                  </a:ext>
                </a:extLst>
              </a:tr>
              <a:tr h="408546">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extLst>
                  <a:ext uri="{0D108BD9-81ED-4DB2-BD59-A6C34878D82A}">
                    <a16:rowId xmlns:a16="http://schemas.microsoft.com/office/drawing/2014/main" val="3531099089"/>
                  </a:ext>
                </a:extLst>
              </a:tr>
              <a:tr h="408546">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extLst>
                  <a:ext uri="{0D108BD9-81ED-4DB2-BD59-A6C34878D82A}">
                    <a16:rowId xmlns:a16="http://schemas.microsoft.com/office/drawing/2014/main" val="4155392836"/>
                  </a:ext>
                </a:extLst>
              </a:tr>
              <a:tr h="408546">
                <a:tc>
                  <a:txBody>
                    <a:bodyPr/>
                    <a:lstStyle/>
                    <a:p>
                      <a:endParaRPr lang="en-US" dirty="0"/>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dirty="0"/>
                    </a:p>
                  </a:txBody>
                  <a:tcPr>
                    <a:solidFill>
                      <a:srgbClr val="00B050"/>
                    </a:solidFill>
                  </a:tcPr>
                </a:tc>
                <a:extLst>
                  <a:ext uri="{0D108BD9-81ED-4DB2-BD59-A6C34878D82A}">
                    <a16:rowId xmlns:a16="http://schemas.microsoft.com/office/drawing/2014/main" val="1908241515"/>
                  </a:ext>
                </a:extLst>
              </a:tr>
            </a:tbl>
          </a:graphicData>
        </a:graphic>
      </p:graphicFrame>
      <p:graphicFrame>
        <p:nvGraphicFramePr>
          <p:cNvPr id="22" name="Table 21"/>
          <p:cNvGraphicFramePr>
            <a:graphicFrameLocks noGrp="1"/>
          </p:cNvGraphicFramePr>
          <p:nvPr/>
        </p:nvGraphicFramePr>
        <p:xfrm>
          <a:off x="1776028" y="2345876"/>
          <a:ext cx="2831976" cy="2451276"/>
        </p:xfrm>
        <a:graphic>
          <a:graphicData uri="http://schemas.openxmlformats.org/drawingml/2006/table">
            <a:tbl>
              <a:tblPr firstRow="1" bandRow="1">
                <a:tableStyleId>{5940675A-B579-460E-94D1-54222C63F5DA}</a:tableStyleId>
              </a:tblPr>
              <a:tblGrid>
                <a:gridCol w="471996">
                  <a:extLst>
                    <a:ext uri="{9D8B030D-6E8A-4147-A177-3AD203B41FA5}">
                      <a16:colId xmlns:a16="http://schemas.microsoft.com/office/drawing/2014/main" val="3061608072"/>
                    </a:ext>
                  </a:extLst>
                </a:gridCol>
                <a:gridCol w="471996">
                  <a:extLst>
                    <a:ext uri="{9D8B030D-6E8A-4147-A177-3AD203B41FA5}">
                      <a16:colId xmlns:a16="http://schemas.microsoft.com/office/drawing/2014/main" val="3729431883"/>
                    </a:ext>
                  </a:extLst>
                </a:gridCol>
                <a:gridCol w="471996">
                  <a:extLst>
                    <a:ext uri="{9D8B030D-6E8A-4147-A177-3AD203B41FA5}">
                      <a16:colId xmlns:a16="http://schemas.microsoft.com/office/drawing/2014/main" val="875644749"/>
                    </a:ext>
                  </a:extLst>
                </a:gridCol>
                <a:gridCol w="471996">
                  <a:extLst>
                    <a:ext uri="{9D8B030D-6E8A-4147-A177-3AD203B41FA5}">
                      <a16:colId xmlns:a16="http://schemas.microsoft.com/office/drawing/2014/main" val="3136470270"/>
                    </a:ext>
                  </a:extLst>
                </a:gridCol>
                <a:gridCol w="471996">
                  <a:extLst>
                    <a:ext uri="{9D8B030D-6E8A-4147-A177-3AD203B41FA5}">
                      <a16:colId xmlns:a16="http://schemas.microsoft.com/office/drawing/2014/main" val="963259849"/>
                    </a:ext>
                  </a:extLst>
                </a:gridCol>
                <a:gridCol w="471996">
                  <a:extLst>
                    <a:ext uri="{9D8B030D-6E8A-4147-A177-3AD203B41FA5}">
                      <a16:colId xmlns:a16="http://schemas.microsoft.com/office/drawing/2014/main" val="2464993911"/>
                    </a:ext>
                  </a:extLst>
                </a:gridCol>
              </a:tblGrid>
              <a:tr h="408546">
                <a:tc>
                  <a:txBody>
                    <a:bodyPr/>
                    <a:lstStyle/>
                    <a:p>
                      <a:endParaRPr lang="en-US" dirty="0"/>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extLst>
                  <a:ext uri="{0D108BD9-81ED-4DB2-BD59-A6C34878D82A}">
                    <a16:rowId xmlns:a16="http://schemas.microsoft.com/office/drawing/2014/main" val="147999500"/>
                  </a:ext>
                </a:extLst>
              </a:tr>
              <a:tr h="408546">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extLst>
                  <a:ext uri="{0D108BD9-81ED-4DB2-BD59-A6C34878D82A}">
                    <a16:rowId xmlns:a16="http://schemas.microsoft.com/office/drawing/2014/main" val="3070766631"/>
                  </a:ext>
                </a:extLst>
              </a:tr>
              <a:tr h="408546">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dirty="0"/>
                    </a:p>
                  </a:txBody>
                  <a:tcPr>
                    <a:solidFill>
                      <a:srgbClr val="FF0000"/>
                    </a:solidFill>
                  </a:tcPr>
                </a:tc>
                <a:extLst>
                  <a:ext uri="{0D108BD9-81ED-4DB2-BD59-A6C34878D82A}">
                    <a16:rowId xmlns:a16="http://schemas.microsoft.com/office/drawing/2014/main" val="4072450697"/>
                  </a:ext>
                </a:extLst>
              </a:tr>
              <a:tr h="408546">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extLst>
                  <a:ext uri="{0D108BD9-81ED-4DB2-BD59-A6C34878D82A}">
                    <a16:rowId xmlns:a16="http://schemas.microsoft.com/office/drawing/2014/main" val="3531099089"/>
                  </a:ext>
                </a:extLst>
              </a:tr>
              <a:tr h="408546">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dirty="0"/>
                    </a:p>
                  </a:txBody>
                  <a:tcPr>
                    <a:solidFill>
                      <a:srgbClr val="FF0000"/>
                    </a:solidFill>
                  </a:tcPr>
                </a:tc>
                <a:extLst>
                  <a:ext uri="{0D108BD9-81ED-4DB2-BD59-A6C34878D82A}">
                    <a16:rowId xmlns:a16="http://schemas.microsoft.com/office/drawing/2014/main" val="4155392836"/>
                  </a:ext>
                </a:extLst>
              </a:tr>
              <a:tr h="408546">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dirty="0"/>
                    </a:p>
                  </a:txBody>
                  <a:tcPr>
                    <a:solidFill>
                      <a:srgbClr val="FF0000"/>
                    </a:solidFill>
                  </a:tcPr>
                </a:tc>
                <a:tc>
                  <a:txBody>
                    <a:bodyPr/>
                    <a:lstStyle/>
                    <a:p>
                      <a:endParaRPr lang="en-US" dirty="0"/>
                    </a:p>
                  </a:txBody>
                  <a:tcPr>
                    <a:solidFill>
                      <a:srgbClr val="FF0000"/>
                    </a:solidFill>
                  </a:tcPr>
                </a:tc>
                <a:extLst>
                  <a:ext uri="{0D108BD9-81ED-4DB2-BD59-A6C34878D82A}">
                    <a16:rowId xmlns:a16="http://schemas.microsoft.com/office/drawing/2014/main" val="1908241515"/>
                  </a:ext>
                </a:extLst>
              </a:tr>
            </a:tbl>
          </a:graphicData>
        </a:graphic>
      </p:graphicFrame>
      <p:sp>
        <p:nvSpPr>
          <p:cNvPr id="23" name="TextBox 22"/>
          <p:cNvSpPr txBox="1"/>
          <p:nvPr/>
        </p:nvSpPr>
        <p:spPr>
          <a:xfrm>
            <a:off x="1524000" y="900159"/>
            <a:ext cx="4523680" cy="523220"/>
          </a:xfrm>
          <a:prstGeom prst="rect">
            <a:avLst/>
          </a:prstGeom>
          <a:noFill/>
        </p:spPr>
        <p:txBody>
          <a:bodyPr wrap="square" rtlCol="0">
            <a:spAutoFit/>
          </a:bodyPr>
          <a:lstStyle/>
          <a:p>
            <a:r>
              <a:rPr lang="en-US" sz="2800" dirty="0"/>
              <a:t>Convolutions on RGB image</a:t>
            </a:r>
          </a:p>
        </p:txBody>
      </p:sp>
      <p:graphicFrame>
        <p:nvGraphicFramePr>
          <p:cNvPr id="10" name="Table 9"/>
          <p:cNvGraphicFramePr>
            <a:graphicFrameLocks noGrp="1"/>
          </p:cNvGraphicFramePr>
          <p:nvPr/>
        </p:nvGraphicFramePr>
        <p:xfrm>
          <a:off x="6190815" y="2537237"/>
          <a:ext cx="1246212" cy="1097280"/>
        </p:xfrm>
        <a:graphic>
          <a:graphicData uri="http://schemas.openxmlformats.org/drawingml/2006/table">
            <a:tbl>
              <a:tblPr firstRow="1" bandRow="1">
                <a:tableStyleId>{5940675A-B579-460E-94D1-54222C63F5DA}</a:tableStyleId>
              </a:tblPr>
              <a:tblGrid>
                <a:gridCol w="415404">
                  <a:extLst>
                    <a:ext uri="{9D8B030D-6E8A-4147-A177-3AD203B41FA5}">
                      <a16:colId xmlns:a16="http://schemas.microsoft.com/office/drawing/2014/main" val="343688255"/>
                    </a:ext>
                  </a:extLst>
                </a:gridCol>
                <a:gridCol w="415404">
                  <a:extLst>
                    <a:ext uri="{9D8B030D-6E8A-4147-A177-3AD203B41FA5}">
                      <a16:colId xmlns:a16="http://schemas.microsoft.com/office/drawing/2014/main" val="1512546809"/>
                    </a:ext>
                  </a:extLst>
                </a:gridCol>
                <a:gridCol w="415404">
                  <a:extLst>
                    <a:ext uri="{9D8B030D-6E8A-4147-A177-3AD203B41FA5}">
                      <a16:colId xmlns:a16="http://schemas.microsoft.com/office/drawing/2014/main" val="3848940069"/>
                    </a:ext>
                  </a:extLst>
                </a:gridCol>
              </a:tblGrid>
              <a:tr h="345260">
                <a:tc>
                  <a:txBody>
                    <a:bodyPr/>
                    <a:lstStyle/>
                    <a:p>
                      <a:endParaRPr lang="en-US" dirty="0"/>
                    </a:p>
                  </a:txBody>
                  <a:tcPr>
                    <a:solidFill>
                      <a:srgbClr val="FFFF00"/>
                    </a:solidFill>
                  </a:tcPr>
                </a:tc>
                <a:tc>
                  <a:txBody>
                    <a:bodyPr/>
                    <a:lstStyle/>
                    <a:p>
                      <a:endParaRPr lang="en-US"/>
                    </a:p>
                  </a:txBody>
                  <a:tcPr>
                    <a:solidFill>
                      <a:srgbClr val="FFFF00"/>
                    </a:solidFill>
                  </a:tcPr>
                </a:tc>
                <a:tc>
                  <a:txBody>
                    <a:bodyPr/>
                    <a:lstStyle/>
                    <a:p>
                      <a:endParaRPr lang="en-US"/>
                    </a:p>
                  </a:txBody>
                  <a:tcPr>
                    <a:solidFill>
                      <a:srgbClr val="FFFF00"/>
                    </a:solidFill>
                  </a:tcPr>
                </a:tc>
                <a:extLst>
                  <a:ext uri="{0D108BD9-81ED-4DB2-BD59-A6C34878D82A}">
                    <a16:rowId xmlns:a16="http://schemas.microsoft.com/office/drawing/2014/main" val="1396516520"/>
                  </a:ext>
                </a:extLst>
              </a:tr>
              <a:tr h="345260">
                <a:tc>
                  <a:txBody>
                    <a:bodyPr/>
                    <a:lstStyle/>
                    <a:p>
                      <a:endParaRPr lang="en-US"/>
                    </a:p>
                  </a:txBody>
                  <a:tcPr>
                    <a:solidFill>
                      <a:srgbClr val="FFFF00"/>
                    </a:solidFill>
                  </a:tcPr>
                </a:tc>
                <a:tc>
                  <a:txBody>
                    <a:bodyPr/>
                    <a:lstStyle/>
                    <a:p>
                      <a:endParaRPr lang="en-US"/>
                    </a:p>
                  </a:txBody>
                  <a:tcPr>
                    <a:solidFill>
                      <a:srgbClr val="FFFF00"/>
                    </a:solidFill>
                  </a:tcPr>
                </a:tc>
                <a:tc>
                  <a:txBody>
                    <a:bodyPr/>
                    <a:lstStyle/>
                    <a:p>
                      <a:endParaRPr lang="en-US"/>
                    </a:p>
                  </a:txBody>
                  <a:tcPr>
                    <a:solidFill>
                      <a:srgbClr val="FFFF00"/>
                    </a:solidFill>
                  </a:tcPr>
                </a:tc>
                <a:extLst>
                  <a:ext uri="{0D108BD9-81ED-4DB2-BD59-A6C34878D82A}">
                    <a16:rowId xmlns:a16="http://schemas.microsoft.com/office/drawing/2014/main" val="1925025815"/>
                  </a:ext>
                </a:extLst>
              </a:tr>
              <a:tr h="345260">
                <a:tc>
                  <a:txBody>
                    <a:bodyPr/>
                    <a:lstStyle/>
                    <a:p>
                      <a:endParaRPr lang="en-US"/>
                    </a:p>
                  </a:txBody>
                  <a:tcPr>
                    <a:solidFill>
                      <a:srgbClr val="FFFF00"/>
                    </a:solidFill>
                  </a:tcPr>
                </a:tc>
                <a:tc>
                  <a:txBody>
                    <a:bodyPr/>
                    <a:lstStyle/>
                    <a:p>
                      <a:endParaRPr lang="en-US"/>
                    </a:p>
                  </a:txBody>
                  <a:tcPr>
                    <a:solidFill>
                      <a:srgbClr val="FFFF00"/>
                    </a:solidFill>
                  </a:tcPr>
                </a:tc>
                <a:tc>
                  <a:txBody>
                    <a:bodyPr/>
                    <a:lstStyle/>
                    <a:p>
                      <a:endParaRPr lang="en-US" dirty="0"/>
                    </a:p>
                  </a:txBody>
                  <a:tcPr>
                    <a:solidFill>
                      <a:srgbClr val="FFFF00"/>
                    </a:solidFill>
                  </a:tcPr>
                </a:tc>
                <a:extLst>
                  <a:ext uri="{0D108BD9-81ED-4DB2-BD59-A6C34878D82A}">
                    <a16:rowId xmlns:a16="http://schemas.microsoft.com/office/drawing/2014/main" val="717292137"/>
                  </a:ext>
                </a:extLst>
              </a:tr>
            </a:tbl>
          </a:graphicData>
        </a:graphic>
      </p:graphicFrame>
      <p:graphicFrame>
        <p:nvGraphicFramePr>
          <p:cNvPr id="24" name="Table 23"/>
          <p:cNvGraphicFramePr>
            <a:graphicFrameLocks noGrp="1"/>
          </p:cNvGraphicFramePr>
          <p:nvPr/>
        </p:nvGraphicFramePr>
        <p:xfrm>
          <a:off x="6031408" y="2689116"/>
          <a:ext cx="1246212" cy="1097280"/>
        </p:xfrm>
        <a:graphic>
          <a:graphicData uri="http://schemas.openxmlformats.org/drawingml/2006/table">
            <a:tbl>
              <a:tblPr firstRow="1" bandRow="1">
                <a:tableStyleId>{5940675A-B579-460E-94D1-54222C63F5DA}</a:tableStyleId>
              </a:tblPr>
              <a:tblGrid>
                <a:gridCol w="415404">
                  <a:extLst>
                    <a:ext uri="{9D8B030D-6E8A-4147-A177-3AD203B41FA5}">
                      <a16:colId xmlns:a16="http://schemas.microsoft.com/office/drawing/2014/main" val="343688255"/>
                    </a:ext>
                  </a:extLst>
                </a:gridCol>
                <a:gridCol w="415404">
                  <a:extLst>
                    <a:ext uri="{9D8B030D-6E8A-4147-A177-3AD203B41FA5}">
                      <a16:colId xmlns:a16="http://schemas.microsoft.com/office/drawing/2014/main" val="1512546809"/>
                    </a:ext>
                  </a:extLst>
                </a:gridCol>
                <a:gridCol w="415404">
                  <a:extLst>
                    <a:ext uri="{9D8B030D-6E8A-4147-A177-3AD203B41FA5}">
                      <a16:colId xmlns:a16="http://schemas.microsoft.com/office/drawing/2014/main" val="3848940069"/>
                    </a:ext>
                  </a:extLst>
                </a:gridCol>
              </a:tblGrid>
              <a:tr h="345260">
                <a:tc>
                  <a:txBody>
                    <a:bodyPr/>
                    <a:lstStyle/>
                    <a:p>
                      <a:endParaRPr lang="en-US" dirty="0"/>
                    </a:p>
                  </a:txBody>
                  <a:tcPr>
                    <a:solidFill>
                      <a:srgbClr val="FFFF00"/>
                    </a:solidFill>
                  </a:tcPr>
                </a:tc>
                <a:tc>
                  <a:txBody>
                    <a:bodyPr/>
                    <a:lstStyle/>
                    <a:p>
                      <a:endParaRPr lang="en-US"/>
                    </a:p>
                  </a:txBody>
                  <a:tcPr>
                    <a:solidFill>
                      <a:srgbClr val="FFFF00"/>
                    </a:solidFill>
                  </a:tcPr>
                </a:tc>
                <a:tc>
                  <a:txBody>
                    <a:bodyPr/>
                    <a:lstStyle/>
                    <a:p>
                      <a:endParaRPr lang="en-US" dirty="0"/>
                    </a:p>
                  </a:txBody>
                  <a:tcPr>
                    <a:solidFill>
                      <a:srgbClr val="FFFF00"/>
                    </a:solidFill>
                  </a:tcPr>
                </a:tc>
                <a:extLst>
                  <a:ext uri="{0D108BD9-81ED-4DB2-BD59-A6C34878D82A}">
                    <a16:rowId xmlns:a16="http://schemas.microsoft.com/office/drawing/2014/main" val="1396516520"/>
                  </a:ext>
                </a:extLst>
              </a:tr>
              <a:tr h="345260">
                <a:tc>
                  <a:txBody>
                    <a:bodyPr/>
                    <a:lstStyle/>
                    <a:p>
                      <a:endParaRPr lang="en-US"/>
                    </a:p>
                  </a:txBody>
                  <a:tcPr>
                    <a:solidFill>
                      <a:srgbClr val="FFFF00"/>
                    </a:solidFill>
                  </a:tcPr>
                </a:tc>
                <a:tc>
                  <a:txBody>
                    <a:bodyPr/>
                    <a:lstStyle/>
                    <a:p>
                      <a:endParaRPr lang="en-US"/>
                    </a:p>
                  </a:txBody>
                  <a:tcPr>
                    <a:solidFill>
                      <a:srgbClr val="FFFF00"/>
                    </a:solidFill>
                  </a:tcPr>
                </a:tc>
                <a:tc>
                  <a:txBody>
                    <a:bodyPr/>
                    <a:lstStyle/>
                    <a:p>
                      <a:endParaRPr lang="en-US"/>
                    </a:p>
                  </a:txBody>
                  <a:tcPr>
                    <a:solidFill>
                      <a:srgbClr val="FFFF00"/>
                    </a:solidFill>
                  </a:tcPr>
                </a:tc>
                <a:extLst>
                  <a:ext uri="{0D108BD9-81ED-4DB2-BD59-A6C34878D82A}">
                    <a16:rowId xmlns:a16="http://schemas.microsoft.com/office/drawing/2014/main" val="1925025815"/>
                  </a:ext>
                </a:extLst>
              </a:tr>
              <a:tr h="345260">
                <a:tc>
                  <a:txBody>
                    <a:bodyPr/>
                    <a:lstStyle/>
                    <a:p>
                      <a:endParaRPr lang="en-US"/>
                    </a:p>
                  </a:txBody>
                  <a:tcPr>
                    <a:solidFill>
                      <a:srgbClr val="FFFF00"/>
                    </a:solidFill>
                  </a:tcPr>
                </a:tc>
                <a:tc>
                  <a:txBody>
                    <a:bodyPr/>
                    <a:lstStyle/>
                    <a:p>
                      <a:endParaRPr lang="en-US"/>
                    </a:p>
                  </a:txBody>
                  <a:tcPr>
                    <a:solidFill>
                      <a:srgbClr val="FFFF00"/>
                    </a:solidFill>
                  </a:tcPr>
                </a:tc>
                <a:tc>
                  <a:txBody>
                    <a:bodyPr/>
                    <a:lstStyle/>
                    <a:p>
                      <a:endParaRPr lang="en-US" dirty="0"/>
                    </a:p>
                  </a:txBody>
                  <a:tcPr>
                    <a:solidFill>
                      <a:srgbClr val="FFFF00"/>
                    </a:solidFill>
                  </a:tcPr>
                </a:tc>
                <a:extLst>
                  <a:ext uri="{0D108BD9-81ED-4DB2-BD59-A6C34878D82A}">
                    <a16:rowId xmlns:a16="http://schemas.microsoft.com/office/drawing/2014/main" val="717292137"/>
                  </a:ext>
                </a:extLst>
              </a:tr>
            </a:tbl>
          </a:graphicData>
        </a:graphic>
      </p:graphicFrame>
      <p:graphicFrame>
        <p:nvGraphicFramePr>
          <p:cNvPr id="25" name="Table 24"/>
          <p:cNvGraphicFramePr>
            <a:graphicFrameLocks noGrp="1"/>
          </p:cNvGraphicFramePr>
          <p:nvPr/>
        </p:nvGraphicFramePr>
        <p:xfrm>
          <a:off x="5843656" y="2865939"/>
          <a:ext cx="1246212" cy="1097280"/>
        </p:xfrm>
        <a:graphic>
          <a:graphicData uri="http://schemas.openxmlformats.org/drawingml/2006/table">
            <a:tbl>
              <a:tblPr firstRow="1" bandRow="1">
                <a:tableStyleId>{5940675A-B579-460E-94D1-54222C63F5DA}</a:tableStyleId>
              </a:tblPr>
              <a:tblGrid>
                <a:gridCol w="415404">
                  <a:extLst>
                    <a:ext uri="{9D8B030D-6E8A-4147-A177-3AD203B41FA5}">
                      <a16:colId xmlns:a16="http://schemas.microsoft.com/office/drawing/2014/main" val="343688255"/>
                    </a:ext>
                  </a:extLst>
                </a:gridCol>
                <a:gridCol w="415404">
                  <a:extLst>
                    <a:ext uri="{9D8B030D-6E8A-4147-A177-3AD203B41FA5}">
                      <a16:colId xmlns:a16="http://schemas.microsoft.com/office/drawing/2014/main" val="1512546809"/>
                    </a:ext>
                  </a:extLst>
                </a:gridCol>
                <a:gridCol w="415404">
                  <a:extLst>
                    <a:ext uri="{9D8B030D-6E8A-4147-A177-3AD203B41FA5}">
                      <a16:colId xmlns:a16="http://schemas.microsoft.com/office/drawing/2014/main" val="3848940069"/>
                    </a:ext>
                  </a:extLst>
                </a:gridCol>
              </a:tblGrid>
              <a:tr h="345260">
                <a:tc>
                  <a:txBody>
                    <a:bodyPr/>
                    <a:lstStyle/>
                    <a:p>
                      <a:endParaRPr lang="en-US" dirty="0"/>
                    </a:p>
                  </a:txBody>
                  <a:tcPr>
                    <a:solidFill>
                      <a:srgbClr val="FFFF00"/>
                    </a:solidFill>
                  </a:tcPr>
                </a:tc>
                <a:tc>
                  <a:txBody>
                    <a:bodyPr/>
                    <a:lstStyle/>
                    <a:p>
                      <a:endParaRPr lang="en-US"/>
                    </a:p>
                  </a:txBody>
                  <a:tcPr>
                    <a:solidFill>
                      <a:srgbClr val="FFFF00"/>
                    </a:solidFill>
                  </a:tcPr>
                </a:tc>
                <a:tc>
                  <a:txBody>
                    <a:bodyPr/>
                    <a:lstStyle/>
                    <a:p>
                      <a:endParaRPr lang="en-US" dirty="0"/>
                    </a:p>
                  </a:txBody>
                  <a:tcPr>
                    <a:solidFill>
                      <a:srgbClr val="FFFF00"/>
                    </a:solidFill>
                  </a:tcPr>
                </a:tc>
                <a:extLst>
                  <a:ext uri="{0D108BD9-81ED-4DB2-BD59-A6C34878D82A}">
                    <a16:rowId xmlns:a16="http://schemas.microsoft.com/office/drawing/2014/main" val="1396516520"/>
                  </a:ext>
                </a:extLst>
              </a:tr>
              <a:tr h="345260">
                <a:tc>
                  <a:txBody>
                    <a:bodyPr/>
                    <a:lstStyle/>
                    <a:p>
                      <a:endParaRPr lang="en-US"/>
                    </a:p>
                  </a:txBody>
                  <a:tcPr>
                    <a:solidFill>
                      <a:srgbClr val="FFFF00"/>
                    </a:solidFill>
                  </a:tcPr>
                </a:tc>
                <a:tc>
                  <a:txBody>
                    <a:bodyPr/>
                    <a:lstStyle/>
                    <a:p>
                      <a:endParaRPr lang="en-US"/>
                    </a:p>
                  </a:txBody>
                  <a:tcPr>
                    <a:solidFill>
                      <a:srgbClr val="FFFF00"/>
                    </a:solidFill>
                  </a:tcPr>
                </a:tc>
                <a:tc>
                  <a:txBody>
                    <a:bodyPr/>
                    <a:lstStyle/>
                    <a:p>
                      <a:endParaRPr lang="en-US" dirty="0"/>
                    </a:p>
                  </a:txBody>
                  <a:tcPr>
                    <a:solidFill>
                      <a:srgbClr val="FFFF00"/>
                    </a:solidFill>
                  </a:tcPr>
                </a:tc>
                <a:extLst>
                  <a:ext uri="{0D108BD9-81ED-4DB2-BD59-A6C34878D82A}">
                    <a16:rowId xmlns:a16="http://schemas.microsoft.com/office/drawing/2014/main" val="1925025815"/>
                  </a:ext>
                </a:extLst>
              </a:tr>
              <a:tr h="345260">
                <a:tc>
                  <a:txBody>
                    <a:bodyPr/>
                    <a:lstStyle/>
                    <a:p>
                      <a:endParaRPr lang="en-US"/>
                    </a:p>
                  </a:txBody>
                  <a:tcPr>
                    <a:solidFill>
                      <a:srgbClr val="FFFF00"/>
                    </a:solidFill>
                  </a:tcPr>
                </a:tc>
                <a:tc>
                  <a:txBody>
                    <a:bodyPr/>
                    <a:lstStyle/>
                    <a:p>
                      <a:endParaRPr lang="en-US"/>
                    </a:p>
                  </a:txBody>
                  <a:tcPr>
                    <a:solidFill>
                      <a:srgbClr val="FFFF00"/>
                    </a:solidFill>
                  </a:tcPr>
                </a:tc>
                <a:tc>
                  <a:txBody>
                    <a:bodyPr/>
                    <a:lstStyle/>
                    <a:p>
                      <a:endParaRPr lang="en-US" dirty="0"/>
                    </a:p>
                  </a:txBody>
                  <a:tcPr>
                    <a:solidFill>
                      <a:srgbClr val="FFFF00"/>
                    </a:solidFill>
                  </a:tcPr>
                </a:tc>
                <a:extLst>
                  <a:ext uri="{0D108BD9-81ED-4DB2-BD59-A6C34878D82A}">
                    <a16:rowId xmlns:a16="http://schemas.microsoft.com/office/drawing/2014/main" val="717292137"/>
                  </a:ext>
                </a:extLst>
              </a:tr>
            </a:tbl>
          </a:graphicData>
        </a:graphic>
      </p:graphicFrame>
      <p:graphicFrame>
        <p:nvGraphicFramePr>
          <p:cNvPr id="26" name="Table 25"/>
          <p:cNvGraphicFramePr>
            <a:graphicFrameLocks noGrp="1"/>
          </p:cNvGraphicFramePr>
          <p:nvPr/>
        </p:nvGraphicFramePr>
        <p:xfrm>
          <a:off x="8453919" y="2580245"/>
          <a:ext cx="1966516" cy="1612728"/>
        </p:xfrm>
        <a:graphic>
          <a:graphicData uri="http://schemas.openxmlformats.org/drawingml/2006/table">
            <a:tbl>
              <a:tblPr firstRow="1" bandRow="1">
                <a:tableStyleId>{5940675A-B579-460E-94D1-54222C63F5DA}</a:tableStyleId>
              </a:tblPr>
              <a:tblGrid>
                <a:gridCol w="491629">
                  <a:extLst>
                    <a:ext uri="{9D8B030D-6E8A-4147-A177-3AD203B41FA5}">
                      <a16:colId xmlns:a16="http://schemas.microsoft.com/office/drawing/2014/main" val="235652120"/>
                    </a:ext>
                  </a:extLst>
                </a:gridCol>
                <a:gridCol w="491629">
                  <a:extLst>
                    <a:ext uri="{9D8B030D-6E8A-4147-A177-3AD203B41FA5}">
                      <a16:colId xmlns:a16="http://schemas.microsoft.com/office/drawing/2014/main" val="2453621080"/>
                    </a:ext>
                  </a:extLst>
                </a:gridCol>
                <a:gridCol w="491629">
                  <a:extLst>
                    <a:ext uri="{9D8B030D-6E8A-4147-A177-3AD203B41FA5}">
                      <a16:colId xmlns:a16="http://schemas.microsoft.com/office/drawing/2014/main" val="2816108290"/>
                    </a:ext>
                  </a:extLst>
                </a:gridCol>
                <a:gridCol w="491629">
                  <a:extLst>
                    <a:ext uri="{9D8B030D-6E8A-4147-A177-3AD203B41FA5}">
                      <a16:colId xmlns:a16="http://schemas.microsoft.com/office/drawing/2014/main" val="1213547353"/>
                    </a:ext>
                  </a:extLst>
                </a:gridCol>
              </a:tblGrid>
              <a:tr h="403182">
                <a:tc>
                  <a:txBody>
                    <a:bodyPr/>
                    <a:lstStyle/>
                    <a:p>
                      <a:endParaRPr lang="en-US" dirty="0"/>
                    </a:p>
                  </a:txBody>
                  <a:tcPr/>
                </a:tc>
                <a:tc>
                  <a:txBody>
                    <a:bodyPr/>
                    <a:lstStyle/>
                    <a:p>
                      <a:endParaRPr lang="en-US" dirty="0"/>
                    </a:p>
                  </a:txBody>
                  <a:tcPr>
                    <a:solidFill>
                      <a:srgbClr val="FFFF00"/>
                    </a:solidFill>
                  </a:tcPr>
                </a:tc>
                <a:tc>
                  <a:txBody>
                    <a:bodyPr/>
                    <a:lstStyle/>
                    <a:p>
                      <a:endParaRPr lang="en-US"/>
                    </a:p>
                  </a:txBody>
                  <a:tcPr/>
                </a:tc>
                <a:tc>
                  <a:txBody>
                    <a:bodyPr/>
                    <a:lstStyle/>
                    <a:p>
                      <a:endParaRPr lang="en-US"/>
                    </a:p>
                  </a:txBody>
                  <a:tcPr/>
                </a:tc>
                <a:extLst>
                  <a:ext uri="{0D108BD9-81ED-4DB2-BD59-A6C34878D82A}">
                    <a16:rowId xmlns:a16="http://schemas.microsoft.com/office/drawing/2014/main" val="1527697722"/>
                  </a:ext>
                </a:extLst>
              </a:tr>
              <a:tr h="403182">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284824173"/>
                  </a:ext>
                </a:extLst>
              </a:tr>
              <a:tr h="403182">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850185928"/>
                  </a:ext>
                </a:extLst>
              </a:tr>
              <a:tr h="403182">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519498481"/>
                  </a:ext>
                </a:extLst>
              </a:tr>
            </a:tbl>
          </a:graphicData>
        </a:graphic>
      </p:graphicFrame>
      <p:sp>
        <p:nvSpPr>
          <p:cNvPr id="27" name="TextBox 26"/>
          <p:cNvSpPr txBox="1"/>
          <p:nvPr/>
        </p:nvSpPr>
        <p:spPr>
          <a:xfrm>
            <a:off x="5951984" y="5058576"/>
            <a:ext cx="1565424" cy="523220"/>
          </a:xfrm>
          <a:prstGeom prst="rect">
            <a:avLst/>
          </a:prstGeom>
          <a:noFill/>
        </p:spPr>
        <p:txBody>
          <a:bodyPr wrap="square" rtlCol="0">
            <a:spAutoFit/>
          </a:bodyPr>
          <a:lstStyle/>
          <a:p>
            <a:r>
              <a:rPr lang="en-US" sz="2800" dirty="0"/>
              <a:t>3 x 3 x </a:t>
            </a:r>
            <a:r>
              <a:rPr lang="en-US" sz="2800" dirty="0">
                <a:solidFill>
                  <a:srgbClr val="FFFF00"/>
                </a:solidFill>
              </a:rPr>
              <a:t>3</a:t>
            </a:r>
          </a:p>
        </p:txBody>
      </p:sp>
      <p:sp>
        <p:nvSpPr>
          <p:cNvPr id="28" name="TextBox 27"/>
          <p:cNvSpPr txBox="1"/>
          <p:nvPr/>
        </p:nvSpPr>
        <p:spPr>
          <a:xfrm>
            <a:off x="8654465" y="5058576"/>
            <a:ext cx="1565424" cy="523220"/>
          </a:xfrm>
          <a:prstGeom prst="rect">
            <a:avLst/>
          </a:prstGeom>
          <a:noFill/>
        </p:spPr>
        <p:txBody>
          <a:bodyPr wrap="square" rtlCol="0">
            <a:spAutoFit/>
          </a:bodyPr>
          <a:lstStyle/>
          <a:p>
            <a:pPr algn="ctr"/>
            <a:r>
              <a:rPr lang="en-US" sz="2800" dirty="0"/>
              <a:t>4 x 4</a:t>
            </a:r>
          </a:p>
        </p:txBody>
      </p:sp>
      <p:sp>
        <p:nvSpPr>
          <p:cNvPr id="29" name="Cube 28"/>
          <p:cNvSpPr/>
          <p:nvPr/>
        </p:nvSpPr>
        <p:spPr>
          <a:xfrm>
            <a:off x="2221759" y="1866923"/>
            <a:ext cx="1891499" cy="1715860"/>
          </a:xfrm>
          <a:prstGeom prst="cube">
            <a:avLst/>
          </a:prstGeom>
          <a:solidFill>
            <a:srgbClr val="FFFF00">
              <a:alpha val="68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79266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1524000" y="0"/>
            <a:ext cx="9144000" cy="69269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6D6D6D"/>
              </a:solidFill>
            </a:endParaRPr>
          </a:p>
        </p:txBody>
      </p:sp>
      <p:sp>
        <p:nvSpPr>
          <p:cNvPr id="5" name="4 - Ορθογώνιο"/>
          <p:cNvSpPr/>
          <p:nvPr/>
        </p:nvSpPr>
        <p:spPr>
          <a:xfrm>
            <a:off x="1524000" y="692696"/>
            <a:ext cx="9144000" cy="72008"/>
          </a:xfrm>
          <a:prstGeom prst="rect">
            <a:avLst/>
          </a:prstGeom>
          <a:solidFill>
            <a:srgbClr val="001F5C"/>
          </a:solidFill>
          <a:ln>
            <a:solidFill>
              <a:srgbClr val="00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ln>
                <a:solidFill>
                  <a:srgbClr val="001F5C"/>
                </a:solidFill>
              </a:ln>
              <a:solidFill>
                <a:srgbClr val="001F5C"/>
              </a:solidFill>
            </a:endParaRPr>
          </a:p>
        </p:txBody>
      </p:sp>
      <p:sp>
        <p:nvSpPr>
          <p:cNvPr id="6" name="5 - TextBox"/>
          <p:cNvSpPr txBox="1"/>
          <p:nvPr/>
        </p:nvSpPr>
        <p:spPr>
          <a:xfrm>
            <a:off x="1524000" y="53961"/>
            <a:ext cx="9395520" cy="584775"/>
          </a:xfrm>
          <a:prstGeom prst="rect">
            <a:avLst/>
          </a:prstGeom>
          <a:noFill/>
        </p:spPr>
        <p:txBody>
          <a:bodyPr wrap="square" lIns="91440" tIns="45720" rIns="91440" bIns="45720" rtlCol="0" anchor="t">
            <a:spAutoFit/>
          </a:bodyPr>
          <a:lstStyle/>
          <a:p>
            <a:r>
              <a:rPr lang="en-US" sz="3200" b="1" dirty="0">
                <a:solidFill>
                  <a:srgbClr val="000000"/>
                </a:solidFill>
                <a:cs typeface="Calibri"/>
              </a:rPr>
              <a:t>Convolution Over Volume</a:t>
            </a:r>
          </a:p>
        </p:txBody>
      </p:sp>
      <p:sp>
        <p:nvSpPr>
          <p:cNvPr id="11" name="TextBox 10"/>
          <p:cNvSpPr txBox="1"/>
          <p:nvPr/>
        </p:nvSpPr>
        <p:spPr>
          <a:xfrm>
            <a:off x="5087888" y="1885265"/>
            <a:ext cx="864096" cy="923330"/>
          </a:xfrm>
          <a:prstGeom prst="rect">
            <a:avLst/>
          </a:prstGeom>
          <a:noFill/>
        </p:spPr>
        <p:txBody>
          <a:bodyPr wrap="square" rtlCol="0">
            <a:spAutoFit/>
          </a:bodyPr>
          <a:lstStyle/>
          <a:p>
            <a:pPr algn="ctr"/>
            <a:r>
              <a:rPr lang="en-US" sz="5400" dirty="0"/>
              <a:t>*</a:t>
            </a:r>
          </a:p>
        </p:txBody>
      </p:sp>
      <p:sp>
        <p:nvSpPr>
          <p:cNvPr id="12" name="TextBox 11"/>
          <p:cNvSpPr txBox="1"/>
          <p:nvPr/>
        </p:nvSpPr>
        <p:spPr>
          <a:xfrm>
            <a:off x="7608168" y="1800483"/>
            <a:ext cx="864096" cy="923330"/>
          </a:xfrm>
          <a:prstGeom prst="rect">
            <a:avLst/>
          </a:prstGeom>
          <a:noFill/>
        </p:spPr>
        <p:txBody>
          <a:bodyPr wrap="square" rtlCol="0">
            <a:spAutoFit/>
          </a:bodyPr>
          <a:lstStyle/>
          <a:p>
            <a:pPr algn="ctr"/>
            <a:r>
              <a:rPr lang="en-US" sz="5400" dirty="0"/>
              <a:t>=</a:t>
            </a:r>
          </a:p>
        </p:txBody>
      </p:sp>
      <p:sp>
        <p:nvSpPr>
          <p:cNvPr id="17" name="TextBox 16"/>
          <p:cNvSpPr txBox="1"/>
          <p:nvPr/>
        </p:nvSpPr>
        <p:spPr>
          <a:xfrm>
            <a:off x="2685250" y="5058576"/>
            <a:ext cx="1565424" cy="523220"/>
          </a:xfrm>
          <a:prstGeom prst="rect">
            <a:avLst/>
          </a:prstGeom>
          <a:noFill/>
        </p:spPr>
        <p:txBody>
          <a:bodyPr wrap="square" rtlCol="0">
            <a:spAutoFit/>
          </a:bodyPr>
          <a:lstStyle/>
          <a:p>
            <a:r>
              <a:rPr lang="en-US" sz="2800" dirty="0"/>
              <a:t>6 x 6 x </a:t>
            </a:r>
            <a:r>
              <a:rPr lang="en-US" sz="2800" dirty="0">
                <a:solidFill>
                  <a:srgbClr val="FFFF00"/>
                </a:solidFill>
              </a:rPr>
              <a:t>3</a:t>
            </a:r>
          </a:p>
        </p:txBody>
      </p:sp>
      <p:graphicFrame>
        <p:nvGraphicFramePr>
          <p:cNvPr id="9" name="Table 8"/>
          <p:cNvGraphicFramePr>
            <a:graphicFrameLocks noGrp="1"/>
          </p:cNvGraphicFramePr>
          <p:nvPr/>
        </p:nvGraphicFramePr>
        <p:xfrm>
          <a:off x="2207568" y="1857156"/>
          <a:ext cx="2831976" cy="2451276"/>
        </p:xfrm>
        <a:graphic>
          <a:graphicData uri="http://schemas.openxmlformats.org/drawingml/2006/table">
            <a:tbl>
              <a:tblPr firstRow="1" bandRow="1">
                <a:tableStyleId>{5940675A-B579-460E-94D1-54222C63F5DA}</a:tableStyleId>
              </a:tblPr>
              <a:tblGrid>
                <a:gridCol w="471996">
                  <a:extLst>
                    <a:ext uri="{9D8B030D-6E8A-4147-A177-3AD203B41FA5}">
                      <a16:colId xmlns:a16="http://schemas.microsoft.com/office/drawing/2014/main" val="3061608072"/>
                    </a:ext>
                  </a:extLst>
                </a:gridCol>
                <a:gridCol w="471996">
                  <a:extLst>
                    <a:ext uri="{9D8B030D-6E8A-4147-A177-3AD203B41FA5}">
                      <a16:colId xmlns:a16="http://schemas.microsoft.com/office/drawing/2014/main" val="3729431883"/>
                    </a:ext>
                  </a:extLst>
                </a:gridCol>
                <a:gridCol w="471996">
                  <a:extLst>
                    <a:ext uri="{9D8B030D-6E8A-4147-A177-3AD203B41FA5}">
                      <a16:colId xmlns:a16="http://schemas.microsoft.com/office/drawing/2014/main" val="875644749"/>
                    </a:ext>
                  </a:extLst>
                </a:gridCol>
                <a:gridCol w="471996">
                  <a:extLst>
                    <a:ext uri="{9D8B030D-6E8A-4147-A177-3AD203B41FA5}">
                      <a16:colId xmlns:a16="http://schemas.microsoft.com/office/drawing/2014/main" val="3136470270"/>
                    </a:ext>
                  </a:extLst>
                </a:gridCol>
                <a:gridCol w="471996">
                  <a:extLst>
                    <a:ext uri="{9D8B030D-6E8A-4147-A177-3AD203B41FA5}">
                      <a16:colId xmlns:a16="http://schemas.microsoft.com/office/drawing/2014/main" val="963259849"/>
                    </a:ext>
                  </a:extLst>
                </a:gridCol>
                <a:gridCol w="471996">
                  <a:extLst>
                    <a:ext uri="{9D8B030D-6E8A-4147-A177-3AD203B41FA5}">
                      <a16:colId xmlns:a16="http://schemas.microsoft.com/office/drawing/2014/main" val="2464993911"/>
                    </a:ext>
                  </a:extLst>
                </a:gridCol>
              </a:tblGrid>
              <a:tr h="408546">
                <a:tc>
                  <a:txBody>
                    <a:bodyPr/>
                    <a:lstStyle/>
                    <a:p>
                      <a:endParaRPr lang="en-US" dirty="0"/>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dirty="0"/>
                    </a:p>
                  </a:txBody>
                  <a:tcPr>
                    <a:solidFill>
                      <a:srgbClr val="0070C0"/>
                    </a:solidFill>
                  </a:tcPr>
                </a:tc>
                <a:tc>
                  <a:txBody>
                    <a:bodyPr/>
                    <a:lstStyle/>
                    <a:p>
                      <a:endParaRPr lang="en-US"/>
                    </a:p>
                  </a:txBody>
                  <a:tcPr>
                    <a:solidFill>
                      <a:srgbClr val="0070C0"/>
                    </a:solidFill>
                  </a:tcPr>
                </a:tc>
                <a:extLst>
                  <a:ext uri="{0D108BD9-81ED-4DB2-BD59-A6C34878D82A}">
                    <a16:rowId xmlns:a16="http://schemas.microsoft.com/office/drawing/2014/main" val="147999500"/>
                  </a:ext>
                </a:extLst>
              </a:tr>
              <a:tr h="408546">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extLst>
                  <a:ext uri="{0D108BD9-81ED-4DB2-BD59-A6C34878D82A}">
                    <a16:rowId xmlns:a16="http://schemas.microsoft.com/office/drawing/2014/main" val="3070766631"/>
                  </a:ext>
                </a:extLst>
              </a:tr>
              <a:tr h="408546">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extLst>
                  <a:ext uri="{0D108BD9-81ED-4DB2-BD59-A6C34878D82A}">
                    <a16:rowId xmlns:a16="http://schemas.microsoft.com/office/drawing/2014/main" val="4072450697"/>
                  </a:ext>
                </a:extLst>
              </a:tr>
              <a:tr h="408546">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dirty="0"/>
                    </a:p>
                  </a:txBody>
                  <a:tcPr>
                    <a:solidFill>
                      <a:srgbClr val="0070C0"/>
                    </a:solidFill>
                  </a:tcPr>
                </a:tc>
                <a:extLst>
                  <a:ext uri="{0D108BD9-81ED-4DB2-BD59-A6C34878D82A}">
                    <a16:rowId xmlns:a16="http://schemas.microsoft.com/office/drawing/2014/main" val="3531099089"/>
                  </a:ext>
                </a:extLst>
              </a:tr>
              <a:tr h="408546">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extLst>
                  <a:ext uri="{0D108BD9-81ED-4DB2-BD59-A6C34878D82A}">
                    <a16:rowId xmlns:a16="http://schemas.microsoft.com/office/drawing/2014/main" val="4155392836"/>
                  </a:ext>
                </a:extLst>
              </a:tr>
              <a:tr h="408546">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dirty="0"/>
                    </a:p>
                  </a:txBody>
                  <a:tcPr>
                    <a:solidFill>
                      <a:srgbClr val="0070C0"/>
                    </a:solidFill>
                  </a:tcPr>
                </a:tc>
                <a:tc>
                  <a:txBody>
                    <a:bodyPr/>
                    <a:lstStyle/>
                    <a:p>
                      <a:endParaRPr lang="en-US" dirty="0"/>
                    </a:p>
                  </a:txBody>
                  <a:tcPr>
                    <a:solidFill>
                      <a:srgbClr val="0070C0"/>
                    </a:solidFill>
                  </a:tcPr>
                </a:tc>
                <a:extLst>
                  <a:ext uri="{0D108BD9-81ED-4DB2-BD59-A6C34878D82A}">
                    <a16:rowId xmlns:a16="http://schemas.microsoft.com/office/drawing/2014/main" val="1908241515"/>
                  </a:ext>
                </a:extLst>
              </a:tr>
            </a:tbl>
          </a:graphicData>
        </a:graphic>
      </p:graphicFrame>
      <p:graphicFrame>
        <p:nvGraphicFramePr>
          <p:cNvPr id="21" name="Table 20"/>
          <p:cNvGraphicFramePr>
            <a:graphicFrameLocks noGrp="1"/>
          </p:cNvGraphicFramePr>
          <p:nvPr/>
        </p:nvGraphicFramePr>
        <p:xfrm>
          <a:off x="1967880" y="2084452"/>
          <a:ext cx="2831976" cy="2451276"/>
        </p:xfrm>
        <a:graphic>
          <a:graphicData uri="http://schemas.openxmlformats.org/drawingml/2006/table">
            <a:tbl>
              <a:tblPr firstRow="1" bandRow="1">
                <a:tableStyleId>{5940675A-B579-460E-94D1-54222C63F5DA}</a:tableStyleId>
              </a:tblPr>
              <a:tblGrid>
                <a:gridCol w="471996">
                  <a:extLst>
                    <a:ext uri="{9D8B030D-6E8A-4147-A177-3AD203B41FA5}">
                      <a16:colId xmlns:a16="http://schemas.microsoft.com/office/drawing/2014/main" val="3061608072"/>
                    </a:ext>
                  </a:extLst>
                </a:gridCol>
                <a:gridCol w="471996">
                  <a:extLst>
                    <a:ext uri="{9D8B030D-6E8A-4147-A177-3AD203B41FA5}">
                      <a16:colId xmlns:a16="http://schemas.microsoft.com/office/drawing/2014/main" val="3729431883"/>
                    </a:ext>
                  </a:extLst>
                </a:gridCol>
                <a:gridCol w="471996">
                  <a:extLst>
                    <a:ext uri="{9D8B030D-6E8A-4147-A177-3AD203B41FA5}">
                      <a16:colId xmlns:a16="http://schemas.microsoft.com/office/drawing/2014/main" val="875644749"/>
                    </a:ext>
                  </a:extLst>
                </a:gridCol>
                <a:gridCol w="471996">
                  <a:extLst>
                    <a:ext uri="{9D8B030D-6E8A-4147-A177-3AD203B41FA5}">
                      <a16:colId xmlns:a16="http://schemas.microsoft.com/office/drawing/2014/main" val="3136470270"/>
                    </a:ext>
                  </a:extLst>
                </a:gridCol>
                <a:gridCol w="471996">
                  <a:extLst>
                    <a:ext uri="{9D8B030D-6E8A-4147-A177-3AD203B41FA5}">
                      <a16:colId xmlns:a16="http://schemas.microsoft.com/office/drawing/2014/main" val="963259849"/>
                    </a:ext>
                  </a:extLst>
                </a:gridCol>
                <a:gridCol w="471996">
                  <a:extLst>
                    <a:ext uri="{9D8B030D-6E8A-4147-A177-3AD203B41FA5}">
                      <a16:colId xmlns:a16="http://schemas.microsoft.com/office/drawing/2014/main" val="2464993911"/>
                    </a:ext>
                  </a:extLst>
                </a:gridCol>
              </a:tblGrid>
              <a:tr h="408546">
                <a:tc>
                  <a:txBody>
                    <a:bodyPr/>
                    <a:lstStyle/>
                    <a:p>
                      <a:endParaRPr lang="en-US" dirty="0"/>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dirty="0"/>
                    </a:p>
                  </a:txBody>
                  <a:tcPr>
                    <a:solidFill>
                      <a:srgbClr val="00B050"/>
                    </a:solidFill>
                  </a:tcPr>
                </a:tc>
                <a:extLst>
                  <a:ext uri="{0D108BD9-81ED-4DB2-BD59-A6C34878D82A}">
                    <a16:rowId xmlns:a16="http://schemas.microsoft.com/office/drawing/2014/main" val="147999500"/>
                  </a:ext>
                </a:extLst>
              </a:tr>
              <a:tr h="408546">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extLst>
                  <a:ext uri="{0D108BD9-81ED-4DB2-BD59-A6C34878D82A}">
                    <a16:rowId xmlns:a16="http://schemas.microsoft.com/office/drawing/2014/main" val="3070766631"/>
                  </a:ext>
                </a:extLst>
              </a:tr>
              <a:tr h="408546">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extLst>
                  <a:ext uri="{0D108BD9-81ED-4DB2-BD59-A6C34878D82A}">
                    <a16:rowId xmlns:a16="http://schemas.microsoft.com/office/drawing/2014/main" val="4072450697"/>
                  </a:ext>
                </a:extLst>
              </a:tr>
              <a:tr h="408546">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extLst>
                  <a:ext uri="{0D108BD9-81ED-4DB2-BD59-A6C34878D82A}">
                    <a16:rowId xmlns:a16="http://schemas.microsoft.com/office/drawing/2014/main" val="3531099089"/>
                  </a:ext>
                </a:extLst>
              </a:tr>
              <a:tr h="408546">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extLst>
                  <a:ext uri="{0D108BD9-81ED-4DB2-BD59-A6C34878D82A}">
                    <a16:rowId xmlns:a16="http://schemas.microsoft.com/office/drawing/2014/main" val="4155392836"/>
                  </a:ext>
                </a:extLst>
              </a:tr>
              <a:tr h="408546">
                <a:tc>
                  <a:txBody>
                    <a:bodyPr/>
                    <a:lstStyle/>
                    <a:p>
                      <a:endParaRPr lang="en-US" dirty="0"/>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dirty="0"/>
                    </a:p>
                  </a:txBody>
                  <a:tcPr>
                    <a:solidFill>
                      <a:srgbClr val="00B050"/>
                    </a:solidFill>
                  </a:tcPr>
                </a:tc>
                <a:extLst>
                  <a:ext uri="{0D108BD9-81ED-4DB2-BD59-A6C34878D82A}">
                    <a16:rowId xmlns:a16="http://schemas.microsoft.com/office/drawing/2014/main" val="1908241515"/>
                  </a:ext>
                </a:extLst>
              </a:tr>
            </a:tbl>
          </a:graphicData>
        </a:graphic>
      </p:graphicFrame>
      <p:graphicFrame>
        <p:nvGraphicFramePr>
          <p:cNvPr id="22" name="Table 21"/>
          <p:cNvGraphicFramePr>
            <a:graphicFrameLocks noGrp="1"/>
          </p:cNvGraphicFramePr>
          <p:nvPr/>
        </p:nvGraphicFramePr>
        <p:xfrm>
          <a:off x="1776028" y="2345876"/>
          <a:ext cx="2831976" cy="2451276"/>
        </p:xfrm>
        <a:graphic>
          <a:graphicData uri="http://schemas.openxmlformats.org/drawingml/2006/table">
            <a:tbl>
              <a:tblPr firstRow="1" bandRow="1">
                <a:tableStyleId>{5940675A-B579-460E-94D1-54222C63F5DA}</a:tableStyleId>
              </a:tblPr>
              <a:tblGrid>
                <a:gridCol w="471996">
                  <a:extLst>
                    <a:ext uri="{9D8B030D-6E8A-4147-A177-3AD203B41FA5}">
                      <a16:colId xmlns:a16="http://schemas.microsoft.com/office/drawing/2014/main" val="3061608072"/>
                    </a:ext>
                  </a:extLst>
                </a:gridCol>
                <a:gridCol w="471996">
                  <a:extLst>
                    <a:ext uri="{9D8B030D-6E8A-4147-A177-3AD203B41FA5}">
                      <a16:colId xmlns:a16="http://schemas.microsoft.com/office/drawing/2014/main" val="3729431883"/>
                    </a:ext>
                  </a:extLst>
                </a:gridCol>
                <a:gridCol w="471996">
                  <a:extLst>
                    <a:ext uri="{9D8B030D-6E8A-4147-A177-3AD203B41FA5}">
                      <a16:colId xmlns:a16="http://schemas.microsoft.com/office/drawing/2014/main" val="875644749"/>
                    </a:ext>
                  </a:extLst>
                </a:gridCol>
                <a:gridCol w="471996">
                  <a:extLst>
                    <a:ext uri="{9D8B030D-6E8A-4147-A177-3AD203B41FA5}">
                      <a16:colId xmlns:a16="http://schemas.microsoft.com/office/drawing/2014/main" val="3136470270"/>
                    </a:ext>
                  </a:extLst>
                </a:gridCol>
                <a:gridCol w="471996">
                  <a:extLst>
                    <a:ext uri="{9D8B030D-6E8A-4147-A177-3AD203B41FA5}">
                      <a16:colId xmlns:a16="http://schemas.microsoft.com/office/drawing/2014/main" val="963259849"/>
                    </a:ext>
                  </a:extLst>
                </a:gridCol>
                <a:gridCol w="471996">
                  <a:extLst>
                    <a:ext uri="{9D8B030D-6E8A-4147-A177-3AD203B41FA5}">
                      <a16:colId xmlns:a16="http://schemas.microsoft.com/office/drawing/2014/main" val="2464993911"/>
                    </a:ext>
                  </a:extLst>
                </a:gridCol>
              </a:tblGrid>
              <a:tr h="408546">
                <a:tc>
                  <a:txBody>
                    <a:bodyPr/>
                    <a:lstStyle/>
                    <a:p>
                      <a:endParaRPr lang="en-US" dirty="0"/>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extLst>
                  <a:ext uri="{0D108BD9-81ED-4DB2-BD59-A6C34878D82A}">
                    <a16:rowId xmlns:a16="http://schemas.microsoft.com/office/drawing/2014/main" val="147999500"/>
                  </a:ext>
                </a:extLst>
              </a:tr>
              <a:tr h="408546">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extLst>
                  <a:ext uri="{0D108BD9-81ED-4DB2-BD59-A6C34878D82A}">
                    <a16:rowId xmlns:a16="http://schemas.microsoft.com/office/drawing/2014/main" val="3070766631"/>
                  </a:ext>
                </a:extLst>
              </a:tr>
              <a:tr h="408546">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dirty="0"/>
                    </a:p>
                  </a:txBody>
                  <a:tcPr>
                    <a:solidFill>
                      <a:srgbClr val="FF0000"/>
                    </a:solidFill>
                  </a:tcPr>
                </a:tc>
                <a:extLst>
                  <a:ext uri="{0D108BD9-81ED-4DB2-BD59-A6C34878D82A}">
                    <a16:rowId xmlns:a16="http://schemas.microsoft.com/office/drawing/2014/main" val="4072450697"/>
                  </a:ext>
                </a:extLst>
              </a:tr>
              <a:tr h="408546">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extLst>
                  <a:ext uri="{0D108BD9-81ED-4DB2-BD59-A6C34878D82A}">
                    <a16:rowId xmlns:a16="http://schemas.microsoft.com/office/drawing/2014/main" val="3531099089"/>
                  </a:ext>
                </a:extLst>
              </a:tr>
              <a:tr h="408546">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dirty="0"/>
                    </a:p>
                  </a:txBody>
                  <a:tcPr>
                    <a:solidFill>
                      <a:srgbClr val="FF0000"/>
                    </a:solidFill>
                  </a:tcPr>
                </a:tc>
                <a:extLst>
                  <a:ext uri="{0D108BD9-81ED-4DB2-BD59-A6C34878D82A}">
                    <a16:rowId xmlns:a16="http://schemas.microsoft.com/office/drawing/2014/main" val="4155392836"/>
                  </a:ext>
                </a:extLst>
              </a:tr>
              <a:tr h="408546">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dirty="0"/>
                    </a:p>
                  </a:txBody>
                  <a:tcPr>
                    <a:solidFill>
                      <a:srgbClr val="FF0000"/>
                    </a:solidFill>
                  </a:tcPr>
                </a:tc>
                <a:tc>
                  <a:txBody>
                    <a:bodyPr/>
                    <a:lstStyle/>
                    <a:p>
                      <a:endParaRPr lang="en-US" dirty="0"/>
                    </a:p>
                  </a:txBody>
                  <a:tcPr>
                    <a:solidFill>
                      <a:srgbClr val="FF0000"/>
                    </a:solidFill>
                  </a:tcPr>
                </a:tc>
                <a:extLst>
                  <a:ext uri="{0D108BD9-81ED-4DB2-BD59-A6C34878D82A}">
                    <a16:rowId xmlns:a16="http://schemas.microsoft.com/office/drawing/2014/main" val="1908241515"/>
                  </a:ext>
                </a:extLst>
              </a:tr>
            </a:tbl>
          </a:graphicData>
        </a:graphic>
      </p:graphicFrame>
      <p:sp>
        <p:nvSpPr>
          <p:cNvPr id="23" name="TextBox 22"/>
          <p:cNvSpPr txBox="1"/>
          <p:nvPr/>
        </p:nvSpPr>
        <p:spPr>
          <a:xfrm>
            <a:off x="1524000" y="900159"/>
            <a:ext cx="4523680" cy="523220"/>
          </a:xfrm>
          <a:prstGeom prst="rect">
            <a:avLst/>
          </a:prstGeom>
          <a:noFill/>
        </p:spPr>
        <p:txBody>
          <a:bodyPr wrap="square" rtlCol="0">
            <a:spAutoFit/>
          </a:bodyPr>
          <a:lstStyle/>
          <a:p>
            <a:r>
              <a:rPr lang="en-US" sz="2800" dirty="0"/>
              <a:t>Multiple filters</a:t>
            </a:r>
          </a:p>
        </p:txBody>
      </p:sp>
      <p:graphicFrame>
        <p:nvGraphicFramePr>
          <p:cNvPr id="10" name="Table 9"/>
          <p:cNvGraphicFramePr>
            <a:graphicFrameLocks noGrp="1"/>
          </p:cNvGraphicFramePr>
          <p:nvPr/>
        </p:nvGraphicFramePr>
        <p:xfrm>
          <a:off x="6190815" y="1412776"/>
          <a:ext cx="1246212" cy="1097280"/>
        </p:xfrm>
        <a:graphic>
          <a:graphicData uri="http://schemas.openxmlformats.org/drawingml/2006/table">
            <a:tbl>
              <a:tblPr firstRow="1" bandRow="1">
                <a:tableStyleId>{5940675A-B579-460E-94D1-54222C63F5DA}</a:tableStyleId>
              </a:tblPr>
              <a:tblGrid>
                <a:gridCol w="415404">
                  <a:extLst>
                    <a:ext uri="{9D8B030D-6E8A-4147-A177-3AD203B41FA5}">
                      <a16:colId xmlns:a16="http://schemas.microsoft.com/office/drawing/2014/main" val="343688255"/>
                    </a:ext>
                  </a:extLst>
                </a:gridCol>
                <a:gridCol w="415404">
                  <a:extLst>
                    <a:ext uri="{9D8B030D-6E8A-4147-A177-3AD203B41FA5}">
                      <a16:colId xmlns:a16="http://schemas.microsoft.com/office/drawing/2014/main" val="1512546809"/>
                    </a:ext>
                  </a:extLst>
                </a:gridCol>
                <a:gridCol w="415404">
                  <a:extLst>
                    <a:ext uri="{9D8B030D-6E8A-4147-A177-3AD203B41FA5}">
                      <a16:colId xmlns:a16="http://schemas.microsoft.com/office/drawing/2014/main" val="3848940069"/>
                    </a:ext>
                  </a:extLst>
                </a:gridCol>
              </a:tblGrid>
              <a:tr h="345260">
                <a:tc>
                  <a:txBody>
                    <a:bodyPr/>
                    <a:lstStyle/>
                    <a:p>
                      <a:endParaRPr lang="en-US" dirty="0"/>
                    </a:p>
                  </a:txBody>
                  <a:tcPr>
                    <a:solidFill>
                      <a:srgbClr val="FFFF00"/>
                    </a:solidFill>
                  </a:tcPr>
                </a:tc>
                <a:tc>
                  <a:txBody>
                    <a:bodyPr/>
                    <a:lstStyle/>
                    <a:p>
                      <a:endParaRPr lang="en-US"/>
                    </a:p>
                  </a:txBody>
                  <a:tcPr>
                    <a:solidFill>
                      <a:srgbClr val="FFFF00"/>
                    </a:solidFill>
                  </a:tcPr>
                </a:tc>
                <a:tc>
                  <a:txBody>
                    <a:bodyPr/>
                    <a:lstStyle/>
                    <a:p>
                      <a:endParaRPr lang="en-US"/>
                    </a:p>
                  </a:txBody>
                  <a:tcPr>
                    <a:solidFill>
                      <a:srgbClr val="FFFF00"/>
                    </a:solidFill>
                  </a:tcPr>
                </a:tc>
                <a:extLst>
                  <a:ext uri="{0D108BD9-81ED-4DB2-BD59-A6C34878D82A}">
                    <a16:rowId xmlns:a16="http://schemas.microsoft.com/office/drawing/2014/main" val="1396516520"/>
                  </a:ext>
                </a:extLst>
              </a:tr>
              <a:tr h="345260">
                <a:tc>
                  <a:txBody>
                    <a:bodyPr/>
                    <a:lstStyle/>
                    <a:p>
                      <a:endParaRPr lang="en-US"/>
                    </a:p>
                  </a:txBody>
                  <a:tcPr>
                    <a:solidFill>
                      <a:srgbClr val="FFFF00"/>
                    </a:solidFill>
                  </a:tcPr>
                </a:tc>
                <a:tc>
                  <a:txBody>
                    <a:bodyPr/>
                    <a:lstStyle/>
                    <a:p>
                      <a:endParaRPr lang="en-US"/>
                    </a:p>
                  </a:txBody>
                  <a:tcPr>
                    <a:solidFill>
                      <a:srgbClr val="FFFF00"/>
                    </a:solidFill>
                  </a:tcPr>
                </a:tc>
                <a:tc>
                  <a:txBody>
                    <a:bodyPr/>
                    <a:lstStyle/>
                    <a:p>
                      <a:endParaRPr lang="en-US"/>
                    </a:p>
                  </a:txBody>
                  <a:tcPr>
                    <a:solidFill>
                      <a:srgbClr val="FFFF00"/>
                    </a:solidFill>
                  </a:tcPr>
                </a:tc>
                <a:extLst>
                  <a:ext uri="{0D108BD9-81ED-4DB2-BD59-A6C34878D82A}">
                    <a16:rowId xmlns:a16="http://schemas.microsoft.com/office/drawing/2014/main" val="1925025815"/>
                  </a:ext>
                </a:extLst>
              </a:tr>
              <a:tr h="345260">
                <a:tc>
                  <a:txBody>
                    <a:bodyPr/>
                    <a:lstStyle/>
                    <a:p>
                      <a:endParaRPr lang="en-US"/>
                    </a:p>
                  </a:txBody>
                  <a:tcPr>
                    <a:solidFill>
                      <a:srgbClr val="FFFF00"/>
                    </a:solidFill>
                  </a:tcPr>
                </a:tc>
                <a:tc>
                  <a:txBody>
                    <a:bodyPr/>
                    <a:lstStyle/>
                    <a:p>
                      <a:endParaRPr lang="en-US"/>
                    </a:p>
                  </a:txBody>
                  <a:tcPr>
                    <a:solidFill>
                      <a:srgbClr val="FFFF00"/>
                    </a:solidFill>
                  </a:tcPr>
                </a:tc>
                <a:tc>
                  <a:txBody>
                    <a:bodyPr/>
                    <a:lstStyle/>
                    <a:p>
                      <a:endParaRPr lang="en-US" dirty="0"/>
                    </a:p>
                  </a:txBody>
                  <a:tcPr>
                    <a:solidFill>
                      <a:srgbClr val="FFFF00"/>
                    </a:solidFill>
                  </a:tcPr>
                </a:tc>
                <a:extLst>
                  <a:ext uri="{0D108BD9-81ED-4DB2-BD59-A6C34878D82A}">
                    <a16:rowId xmlns:a16="http://schemas.microsoft.com/office/drawing/2014/main" val="717292137"/>
                  </a:ext>
                </a:extLst>
              </a:tr>
            </a:tbl>
          </a:graphicData>
        </a:graphic>
      </p:graphicFrame>
      <p:graphicFrame>
        <p:nvGraphicFramePr>
          <p:cNvPr id="24" name="Table 23"/>
          <p:cNvGraphicFramePr>
            <a:graphicFrameLocks noGrp="1"/>
          </p:cNvGraphicFramePr>
          <p:nvPr/>
        </p:nvGraphicFramePr>
        <p:xfrm>
          <a:off x="6031408" y="1564655"/>
          <a:ext cx="1246212" cy="1097280"/>
        </p:xfrm>
        <a:graphic>
          <a:graphicData uri="http://schemas.openxmlformats.org/drawingml/2006/table">
            <a:tbl>
              <a:tblPr firstRow="1" bandRow="1">
                <a:tableStyleId>{5940675A-B579-460E-94D1-54222C63F5DA}</a:tableStyleId>
              </a:tblPr>
              <a:tblGrid>
                <a:gridCol w="415404">
                  <a:extLst>
                    <a:ext uri="{9D8B030D-6E8A-4147-A177-3AD203B41FA5}">
                      <a16:colId xmlns:a16="http://schemas.microsoft.com/office/drawing/2014/main" val="343688255"/>
                    </a:ext>
                  </a:extLst>
                </a:gridCol>
                <a:gridCol w="415404">
                  <a:extLst>
                    <a:ext uri="{9D8B030D-6E8A-4147-A177-3AD203B41FA5}">
                      <a16:colId xmlns:a16="http://schemas.microsoft.com/office/drawing/2014/main" val="1512546809"/>
                    </a:ext>
                  </a:extLst>
                </a:gridCol>
                <a:gridCol w="415404">
                  <a:extLst>
                    <a:ext uri="{9D8B030D-6E8A-4147-A177-3AD203B41FA5}">
                      <a16:colId xmlns:a16="http://schemas.microsoft.com/office/drawing/2014/main" val="3848940069"/>
                    </a:ext>
                  </a:extLst>
                </a:gridCol>
              </a:tblGrid>
              <a:tr h="345260">
                <a:tc>
                  <a:txBody>
                    <a:bodyPr/>
                    <a:lstStyle/>
                    <a:p>
                      <a:endParaRPr lang="en-US" dirty="0"/>
                    </a:p>
                  </a:txBody>
                  <a:tcPr>
                    <a:solidFill>
                      <a:srgbClr val="FFFF00"/>
                    </a:solidFill>
                  </a:tcPr>
                </a:tc>
                <a:tc>
                  <a:txBody>
                    <a:bodyPr/>
                    <a:lstStyle/>
                    <a:p>
                      <a:endParaRPr lang="en-US"/>
                    </a:p>
                  </a:txBody>
                  <a:tcPr>
                    <a:solidFill>
                      <a:srgbClr val="FFFF00"/>
                    </a:solidFill>
                  </a:tcPr>
                </a:tc>
                <a:tc>
                  <a:txBody>
                    <a:bodyPr/>
                    <a:lstStyle/>
                    <a:p>
                      <a:endParaRPr lang="en-US" dirty="0"/>
                    </a:p>
                  </a:txBody>
                  <a:tcPr>
                    <a:solidFill>
                      <a:srgbClr val="FFFF00"/>
                    </a:solidFill>
                  </a:tcPr>
                </a:tc>
                <a:extLst>
                  <a:ext uri="{0D108BD9-81ED-4DB2-BD59-A6C34878D82A}">
                    <a16:rowId xmlns:a16="http://schemas.microsoft.com/office/drawing/2014/main" val="1396516520"/>
                  </a:ext>
                </a:extLst>
              </a:tr>
              <a:tr h="345260">
                <a:tc>
                  <a:txBody>
                    <a:bodyPr/>
                    <a:lstStyle/>
                    <a:p>
                      <a:endParaRPr lang="en-US"/>
                    </a:p>
                  </a:txBody>
                  <a:tcPr>
                    <a:solidFill>
                      <a:srgbClr val="FFFF00"/>
                    </a:solidFill>
                  </a:tcPr>
                </a:tc>
                <a:tc>
                  <a:txBody>
                    <a:bodyPr/>
                    <a:lstStyle/>
                    <a:p>
                      <a:endParaRPr lang="en-US"/>
                    </a:p>
                  </a:txBody>
                  <a:tcPr>
                    <a:solidFill>
                      <a:srgbClr val="FFFF00"/>
                    </a:solidFill>
                  </a:tcPr>
                </a:tc>
                <a:tc>
                  <a:txBody>
                    <a:bodyPr/>
                    <a:lstStyle/>
                    <a:p>
                      <a:endParaRPr lang="en-US"/>
                    </a:p>
                  </a:txBody>
                  <a:tcPr>
                    <a:solidFill>
                      <a:srgbClr val="FFFF00"/>
                    </a:solidFill>
                  </a:tcPr>
                </a:tc>
                <a:extLst>
                  <a:ext uri="{0D108BD9-81ED-4DB2-BD59-A6C34878D82A}">
                    <a16:rowId xmlns:a16="http://schemas.microsoft.com/office/drawing/2014/main" val="1925025815"/>
                  </a:ext>
                </a:extLst>
              </a:tr>
              <a:tr h="345260">
                <a:tc>
                  <a:txBody>
                    <a:bodyPr/>
                    <a:lstStyle/>
                    <a:p>
                      <a:endParaRPr lang="en-US"/>
                    </a:p>
                  </a:txBody>
                  <a:tcPr>
                    <a:solidFill>
                      <a:srgbClr val="FFFF00"/>
                    </a:solidFill>
                  </a:tcPr>
                </a:tc>
                <a:tc>
                  <a:txBody>
                    <a:bodyPr/>
                    <a:lstStyle/>
                    <a:p>
                      <a:endParaRPr lang="en-US"/>
                    </a:p>
                  </a:txBody>
                  <a:tcPr>
                    <a:solidFill>
                      <a:srgbClr val="FFFF00"/>
                    </a:solidFill>
                  </a:tcPr>
                </a:tc>
                <a:tc>
                  <a:txBody>
                    <a:bodyPr/>
                    <a:lstStyle/>
                    <a:p>
                      <a:endParaRPr lang="en-US" dirty="0"/>
                    </a:p>
                  </a:txBody>
                  <a:tcPr>
                    <a:solidFill>
                      <a:srgbClr val="FFFF00"/>
                    </a:solidFill>
                  </a:tcPr>
                </a:tc>
                <a:extLst>
                  <a:ext uri="{0D108BD9-81ED-4DB2-BD59-A6C34878D82A}">
                    <a16:rowId xmlns:a16="http://schemas.microsoft.com/office/drawing/2014/main" val="717292137"/>
                  </a:ext>
                </a:extLst>
              </a:tr>
            </a:tbl>
          </a:graphicData>
        </a:graphic>
      </p:graphicFrame>
      <p:graphicFrame>
        <p:nvGraphicFramePr>
          <p:cNvPr id="25" name="Table 24"/>
          <p:cNvGraphicFramePr>
            <a:graphicFrameLocks noGrp="1"/>
          </p:cNvGraphicFramePr>
          <p:nvPr/>
        </p:nvGraphicFramePr>
        <p:xfrm>
          <a:off x="5843656" y="1741478"/>
          <a:ext cx="1246212" cy="1097280"/>
        </p:xfrm>
        <a:graphic>
          <a:graphicData uri="http://schemas.openxmlformats.org/drawingml/2006/table">
            <a:tbl>
              <a:tblPr firstRow="1" bandRow="1">
                <a:tableStyleId>{5940675A-B579-460E-94D1-54222C63F5DA}</a:tableStyleId>
              </a:tblPr>
              <a:tblGrid>
                <a:gridCol w="415404">
                  <a:extLst>
                    <a:ext uri="{9D8B030D-6E8A-4147-A177-3AD203B41FA5}">
                      <a16:colId xmlns:a16="http://schemas.microsoft.com/office/drawing/2014/main" val="343688255"/>
                    </a:ext>
                  </a:extLst>
                </a:gridCol>
                <a:gridCol w="415404">
                  <a:extLst>
                    <a:ext uri="{9D8B030D-6E8A-4147-A177-3AD203B41FA5}">
                      <a16:colId xmlns:a16="http://schemas.microsoft.com/office/drawing/2014/main" val="1512546809"/>
                    </a:ext>
                  </a:extLst>
                </a:gridCol>
                <a:gridCol w="415404">
                  <a:extLst>
                    <a:ext uri="{9D8B030D-6E8A-4147-A177-3AD203B41FA5}">
                      <a16:colId xmlns:a16="http://schemas.microsoft.com/office/drawing/2014/main" val="3848940069"/>
                    </a:ext>
                  </a:extLst>
                </a:gridCol>
              </a:tblGrid>
              <a:tr h="345260">
                <a:tc>
                  <a:txBody>
                    <a:bodyPr/>
                    <a:lstStyle/>
                    <a:p>
                      <a:endParaRPr lang="en-US" dirty="0"/>
                    </a:p>
                  </a:txBody>
                  <a:tcPr>
                    <a:solidFill>
                      <a:srgbClr val="FFFF00"/>
                    </a:solidFill>
                  </a:tcPr>
                </a:tc>
                <a:tc>
                  <a:txBody>
                    <a:bodyPr/>
                    <a:lstStyle/>
                    <a:p>
                      <a:endParaRPr lang="en-US"/>
                    </a:p>
                  </a:txBody>
                  <a:tcPr>
                    <a:solidFill>
                      <a:srgbClr val="FFFF00"/>
                    </a:solidFill>
                  </a:tcPr>
                </a:tc>
                <a:tc>
                  <a:txBody>
                    <a:bodyPr/>
                    <a:lstStyle/>
                    <a:p>
                      <a:endParaRPr lang="en-US" dirty="0"/>
                    </a:p>
                  </a:txBody>
                  <a:tcPr>
                    <a:solidFill>
                      <a:srgbClr val="FFFF00"/>
                    </a:solidFill>
                  </a:tcPr>
                </a:tc>
                <a:extLst>
                  <a:ext uri="{0D108BD9-81ED-4DB2-BD59-A6C34878D82A}">
                    <a16:rowId xmlns:a16="http://schemas.microsoft.com/office/drawing/2014/main" val="1396516520"/>
                  </a:ext>
                </a:extLst>
              </a:tr>
              <a:tr h="345260">
                <a:tc>
                  <a:txBody>
                    <a:bodyPr/>
                    <a:lstStyle/>
                    <a:p>
                      <a:endParaRPr lang="en-US"/>
                    </a:p>
                  </a:txBody>
                  <a:tcPr>
                    <a:solidFill>
                      <a:srgbClr val="FFFF00"/>
                    </a:solidFill>
                  </a:tcPr>
                </a:tc>
                <a:tc>
                  <a:txBody>
                    <a:bodyPr/>
                    <a:lstStyle/>
                    <a:p>
                      <a:endParaRPr lang="en-US"/>
                    </a:p>
                  </a:txBody>
                  <a:tcPr>
                    <a:solidFill>
                      <a:srgbClr val="FFFF00"/>
                    </a:solidFill>
                  </a:tcPr>
                </a:tc>
                <a:tc>
                  <a:txBody>
                    <a:bodyPr/>
                    <a:lstStyle/>
                    <a:p>
                      <a:endParaRPr lang="en-US" dirty="0"/>
                    </a:p>
                  </a:txBody>
                  <a:tcPr>
                    <a:solidFill>
                      <a:srgbClr val="FFFF00"/>
                    </a:solidFill>
                  </a:tcPr>
                </a:tc>
                <a:extLst>
                  <a:ext uri="{0D108BD9-81ED-4DB2-BD59-A6C34878D82A}">
                    <a16:rowId xmlns:a16="http://schemas.microsoft.com/office/drawing/2014/main" val="1925025815"/>
                  </a:ext>
                </a:extLst>
              </a:tr>
              <a:tr h="345260">
                <a:tc>
                  <a:txBody>
                    <a:bodyPr/>
                    <a:lstStyle/>
                    <a:p>
                      <a:endParaRPr lang="en-US"/>
                    </a:p>
                  </a:txBody>
                  <a:tcPr>
                    <a:solidFill>
                      <a:srgbClr val="FFFF00"/>
                    </a:solidFill>
                  </a:tcPr>
                </a:tc>
                <a:tc>
                  <a:txBody>
                    <a:bodyPr/>
                    <a:lstStyle/>
                    <a:p>
                      <a:endParaRPr lang="en-US"/>
                    </a:p>
                  </a:txBody>
                  <a:tcPr>
                    <a:solidFill>
                      <a:srgbClr val="FFFF00"/>
                    </a:solidFill>
                  </a:tcPr>
                </a:tc>
                <a:tc>
                  <a:txBody>
                    <a:bodyPr/>
                    <a:lstStyle/>
                    <a:p>
                      <a:endParaRPr lang="en-US" dirty="0"/>
                    </a:p>
                  </a:txBody>
                  <a:tcPr>
                    <a:solidFill>
                      <a:srgbClr val="FFFF00"/>
                    </a:solidFill>
                  </a:tcPr>
                </a:tc>
                <a:extLst>
                  <a:ext uri="{0D108BD9-81ED-4DB2-BD59-A6C34878D82A}">
                    <a16:rowId xmlns:a16="http://schemas.microsoft.com/office/drawing/2014/main" val="717292137"/>
                  </a:ext>
                </a:extLst>
              </a:tr>
            </a:tbl>
          </a:graphicData>
        </a:graphic>
      </p:graphicFrame>
      <p:graphicFrame>
        <p:nvGraphicFramePr>
          <p:cNvPr id="26" name="Table 25"/>
          <p:cNvGraphicFramePr>
            <a:graphicFrameLocks noGrp="1"/>
          </p:cNvGraphicFramePr>
          <p:nvPr/>
        </p:nvGraphicFramePr>
        <p:xfrm>
          <a:off x="8453919" y="1455784"/>
          <a:ext cx="1966516" cy="1612728"/>
        </p:xfrm>
        <a:graphic>
          <a:graphicData uri="http://schemas.openxmlformats.org/drawingml/2006/table">
            <a:tbl>
              <a:tblPr firstRow="1" bandRow="1">
                <a:tableStyleId>{5940675A-B579-460E-94D1-54222C63F5DA}</a:tableStyleId>
              </a:tblPr>
              <a:tblGrid>
                <a:gridCol w="491629">
                  <a:extLst>
                    <a:ext uri="{9D8B030D-6E8A-4147-A177-3AD203B41FA5}">
                      <a16:colId xmlns:a16="http://schemas.microsoft.com/office/drawing/2014/main" val="235652120"/>
                    </a:ext>
                  </a:extLst>
                </a:gridCol>
                <a:gridCol w="491629">
                  <a:extLst>
                    <a:ext uri="{9D8B030D-6E8A-4147-A177-3AD203B41FA5}">
                      <a16:colId xmlns:a16="http://schemas.microsoft.com/office/drawing/2014/main" val="2453621080"/>
                    </a:ext>
                  </a:extLst>
                </a:gridCol>
                <a:gridCol w="491629">
                  <a:extLst>
                    <a:ext uri="{9D8B030D-6E8A-4147-A177-3AD203B41FA5}">
                      <a16:colId xmlns:a16="http://schemas.microsoft.com/office/drawing/2014/main" val="2816108290"/>
                    </a:ext>
                  </a:extLst>
                </a:gridCol>
                <a:gridCol w="491629">
                  <a:extLst>
                    <a:ext uri="{9D8B030D-6E8A-4147-A177-3AD203B41FA5}">
                      <a16:colId xmlns:a16="http://schemas.microsoft.com/office/drawing/2014/main" val="1213547353"/>
                    </a:ext>
                  </a:extLst>
                </a:gridCol>
              </a:tblGrid>
              <a:tr h="403182">
                <a:tc>
                  <a:txBody>
                    <a:bodyPr/>
                    <a:lstStyle/>
                    <a:p>
                      <a:endParaRPr lang="en-US" dirty="0"/>
                    </a:p>
                  </a:txBody>
                  <a:tcPr>
                    <a:solidFill>
                      <a:schemeClr val="bg1"/>
                    </a:solidFill>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527697722"/>
                  </a:ext>
                </a:extLst>
              </a:tr>
              <a:tr h="403182">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284824173"/>
                  </a:ext>
                </a:extLst>
              </a:tr>
              <a:tr h="403182">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850185928"/>
                  </a:ext>
                </a:extLst>
              </a:tr>
              <a:tr h="403182">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519498481"/>
                  </a:ext>
                </a:extLst>
              </a:tr>
            </a:tbl>
          </a:graphicData>
        </a:graphic>
      </p:graphicFrame>
      <p:sp>
        <p:nvSpPr>
          <p:cNvPr id="27" name="TextBox 26"/>
          <p:cNvSpPr txBox="1"/>
          <p:nvPr/>
        </p:nvSpPr>
        <p:spPr>
          <a:xfrm>
            <a:off x="5951984" y="3096627"/>
            <a:ext cx="1565424" cy="523220"/>
          </a:xfrm>
          <a:prstGeom prst="rect">
            <a:avLst/>
          </a:prstGeom>
          <a:noFill/>
        </p:spPr>
        <p:txBody>
          <a:bodyPr wrap="square" rtlCol="0">
            <a:spAutoFit/>
          </a:bodyPr>
          <a:lstStyle/>
          <a:p>
            <a:r>
              <a:rPr lang="en-US" sz="2800" dirty="0"/>
              <a:t>3 x 3 x </a:t>
            </a:r>
            <a:r>
              <a:rPr lang="en-US" sz="2800" dirty="0">
                <a:solidFill>
                  <a:srgbClr val="FFFF00"/>
                </a:solidFill>
              </a:rPr>
              <a:t>3</a:t>
            </a:r>
          </a:p>
        </p:txBody>
      </p:sp>
      <p:sp>
        <p:nvSpPr>
          <p:cNvPr id="28" name="TextBox 27"/>
          <p:cNvSpPr txBox="1"/>
          <p:nvPr/>
        </p:nvSpPr>
        <p:spPr>
          <a:xfrm>
            <a:off x="8654465" y="3096627"/>
            <a:ext cx="1565424" cy="523220"/>
          </a:xfrm>
          <a:prstGeom prst="rect">
            <a:avLst/>
          </a:prstGeom>
          <a:noFill/>
        </p:spPr>
        <p:txBody>
          <a:bodyPr wrap="square" rtlCol="0">
            <a:spAutoFit/>
          </a:bodyPr>
          <a:lstStyle/>
          <a:p>
            <a:pPr algn="ctr"/>
            <a:r>
              <a:rPr lang="en-US" sz="2800" dirty="0"/>
              <a:t>4 x 4</a:t>
            </a:r>
          </a:p>
        </p:txBody>
      </p:sp>
      <p:sp>
        <p:nvSpPr>
          <p:cNvPr id="18" name="TextBox 17"/>
          <p:cNvSpPr txBox="1"/>
          <p:nvPr/>
        </p:nvSpPr>
        <p:spPr>
          <a:xfrm>
            <a:off x="5087888" y="4198326"/>
            <a:ext cx="864096" cy="923330"/>
          </a:xfrm>
          <a:prstGeom prst="rect">
            <a:avLst/>
          </a:prstGeom>
          <a:noFill/>
        </p:spPr>
        <p:txBody>
          <a:bodyPr wrap="square" rtlCol="0">
            <a:spAutoFit/>
          </a:bodyPr>
          <a:lstStyle/>
          <a:p>
            <a:pPr algn="ctr"/>
            <a:r>
              <a:rPr lang="en-US" sz="5400" dirty="0"/>
              <a:t>*</a:t>
            </a:r>
          </a:p>
        </p:txBody>
      </p:sp>
      <p:sp>
        <p:nvSpPr>
          <p:cNvPr id="19" name="TextBox 18"/>
          <p:cNvSpPr txBox="1"/>
          <p:nvPr/>
        </p:nvSpPr>
        <p:spPr>
          <a:xfrm>
            <a:off x="7608168" y="4113544"/>
            <a:ext cx="864096" cy="923330"/>
          </a:xfrm>
          <a:prstGeom prst="rect">
            <a:avLst/>
          </a:prstGeom>
          <a:noFill/>
        </p:spPr>
        <p:txBody>
          <a:bodyPr wrap="square" rtlCol="0">
            <a:spAutoFit/>
          </a:bodyPr>
          <a:lstStyle/>
          <a:p>
            <a:pPr algn="ctr"/>
            <a:r>
              <a:rPr lang="en-US" sz="5400" dirty="0"/>
              <a:t>=</a:t>
            </a:r>
          </a:p>
        </p:txBody>
      </p:sp>
      <p:graphicFrame>
        <p:nvGraphicFramePr>
          <p:cNvPr id="20" name="Table 19"/>
          <p:cNvGraphicFramePr>
            <a:graphicFrameLocks noGrp="1"/>
          </p:cNvGraphicFramePr>
          <p:nvPr/>
        </p:nvGraphicFramePr>
        <p:xfrm>
          <a:off x="6190815" y="3725837"/>
          <a:ext cx="1246212" cy="1097280"/>
        </p:xfrm>
        <a:graphic>
          <a:graphicData uri="http://schemas.openxmlformats.org/drawingml/2006/table">
            <a:tbl>
              <a:tblPr firstRow="1" bandRow="1">
                <a:tableStyleId>{5940675A-B579-460E-94D1-54222C63F5DA}</a:tableStyleId>
              </a:tblPr>
              <a:tblGrid>
                <a:gridCol w="415404">
                  <a:extLst>
                    <a:ext uri="{9D8B030D-6E8A-4147-A177-3AD203B41FA5}">
                      <a16:colId xmlns:a16="http://schemas.microsoft.com/office/drawing/2014/main" val="343688255"/>
                    </a:ext>
                  </a:extLst>
                </a:gridCol>
                <a:gridCol w="415404">
                  <a:extLst>
                    <a:ext uri="{9D8B030D-6E8A-4147-A177-3AD203B41FA5}">
                      <a16:colId xmlns:a16="http://schemas.microsoft.com/office/drawing/2014/main" val="1512546809"/>
                    </a:ext>
                  </a:extLst>
                </a:gridCol>
                <a:gridCol w="415404">
                  <a:extLst>
                    <a:ext uri="{9D8B030D-6E8A-4147-A177-3AD203B41FA5}">
                      <a16:colId xmlns:a16="http://schemas.microsoft.com/office/drawing/2014/main" val="3848940069"/>
                    </a:ext>
                  </a:extLst>
                </a:gridCol>
              </a:tblGrid>
              <a:tr h="345260">
                <a:tc>
                  <a:txBody>
                    <a:bodyPr/>
                    <a:lstStyle/>
                    <a:p>
                      <a:endParaRPr lang="en-US" dirty="0"/>
                    </a:p>
                  </a:txBody>
                  <a:tcPr>
                    <a:solidFill>
                      <a:srgbClr val="FFC000"/>
                    </a:solidFill>
                  </a:tcPr>
                </a:tc>
                <a:tc>
                  <a:txBody>
                    <a:bodyPr/>
                    <a:lstStyle/>
                    <a:p>
                      <a:endParaRPr lang="en-US"/>
                    </a:p>
                  </a:txBody>
                  <a:tcPr>
                    <a:solidFill>
                      <a:srgbClr val="FFC000"/>
                    </a:solidFill>
                  </a:tcPr>
                </a:tc>
                <a:tc>
                  <a:txBody>
                    <a:bodyPr/>
                    <a:lstStyle/>
                    <a:p>
                      <a:endParaRPr lang="en-US"/>
                    </a:p>
                  </a:txBody>
                  <a:tcPr>
                    <a:solidFill>
                      <a:srgbClr val="FFC000"/>
                    </a:solidFill>
                  </a:tcPr>
                </a:tc>
                <a:extLst>
                  <a:ext uri="{0D108BD9-81ED-4DB2-BD59-A6C34878D82A}">
                    <a16:rowId xmlns:a16="http://schemas.microsoft.com/office/drawing/2014/main" val="1396516520"/>
                  </a:ext>
                </a:extLst>
              </a:tr>
              <a:tr h="345260">
                <a:tc>
                  <a:txBody>
                    <a:bodyPr/>
                    <a:lstStyle/>
                    <a:p>
                      <a:endParaRPr lang="en-US"/>
                    </a:p>
                  </a:txBody>
                  <a:tcPr>
                    <a:solidFill>
                      <a:srgbClr val="FFC000"/>
                    </a:solidFill>
                  </a:tcPr>
                </a:tc>
                <a:tc>
                  <a:txBody>
                    <a:bodyPr/>
                    <a:lstStyle/>
                    <a:p>
                      <a:endParaRPr lang="en-US"/>
                    </a:p>
                  </a:txBody>
                  <a:tcPr>
                    <a:solidFill>
                      <a:srgbClr val="FFC000"/>
                    </a:solidFill>
                  </a:tcPr>
                </a:tc>
                <a:tc>
                  <a:txBody>
                    <a:bodyPr/>
                    <a:lstStyle/>
                    <a:p>
                      <a:endParaRPr lang="en-US"/>
                    </a:p>
                  </a:txBody>
                  <a:tcPr>
                    <a:solidFill>
                      <a:srgbClr val="FFC000"/>
                    </a:solidFill>
                  </a:tcPr>
                </a:tc>
                <a:extLst>
                  <a:ext uri="{0D108BD9-81ED-4DB2-BD59-A6C34878D82A}">
                    <a16:rowId xmlns:a16="http://schemas.microsoft.com/office/drawing/2014/main" val="1925025815"/>
                  </a:ext>
                </a:extLst>
              </a:tr>
              <a:tr h="345260">
                <a:tc>
                  <a:txBody>
                    <a:bodyPr/>
                    <a:lstStyle/>
                    <a:p>
                      <a:endParaRPr lang="en-US"/>
                    </a:p>
                  </a:txBody>
                  <a:tcPr>
                    <a:solidFill>
                      <a:srgbClr val="FFC000"/>
                    </a:solidFill>
                  </a:tcPr>
                </a:tc>
                <a:tc>
                  <a:txBody>
                    <a:bodyPr/>
                    <a:lstStyle/>
                    <a:p>
                      <a:endParaRPr lang="en-US"/>
                    </a:p>
                  </a:txBody>
                  <a:tcPr>
                    <a:solidFill>
                      <a:srgbClr val="FFC000"/>
                    </a:solidFill>
                  </a:tcPr>
                </a:tc>
                <a:tc>
                  <a:txBody>
                    <a:bodyPr/>
                    <a:lstStyle/>
                    <a:p>
                      <a:endParaRPr lang="en-US" dirty="0"/>
                    </a:p>
                  </a:txBody>
                  <a:tcPr>
                    <a:solidFill>
                      <a:srgbClr val="FFC000"/>
                    </a:solidFill>
                  </a:tcPr>
                </a:tc>
                <a:extLst>
                  <a:ext uri="{0D108BD9-81ED-4DB2-BD59-A6C34878D82A}">
                    <a16:rowId xmlns:a16="http://schemas.microsoft.com/office/drawing/2014/main" val="717292137"/>
                  </a:ext>
                </a:extLst>
              </a:tr>
            </a:tbl>
          </a:graphicData>
        </a:graphic>
      </p:graphicFrame>
      <p:graphicFrame>
        <p:nvGraphicFramePr>
          <p:cNvPr id="29" name="Table 28"/>
          <p:cNvGraphicFramePr>
            <a:graphicFrameLocks noGrp="1"/>
          </p:cNvGraphicFramePr>
          <p:nvPr/>
        </p:nvGraphicFramePr>
        <p:xfrm>
          <a:off x="6031408" y="3877716"/>
          <a:ext cx="1246212" cy="1097280"/>
        </p:xfrm>
        <a:graphic>
          <a:graphicData uri="http://schemas.openxmlformats.org/drawingml/2006/table">
            <a:tbl>
              <a:tblPr firstRow="1" bandRow="1">
                <a:tableStyleId>{5940675A-B579-460E-94D1-54222C63F5DA}</a:tableStyleId>
              </a:tblPr>
              <a:tblGrid>
                <a:gridCol w="415404">
                  <a:extLst>
                    <a:ext uri="{9D8B030D-6E8A-4147-A177-3AD203B41FA5}">
                      <a16:colId xmlns:a16="http://schemas.microsoft.com/office/drawing/2014/main" val="343688255"/>
                    </a:ext>
                  </a:extLst>
                </a:gridCol>
                <a:gridCol w="415404">
                  <a:extLst>
                    <a:ext uri="{9D8B030D-6E8A-4147-A177-3AD203B41FA5}">
                      <a16:colId xmlns:a16="http://schemas.microsoft.com/office/drawing/2014/main" val="1512546809"/>
                    </a:ext>
                  </a:extLst>
                </a:gridCol>
                <a:gridCol w="415404">
                  <a:extLst>
                    <a:ext uri="{9D8B030D-6E8A-4147-A177-3AD203B41FA5}">
                      <a16:colId xmlns:a16="http://schemas.microsoft.com/office/drawing/2014/main" val="3848940069"/>
                    </a:ext>
                  </a:extLst>
                </a:gridCol>
              </a:tblGrid>
              <a:tr h="345260">
                <a:tc>
                  <a:txBody>
                    <a:bodyPr/>
                    <a:lstStyle/>
                    <a:p>
                      <a:endParaRPr lang="en-US" dirty="0"/>
                    </a:p>
                  </a:txBody>
                  <a:tcPr>
                    <a:solidFill>
                      <a:srgbClr val="FFC000"/>
                    </a:solidFill>
                  </a:tcPr>
                </a:tc>
                <a:tc>
                  <a:txBody>
                    <a:bodyPr/>
                    <a:lstStyle/>
                    <a:p>
                      <a:endParaRPr lang="en-US"/>
                    </a:p>
                  </a:txBody>
                  <a:tcPr>
                    <a:solidFill>
                      <a:srgbClr val="FFC000"/>
                    </a:solidFill>
                  </a:tcPr>
                </a:tc>
                <a:tc>
                  <a:txBody>
                    <a:bodyPr/>
                    <a:lstStyle/>
                    <a:p>
                      <a:endParaRPr lang="en-US" dirty="0"/>
                    </a:p>
                  </a:txBody>
                  <a:tcPr>
                    <a:solidFill>
                      <a:srgbClr val="FFC000"/>
                    </a:solidFill>
                  </a:tcPr>
                </a:tc>
                <a:extLst>
                  <a:ext uri="{0D108BD9-81ED-4DB2-BD59-A6C34878D82A}">
                    <a16:rowId xmlns:a16="http://schemas.microsoft.com/office/drawing/2014/main" val="1396516520"/>
                  </a:ext>
                </a:extLst>
              </a:tr>
              <a:tr h="345260">
                <a:tc>
                  <a:txBody>
                    <a:bodyPr/>
                    <a:lstStyle/>
                    <a:p>
                      <a:endParaRPr lang="en-US"/>
                    </a:p>
                  </a:txBody>
                  <a:tcPr>
                    <a:solidFill>
                      <a:srgbClr val="FFC000"/>
                    </a:solidFill>
                  </a:tcPr>
                </a:tc>
                <a:tc>
                  <a:txBody>
                    <a:bodyPr/>
                    <a:lstStyle/>
                    <a:p>
                      <a:endParaRPr lang="en-US"/>
                    </a:p>
                  </a:txBody>
                  <a:tcPr>
                    <a:solidFill>
                      <a:srgbClr val="FFC000"/>
                    </a:solidFill>
                  </a:tcPr>
                </a:tc>
                <a:tc>
                  <a:txBody>
                    <a:bodyPr/>
                    <a:lstStyle/>
                    <a:p>
                      <a:endParaRPr lang="en-US"/>
                    </a:p>
                  </a:txBody>
                  <a:tcPr>
                    <a:solidFill>
                      <a:srgbClr val="FFC000"/>
                    </a:solidFill>
                  </a:tcPr>
                </a:tc>
                <a:extLst>
                  <a:ext uri="{0D108BD9-81ED-4DB2-BD59-A6C34878D82A}">
                    <a16:rowId xmlns:a16="http://schemas.microsoft.com/office/drawing/2014/main" val="1925025815"/>
                  </a:ext>
                </a:extLst>
              </a:tr>
              <a:tr h="345260">
                <a:tc>
                  <a:txBody>
                    <a:bodyPr/>
                    <a:lstStyle/>
                    <a:p>
                      <a:endParaRPr lang="en-US"/>
                    </a:p>
                  </a:txBody>
                  <a:tcPr>
                    <a:solidFill>
                      <a:srgbClr val="FFC000"/>
                    </a:solidFill>
                  </a:tcPr>
                </a:tc>
                <a:tc>
                  <a:txBody>
                    <a:bodyPr/>
                    <a:lstStyle/>
                    <a:p>
                      <a:endParaRPr lang="en-US"/>
                    </a:p>
                  </a:txBody>
                  <a:tcPr>
                    <a:solidFill>
                      <a:srgbClr val="FFC000"/>
                    </a:solidFill>
                  </a:tcPr>
                </a:tc>
                <a:tc>
                  <a:txBody>
                    <a:bodyPr/>
                    <a:lstStyle/>
                    <a:p>
                      <a:endParaRPr lang="en-US" dirty="0"/>
                    </a:p>
                  </a:txBody>
                  <a:tcPr>
                    <a:solidFill>
                      <a:srgbClr val="FFC000"/>
                    </a:solidFill>
                  </a:tcPr>
                </a:tc>
                <a:extLst>
                  <a:ext uri="{0D108BD9-81ED-4DB2-BD59-A6C34878D82A}">
                    <a16:rowId xmlns:a16="http://schemas.microsoft.com/office/drawing/2014/main" val="717292137"/>
                  </a:ext>
                </a:extLst>
              </a:tr>
            </a:tbl>
          </a:graphicData>
        </a:graphic>
      </p:graphicFrame>
      <p:graphicFrame>
        <p:nvGraphicFramePr>
          <p:cNvPr id="30" name="Table 29"/>
          <p:cNvGraphicFramePr>
            <a:graphicFrameLocks noGrp="1"/>
          </p:cNvGraphicFramePr>
          <p:nvPr/>
        </p:nvGraphicFramePr>
        <p:xfrm>
          <a:off x="5843656" y="4054539"/>
          <a:ext cx="1246212" cy="1097280"/>
        </p:xfrm>
        <a:graphic>
          <a:graphicData uri="http://schemas.openxmlformats.org/drawingml/2006/table">
            <a:tbl>
              <a:tblPr firstRow="1" bandRow="1">
                <a:tableStyleId>{5940675A-B579-460E-94D1-54222C63F5DA}</a:tableStyleId>
              </a:tblPr>
              <a:tblGrid>
                <a:gridCol w="415404">
                  <a:extLst>
                    <a:ext uri="{9D8B030D-6E8A-4147-A177-3AD203B41FA5}">
                      <a16:colId xmlns:a16="http://schemas.microsoft.com/office/drawing/2014/main" val="343688255"/>
                    </a:ext>
                  </a:extLst>
                </a:gridCol>
                <a:gridCol w="415404">
                  <a:extLst>
                    <a:ext uri="{9D8B030D-6E8A-4147-A177-3AD203B41FA5}">
                      <a16:colId xmlns:a16="http://schemas.microsoft.com/office/drawing/2014/main" val="1512546809"/>
                    </a:ext>
                  </a:extLst>
                </a:gridCol>
                <a:gridCol w="415404">
                  <a:extLst>
                    <a:ext uri="{9D8B030D-6E8A-4147-A177-3AD203B41FA5}">
                      <a16:colId xmlns:a16="http://schemas.microsoft.com/office/drawing/2014/main" val="3848940069"/>
                    </a:ext>
                  </a:extLst>
                </a:gridCol>
              </a:tblGrid>
              <a:tr h="345260">
                <a:tc>
                  <a:txBody>
                    <a:bodyPr/>
                    <a:lstStyle/>
                    <a:p>
                      <a:endParaRPr lang="en-US" dirty="0"/>
                    </a:p>
                  </a:txBody>
                  <a:tcPr>
                    <a:solidFill>
                      <a:srgbClr val="FFC000"/>
                    </a:solidFill>
                  </a:tcPr>
                </a:tc>
                <a:tc>
                  <a:txBody>
                    <a:bodyPr/>
                    <a:lstStyle/>
                    <a:p>
                      <a:endParaRPr lang="en-US"/>
                    </a:p>
                  </a:txBody>
                  <a:tcPr>
                    <a:solidFill>
                      <a:srgbClr val="FFC000"/>
                    </a:solidFill>
                  </a:tcPr>
                </a:tc>
                <a:tc>
                  <a:txBody>
                    <a:bodyPr/>
                    <a:lstStyle/>
                    <a:p>
                      <a:endParaRPr lang="en-US" dirty="0"/>
                    </a:p>
                  </a:txBody>
                  <a:tcPr>
                    <a:solidFill>
                      <a:srgbClr val="FFC000"/>
                    </a:solidFill>
                  </a:tcPr>
                </a:tc>
                <a:extLst>
                  <a:ext uri="{0D108BD9-81ED-4DB2-BD59-A6C34878D82A}">
                    <a16:rowId xmlns:a16="http://schemas.microsoft.com/office/drawing/2014/main" val="1396516520"/>
                  </a:ext>
                </a:extLst>
              </a:tr>
              <a:tr h="345260">
                <a:tc>
                  <a:txBody>
                    <a:bodyPr/>
                    <a:lstStyle/>
                    <a:p>
                      <a:endParaRPr lang="en-US"/>
                    </a:p>
                  </a:txBody>
                  <a:tcPr>
                    <a:solidFill>
                      <a:srgbClr val="FFC000"/>
                    </a:solidFill>
                  </a:tcPr>
                </a:tc>
                <a:tc>
                  <a:txBody>
                    <a:bodyPr/>
                    <a:lstStyle/>
                    <a:p>
                      <a:endParaRPr lang="en-US" dirty="0"/>
                    </a:p>
                  </a:txBody>
                  <a:tcPr>
                    <a:solidFill>
                      <a:srgbClr val="FFC000"/>
                    </a:solidFill>
                  </a:tcPr>
                </a:tc>
                <a:tc>
                  <a:txBody>
                    <a:bodyPr/>
                    <a:lstStyle/>
                    <a:p>
                      <a:endParaRPr lang="en-US" dirty="0"/>
                    </a:p>
                  </a:txBody>
                  <a:tcPr>
                    <a:solidFill>
                      <a:srgbClr val="FFC000"/>
                    </a:solidFill>
                  </a:tcPr>
                </a:tc>
                <a:extLst>
                  <a:ext uri="{0D108BD9-81ED-4DB2-BD59-A6C34878D82A}">
                    <a16:rowId xmlns:a16="http://schemas.microsoft.com/office/drawing/2014/main" val="1925025815"/>
                  </a:ext>
                </a:extLst>
              </a:tr>
              <a:tr h="345260">
                <a:tc>
                  <a:txBody>
                    <a:bodyPr/>
                    <a:lstStyle/>
                    <a:p>
                      <a:endParaRPr lang="en-US"/>
                    </a:p>
                  </a:txBody>
                  <a:tcPr>
                    <a:solidFill>
                      <a:srgbClr val="FFC000"/>
                    </a:solidFill>
                  </a:tcPr>
                </a:tc>
                <a:tc>
                  <a:txBody>
                    <a:bodyPr/>
                    <a:lstStyle/>
                    <a:p>
                      <a:endParaRPr lang="en-US"/>
                    </a:p>
                  </a:txBody>
                  <a:tcPr>
                    <a:solidFill>
                      <a:srgbClr val="FFC000"/>
                    </a:solidFill>
                  </a:tcPr>
                </a:tc>
                <a:tc>
                  <a:txBody>
                    <a:bodyPr/>
                    <a:lstStyle/>
                    <a:p>
                      <a:endParaRPr lang="en-US" dirty="0"/>
                    </a:p>
                  </a:txBody>
                  <a:tcPr>
                    <a:solidFill>
                      <a:srgbClr val="FFC000"/>
                    </a:solidFill>
                  </a:tcPr>
                </a:tc>
                <a:extLst>
                  <a:ext uri="{0D108BD9-81ED-4DB2-BD59-A6C34878D82A}">
                    <a16:rowId xmlns:a16="http://schemas.microsoft.com/office/drawing/2014/main" val="717292137"/>
                  </a:ext>
                </a:extLst>
              </a:tr>
            </a:tbl>
          </a:graphicData>
        </a:graphic>
      </p:graphicFrame>
      <p:graphicFrame>
        <p:nvGraphicFramePr>
          <p:cNvPr id="31" name="Table 30"/>
          <p:cNvGraphicFramePr>
            <a:graphicFrameLocks noGrp="1"/>
          </p:cNvGraphicFramePr>
          <p:nvPr/>
        </p:nvGraphicFramePr>
        <p:xfrm>
          <a:off x="8453919" y="3768845"/>
          <a:ext cx="1966516" cy="1612728"/>
        </p:xfrm>
        <a:graphic>
          <a:graphicData uri="http://schemas.openxmlformats.org/drawingml/2006/table">
            <a:tbl>
              <a:tblPr firstRow="1" bandRow="1">
                <a:tableStyleId>{5940675A-B579-460E-94D1-54222C63F5DA}</a:tableStyleId>
              </a:tblPr>
              <a:tblGrid>
                <a:gridCol w="491629">
                  <a:extLst>
                    <a:ext uri="{9D8B030D-6E8A-4147-A177-3AD203B41FA5}">
                      <a16:colId xmlns:a16="http://schemas.microsoft.com/office/drawing/2014/main" val="235652120"/>
                    </a:ext>
                  </a:extLst>
                </a:gridCol>
                <a:gridCol w="491629">
                  <a:extLst>
                    <a:ext uri="{9D8B030D-6E8A-4147-A177-3AD203B41FA5}">
                      <a16:colId xmlns:a16="http://schemas.microsoft.com/office/drawing/2014/main" val="2453621080"/>
                    </a:ext>
                  </a:extLst>
                </a:gridCol>
                <a:gridCol w="491629">
                  <a:extLst>
                    <a:ext uri="{9D8B030D-6E8A-4147-A177-3AD203B41FA5}">
                      <a16:colId xmlns:a16="http://schemas.microsoft.com/office/drawing/2014/main" val="2816108290"/>
                    </a:ext>
                  </a:extLst>
                </a:gridCol>
                <a:gridCol w="491629">
                  <a:extLst>
                    <a:ext uri="{9D8B030D-6E8A-4147-A177-3AD203B41FA5}">
                      <a16:colId xmlns:a16="http://schemas.microsoft.com/office/drawing/2014/main" val="1213547353"/>
                    </a:ext>
                  </a:extLst>
                </a:gridCol>
              </a:tblGrid>
              <a:tr h="403182">
                <a:tc>
                  <a:txBody>
                    <a:bodyPr/>
                    <a:lstStyle/>
                    <a:p>
                      <a:endParaRPr lang="en-US" dirty="0"/>
                    </a:p>
                  </a:txBody>
                  <a:tcPr>
                    <a:solidFill>
                      <a:schemeClr val="bg1"/>
                    </a:solidFill>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527697722"/>
                  </a:ext>
                </a:extLst>
              </a:tr>
              <a:tr h="403182">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284824173"/>
                  </a:ext>
                </a:extLst>
              </a:tr>
              <a:tr h="403182">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850185928"/>
                  </a:ext>
                </a:extLst>
              </a:tr>
              <a:tr h="403182">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519498481"/>
                  </a:ext>
                </a:extLst>
              </a:tr>
            </a:tbl>
          </a:graphicData>
        </a:graphic>
      </p:graphicFrame>
      <p:sp>
        <p:nvSpPr>
          <p:cNvPr id="32" name="TextBox 31"/>
          <p:cNvSpPr txBox="1"/>
          <p:nvPr/>
        </p:nvSpPr>
        <p:spPr>
          <a:xfrm>
            <a:off x="5951984" y="5409688"/>
            <a:ext cx="1565424" cy="523220"/>
          </a:xfrm>
          <a:prstGeom prst="rect">
            <a:avLst/>
          </a:prstGeom>
          <a:noFill/>
        </p:spPr>
        <p:txBody>
          <a:bodyPr wrap="square" rtlCol="0">
            <a:spAutoFit/>
          </a:bodyPr>
          <a:lstStyle/>
          <a:p>
            <a:r>
              <a:rPr lang="en-US" sz="2800" dirty="0"/>
              <a:t>3 x 3 x </a:t>
            </a:r>
            <a:r>
              <a:rPr lang="en-US" sz="2800" dirty="0">
                <a:solidFill>
                  <a:srgbClr val="FFFF00"/>
                </a:solidFill>
              </a:rPr>
              <a:t>3</a:t>
            </a:r>
          </a:p>
        </p:txBody>
      </p:sp>
      <p:sp>
        <p:nvSpPr>
          <p:cNvPr id="33" name="TextBox 32"/>
          <p:cNvSpPr txBox="1"/>
          <p:nvPr/>
        </p:nvSpPr>
        <p:spPr>
          <a:xfrm>
            <a:off x="8654465" y="5409688"/>
            <a:ext cx="1565424" cy="523220"/>
          </a:xfrm>
          <a:prstGeom prst="rect">
            <a:avLst/>
          </a:prstGeom>
          <a:noFill/>
        </p:spPr>
        <p:txBody>
          <a:bodyPr wrap="square" rtlCol="0">
            <a:spAutoFit/>
          </a:bodyPr>
          <a:lstStyle/>
          <a:p>
            <a:pPr algn="ctr"/>
            <a:r>
              <a:rPr lang="en-US" sz="2800" dirty="0"/>
              <a:t>4 x 4</a:t>
            </a:r>
          </a:p>
        </p:txBody>
      </p:sp>
    </p:spTree>
    <p:extLst>
      <p:ext uri="{BB962C8B-B14F-4D97-AF65-F5344CB8AC3E}">
        <p14:creationId xmlns:p14="http://schemas.microsoft.com/office/powerpoint/2010/main" val="235307256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1524000" y="0"/>
            <a:ext cx="9144000" cy="69269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6D6D6D"/>
              </a:solidFill>
            </a:endParaRPr>
          </a:p>
        </p:txBody>
      </p:sp>
      <p:sp>
        <p:nvSpPr>
          <p:cNvPr id="5" name="4 - Ορθογώνιο"/>
          <p:cNvSpPr/>
          <p:nvPr/>
        </p:nvSpPr>
        <p:spPr>
          <a:xfrm>
            <a:off x="1524000" y="692696"/>
            <a:ext cx="9144000" cy="72008"/>
          </a:xfrm>
          <a:prstGeom prst="rect">
            <a:avLst/>
          </a:prstGeom>
          <a:solidFill>
            <a:srgbClr val="001F5C"/>
          </a:solidFill>
          <a:ln>
            <a:solidFill>
              <a:srgbClr val="00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ln>
                <a:solidFill>
                  <a:srgbClr val="001F5C"/>
                </a:solidFill>
              </a:ln>
              <a:solidFill>
                <a:srgbClr val="001F5C"/>
              </a:solidFill>
            </a:endParaRPr>
          </a:p>
        </p:txBody>
      </p:sp>
      <p:sp>
        <p:nvSpPr>
          <p:cNvPr id="6" name="5 - TextBox"/>
          <p:cNvSpPr txBox="1"/>
          <p:nvPr/>
        </p:nvSpPr>
        <p:spPr>
          <a:xfrm>
            <a:off x="1524000" y="53961"/>
            <a:ext cx="9395520" cy="584775"/>
          </a:xfrm>
          <a:prstGeom prst="rect">
            <a:avLst/>
          </a:prstGeom>
          <a:noFill/>
        </p:spPr>
        <p:txBody>
          <a:bodyPr wrap="square" lIns="91440" tIns="45720" rIns="91440" bIns="45720" rtlCol="0" anchor="t">
            <a:spAutoFit/>
          </a:bodyPr>
          <a:lstStyle/>
          <a:p>
            <a:r>
              <a:rPr lang="en-US" sz="3200" b="1" dirty="0">
                <a:solidFill>
                  <a:srgbClr val="000000"/>
                </a:solidFill>
                <a:cs typeface="Calibri"/>
              </a:rPr>
              <a:t>Convolution Over Volume</a:t>
            </a:r>
          </a:p>
        </p:txBody>
      </p:sp>
      <p:sp>
        <p:nvSpPr>
          <p:cNvPr id="11" name="TextBox 10"/>
          <p:cNvSpPr txBox="1"/>
          <p:nvPr/>
        </p:nvSpPr>
        <p:spPr>
          <a:xfrm>
            <a:off x="5087888" y="1885265"/>
            <a:ext cx="864096" cy="923330"/>
          </a:xfrm>
          <a:prstGeom prst="rect">
            <a:avLst/>
          </a:prstGeom>
          <a:noFill/>
        </p:spPr>
        <p:txBody>
          <a:bodyPr wrap="square" rtlCol="0">
            <a:spAutoFit/>
          </a:bodyPr>
          <a:lstStyle/>
          <a:p>
            <a:pPr algn="ctr"/>
            <a:r>
              <a:rPr lang="en-US" sz="5400" dirty="0"/>
              <a:t>*</a:t>
            </a:r>
          </a:p>
        </p:txBody>
      </p:sp>
      <p:sp>
        <p:nvSpPr>
          <p:cNvPr id="12" name="TextBox 11"/>
          <p:cNvSpPr txBox="1"/>
          <p:nvPr/>
        </p:nvSpPr>
        <p:spPr>
          <a:xfrm>
            <a:off x="7669547" y="2896572"/>
            <a:ext cx="864096" cy="923330"/>
          </a:xfrm>
          <a:prstGeom prst="rect">
            <a:avLst/>
          </a:prstGeom>
          <a:noFill/>
        </p:spPr>
        <p:txBody>
          <a:bodyPr wrap="square" rtlCol="0">
            <a:spAutoFit/>
          </a:bodyPr>
          <a:lstStyle/>
          <a:p>
            <a:pPr algn="ctr"/>
            <a:r>
              <a:rPr lang="en-US" sz="5400" dirty="0"/>
              <a:t>=</a:t>
            </a:r>
          </a:p>
        </p:txBody>
      </p:sp>
      <p:sp>
        <p:nvSpPr>
          <p:cNvPr id="17" name="TextBox 16"/>
          <p:cNvSpPr txBox="1"/>
          <p:nvPr/>
        </p:nvSpPr>
        <p:spPr>
          <a:xfrm>
            <a:off x="2685250" y="5058576"/>
            <a:ext cx="1565424" cy="523220"/>
          </a:xfrm>
          <a:prstGeom prst="rect">
            <a:avLst/>
          </a:prstGeom>
          <a:noFill/>
        </p:spPr>
        <p:txBody>
          <a:bodyPr wrap="square" rtlCol="0">
            <a:spAutoFit/>
          </a:bodyPr>
          <a:lstStyle/>
          <a:p>
            <a:r>
              <a:rPr lang="en-US" sz="2800" dirty="0"/>
              <a:t>6 x 6 x </a:t>
            </a:r>
            <a:r>
              <a:rPr lang="en-US" sz="2800" dirty="0">
                <a:solidFill>
                  <a:srgbClr val="FFFF00"/>
                </a:solidFill>
              </a:rPr>
              <a:t>3</a:t>
            </a:r>
          </a:p>
        </p:txBody>
      </p:sp>
      <p:graphicFrame>
        <p:nvGraphicFramePr>
          <p:cNvPr id="9" name="Table 8"/>
          <p:cNvGraphicFramePr>
            <a:graphicFrameLocks noGrp="1"/>
          </p:cNvGraphicFramePr>
          <p:nvPr/>
        </p:nvGraphicFramePr>
        <p:xfrm>
          <a:off x="2207568" y="1857156"/>
          <a:ext cx="2831976" cy="2451276"/>
        </p:xfrm>
        <a:graphic>
          <a:graphicData uri="http://schemas.openxmlformats.org/drawingml/2006/table">
            <a:tbl>
              <a:tblPr firstRow="1" bandRow="1">
                <a:tableStyleId>{5940675A-B579-460E-94D1-54222C63F5DA}</a:tableStyleId>
              </a:tblPr>
              <a:tblGrid>
                <a:gridCol w="471996">
                  <a:extLst>
                    <a:ext uri="{9D8B030D-6E8A-4147-A177-3AD203B41FA5}">
                      <a16:colId xmlns:a16="http://schemas.microsoft.com/office/drawing/2014/main" val="3061608072"/>
                    </a:ext>
                  </a:extLst>
                </a:gridCol>
                <a:gridCol w="471996">
                  <a:extLst>
                    <a:ext uri="{9D8B030D-6E8A-4147-A177-3AD203B41FA5}">
                      <a16:colId xmlns:a16="http://schemas.microsoft.com/office/drawing/2014/main" val="3729431883"/>
                    </a:ext>
                  </a:extLst>
                </a:gridCol>
                <a:gridCol w="471996">
                  <a:extLst>
                    <a:ext uri="{9D8B030D-6E8A-4147-A177-3AD203B41FA5}">
                      <a16:colId xmlns:a16="http://schemas.microsoft.com/office/drawing/2014/main" val="875644749"/>
                    </a:ext>
                  </a:extLst>
                </a:gridCol>
                <a:gridCol w="471996">
                  <a:extLst>
                    <a:ext uri="{9D8B030D-6E8A-4147-A177-3AD203B41FA5}">
                      <a16:colId xmlns:a16="http://schemas.microsoft.com/office/drawing/2014/main" val="3136470270"/>
                    </a:ext>
                  </a:extLst>
                </a:gridCol>
                <a:gridCol w="471996">
                  <a:extLst>
                    <a:ext uri="{9D8B030D-6E8A-4147-A177-3AD203B41FA5}">
                      <a16:colId xmlns:a16="http://schemas.microsoft.com/office/drawing/2014/main" val="963259849"/>
                    </a:ext>
                  </a:extLst>
                </a:gridCol>
                <a:gridCol w="471996">
                  <a:extLst>
                    <a:ext uri="{9D8B030D-6E8A-4147-A177-3AD203B41FA5}">
                      <a16:colId xmlns:a16="http://schemas.microsoft.com/office/drawing/2014/main" val="2464993911"/>
                    </a:ext>
                  </a:extLst>
                </a:gridCol>
              </a:tblGrid>
              <a:tr h="408546">
                <a:tc>
                  <a:txBody>
                    <a:bodyPr/>
                    <a:lstStyle/>
                    <a:p>
                      <a:endParaRPr lang="en-US" dirty="0"/>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dirty="0"/>
                    </a:p>
                  </a:txBody>
                  <a:tcPr>
                    <a:solidFill>
                      <a:srgbClr val="0070C0"/>
                    </a:solidFill>
                  </a:tcPr>
                </a:tc>
                <a:tc>
                  <a:txBody>
                    <a:bodyPr/>
                    <a:lstStyle/>
                    <a:p>
                      <a:endParaRPr lang="en-US"/>
                    </a:p>
                  </a:txBody>
                  <a:tcPr>
                    <a:solidFill>
                      <a:srgbClr val="0070C0"/>
                    </a:solidFill>
                  </a:tcPr>
                </a:tc>
                <a:extLst>
                  <a:ext uri="{0D108BD9-81ED-4DB2-BD59-A6C34878D82A}">
                    <a16:rowId xmlns:a16="http://schemas.microsoft.com/office/drawing/2014/main" val="147999500"/>
                  </a:ext>
                </a:extLst>
              </a:tr>
              <a:tr h="408546">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extLst>
                  <a:ext uri="{0D108BD9-81ED-4DB2-BD59-A6C34878D82A}">
                    <a16:rowId xmlns:a16="http://schemas.microsoft.com/office/drawing/2014/main" val="3070766631"/>
                  </a:ext>
                </a:extLst>
              </a:tr>
              <a:tr h="408546">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extLst>
                  <a:ext uri="{0D108BD9-81ED-4DB2-BD59-A6C34878D82A}">
                    <a16:rowId xmlns:a16="http://schemas.microsoft.com/office/drawing/2014/main" val="4072450697"/>
                  </a:ext>
                </a:extLst>
              </a:tr>
              <a:tr h="408546">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dirty="0"/>
                    </a:p>
                  </a:txBody>
                  <a:tcPr>
                    <a:solidFill>
                      <a:srgbClr val="0070C0"/>
                    </a:solidFill>
                  </a:tcPr>
                </a:tc>
                <a:extLst>
                  <a:ext uri="{0D108BD9-81ED-4DB2-BD59-A6C34878D82A}">
                    <a16:rowId xmlns:a16="http://schemas.microsoft.com/office/drawing/2014/main" val="3531099089"/>
                  </a:ext>
                </a:extLst>
              </a:tr>
              <a:tr h="408546">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extLst>
                  <a:ext uri="{0D108BD9-81ED-4DB2-BD59-A6C34878D82A}">
                    <a16:rowId xmlns:a16="http://schemas.microsoft.com/office/drawing/2014/main" val="4155392836"/>
                  </a:ext>
                </a:extLst>
              </a:tr>
              <a:tr h="408546">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dirty="0"/>
                    </a:p>
                  </a:txBody>
                  <a:tcPr>
                    <a:solidFill>
                      <a:srgbClr val="0070C0"/>
                    </a:solidFill>
                  </a:tcPr>
                </a:tc>
                <a:tc>
                  <a:txBody>
                    <a:bodyPr/>
                    <a:lstStyle/>
                    <a:p>
                      <a:endParaRPr lang="en-US" dirty="0"/>
                    </a:p>
                  </a:txBody>
                  <a:tcPr>
                    <a:solidFill>
                      <a:srgbClr val="0070C0"/>
                    </a:solidFill>
                  </a:tcPr>
                </a:tc>
                <a:extLst>
                  <a:ext uri="{0D108BD9-81ED-4DB2-BD59-A6C34878D82A}">
                    <a16:rowId xmlns:a16="http://schemas.microsoft.com/office/drawing/2014/main" val="1908241515"/>
                  </a:ext>
                </a:extLst>
              </a:tr>
            </a:tbl>
          </a:graphicData>
        </a:graphic>
      </p:graphicFrame>
      <p:graphicFrame>
        <p:nvGraphicFramePr>
          <p:cNvPr id="21" name="Table 20"/>
          <p:cNvGraphicFramePr>
            <a:graphicFrameLocks noGrp="1"/>
          </p:cNvGraphicFramePr>
          <p:nvPr/>
        </p:nvGraphicFramePr>
        <p:xfrm>
          <a:off x="1967880" y="2084452"/>
          <a:ext cx="2831976" cy="2451276"/>
        </p:xfrm>
        <a:graphic>
          <a:graphicData uri="http://schemas.openxmlformats.org/drawingml/2006/table">
            <a:tbl>
              <a:tblPr firstRow="1" bandRow="1">
                <a:tableStyleId>{5940675A-B579-460E-94D1-54222C63F5DA}</a:tableStyleId>
              </a:tblPr>
              <a:tblGrid>
                <a:gridCol w="471996">
                  <a:extLst>
                    <a:ext uri="{9D8B030D-6E8A-4147-A177-3AD203B41FA5}">
                      <a16:colId xmlns:a16="http://schemas.microsoft.com/office/drawing/2014/main" val="3061608072"/>
                    </a:ext>
                  </a:extLst>
                </a:gridCol>
                <a:gridCol w="471996">
                  <a:extLst>
                    <a:ext uri="{9D8B030D-6E8A-4147-A177-3AD203B41FA5}">
                      <a16:colId xmlns:a16="http://schemas.microsoft.com/office/drawing/2014/main" val="3729431883"/>
                    </a:ext>
                  </a:extLst>
                </a:gridCol>
                <a:gridCol w="471996">
                  <a:extLst>
                    <a:ext uri="{9D8B030D-6E8A-4147-A177-3AD203B41FA5}">
                      <a16:colId xmlns:a16="http://schemas.microsoft.com/office/drawing/2014/main" val="875644749"/>
                    </a:ext>
                  </a:extLst>
                </a:gridCol>
                <a:gridCol w="471996">
                  <a:extLst>
                    <a:ext uri="{9D8B030D-6E8A-4147-A177-3AD203B41FA5}">
                      <a16:colId xmlns:a16="http://schemas.microsoft.com/office/drawing/2014/main" val="3136470270"/>
                    </a:ext>
                  </a:extLst>
                </a:gridCol>
                <a:gridCol w="471996">
                  <a:extLst>
                    <a:ext uri="{9D8B030D-6E8A-4147-A177-3AD203B41FA5}">
                      <a16:colId xmlns:a16="http://schemas.microsoft.com/office/drawing/2014/main" val="963259849"/>
                    </a:ext>
                  </a:extLst>
                </a:gridCol>
                <a:gridCol w="471996">
                  <a:extLst>
                    <a:ext uri="{9D8B030D-6E8A-4147-A177-3AD203B41FA5}">
                      <a16:colId xmlns:a16="http://schemas.microsoft.com/office/drawing/2014/main" val="2464993911"/>
                    </a:ext>
                  </a:extLst>
                </a:gridCol>
              </a:tblGrid>
              <a:tr h="408546">
                <a:tc>
                  <a:txBody>
                    <a:bodyPr/>
                    <a:lstStyle/>
                    <a:p>
                      <a:endParaRPr lang="en-US" dirty="0"/>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dirty="0"/>
                    </a:p>
                  </a:txBody>
                  <a:tcPr>
                    <a:solidFill>
                      <a:srgbClr val="00B050"/>
                    </a:solidFill>
                  </a:tcPr>
                </a:tc>
                <a:extLst>
                  <a:ext uri="{0D108BD9-81ED-4DB2-BD59-A6C34878D82A}">
                    <a16:rowId xmlns:a16="http://schemas.microsoft.com/office/drawing/2014/main" val="147999500"/>
                  </a:ext>
                </a:extLst>
              </a:tr>
              <a:tr h="408546">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extLst>
                  <a:ext uri="{0D108BD9-81ED-4DB2-BD59-A6C34878D82A}">
                    <a16:rowId xmlns:a16="http://schemas.microsoft.com/office/drawing/2014/main" val="3070766631"/>
                  </a:ext>
                </a:extLst>
              </a:tr>
              <a:tr h="408546">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extLst>
                  <a:ext uri="{0D108BD9-81ED-4DB2-BD59-A6C34878D82A}">
                    <a16:rowId xmlns:a16="http://schemas.microsoft.com/office/drawing/2014/main" val="4072450697"/>
                  </a:ext>
                </a:extLst>
              </a:tr>
              <a:tr h="408546">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extLst>
                  <a:ext uri="{0D108BD9-81ED-4DB2-BD59-A6C34878D82A}">
                    <a16:rowId xmlns:a16="http://schemas.microsoft.com/office/drawing/2014/main" val="3531099089"/>
                  </a:ext>
                </a:extLst>
              </a:tr>
              <a:tr h="408546">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extLst>
                  <a:ext uri="{0D108BD9-81ED-4DB2-BD59-A6C34878D82A}">
                    <a16:rowId xmlns:a16="http://schemas.microsoft.com/office/drawing/2014/main" val="4155392836"/>
                  </a:ext>
                </a:extLst>
              </a:tr>
              <a:tr h="408546">
                <a:tc>
                  <a:txBody>
                    <a:bodyPr/>
                    <a:lstStyle/>
                    <a:p>
                      <a:endParaRPr lang="en-US" dirty="0"/>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dirty="0"/>
                    </a:p>
                  </a:txBody>
                  <a:tcPr>
                    <a:solidFill>
                      <a:srgbClr val="00B050"/>
                    </a:solidFill>
                  </a:tcPr>
                </a:tc>
                <a:extLst>
                  <a:ext uri="{0D108BD9-81ED-4DB2-BD59-A6C34878D82A}">
                    <a16:rowId xmlns:a16="http://schemas.microsoft.com/office/drawing/2014/main" val="1908241515"/>
                  </a:ext>
                </a:extLst>
              </a:tr>
            </a:tbl>
          </a:graphicData>
        </a:graphic>
      </p:graphicFrame>
      <p:graphicFrame>
        <p:nvGraphicFramePr>
          <p:cNvPr id="22" name="Table 21"/>
          <p:cNvGraphicFramePr>
            <a:graphicFrameLocks noGrp="1"/>
          </p:cNvGraphicFramePr>
          <p:nvPr/>
        </p:nvGraphicFramePr>
        <p:xfrm>
          <a:off x="1776028" y="2345876"/>
          <a:ext cx="2831976" cy="2451276"/>
        </p:xfrm>
        <a:graphic>
          <a:graphicData uri="http://schemas.openxmlformats.org/drawingml/2006/table">
            <a:tbl>
              <a:tblPr firstRow="1" bandRow="1">
                <a:tableStyleId>{5940675A-B579-460E-94D1-54222C63F5DA}</a:tableStyleId>
              </a:tblPr>
              <a:tblGrid>
                <a:gridCol w="471996">
                  <a:extLst>
                    <a:ext uri="{9D8B030D-6E8A-4147-A177-3AD203B41FA5}">
                      <a16:colId xmlns:a16="http://schemas.microsoft.com/office/drawing/2014/main" val="3061608072"/>
                    </a:ext>
                  </a:extLst>
                </a:gridCol>
                <a:gridCol w="471996">
                  <a:extLst>
                    <a:ext uri="{9D8B030D-6E8A-4147-A177-3AD203B41FA5}">
                      <a16:colId xmlns:a16="http://schemas.microsoft.com/office/drawing/2014/main" val="3729431883"/>
                    </a:ext>
                  </a:extLst>
                </a:gridCol>
                <a:gridCol w="471996">
                  <a:extLst>
                    <a:ext uri="{9D8B030D-6E8A-4147-A177-3AD203B41FA5}">
                      <a16:colId xmlns:a16="http://schemas.microsoft.com/office/drawing/2014/main" val="875644749"/>
                    </a:ext>
                  </a:extLst>
                </a:gridCol>
                <a:gridCol w="471996">
                  <a:extLst>
                    <a:ext uri="{9D8B030D-6E8A-4147-A177-3AD203B41FA5}">
                      <a16:colId xmlns:a16="http://schemas.microsoft.com/office/drawing/2014/main" val="3136470270"/>
                    </a:ext>
                  </a:extLst>
                </a:gridCol>
                <a:gridCol w="471996">
                  <a:extLst>
                    <a:ext uri="{9D8B030D-6E8A-4147-A177-3AD203B41FA5}">
                      <a16:colId xmlns:a16="http://schemas.microsoft.com/office/drawing/2014/main" val="963259849"/>
                    </a:ext>
                  </a:extLst>
                </a:gridCol>
                <a:gridCol w="471996">
                  <a:extLst>
                    <a:ext uri="{9D8B030D-6E8A-4147-A177-3AD203B41FA5}">
                      <a16:colId xmlns:a16="http://schemas.microsoft.com/office/drawing/2014/main" val="2464993911"/>
                    </a:ext>
                  </a:extLst>
                </a:gridCol>
              </a:tblGrid>
              <a:tr h="408546">
                <a:tc>
                  <a:txBody>
                    <a:bodyPr/>
                    <a:lstStyle/>
                    <a:p>
                      <a:endParaRPr lang="en-US" dirty="0"/>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extLst>
                  <a:ext uri="{0D108BD9-81ED-4DB2-BD59-A6C34878D82A}">
                    <a16:rowId xmlns:a16="http://schemas.microsoft.com/office/drawing/2014/main" val="147999500"/>
                  </a:ext>
                </a:extLst>
              </a:tr>
              <a:tr h="408546">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extLst>
                  <a:ext uri="{0D108BD9-81ED-4DB2-BD59-A6C34878D82A}">
                    <a16:rowId xmlns:a16="http://schemas.microsoft.com/office/drawing/2014/main" val="3070766631"/>
                  </a:ext>
                </a:extLst>
              </a:tr>
              <a:tr h="408546">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dirty="0"/>
                    </a:p>
                  </a:txBody>
                  <a:tcPr>
                    <a:solidFill>
                      <a:srgbClr val="FF0000"/>
                    </a:solidFill>
                  </a:tcPr>
                </a:tc>
                <a:extLst>
                  <a:ext uri="{0D108BD9-81ED-4DB2-BD59-A6C34878D82A}">
                    <a16:rowId xmlns:a16="http://schemas.microsoft.com/office/drawing/2014/main" val="4072450697"/>
                  </a:ext>
                </a:extLst>
              </a:tr>
              <a:tr h="408546">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extLst>
                  <a:ext uri="{0D108BD9-81ED-4DB2-BD59-A6C34878D82A}">
                    <a16:rowId xmlns:a16="http://schemas.microsoft.com/office/drawing/2014/main" val="3531099089"/>
                  </a:ext>
                </a:extLst>
              </a:tr>
              <a:tr h="408546">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dirty="0"/>
                    </a:p>
                  </a:txBody>
                  <a:tcPr>
                    <a:solidFill>
                      <a:srgbClr val="FF0000"/>
                    </a:solidFill>
                  </a:tcPr>
                </a:tc>
                <a:extLst>
                  <a:ext uri="{0D108BD9-81ED-4DB2-BD59-A6C34878D82A}">
                    <a16:rowId xmlns:a16="http://schemas.microsoft.com/office/drawing/2014/main" val="4155392836"/>
                  </a:ext>
                </a:extLst>
              </a:tr>
              <a:tr h="408546">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dirty="0"/>
                    </a:p>
                  </a:txBody>
                  <a:tcPr>
                    <a:solidFill>
                      <a:srgbClr val="FF0000"/>
                    </a:solidFill>
                  </a:tcPr>
                </a:tc>
                <a:tc>
                  <a:txBody>
                    <a:bodyPr/>
                    <a:lstStyle/>
                    <a:p>
                      <a:endParaRPr lang="en-US" dirty="0"/>
                    </a:p>
                  </a:txBody>
                  <a:tcPr>
                    <a:solidFill>
                      <a:srgbClr val="FF0000"/>
                    </a:solidFill>
                  </a:tcPr>
                </a:tc>
                <a:extLst>
                  <a:ext uri="{0D108BD9-81ED-4DB2-BD59-A6C34878D82A}">
                    <a16:rowId xmlns:a16="http://schemas.microsoft.com/office/drawing/2014/main" val="1908241515"/>
                  </a:ext>
                </a:extLst>
              </a:tr>
            </a:tbl>
          </a:graphicData>
        </a:graphic>
      </p:graphicFrame>
      <p:sp>
        <p:nvSpPr>
          <p:cNvPr id="23" name="TextBox 22"/>
          <p:cNvSpPr txBox="1"/>
          <p:nvPr/>
        </p:nvSpPr>
        <p:spPr>
          <a:xfrm>
            <a:off x="1524000" y="900159"/>
            <a:ext cx="4523680" cy="523220"/>
          </a:xfrm>
          <a:prstGeom prst="rect">
            <a:avLst/>
          </a:prstGeom>
          <a:noFill/>
        </p:spPr>
        <p:txBody>
          <a:bodyPr wrap="square" rtlCol="0">
            <a:spAutoFit/>
          </a:bodyPr>
          <a:lstStyle/>
          <a:p>
            <a:r>
              <a:rPr lang="en-US" sz="2800" dirty="0"/>
              <a:t>Multiple filters</a:t>
            </a:r>
          </a:p>
        </p:txBody>
      </p:sp>
      <p:graphicFrame>
        <p:nvGraphicFramePr>
          <p:cNvPr id="10" name="Table 9"/>
          <p:cNvGraphicFramePr>
            <a:graphicFrameLocks noGrp="1"/>
          </p:cNvGraphicFramePr>
          <p:nvPr/>
        </p:nvGraphicFramePr>
        <p:xfrm>
          <a:off x="6190815" y="1412776"/>
          <a:ext cx="1246212" cy="1097280"/>
        </p:xfrm>
        <a:graphic>
          <a:graphicData uri="http://schemas.openxmlformats.org/drawingml/2006/table">
            <a:tbl>
              <a:tblPr firstRow="1" bandRow="1">
                <a:tableStyleId>{5940675A-B579-460E-94D1-54222C63F5DA}</a:tableStyleId>
              </a:tblPr>
              <a:tblGrid>
                <a:gridCol w="415404">
                  <a:extLst>
                    <a:ext uri="{9D8B030D-6E8A-4147-A177-3AD203B41FA5}">
                      <a16:colId xmlns:a16="http://schemas.microsoft.com/office/drawing/2014/main" val="343688255"/>
                    </a:ext>
                  </a:extLst>
                </a:gridCol>
                <a:gridCol w="415404">
                  <a:extLst>
                    <a:ext uri="{9D8B030D-6E8A-4147-A177-3AD203B41FA5}">
                      <a16:colId xmlns:a16="http://schemas.microsoft.com/office/drawing/2014/main" val="1512546809"/>
                    </a:ext>
                  </a:extLst>
                </a:gridCol>
                <a:gridCol w="415404">
                  <a:extLst>
                    <a:ext uri="{9D8B030D-6E8A-4147-A177-3AD203B41FA5}">
                      <a16:colId xmlns:a16="http://schemas.microsoft.com/office/drawing/2014/main" val="3848940069"/>
                    </a:ext>
                  </a:extLst>
                </a:gridCol>
              </a:tblGrid>
              <a:tr h="345260">
                <a:tc>
                  <a:txBody>
                    <a:bodyPr/>
                    <a:lstStyle/>
                    <a:p>
                      <a:endParaRPr lang="en-US" dirty="0"/>
                    </a:p>
                  </a:txBody>
                  <a:tcPr>
                    <a:solidFill>
                      <a:srgbClr val="FFFF00"/>
                    </a:solidFill>
                  </a:tcPr>
                </a:tc>
                <a:tc>
                  <a:txBody>
                    <a:bodyPr/>
                    <a:lstStyle/>
                    <a:p>
                      <a:endParaRPr lang="en-US"/>
                    </a:p>
                  </a:txBody>
                  <a:tcPr>
                    <a:solidFill>
                      <a:srgbClr val="FFFF00"/>
                    </a:solidFill>
                  </a:tcPr>
                </a:tc>
                <a:tc>
                  <a:txBody>
                    <a:bodyPr/>
                    <a:lstStyle/>
                    <a:p>
                      <a:endParaRPr lang="en-US"/>
                    </a:p>
                  </a:txBody>
                  <a:tcPr>
                    <a:solidFill>
                      <a:srgbClr val="FFFF00"/>
                    </a:solidFill>
                  </a:tcPr>
                </a:tc>
                <a:extLst>
                  <a:ext uri="{0D108BD9-81ED-4DB2-BD59-A6C34878D82A}">
                    <a16:rowId xmlns:a16="http://schemas.microsoft.com/office/drawing/2014/main" val="1396516520"/>
                  </a:ext>
                </a:extLst>
              </a:tr>
              <a:tr h="345260">
                <a:tc>
                  <a:txBody>
                    <a:bodyPr/>
                    <a:lstStyle/>
                    <a:p>
                      <a:endParaRPr lang="en-US"/>
                    </a:p>
                  </a:txBody>
                  <a:tcPr>
                    <a:solidFill>
                      <a:srgbClr val="FFFF00"/>
                    </a:solidFill>
                  </a:tcPr>
                </a:tc>
                <a:tc>
                  <a:txBody>
                    <a:bodyPr/>
                    <a:lstStyle/>
                    <a:p>
                      <a:endParaRPr lang="en-US"/>
                    </a:p>
                  </a:txBody>
                  <a:tcPr>
                    <a:solidFill>
                      <a:srgbClr val="FFFF00"/>
                    </a:solidFill>
                  </a:tcPr>
                </a:tc>
                <a:tc>
                  <a:txBody>
                    <a:bodyPr/>
                    <a:lstStyle/>
                    <a:p>
                      <a:endParaRPr lang="en-US"/>
                    </a:p>
                  </a:txBody>
                  <a:tcPr>
                    <a:solidFill>
                      <a:srgbClr val="FFFF00"/>
                    </a:solidFill>
                  </a:tcPr>
                </a:tc>
                <a:extLst>
                  <a:ext uri="{0D108BD9-81ED-4DB2-BD59-A6C34878D82A}">
                    <a16:rowId xmlns:a16="http://schemas.microsoft.com/office/drawing/2014/main" val="1925025815"/>
                  </a:ext>
                </a:extLst>
              </a:tr>
              <a:tr h="345260">
                <a:tc>
                  <a:txBody>
                    <a:bodyPr/>
                    <a:lstStyle/>
                    <a:p>
                      <a:endParaRPr lang="en-US"/>
                    </a:p>
                  </a:txBody>
                  <a:tcPr>
                    <a:solidFill>
                      <a:srgbClr val="FFFF00"/>
                    </a:solidFill>
                  </a:tcPr>
                </a:tc>
                <a:tc>
                  <a:txBody>
                    <a:bodyPr/>
                    <a:lstStyle/>
                    <a:p>
                      <a:endParaRPr lang="en-US"/>
                    </a:p>
                  </a:txBody>
                  <a:tcPr>
                    <a:solidFill>
                      <a:srgbClr val="FFFF00"/>
                    </a:solidFill>
                  </a:tcPr>
                </a:tc>
                <a:tc>
                  <a:txBody>
                    <a:bodyPr/>
                    <a:lstStyle/>
                    <a:p>
                      <a:endParaRPr lang="en-US" dirty="0"/>
                    </a:p>
                  </a:txBody>
                  <a:tcPr>
                    <a:solidFill>
                      <a:srgbClr val="FFFF00"/>
                    </a:solidFill>
                  </a:tcPr>
                </a:tc>
                <a:extLst>
                  <a:ext uri="{0D108BD9-81ED-4DB2-BD59-A6C34878D82A}">
                    <a16:rowId xmlns:a16="http://schemas.microsoft.com/office/drawing/2014/main" val="717292137"/>
                  </a:ext>
                </a:extLst>
              </a:tr>
            </a:tbl>
          </a:graphicData>
        </a:graphic>
      </p:graphicFrame>
      <p:graphicFrame>
        <p:nvGraphicFramePr>
          <p:cNvPr id="24" name="Table 23"/>
          <p:cNvGraphicFramePr>
            <a:graphicFrameLocks noGrp="1"/>
          </p:cNvGraphicFramePr>
          <p:nvPr/>
        </p:nvGraphicFramePr>
        <p:xfrm>
          <a:off x="6031408" y="1564655"/>
          <a:ext cx="1246212" cy="1097280"/>
        </p:xfrm>
        <a:graphic>
          <a:graphicData uri="http://schemas.openxmlformats.org/drawingml/2006/table">
            <a:tbl>
              <a:tblPr firstRow="1" bandRow="1">
                <a:tableStyleId>{5940675A-B579-460E-94D1-54222C63F5DA}</a:tableStyleId>
              </a:tblPr>
              <a:tblGrid>
                <a:gridCol w="415404">
                  <a:extLst>
                    <a:ext uri="{9D8B030D-6E8A-4147-A177-3AD203B41FA5}">
                      <a16:colId xmlns:a16="http://schemas.microsoft.com/office/drawing/2014/main" val="343688255"/>
                    </a:ext>
                  </a:extLst>
                </a:gridCol>
                <a:gridCol w="415404">
                  <a:extLst>
                    <a:ext uri="{9D8B030D-6E8A-4147-A177-3AD203B41FA5}">
                      <a16:colId xmlns:a16="http://schemas.microsoft.com/office/drawing/2014/main" val="1512546809"/>
                    </a:ext>
                  </a:extLst>
                </a:gridCol>
                <a:gridCol w="415404">
                  <a:extLst>
                    <a:ext uri="{9D8B030D-6E8A-4147-A177-3AD203B41FA5}">
                      <a16:colId xmlns:a16="http://schemas.microsoft.com/office/drawing/2014/main" val="3848940069"/>
                    </a:ext>
                  </a:extLst>
                </a:gridCol>
              </a:tblGrid>
              <a:tr h="345260">
                <a:tc>
                  <a:txBody>
                    <a:bodyPr/>
                    <a:lstStyle/>
                    <a:p>
                      <a:endParaRPr lang="en-US" dirty="0"/>
                    </a:p>
                  </a:txBody>
                  <a:tcPr>
                    <a:solidFill>
                      <a:srgbClr val="FFFF00"/>
                    </a:solidFill>
                  </a:tcPr>
                </a:tc>
                <a:tc>
                  <a:txBody>
                    <a:bodyPr/>
                    <a:lstStyle/>
                    <a:p>
                      <a:endParaRPr lang="en-US"/>
                    </a:p>
                  </a:txBody>
                  <a:tcPr>
                    <a:solidFill>
                      <a:srgbClr val="FFFF00"/>
                    </a:solidFill>
                  </a:tcPr>
                </a:tc>
                <a:tc>
                  <a:txBody>
                    <a:bodyPr/>
                    <a:lstStyle/>
                    <a:p>
                      <a:endParaRPr lang="en-US" dirty="0"/>
                    </a:p>
                  </a:txBody>
                  <a:tcPr>
                    <a:solidFill>
                      <a:srgbClr val="FFFF00"/>
                    </a:solidFill>
                  </a:tcPr>
                </a:tc>
                <a:extLst>
                  <a:ext uri="{0D108BD9-81ED-4DB2-BD59-A6C34878D82A}">
                    <a16:rowId xmlns:a16="http://schemas.microsoft.com/office/drawing/2014/main" val="1396516520"/>
                  </a:ext>
                </a:extLst>
              </a:tr>
              <a:tr h="345260">
                <a:tc>
                  <a:txBody>
                    <a:bodyPr/>
                    <a:lstStyle/>
                    <a:p>
                      <a:endParaRPr lang="en-US"/>
                    </a:p>
                  </a:txBody>
                  <a:tcPr>
                    <a:solidFill>
                      <a:srgbClr val="FFFF00"/>
                    </a:solidFill>
                  </a:tcPr>
                </a:tc>
                <a:tc>
                  <a:txBody>
                    <a:bodyPr/>
                    <a:lstStyle/>
                    <a:p>
                      <a:endParaRPr lang="en-US"/>
                    </a:p>
                  </a:txBody>
                  <a:tcPr>
                    <a:solidFill>
                      <a:srgbClr val="FFFF00"/>
                    </a:solidFill>
                  </a:tcPr>
                </a:tc>
                <a:tc>
                  <a:txBody>
                    <a:bodyPr/>
                    <a:lstStyle/>
                    <a:p>
                      <a:endParaRPr lang="en-US"/>
                    </a:p>
                  </a:txBody>
                  <a:tcPr>
                    <a:solidFill>
                      <a:srgbClr val="FFFF00"/>
                    </a:solidFill>
                  </a:tcPr>
                </a:tc>
                <a:extLst>
                  <a:ext uri="{0D108BD9-81ED-4DB2-BD59-A6C34878D82A}">
                    <a16:rowId xmlns:a16="http://schemas.microsoft.com/office/drawing/2014/main" val="1925025815"/>
                  </a:ext>
                </a:extLst>
              </a:tr>
              <a:tr h="345260">
                <a:tc>
                  <a:txBody>
                    <a:bodyPr/>
                    <a:lstStyle/>
                    <a:p>
                      <a:endParaRPr lang="en-US"/>
                    </a:p>
                  </a:txBody>
                  <a:tcPr>
                    <a:solidFill>
                      <a:srgbClr val="FFFF00"/>
                    </a:solidFill>
                  </a:tcPr>
                </a:tc>
                <a:tc>
                  <a:txBody>
                    <a:bodyPr/>
                    <a:lstStyle/>
                    <a:p>
                      <a:endParaRPr lang="en-US"/>
                    </a:p>
                  </a:txBody>
                  <a:tcPr>
                    <a:solidFill>
                      <a:srgbClr val="FFFF00"/>
                    </a:solidFill>
                  </a:tcPr>
                </a:tc>
                <a:tc>
                  <a:txBody>
                    <a:bodyPr/>
                    <a:lstStyle/>
                    <a:p>
                      <a:endParaRPr lang="en-US" dirty="0"/>
                    </a:p>
                  </a:txBody>
                  <a:tcPr>
                    <a:solidFill>
                      <a:srgbClr val="FFFF00"/>
                    </a:solidFill>
                  </a:tcPr>
                </a:tc>
                <a:extLst>
                  <a:ext uri="{0D108BD9-81ED-4DB2-BD59-A6C34878D82A}">
                    <a16:rowId xmlns:a16="http://schemas.microsoft.com/office/drawing/2014/main" val="717292137"/>
                  </a:ext>
                </a:extLst>
              </a:tr>
            </a:tbl>
          </a:graphicData>
        </a:graphic>
      </p:graphicFrame>
      <p:graphicFrame>
        <p:nvGraphicFramePr>
          <p:cNvPr id="25" name="Table 24"/>
          <p:cNvGraphicFramePr>
            <a:graphicFrameLocks noGrp="1"/>
          </p:cNvGraphicFramePr>
          <p:nvPr/>
        </p:nvGraphicFramePr>
        <p:xfrm>
          <a:off x="5843656" y="1741478"/>
          <a:ext cx="1246212" cy="1097280"/>
        </p:xfrm>
        <a:graphic>
          <a:graphicData uri="http://schemas.openxmlformats.org/drawingml/2006/table">
            <a:tbl>
              <a:tblPr firstRow="1" bandRow="1">
                <a:tableStyleId>{5940675A-B579-460E-94D1-54222C63F5DA}</a:tableStyleId>
              </a:tblPr>
              <a:tblGrid>
                <a:gridCol w="415404">
                  <a:extLst>
                    <a:ext uri="{9D8B030D-6E8A-4147-A177-3AD203B41FA5}">
                      <a16:colId xmlns:a16="http://schemas.microsoft.com/office/drawing/2014/main" val="343688255"/>
                    </a:ext>
                  </a:extLst>
                </a:gridCol>
                <a:gridCol w="415404">
                  <a:extLst>
                    <a:ext uri="{9D8B030D-6E8A-4147-A177-3AD203B41FA5}">
                      <a16:colId xmlns:a16="http://schemas.microsoft.com/office/drawing/2014/main" val="1512546809"/>
                    </a:ext>
                  </a:extLst>
                </a:gridCol>
                <a:gridCol w="415404">
                  <a:extLst>
                    <a:ext uri="{9D8B030D-6E8A-4147-A177-3AD203B41FA5}">
                      <a16:colId xmlns:a16="http://schemas.microsoft.com/office/drawing/2014/main" val="3848940069"/>
                    </a:ext>
                  </a:extLst>
                </a:gridCol>
              </a:tblGrid>
              <a:tr h="345260">
                <a:tc>
                  <a:txBody>
                    <a:bodyPr/>
                    <a:lstStyle/>
                    <a:p>
                      <a:endParaRPr lang="en-US" dirty="0"/>
                    </a:p>
                  </a:txBody>
                  <a:tcPr>
                    <a:solidFill>
                      <a:srgbClr val="FFFF00"/>
                    </a:solidFill>
                  </a:tcPr>
                </a:tc>
                <a:tc>
                  <a:txBody>
                    <a:bodyPr/>
                    <a:lstStyle/>
                    <a:p>
                      <a:endParaRPr lang="en-US"/>
                    </a:p>
                  </a:txBody>
                  <a:tcPr>
                    <a:solidFill>
                      <a:srgbClr val="FFFF00"/>
                    </a:solidFill>
                  </a:tcPr>
                </a:tc>
                <a:tc>
                  <a:txBody>
                    <a:bodyPr/>
                    <a:lstStyle/>
                    <a:p>
                      <a:endParaRPr lang="en-US" dirty="0"/>
                    </a:p>
                  </a:txBody>
                  <a:tcPr>
                    <a:solidFill>
                      <a:srgbClr val="FFFF00"/>
                    </a:solidFill>
                  </a:tcPr>
                </a:tc>
                <a:extLst>
                  <a:ext uri="{0D108BD9-81ED-4DB2-BD59-A6C34878D82A}">
                    <a16:rowId xmlns:a16="http://schemas.microsoft.com/office/drawing/2014/main" val="1396516520"/>
                  </a:ext>
                </a:extLst>
              </a:tr>
              <a:tr h="345260">
                <a:tc>
                  <a:txBody>
                    <a:bodyPr/>
                    <a:lstStyle/>
                    <a:p>
                      <a:endParaRPr lang="en-US"/>
                    </a:p>
                  </a:txBody>
                  <a:tcPr>
                    <a:solidFill>
                      <a:srgbClr val="FFFF00"/>
                    </a:solidFill>
                  </a:tcPr>
                </a:tc>
                <a:tc>
                  <a:txBody>
                    <a:bodyPr/>
                    <a:lstStyle/>
                    <a:p>
                      <a:endParaRPr lang="en-US"/>
                    </a:p>
                  </a:txBody>
                  <a:tcPr>
                    <a:solidFill>
                      <a:srgbClr val="FFFF00"/>
                    </a:solidFill>
                  </a:tcPr>
                </a:tc>
                <a:tc>
                  <a:txBody>
                    <a:bodyPr/>
                    <a:lstStyle/>
                    <a:p>
                      <a:endParaRPr lang="en-US" dirty="0"/>
                    </a:p>
                  </a:txBody>
                  <a:tcPr>
                    <a:solidFill>
                      <a:srgbClr val="FFFF00"/>
                    </a:solidFill>
                  </a:tcPr>
                </a:tc>
                <a:extLst>
                  <a:ext uri="{0D108BD9-81ED-4DB2-BD59-A6C34878D82A}">
                    <a16:rowId xmlns:a16="http://schemas.microsoft.com/office/drawing/2014/main" val="1925025815"/>
                  </a:ext>
                </a:extLst>
              </a:tr>
              <a:tr h="345260">
                <a:tc>
                  <a:txBody>
                    <a:bodyPr/>
                    <a:lstStyle/>
                    <a:p>
                      <a:endParaRPr lang="en-US"/>
                    </a:p>
                  </a:txBody>
                  <a:tcPr>
                    <a:solidFill>
                      <a:srgbClr val="FFFF00"/>
                    </a:solidFill>
                  </a:tcPr>
                </a:tc>
                <a:tc>
                  <a:txBody>
                    <a:bodyPr/>
                    <a:lstStyle/>
                    <a:p>
                      <a:endParaRPr lang="en-US"/>
                    </a:p>
                  </a:txBody>
                  <a:tcPr>
                    <a:solidFill>
                      <a:srgbClr val="FFFF00"/>
                    </a:solidFill>
                  </a:tcPr>
                </a:tc>
                <a:tc>
                  <a:txBody>
                    <a:bodyPr/>
                    <a:lstStyle/>
                    <a:p>
                      <a:endParaRPr lang="en-US" dirty="0"/>
                    </a:p>
                  </a:txBody>
                  <a:tcPr>
                    <a:solidFill>
                      <a:srgbClr val="FFFF00"/>
                    </a:solidFill>
                  </a:tcPr>
                </a:tc>
                <a:extLst>
                  <a:ext uri="{0D108BD9-81ED-4DB2-BD59-A6C34878D82A}">
                    <a16:rowId xmlns:a16="http://schemas.microsoft.com/office/drawing/2014/main" val="717292137"/>
                  </a:ext>
                </a:extLst>
              </a:tr>
            </a:tbl>
          </a:graphicData>
        </a:graphic>
      </p:graphicFrame>
      <p:sp>
        <p:nvSpPr>
          <p:cNvPr id="27" name="TextBox 26"/>
          <p:cNvSpPr txBox="1"/>
          <p:nvPr/>
        </p:nvSpPr>
        <p:spPr>
          <a:xfrm>
            <a:off x="5951984" y="3096627"/>
            <a:ext cx="1565424" cy="523220"/>
          </a:xfrm>
          <a:prstGeom prst="rect">
            <a:avLst/>
          </a:prstGeom>
          <a:noFill/>
        </p:spPr>
        <p:txBody>
          <a:bodyPr wrap="square" rtlCol="0">
            <a:spAutoFit/>
          </a:bodyPr>
          <a:lstStyle/>
          <a:p>
            <a:r>
              <a:rPr lang="en-US" sz="2800" dirty="0"/>
              <a:t>3 x 3 x </a:t>
            </a:r>
            <a:r>
              <a:rPr lang="en-US" sz="2800" dirty="0">
                <a:solidFill>
                  <a:srgbClr val="FFFF00"/>
                </a:solidFill>
              </a:rPr>
              <a:t>3</a:t>
            </a:r>
          </a:p>
        </p:txBody>
      </p:sp>
      <p:sp>
        <p:nvSpPr>
          <p:cNvPr id="18" name="TextBox 17"/>
          <p:cNvSpPr txBox="1"/>
          <p:nvPr/>
        </p:nvSpPr>
        <p:spPr>
          <a:xfrm>
            <a:off x="5087888" y="4198326"/>
            <a:ext cx="864096" cy="923330"/>
          </a:xfrm>
          <a:prstGeom prst="rect">
            <a:avLst/>
          </a:prstGeom>
          <a:noFill/>
        </p:spPr>
        <p:txBody>
          <a:bodyPr wrap="square" rtlCol="0">
            <a:spAutoFit/>
          </a:bodyPr>
          <a:lstStyle/>
          <a:p>
            <a:pPr algn="ctr"/>
            <a:r>
              <a:rPr lang="en-US" sz="5400" dirty="0"/>
              <a:t>*</a:t>
            </a:r>
          </a:p>
        </p:txBody>
      </p:sp>
      <p:graphicFrame>
        <p:nvGraphicFramePr>
          <p:cNvPr id="20" name="Table 19"/>
          <p:cNvGraphicFramePr>
            <a:graphicFrameLocks noGrp="1"/>
          </p:cNvGraphicFramePr>
          <p:nvPr/>
        </p:nvGraphicFramePr>
        <p:xfrm>
          <a:off x="6190815" y="3725837"/>
          <a:ext cx="1246212" cy="1097280"/>
        </p:xfrm>
        <a:graphic>
          <a:graphicData uri="http://schemas.openxmlformats.org/drawingml/2006/table">
            <a:tbl>
              <a:tblPr firstRow="1" bandRow="1">
                <a:tableStyleId>{5940675A-B579-460E-94D1-54222C63F5DA}</a:tableStyleId>
              </a:tblPr>
              <a:tblGrid>
                <a:gridCol w="415404">
                  <a:extLst>
                    <a:ext uri="{9D8B030D-6E8A-4147-A177-3AD203B41FA5}">
                      <a16:colId xmlns:a16="http://schemas.microsoft.com/office/drawing/2014/main" val="343688255"/>
                    </a:ext>
                  </a:extLst>
                </a:gridCol>
                <a:gridCol w="415404">
                  <a:extLst>
                    <a:ext uri="{9D8B030D-6E8A-4147-A177-3AD203B41FA5}">
                      <a16:colId xmlns:a16="http://schemas.microsoft.com/office/drawing/2014/main" val="1512546809"/>
                    </a:ext>
                  </a:extLst>
                </a:gridCol>
                <a:gridCol w="415404">
                  <a:extLst>
                    <a:ext uri="{9D8B030D-6E8A-4147-A177-3AD203B41FA5}">
                      <a16:colId xmlns:a16="http://schemas.microsoft.com/office/drawing/2014/main" val="3848940069"/>
                    </a:ext>
                  </a:extLst>
                </a:gridCol>
              </a:tblGrid>
              <a:tr h="345260">
                <a:tc>
                  <a:txBody>
                    <a:bodyPr/>
                    <a:lstStyle/>
                    <a:p>
                      <a:endParaRPr lang="en-US" dirty="0"/>
                    </a:p>
                  </a:txBody>
                  <a:tcPr>
                    <a:solidFill>
                      <a:srgbClr val="FFC000"/>
                    </a:solidFill>
                  </a:tcPr>
                </a:tc>
                <a:tc>
                  <a:txBody>
                    <a:bodyPr/>
                    <a:lstStyle/>
                    <a:p>
                      <a:endParaRPr lang="en-US"/>
                    </a:p>
                  </a:txBody>
                  <a:tcPr>
                    <a:solidFill>
                      <a:srgbClr val="FFC000"/>
                    </a:solidFill>
                  </a:tcPr>
                </a:tc>
                <a:tc>
                  <a:txBody>
                    <a:bodyPr/>
                    <a:lstStyle/>
                    <a:p>
                      <a:endParaRPr lang="en-US"/>
                    </a:p>
                  </a:txBody>
                  <a:tcPr>
                    <a:solidFill>
                      <a:srgbClr val="FFC000"/>
                    </a:solidFill>
                  </a:tcPr>
                </a:tc>
                <a:extLst>
                  <a:ext uri="{0D108BD9-81ED-4DB2-BD59-A6C34878D82A}">
                    <a16:rowId xmlns:a16="http://schemas.microsoft.com/office/drawing/2014/main" val="1396516520"/>
                  </a:ext>
                </a:extLst>
              </a:tr>
              <a:tr h="345260">
                <a:tc>
                  <a:txBody>
                    <a:bodyPr/>
                    <a:lstStyle/>
                    <a:p>
                      <a:endParaRPr lang="en-US"/>
                    </a:p>
                  </a:txBody>
                  <a:tcPr>
                    <a:solidFill>
                      <a:srgbClr val="FFC000"/>
                    </a:solidFill>
                  </a:tcPr>
                </a:tc>
                <a:tc>
                  <a:txBody>
                    <a:bodyPr/>
                    <a:lstStyle/>
                    <a:p>
                      <a:endParaRPr lang="en-US"/>
                    </a:p>
                  </a:txBody>
                  <a:tcPr>
                    <a:solidFill>
                      <a:srgbClr val="FFC000"/>
                    </a:solidFill>
                  </a:tcPr>
                </a:tc>
                <a:tc>
                  <a:txBody>
                    <a:bodyPr/>
                    <a:lstStyle/>
                    <a:p>
                      <a:endParaRPr lang="en-US"/>
                    </a:p>
                  </a:txBody>
                  <a:tcPr>
                    <a:solidFill>
                      <a:srgbClr val="FFC000"/>
                    </a:solidFill>
                  </a:tcPr>
                </a:tc>
                <a:extLst>
                  <a:ext uri="{0D108BD9-81ED-4DB2-BD59-A6C34878D82A}">
                    <a16:rowId xmlns:a16="http://schemas.microsoft.com/office/drawing/2014/main" val="1925025815"/>
                  </a:ext>
                </a:extLst>
              </a:tr>
              <a:tr h="345260">
                <a:tc>
                  <a:txBody>
                    <a:bodyPr/>
                    <a:lstStyle/>
                    <a:p>
                      <a:endParaRPr lang="en-US"/>
                    </a:p>
                  </a:txBody>
                  <a:tcPr>
                    <a:solidFill>
                      <a:srgbClr val="FFC000"/>
                    </a:solidFill>
                  </a:tcPr>
                </a:tc>
                <a:tc>
                  <a:txBody>
                    <a:bodyPr/>
                    <a:lstStyle/>
                    <a:p>
                      <a:endParaRPr lang="en-US"/>
                    </a:p>
                  </a:txBody>
                  <a:tcPr>
                    <a:solidFill>
                      <a:srgbClr val="FFC000"/>
                    </a:solidFill>
                  </a:tcPr>
                </a:tc>
                <a:tc>
                  <a:txBody>
                    <a:bodyPr/>
                    <a:lstStyle/>
                    <a:p>
                      <a:endParaRPr lang="en-US" dirty="0"/>
                    </a:p>
                  </a:txBody>
                  <a:tcPr>
                    <a:solidFill>
                      <a:srgbClr val="FFC000"/>
                    </a:solidFill>
                  </a:tcPr>
                </a:tc>
                <a:extLst>
                  <a:ext uri="{0D108BD9-81ED-4DB2-BD59-A6C34878D82A}">
                    <a16:rowId xmlns:a16="http://schemas.microsoft.com/office/drawing/2014/main" val="717292137"/>
                  </a:ext>
                </a:extLst>
              </a:tr>
            </a:tbl>
          </a:graphicData>
        </a:graphic>
      </p:graphicFrame>
      <p:graphicFrame>
        <p:nvGraphicFramePr>
          <p:cNvPr id="29" name="Table 28"/>
          <p:cNvGraphicFramePr>
            <a:graphicFrameLocks noGrp="1"/>
          </p:cNvGraphicFramePr>
          <p:nvPr/>
        </p:nvGraphicFramePr>
        <p:xfrm>
          <a:off x="6031408" y="3877716"/>
          <a:ext cx="1246212" cy="1097280"/>
        </p:xfrm>
        <a:graphic>
          <a:graphicData uri="http://schemas.openxmlformats.org/drawingml/2006/table">
            <a:tbl>
              <a:tblPr firstRow="1" bandRow="1">
                <a:tableStyleId>{5940675A-B579-460E-94D1-54222C63F5DA}</a:tableStyleId>
              </a:tblPr>
              <a:tblGrid>
                <a:gridCol w="415404">
                  <a:extLst>
                    <a:ext uri="{9D8B030D-6E8A-4147-A177-3AD203B41FA5}">
                      <a16:colId xmlns:a16="http://schemas.microsoft.com/office/drawing/2014/main" val="343688255"/>
                    </a:ext>
                  </a:extLst>
                </a:gridCol>
                <a:gridCol w="415404">
                  <a:extLst>
                    <a:ext uri="{9D8B030D-6E8A-4147-A177-3AD203B41FA5}">
                      <a16:colId xmlns:a16="http://schemas.microsoft.com/office/drawing/2014/main" val="1512546809"/>
                    </a:ext>
                  </a:extLst>
                </a:gridCol>
                <a:gridCol w="415404">
                  <a:extLst>
                    <a:ext uri="{9D8B030D-6E8A-4147-A177-3AD203B41FA5}">
                      <a16:colId xmlns:a16="http://schemas.microsoft.com/office/drawing/2014/main" val="3848940069"/>
                    </a:ext>
                  </a:extLst>
                </a:gridCol>
              </a:tblGrid>
              <a:tr h="345260">
                <a:tc>
                  <a:txBody>
                    <a:bodyPr/>
                    <a:lstStyle/>
                    <a:p>
                      <a:endParaRPr lang="en-US" dirty="0"/>
                    </a:p>
                  </a:txBody>
                  <a:tcPr>
                    <a:solidFill>
                      <a:srgbClr val="FFC000"/>
                    </a:solidFill>
                  </a:tcPr>
                </a:tc>
                <a:tc>
                  <a:txBody>
                    <a:bodyPr/>
                    <a:lstStyle/>
                    <a:p>
                      <a:endParaRPr lang="en-US"/>
                    </a:p>
                  </a:txBody>
                  <a:tcPr>
                    <a:solidFill>
                      <a:srgbClr val="FFC000"/>
                    </a:solidFill>
                  </a:tcPr>
                </a:tc>
                <a:tc>
                  <a:txBody>
                    <a:bodyPr/>
                    <a:lstStyle/>
                    <a:p>
                      <a:endParaRPr lang="en-US" dirty="0"/>
                    </a:p>
                  </a:txBody>
                  <a:tcPr>
                    <a:solidFill>
                      <a:srgbClr val="FFC000"/>
                    </a:solidFill>
                  </a:tcPr>
                </a:tc>
                <a:extLst>
                  <a:ext uri="{0D108BD9-81ED-4DB2-BD59-A6C34878D82A}">
                    <a16:rowId xmlns:a16="http://schemas.microsoft.com/office/drawing/2014/main" val="1396516520"/>
                  </a:ext>
                </a:extLst>
              </a:tr>
              <a:tr h="345260">
                <a:tc>
                  <a:txBody>
                    <a:bodyPr/>
                    <a:lstStyle/>
                    <a:p>
                      <a:endParaRPr lang="en-US"/>
                    </a:p>
                  </a:txBody>
                  <a:tcPr>
                    <a:solidFill>
                      <a:srgbClr val="FFC000"/>
                    </a:solidFill>
                  </a:tcPr>
                </a:tc>
                <a:tc>
                  <a:txBody>
                    <a:bodyPr/>
                    <a:lstStyle/>
                    <a:p>
                      <a:endParaRPr lang="en-US"/>
                    </a:p>
                  </a:txBody>
                  <a:tcPr>
                    <a:solidFill>
                      <a:srgbClr val="FFC000"/>
                    </a:solidFill>
                  </a:tcPr>
                </a:tc>
                <a:tc>
                  <a:txBody>
                    <a:bodyPr/>
                    <a:lstStyle/>
                    <a:p>
                      <a:endParaRPr lang="en-US"/>
                    </a:p>
                  </a:txBody>
                  <a:tcPr>
                    <a:solidFill>
                      <a:srgbClr val="FFC000"/>
                    </a:solidFill>
                  </a:tcPr>
                </a:tc>
                <a:extLst>
                  <a:ext uri="{0D108BD9-81ED-4DB2-BD59-A6C34878D82A}">
                    <a16:rowId xmlns:a16="http://schemas.microsoft.com/office/drawing/2014/main" val="1925025815"/>
                  </a:ext>
                </a:extLst>
              </a:tr>
              <a:tr h="345260">
                <a:tc>
                  <a:txBody>
                    <a:bodyPr/>
                    <a:lstStyle/>
                    <a:p>
                      <a:endParaRPr lang="en-US"/>
                    </a:p>
                  </a:txBody>
                  <a:tcPr>
                    <a:solidFill>
                      <a:srgbClr val="FFC000"/>
                    </a:solidFill>
                  </a:tcPr>
                </a:tc>
                <a:tc>
                  <a:txBody>
                    <a:bodyPr/>
                    <a:lstStyle/>
                    <a:p>
                      <a:endParaRPr lang="en-US"/>
                    </a:p>
                  </a:txBody>
                  <a:tcPr>
                    <a:solidFill>
                      <a:srgbClr val="FFC000"/>
                    </a:solidFill>
                  </a:tcPr>
                </a:tc>
                <a:tc>
                  <a:txBody>
                    <a:bodyPr/>
                    <a:lstStyle/>
                    <a:p>
                      <a:endParaRPr lang="en-US" dirty="0"/>
                    </a:p>
                  </a:txBody>
                  <a:tcPr>
                    <a:solidFill>
                      <a:srgbClr val="FFC000"/>
                    </a:solidFill>
                  </a:tcPr>
                </a:tc>
                <a:extLst>
                  <a:ext uri="{0D108BD9-81ED-4DB2-BD59-A6C34878D82A}">
                    <a16:rowId xmlns:a16="http://schemas.microsoft.com/office/drawing/2014/main" val="717292137"/>
                  </a:ext>
                </a:extLst>
              </a:tr>
            </a:tbl>
          </a:graphicData>
        </a:graphic>
      </p:graphicFrame>
      <p:graphicFrame>
        <p:nvGraphicFramePr>
          <p:cNvPr id="30" name="Table 29"/>
          <p:cNvGraphicFramePr>
            <a:graphicFrameLocks noGrp="1"/>
          </p:cNvGraphicFramePr>
          <p:nvPr/>
        </p:nvGraphicFramePr>
        <p:xfrm>
          <a:off x="5843656" y="4054539"/>
          <a:ext cx="1246212" cy="1097280"/>
        </p:xfrm>
        <a:graphic>
          <a:graphicData uri="http://schemas.openxmlformats.org/drawingml/2006/table">
            <a:tbl>
              <a:tblPr firstRow="1" bandRow="1">
                <a:tableStyleId>{5940675A-B579-460E-94D1-54222C63F5DA}</a:tableStyleId>
              </a:tblPr>
              <a:tblGrid>
                <a:gridCol w="415404">
                  <a:extLst>
                    <a:ext uri="{9D8B030D-6E8A-4147-A177-3AD203B41FA5}">
                      <a16:colId xmlns:a16="http://schemas.microsoft.com/office/drawing/2014/main" val="343688255"/>
                    </a:ext>
                  </a:extLst>
                </a:gridCol>
                <a:gridCol w="415404">
                  <a:extLst>
                    <a:ext uri="{9D8B030D-6E8A-4147-A177-3AD203B41FA5}">
                      <a16:colId xmlns:a16="http://schemas.microsoft.com/office/drawing/2014/main" val="1512546809"/>
                    </a:ext>
                  </a:extLst>
                </a:gridCol>
                <a:gridCol w="415404">
                  <a:extLst>
                    <a:ext uri="{9D8B030D-6E8A-4147-A177-3AD203B41FA5}">
                      <a16:colId xmlns:a16="http://schemas.microsoft.com/office/drawing/2014/main" val="3848940069"/>
                    </a:ext>
                  </a:extLst>
                </a:gridCol>
              </a:tblGrid>
              <a:tr h="345260">
                <a:tc>
                  <a:txBody>
                    <a:bodyPr/>
                    <a:lstStyle/>
                    <a:p>
                      <a:endParaRPr lang="en-US" dirty="0"/>
                    </a:p>
                  </a:txBody>
                  <a:tcPr>
                    <a:solidFill>
                      <a:srgbClr val="FFC000"/>
                    </a:solidFill>
                  </a:tcPr>
                </a:tc>
                <a:tc>
                  <a:txBody>
                    <a:bodyPr/>
                    <a:lstStyle/>
                    <a:p>
                      <a:endParaRPr lang="en-US"/>
                    </a:p>
                  </a:txBody>
                  <a:tcPr>
                    <a:solidFill>
                      <a:srgbClr val="FFC000"/>
                    </a:solidFill>
                  </a:tcPr>
                </a:tc>
                <a:tc>
                  <a:txBody>
                    <a:bodyPr/>
                    <a:lstStyle/>
                    <a:p>
                      <a:endParaRPr lang="en-US" dirty="0"/>
                    </a:p>
                  </a:txBody>
                  <a:tcPr>
                    <a:solidFill>
                      <a:srgbClr val="FFC000"/>
                    </a:solidFill>
                  </a:tcPr>
                </a:tc>
                <a:extLst>
                  <a:ext uri="{0D108BD9-81ED-4DB2-BD59-A6C34878D82A}">
                    <a16:rowId xmlns:a16="http://schemas.microsoft.com/office/drawing/2014/main" val="1396516520"/>
                  </a:ext>
                </a:extLst>
              </a:tr>
              <a:tr h="345260">
                <a:tc>
                  <a:txBody>
                    <a:bodyPr/>
                    <a:lstStyle/>
                    <a:p>
                      <a:endParaRPr lang="en-US"/>
                    </a:p>
                  </a:txBody>
                  <a:tcPr>
                    <a:solidFill>
                      <a:srgbClr val="FFC000"/>
                    </a:solidFill>
                  </a:tcPr>
                </a:tc>
                <a:tc>
                  <a:txBody>
                    <a:bodyPr/>
                    <a:lstStyle/>
                    <a:p>
                      <a:endParaRPr lang="en-US" dirty="0"/>
                    </a:p>
                  </a:txBody>
                  <a:tcPr>
                    <a:solidFill>
                      <a:srgbClr val="FFC000"/>
                    </a:solidFill>
                  </a:tcPr>
                </a:tc>
                <a:tc>
                  <a:txBody>
                    <a:bodyPr/>
                    <a:lstStyle/>
                    <a:p>
                      <a:endParaRPr lang="en-US" dirty="0"/>
                    </a:p>
                  </a:txBody>
                  <a:tcPr>
                    <a:solidFill>
                      <a:srgbClr val="FFC000"/>
                    </a:solidFill>
                  </a:tcPr>
                </a:tc>
                <a:extLst>
                  <a:ext uri="{0D108BD9-81ED-4DB2-BD59-A6C34878D82A}">
                    <a16:rowId xmlns:a16="http://schemas.microsoft.com/office/drawing/2014/main" val="1925025815"/>
                  </a:ext>
                </a:extLst>
              </a:tr>
              <a:tr h="345260">
                <a:tc>
                  <a:txBody>
                    <a:bodyPr/>
                    <a:lstStyle/>
                    <a:p>
                      <a:endParaRPr lang="en-US"/>
                    </a:p>
                  </a:txBody>
                  <a:tcPr>
                    <a:solidFill>
                      <a:srgbClr val="FFC000"/>
                    </a:solidFill>
                  </a:tcPr>
                </a:tc>
                <a:tc>
                  <a:txBody>
                    <a:bodyPr/>
                    <a:lstStyle/>
                    <a:p>
                      <a:endParaRPr lang="en-US"/>
                    </a:p>
                  </a:txBody>
                  <a:tcPr>
                    <a:solidFill>
                      <a:srgbClr val="FFC000"/>
                    </a:solidFill>
                  </a:tcPr>
                </a:tc>
                <a:tc>
                  <a:txBody>
                    <a:bodyPr/>
                    <a:lstStyle/>
                    <a:p>
                      <a:endParaRPr lang="en-US" dirty="0"/>
                    </a:p>
                  </a:txBody>
                  <a:tcPr>
                    <a:solidFill>
                      <a:srgbClr val="FFC000"/>
                    </a:solidFill>
                  </a:tcPr>
                </a:tc>
                <a:extLst>
                  <a:ext uri="{0D108BD9-81ED-4DB2-BD59-A6C34878D82A}">
                    <a16:rowId xmlns:a16="http://schemas.microsoft.com/office/drawing/2014/main" val="717292137"/>
                  </a:ext>
                </a:extLst>
              </a:tr>
            </a:tbl>
          </a:graphicData>
        </a:graphic>
      </p:graphicFrame>
      <p:sp>
        <p:nvSpPr>
          <p:cNvPr id="32" name="TextBox 31"/>
          <p:cNvSpPr txBox="1"/>
          <p:nvPr/>
        </p:nvSpPr>
        <p:spPr>
          <a:xfrm>
            <a:off x="5951984" y="5409688"/>
            <a:ext cx="1565424" cy="523220"/>
          </a:xfrm>
          <a:prstGeom prst="rect">
            <a:avLst/>
          </a:prstGeom>
          <a:noFill/>
        </p:spPr>
        <p:txBody>
          <a:bodyPr wrap="square" rtlCol="0">
            <a:spAutoFit/>
          </a:bodyPr>
          <a:lstStyle/>
          <a:p>
            <a:r>
              <a:rPr lang="en-US" sz="2800" dirty="0"/>
              <a:t>3 x 3 x </a:t>
            </a:r>
            <a:r>
              <a:rPr lang="en-US" sz="2800" dirty="0">
                <a:solidFill>
                  <a:srgbClr val="FFFF00"/>
                </a:solidFill>
              </a:rPr>
              <a:t>3</a:t>
            </a:r>
          </a:p>
        </p:txBody>
      </p:sp>
      <p:sp>
        <p:nvSpPr>
          <p:cNvPr id="33" name="TextBox 32"/>
          <p:cNvSpPr txBox="1"/>
          <p:nvPr/>
        </p:nvSpPr>
        <p:spPr>
          <a:xfrm>
            <a:off x="8423057" y="4341569"/>
            <a:ext cx="1565424" cy="523220"/>
          </a:xfrm>
          <a:prstGeom prst="rect">
            <a:avLst/>
          </a:prstGeom>
          <a:noFill/>
        </p:spPr>
        <p:txBody>
          <a:bodyPr wrap="square" rtlCol="0">
            <a:spAutoFit/>
          </a:bodyPr>
          <a:lstStyle/>
          <a:p>
            <a:pPr algn="ctr"/>
            <a:r>
              <a:rPr lang="en-US" sz="2800" dirty="0"/>
              <a:t>4 x 4 x 2</a:t>
            </a:r>
          </a:p>
        </p:txBody>
      </p:sp>
      <p:graphicFrame>
        <p:nvGraphicFramePr>
          <p:cNvPr id="34" name="Table 33"/>
          <p:cNvGraphicFramePr>
            <a:graphicFrameLocks noGrp="1"/>
          </p:cNvGraphicFramePr>
          <p:nvPr/>
        </p:nvGraphicFramePr>
        <p:xfrm>
          <a:off x="8489502" y="2510056"/>
          <a:ext cx="1792524" cy="1499572"/>
        </p:xfrm>
        <a:graphic>
          <a:graphicData uri="http://schemas.openxmlformats.org/drawingml/2006/table">
            <a:tbl>
              <a:tblPr firstRow="1" bandRow="1">
                <a:tableStyleId>{5940675A-B579-460E-94D1-54222C63F5DA}</a:tableStyleId>
              </a:tblPr>
              <a:tblGrid>
                <a:gridCol w="448131">
                  <a:extLst>
                    <a:ext uri="{9D8B030D-6E8A-4147-A177-3AD203B41FA5}">
                      <a16:colId xmlns:a16="http://schemas.microsoft.com/office/drawing/2014/main" val="615719652"/>
                    </a:ext>
                  </a:extLst>
                </a:gridCol>
                <a:gridCol w="448131">
                  <a:extLst>
                    <a:ext uri="{9D8B030D-6E8A-4147-A177-3AD203B41FA5}">
                      <a16:colId xmlns:a16="http://schemas.microsoft.com/office/drawing/2014/main" val="132536710"/>
                    </a:ext>
                  </a:extLst>
                </a:gridCol>
                <a:gridCol w="448131">
                  <a:extLst>
                    <a:ext uri="{9D8B030D-6E8A-4147-A177-3AD203B41FA5}">
                      <a16:colId xmlns:a16="http://schemas.microsoft.com/office/drawing/2014/main" val="654115526"/>
                    </a:ext>
                  </a:extLst>
                </a:gridCol>
                <a:gridCol w="448131">
                  <a:extLst>
                    <a:ext uri="{9D8B030D-6E8A-4147-A177-3AD203B41FA5}">
                      <a16:colId xmlns:a16="http://schemas.microsoft.com/office/drawing/2014/main" val="499866734"/>
                    </a:ext>
                  </a:extLst>
                </a:gridCol>
              </a:tblGrid>
              <a:tr h="374893">
                <a:tc>
                  <a:txBody>
                    <a:bodyPr/>
                    <a:lstStyle/>
                    <a:p>
                      <a:endParaRPr lang="en-US" dirty="0"/>
                    </a:p>
                  </a:txBody>
                  <a:tcPr>
                    <a:solidFill>
                      <a:schemeClr val="accent2">
                        <a:lumMod val="75000"/>
                      </a:schemeClr>
                    </a:solidFill>
                  </a:tcPr>
                </a:tc>
                <a:tc>
                  <a:txBody>
                    <a:bodyPr/>
                    <a:lstStyle/>
                    <a:p>
                      <a:endParaRPr lang="en-US"/>
                    </a:p>
                  </a:txBody>
                  <a:tcPr>
                    <a:solidFill>
                      <a:schemeClr val="accent2">
                        <a:lumMod val="75000"/>
                      </a:schemeClr>
                    </a:solidFill>
                  </a:tcPr>
                </a:tc>
                <a:tc>
                  <a:txBody>
                    <a:bodyPr/>
                    <a:lstStyle/>
                    <a:p>
                      <a:endParaRPr lang="en-US"/>
                    </a:p>
                  </a:txBody>
                  <a:tcPr>
                    <a:solidFill>
                      <a:schemeClr val="accent2">
                        <a:lumMod val="75000"/>
                      </a:schemeClr>
                    </a:solidFill>
                  </a:tcPr>
                </a:tc>
                <a:tc>
                  <a:txBody>
                    <a:bodyPr/>
                    <a:lstStyle/>
                    <a:p>
                      <a:endParaRPr lang="en-US"/>
                    </a:p>
                  </a:txBody>
                  <a:tcPr>
                    <a:solidFill>
                      <a:schemeClr val="accent2">
                        <a:lumMod val="75000"/>
                      </a:schemeClr>
                    </a:solidFill>
                  </a:tcPr>
                </a:tc>
                <a:extLst>
                  <a:ext uri="{0D108BD9-81ED-4DB2-BD59-A6C34878D82A}">
                    <a16:rowId xmlns:a16="http://schemas.microsoft.com/office/drawing/2014/main" val="971278830"/>
                  </a:ext>
                </a:extLst>
              </a:tr>
              <a:tr h="374893">
                <a:tc>
                  <a:txBody>
                    <a:bodyPr/>
                    <a:lstStyle/>
                    <a:p>
                      <a:endParaRPr lang="en-US"/>
                    </a:p>
                  </a:txBody>
                  <a:tcPr>
                    <a:solidFill>
                      <a:schemeClr val="accent2">
                        <a:lumMod val="75000"/>
                      </a:schemeClr>
                    </a:solidFill>
                  </a:tcPr>
                </a:tc>
                <a:tc>
                  <a:txBody>
                    <a:bodyPr/>
                    <a:lstStyle/>
                    <a:p>
                      <a:endParaRPr lang="en-US" dirty="0"/>
                    </a:p>
                  </a:txBody>
                  <a:tcPr>
                    <a:solidFill>
                      <a:schemeClr val="accent2">
                        <a:lumMod val="75000"/>
                      </a:schemeClr>
                    </a:solidFill>
                  </a:tcPr>
                </a:tc>
                <a:tc>
                  <a:txBody>
                    <a:bodyPr/>
                    <a:lstStyle/>
                    <a:p>
                      <a:endParaRPr lang="en-US"/>
                    </a:p>
                  </a:txBody>
                  <a:tcPr>
                    <a:solidFill>
                      <a:schemeClr val="accent2">
                        <a:lumMod val="75000"/>
                      </a:schemeClr>
                    </a:solidFill>
                  </a:tcPr>
                </a:tc>
                <a:tc>
                  <a:txBody>
                    <a:bodyPr/>
                    <a:lstStyle/>
                    <a:p>
                      <a:endParaRPr lang="en-US"/>
                    </a:p>
                  </a:txBody>
                  <a:tcPr>
                    <a:solidFill>
                      <a:schemeClr val="accent2">
                        <a:lumMod val="75000"/>
                      </a:schemeClr>
                    </a:solidFill>
                  </a:tcPr>
                </a:tc>
                <a:extLst>
                  <a:ext uri="{0D108BD9-81ED-4DB2-BD59-A6C34878D82A}">
                    <a16:rowId xmlns:a16="http://schemas.microsoft.com/office/drawing/2014/main" val="698623583"/>
                  </a:ext>
                </a:extLst>
              </a:tr>
              <a:tr h="374893">
                <a:tc>
                  <a:txBody>
                    <a:bodyPr/>
                    <a:lstStyle/>
                    <a:p>
                      <a:endParaRPr lang="en-US"/>
                    </a:p>
                  </a:txBody>
                  <a:tcPr>
                    <a:solidFill>
                      <a:schemeClr val="accent2">
                        <a:lumMod val="75000"/>
                      </a:schemeClr>
                    </a:solidFill>
                  </a:tcPr>
                </a:tc>
                <a:tc>
                  <a:txBody>
                    <a:bodyPr/>
                    <a:lstStyle/>
                    <a:p>
                      <a:endParaRPr lang="en-US"/>
                    </a:p>
                  </a:txBody>
                  <a:tcPr>
                    <a:solidFill>
                      <a:schemeClr val="accent2">
                        <a:lumMod val="75000"/>
                      </a:schemeClr>
                    </a:solidFill>
                  </a:tcPr>
                </a:tc>
                <a:tc>
                  <a:txBody>
                    <a:bodyPr/>
                    <a:lstStyle/>
                    <a:p>
                      <a:endParaRPr lang="en-US"/>
                    </a:p>
                  </a:txBody>
                  <a:tcPr>
                    <a:solidFill>
                      <a:schemeClr val="accent2">
                        <a:lumMod val="75000"/>
                      </a:schemeClr>
                    </a:solidFill>
                  </a:tcPr>
                </a:tc>
                <a:tc>
                  <a:txBody>
                    <a:bodyPr/>
                    <a:lstStyle/>
                    <a:p>
                      <a:endParaRPr lang="en-US"/>
                    </a:p>
                  </a:txBody>
                  <a:tcPr>
                    <a:solidFill>
                      <a:schemeClr val="accent2">
                        <a:lumMod val="75000"/>
                      </a:schemeClr>
                    </a:solidFill>
                  </a:tcPr>
                </a:tc>
                <a:extLst>
                  <a:ext uri="{0D108BD9-81ED-4DB2-BD59-A6C34878D82A}">
                    <a16:rowId xmlns:a16="http://schemas.microsoft.com/office/drawing/2014/main" val="1018784134"/>
                  </a:ext>
                </a:extLst>
              </a:tr>
              <a:tr h="374893">
                <a:tc>
                  <a:txBody>
                    <a:bodyPr/>
                    <a:lstStyle/>
                    <a:p>
                      <a:endParaRPr lang="en-US"/>
                    </a:p>
                  </a:txBody>
                  <a:tcPr>
                    <a:solidFill>
                      <a:schemeClr val="accent2">
                        <a:lumMod val="75000"/>
                      </a:schemeClr>
                    </a:solidFill>
                  </a:tcPr>
                </a:tc>
                <a:tc>
                  <a:txBody>
                    <a:bodyPr/>
                    <a:lstStyle/>
                    <a:p>
                      <a:endParaRPr lang="en-US"/>
                    </a:p>
                  </a:txBody>
                  <a:tcPr>
                    <a:solidFill>
                      <a:schemeClr val="accent2">
                        <a:lumMod val="75000"/>
                      </a:schemeClr>
                    </a:solidFill>
                  </a:tcPr>
                </a:tc>
                <a:tc>
                  <a:txBody>
                    <a:bodyPr/>
                    <a:lstStyle/>
                    <a:p>
                      <a:endParaRPr lang="en-US"/>
                    </a:p>
                  </a:txBody>
                  <a:tcPr>
                    <a:solidFill>
                      <a:schemeClr val="accent2">
                        <a:lumMod val="75000"/>
                      </a:schemeClr>
                    </a:solidFill>
                  </a:tcPr>
                </a:tc>
                <a:tc>
                  <a:txBody>
                    <a:bodyPr/>
                    <a:lstStyle/>
                    <a:p>
                      <a:endParaRPr lang="en-US" dirty="0"/>
                    </a:p>
                  </a:txBody>
                  <a:tcPr>
                    <a:solidFill>
                      <a:schemeClr val="accent2">
                        <a:lumMod val="75000"/>
                      </a:schemeClr>
                    </a:solidFill>
                  </a:tcPr>
                </a:tc>
                <a:extLst>
                  <a:ext uri="{0D108BD9-81ED-4DB2-BD59-A6C34878D82A}">
                    <a16:rowId xmlns:a16="http://schemas.microsoft.com/office/drawing/2014/main" val="1446942513"/>
                  </a:ext>
                </a:extLst>
              </a:tr>
            </a:tbl>
          </a:graphicData>
        </a:graphic>
      </p:graphicFrame>
      <p:graphicFrame>
        <p:nvGraphicFramePr>
          <p:cNvPr id="35" name="Table 34"/>
          <p:cNvGraphicFramePr>
            <a:graphicFrameLocks noGrp="1"/>
          </p:cNvGraphicFramePr>
          <p:nvPr/>
        </p:nvGraphicFramePr>
        <p:xfrm>
          <a:off x="8309507" y="2719610"/>
          <a:ext cx="1792524" cy="1499572"/>
        </p:xfrm>
        <a:graphic>
          <a:graphicData uri="http://schemas.openxmlformats.org/drawingml/2006/table">
            <a:tbl>
              <a:tblPr firstRow="1" bandRow="1">
                <a:tableStyleId>{5940675A-B579-460E-94D1-54222C63F5DA}</a:tableStyleId>
              </a:tblPr>
              <a:tblGrid>
                <a:gridCol w="448131">
                  <a:extLst>
                    <a:ext uri="{9D8B030D-6E8A-4147-A177-3AD203B41FA5}">
                      <a16:colId xmlns:a16="http://schemas.microsoft.com/office/drawing/2014/main" val="615719652"/>
                    </a:ext>
                  </a:extLst>
                </a:gridCol>
                <a:gridCol w="448131">
                  <a:extLst>
                    <a:ext uri="{9D8B030D-6E8A-4147-A177-3AD203B41FA5}">
                      <a16:colId xmlns:a16="http://schemas.microsoft.com/office/drawing/2014/main" val="132536710"/>
                    </a:ext>
                  </a:extLst>
                </a:gridCol>
                <a:gridCol w="448131">
                  <a:extLst>
                    <a:ext uri="{9D8B030D-6E8A-4147-A177-3AD203B41FA5}">
                      <a16:colId xmlns:a16="http://schemas.microsoft.com/office/drawing/2014/main" val="654115526"/>
                    </a:ext>
                  </a:extLst>
                </a:gridCol>
                <a:gridCol w="448131">
                  <a:extLst>
                    <a:ext uri="{9D8B030D-6E8A-4147-A177-3AD203B41FA5}">
                      <a16:colId xmlns:a16="http://schemas.microsoft.com/office/drawing/2014/main" val="499866734"/>
                    </a:ext>
                  </a:extLst>
                </a:gridCol>
              </a:tblGrid>
              <a:tr h="374893">
                <a:tc>
                  <a:txBody>
                    <a:bodyPr/>
                    <a:lstStyle/>
                    <a:p>
                      <a:endParaRPr lang="en-US" dirty="0"/>
                    </a:p>
                  </a:txBody>
                  <a:tcPr>
                    <a:solidFill>
                      <a:schemeClr val="accent2">
                        <a:lumMod val="75000"/>
                      </a:schemeClr>
                    </a:solidFill>
                  </a:tcPr>
                </a:tc>
                <a:tc>
                  <a:txBody>
                    <a:bodyPr/>
                    <a:lstStyle/>
                    <a:p>
                      <a:endParaRPr lang="en-US"/>
                    </a:p>
                  </a:txBody>
                  <a:tcPr>
                    <a:solidFill>
                      <a:schemeClr val="accent2">
                        <a:lumMod val="75000"/>
                      </a:schemeClr>
                    </a:solidFill>
                  </a:tcPr>
                </a:tc>
                <a:tc>
                  <a:txBody>
                    <a:bodyPr/>
                    <a:lstStyle/>
                    <a:p>
                      <a:endParaRPr lang="en-US"/>
                    </a:p>
                  </a:txBody>
                  <a:tcPr>
                    <a:solidFill>
                      <a:schemeClr val="accent2">
                        <a:lumMod val="75000"/>
                      </a:schemeClr>
                    </a:solidFill>
                  </a:tcPr>
                </a:tc>
                <a:tc>
                  <a:txBody>
                    <a:bodyPr/>
                    <a:lstStyle/>
                    <a:p>
                      <a:endParaRPr lang="en-US"/>
                    </a:p>
                  </a:txBody>
                  <a:tcPr>
                    <a:solidFill>
                      <a:schemeClr val="accent2">
                        <a:lumMod val="75000"/>
                      </a:schemeClr>
                    </a:solidFill>
                  </a:tcPr>
                </a:tc>
                <a:extLst>
                  <a:ext uri="{0D108BD9-81ED-4DB2-BD59-A6C34878D82A}">
                    <a16:rowId xmlns:a16="http://schemas.microsoft.com/office/drawing/2014/main" val="971278830"/>
                  </a:ext>
                </a:extLst>
              </a:tr>
              <a:tr h="374893">
                <a:tc>
                  <a:txBody>
                    <a:bodyPr/>
                    <a:lstStyle/>
                    <a:p>
                      <a:endParaRPr lang="en-US"/>
                    </a:p>
                  </a:txBody>
                  <a:tcPr>
                    <a:solidFill>
                      <a:schemeClr val="accent2">
                        <a:lumMod val="75000"/>
                      </a:schemeClr>
                    </a:solidFill>
                  </a:tcPr>
                </a:tc>
                <a:tc>
                  <a:txBody>
                    <a:bodyPr/>
                    <a:lstStyle/>
                    <a:p>
                      <a:endParaRPr lang="en-US"/>
                    </a:p>
                  </a:txBody>
                  <a:tcPr>
                    <a:solidFill>
                      <a:schemeClr val="accent2">
                        <a:lumMod val="75000"/>
                      </a:schemeClr>
                    </a:solidFill>
                  </a:tcPr>
                </a:tc>
                <a:tc>
                  <a:txBody>
                    <a:bodyPr/>
                    <a:lstStyle/>
                    <a:p>
                      <a:endParaRPr lang="en-US"/>
                    </a:p>
                  </a:txBody>
                  <a:tcPr>
                    <a:solidFill>
                      <a:schemeClr val="accent2">
                        <a:lumMod val="75000"/>
                      </a:schemeClr>
                    </a:solidFill>
                  </a:tcPr>
                </a:tc>
                <a:tc>
                  <a:txBody>
                    <a:bodyPr/>
                    <a:lstStyle/>
                    <a:p>
                      <a:endParaRPr lang="en-US"/>
                    </a:p>
                  </a:txBody>
                  <a:tcPr>
                    <a:solidFill>
                      <a:schemeClr val="accent2">
                        <a:lumMod val="75000"/>
                      </a:schemeClr>
                    </a:solidFill>
                  </a:tcPr>
                </a:tc>
                <a:extLst>
                  <a:ext uri="{0D108BD9-81ED-4DB2-BD59-A6C34878D82A}">
                    <a16:rowId xmlns:a16="http://schemas.microsoft.com/office/drawing/2014/main" val="698623583"/>
                  </a:ext>
                </a:extLst>
              </a:tr>
              <a:tr h="374893">
                <a:tc>
                  <a:txBody>
                    <a:bodyPr/>
                    <a:lstStyle/>
                    <a:p>
                      <a:endParaRPr lang="en-US"/>
                    </a:p>
                  </a:txBody>
                  <a:tcPr>
                    <a:solidFill>
                      <a:schemeClr val="accent2">
                        <a:lumMod val="75000"/>
                      </a:schemeClr>
                    </a:solidFill>
                  </a:tcPr>
                </a:tc>
                <a:tc>
                  <a:txBody>
                    <a:bodyPr/>
                    <a:lstStyle/>
                    <a:p>
                      <a:endParaRPr lang="en-US"/>
                    </a:p>
                  </a:txBody>
                  <a:tcPr>
                    <a:solidFill>
                      <a:schemeClr val="accent2">
                        <a:lumMod val="75000"/>
                      </a:schemeClr>
                    </a:solidFill>
                  </a:tcPr>
                </a:tc>
                <a:tc>
                  <a:txBody>
                    <a:bodyPr/>
                    <a:lstStyle/>
                    <a:p>
                      <a:endParaRPr lang="en-US"/>
                    </a:p>
                  </a:txBody>
                  <a:tcPr>
                    <a:solidFill>
                      <a:schemeClr val="accent2">
                        <a:lumMod val="75000"/>
                      </a:schemeClr>
                    </a:solidFill>
                  </a:tcPr>
                </a:tc>
                <a:tc>
                  <a:txBody>
                    <a:bodyPr/>
                    <a:lstStyle/>
                    <a:p>
                      <a:endParaRPr lang="en-US"/>
                    </a:p>
                  </a:txBody>
                  <a:tcPr>
                    <a:solidFill>
                      <a:schemeClr val="accent2">
                        <a:lumMod val="75000"/>
                      </a:schemeClr>
                    </a:solidFill>
                  </a:tcPr>
                </a:tc>
                <a:extLst>
                  <a:ext uri="{0D108BD9-81ED-4DB2-BD59-A6C34878D82A}">
                    <a16:rowId xmlns:a16="http://schemas.microsoft.com/office/drawing/2014/main" val="1018784134"/>
                  </a:ext>
                </a:extLst>
              </a:tr>
              <a:tr h="374893">
                <a:tc>
                  <a:txBody>
                    <a:bodyPr/>
                    <a:lstStyle/>
                    <a:p>
                      <a:endParaRPr lang="en-US"/>
                    </a:p>
                  </a:txBody>
                  <a:tcPr>
                    <a:solidFill>
                      <a:schemeClr val="accent2">
                        <a:lumMod val="75000"/>
                      </a:schemeClr>
                    </a:solidFill>
                  </a:tcPr>
                </a:tc>
                <a:tc>
                  <a:txBody>
                    <a:bodyPr/>
                    <a:lstStyle/>
                    <a:p>
                      <a:endParaRPr lang="en-US"/>
                    </a:p>
                  </a:txBody>
                  <a:tcPr>
                    <a:solidFill>
                      <a:schemeClr val="accent2">
                        <a:lumMod val="75000"/>
                      </a:schemeClr>
                    </a:solidFill>
                  </a:tcPr>
                </a:tc>
                <a:tc>
                  <a:txBody>
                    <a:bodyPr/>
                    <a:lstStyle/>
                    <a:p>
                      <a:endParaRPr lang="en-US"/>
                    </a:p>
                  </a:txBody>
                  <a:tcPr>
                    <a:solidFill>
                      <a:schemeClr val="accent2">
                        <a:lumMod val="75000"/>
                      </a:schemeClr>
                    </a:solidFill>
                  </a:tcPr>
                </a:tc>
                <a:tc>
                  <a:txBody>
                    <a:bodyPr/>
                    <a:lstStyle/>
                    <a:p>
                      <a:endParaRPr lang="en-US" dirty="0"/>
                    </a:p>
                  </a:txBody>
                  <a:tcPr>
                    <a:solidFill>
                      <a:schemeClr val="accent2">
                        <a:lumMod val="75000"/>
                      </a:schemeClr>
                    </a:solidFill>
                  </a:tcPr>
                </a:tc>
                <a:extLst>
                  <a:ext uri="{0D108BD9-81ED-4DB2-BD59-A6C34878D82A}">
                    <a16:rowId xmlns:a16="http://schemas.microsoft.com/office/drawing/2014/main" val="1446942513"/>
                  </a:ext>
                </a:extLst>
              </a:tr>
            </a:tbl>
          </a:graphicData>
        </a:graphic>
      </p:graphicFrame>
    </p:spTree>
    <p:extLst>
      <p:ext uri="{BB962C8B-B14F-4D97-AF65-F5344CB8AC3E}">
        <p14:creationId xmlns:p14="http://schemas.microsoft.com/office/powerpoint/2010/main" val="44791182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1524000" y="0"/>
            <a:ext cx="9144000" cy="69269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6D6D6D"/>
              </a:solidFill>
            </a:endParaRPr>
          </a:p>
        </p:txBody>
      </p:sp>
      <p:sp>
        <p:nvSpPr>
          <p:cNvPr id="5" name="4 - Ορθογώνιο"/>
          <p:cNvSpPr/>
          <p:nvPr/>
        </p:nvSpPr>
        <p:spPr>
          <a:xfrm>
            <a:off x="1524000" y="692696"/>
            <a:ext cx="9144000" cy="72008"/>
          </a:xfrm>
          <a:prstGeom prst="rect">
            <a:avLst/>
          </a:prstGeom>
          <a:solidFill>
            <a:srgbClr val="001F5C"/>
          </a:solidFill>
          <a:ln>
            <a:solidFill>
              <a:srgbClr val="00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ln>
                <a:solidFill>
                  <a:srgbClr val="001F5C"/>
                </a:solidFill>
              </a:ln>
              <a:solidFill>
                <a:srgbClr val="001F5C"/>
              </a:solidFill>
            </a:endParaRPr>
          </a:p>
        </p:txBody>
      </p:sp>
      <p:sp>
        <p:nvSpPr>
          <p:cNvPr id="6" name="5 - TextBox"/>
          <p:cNvSpPr txBox="1"/>
          <p:nvPr/>
        </p:nvSpPr>
        <p:spPr>
          <a:xfrm>
            <a:off x="1524000" y="53961"/>
            <a:ext cx="9395520" cy="584775"/>
          </a:xfrm>
          <a:prstGeom prst="rect">
            <a:avLst/>
          </a:prstGeom>
          <a:noFill/>
        </p:spPr>
        <p:txBody>
          <a:bodyPr wrap="square" lIns="91440" tIns="45720" rIns="91440" bIns="45720" rtlCol="0" anchor="t">
            <a:spAutoFit/>
          </a:bodyPr>
          <a:lstStyle/>
          <a:p>
            <a:r>
              <a:rPr lang="en-US" sz="3200" b="1" dirty="0">
                <a:solidFill>
                  <a:srgbClr val="000000"/>
                </a:solidFill>
                <a:cs typeface="Calibri"/>
              </a:rPr>
              <a:t>Example of a Layer </a:t>
            </a:r>
          </a:p>
        </p:txBody>
      </p:sp>
      <p:sp>
        <p:nvSpPr>
          <p:cNvPr id="11" name="TextBox 10"/>
          <p:cNvSpPr txBox="1"/>
          <p:nvPr/>
        </p:nvSpPr>
        <p:spPr>
          <a:xfrm>
            <a:off x="4871864" y="1381209"/>
            <a:ext cx="864096" cy="923330"/>
          </a:xfrm>
          <a:prstGeom prst="rect">
            <a:avLst/>
          </a:prstGeom>
          <a:noFill/>
        </p:spPr>
        <p:txBody>
          <a:bodyPr wrap="square" rtlCol="0">
            <a:spAutoFit/>
          </a:bodyPr>
          <a:lstStyle/>
          <a:p>
            <a:pPr algn="ctr"/>
            <a:r>
              <a:rPr lang="en-US" sz="5400" dirty="0"/>
              <a:t>*</a:t>
            </a:r>
          </a:p>
        </p:txBody>
      </p:sp>
      <p:sp>
        <p:nvSpPr>
          <p:cNvPr id="17" name="TextBox 16"/>
          <p:cNvSpPr txBox="1"/>
          <p:nvPr/>
        </p:nvSpPr>
        <p:spPr>
          <a:xfrm>
            <a:off x="2685250" y="4365104"/>
            <a:ext cx="1565424" cy="523220"/>
          </a:xfrm>
          <a:prstGeom prst="rect">
            <a:avLst/>
          </a:prstGeom>
          <a:noFill/>
        </p:spPr>
        <p:txBody>
          <a:bodyPr wrap="square" rtlCol="0">
            <a:spAutoFit/>
          </a:bodyPr>
          <a:lstStyle/>
          <a:p>
            <a:r>
              <a:rPr lang="en-US" sz="2800" dirty="0"/>
              <a:t>6 x 6 x </a:t>
            </a:r>
            <a:r>
              <a:rPr lang="en-US" sz="2800" dirty="0">
                <a:solidFill>
                  <a:srgbClr val="FFFF00"/>
                </a:solidFill>
              </a:rPr>
              <a:t>3</a:t>
            </a:r>
          </a:p>
        </p:txBody>
      </p:sp>
      <p:graphicFrame>
        <p:nvGraphicFramePr>
          <p:cNvPr id="9" name="Table 8"/>
          <p:cNvGraphicFramePr>
            <a:graphicFrameLocks noGrp="1"/>
          </p:cNvGraphicFramePr>
          <p:nvPr/>
        </p:nvGraphicFramePr>
        <p:xfrm>
          <a:off x="2207568" y="1353100"/>
          <a:ext cx="2831976" cy="2451276"/>
        </p:xfrm>
        <a:graphic>
          <a:graphicData uri="http://schemas.openxmlformats.org/drawingml/2006/table">
            <a:tbl>
              <a:tblPr firstRow="1" bandRow="1">
                <a:tableStyleId>{5940675A-B579-460E-94D1-54222C63F5DA}</a:tableStyleId>
              </a:tblPr>
              <a:tblGrid>
                <a:gridCol w="471996">
                  <a:extLst>
                    <a:ext uri="{9D8B030D-6E8A-4147-A177-3AD203B41FA5}">
                      <a16:colId xmlns:a16="http://schemas.microsoft.com/office/drawing/2014/main" val="3061608072"/>
                    </a:ext>
                  </a:extLst>
                </a:gridCol>
                <a:gridCol w="471996">
                  <a:extLst>
                    <a:ext uri="{9D8B030D-6E8A-4147-A177-3AD203B41FA5}">
                      <a16:colId xmlns:a16="http://schemas.microsoft.com/office/drawing/2014/main" val="3729431883"/>
                    </a:ext>
                  </a:extLst>
                </a:gridCol>
                <a:gridCol w="471996">
                  <a:extLst>
                    <a:ext uri="{9D8B030D-6E8A-4147-A177-3AD203B41FA5}">
                      <a16:colId xmlns:a16="http://schemas.microsoft.com/office/drawing/2014/main" val="875644749"/>
                    </a:ext>
                  </a:extLst>
                </a:gridCol>
                <a:gridCol w="471996">
                  <a:extLst>
                    <a:ext uri="{9D8B030D-6E8A-4147-A177-3AD203B41FA5}">
                      <a16:colId xmlns:a16="http://schemas.microsoft.com/office/drawing/2014/main" val="3136470270"/>
                    </a:ext>
                  </a:extLst>
                </a:gridCol>
                <a:gridCol w="471996">
                  <a:extLst>
                    <a:ext uri="{9D8B030D-6E8A-4147-A177-3AD203B41FA5}">
                      <a16:colId xmlns:a16="http://schemas.microsoft.com/office/drawing/2014/main" val="963259849"/>
                    </a:ext>
                  </a:extLst>
                </a:gridCol>
                <a:gridCol w="471996">
                  <a:extLst>
                    <a:ext uri="{9D8B030D-6E8A-4147-A177-3AD203B41FA5}">
                      <a16:colId xmlns:a16="http://schemas.microsoft.com/office/drawing/2014/main" val="2464993911"/>
                    </a:ext>
                  </a:extLst>
                </a:gridCol>
              </a:tblGrid>
              <a:tr h="408546">
                <a:tc>
                  <a:txBody>
                    <a:bodyPr/>
                    <a:lstStyle/>
                    <a:p>
                      <a:endParaRPr lang="en-US" dirty="0"/>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dirty="0"/>
                    </a:p>
                  </a:txBody>
                  <a:tcPr>
                    <a:solidFill>
                      <a:srgbClr val="0070C0"/>
                    </a:solidFill>
                  </a:tcPr>
                </a:tc>
                <a:tc>
                  <a:txBody>
                    <a:bodyPr/>
                    <a:lstStyle/>
                    <a:p>
                      <a:endParaRPr lang="en-US"/>
                    </a:p>
                  </a:txBody>
                  <a:tcPr>
                    <a:solidFill>
                      <a:srgbClr val="0070C0"/>
                    </a:solidFill>
                  </a:tcPr>
                </a:tc>
                <a:extLst>
                  <a:ext uri="{0D108BD9-81ED-4DB2-BD59-A6C34878D82A}">
                    <a16:rowId xmlns:a16="http://schemas.microsoft.com/office/drawing/2014/main" val="147999500"/>
                  </a:ext>
                </a:extLst>
              </a:tr>
              <a:tr h="408546">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extLst>
                  <a:ext uri="{0D108BD9-81ED-4DB2-BD59-A6C34878D82A}">
                    <a16:rowId xmlns:a16="http://schemas.microsoft.com/office/drawing/2014/main" val="3070766631"/>
                  </a:ext>
                </a:extLst>
              </a:tr>
              <a:tr h="408546">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extLst>
                  <a:ext uri="{0D108BD9-81ED-4DB2-BD59-A6C34878D82A}">
                    <a16:rowId xmlns:a16="http://schemas.microsoft.com/office/drawing/2014/main" val="4072450697"/>
                  </a:ext>
                </a:extLst>
              </a:tr>
              <a:tr h="408546">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dirty="0"/>
                    </a:p>
                  </a:txBody>
                  <a:tcPr>
                    <a:solidFill>
                      <a:srgbClr val="0070C0"/>
                    </a:solidFill>
                  </a:tcPr>
                </a:tc>
                <a:extLst>
                  <a:ext uri="{0D108BD9-81ED-4DB2-BD59-A6C34878D82A}">
                    <a16:rowId xmlns:a16="http://schemas.microsoft.com/office/drawing/2014/main" val="3531099089"/>
                  </a:ext>
                </a:extLst>
              </a:tr>
              <a:tr h="408546">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extLst>
                  <a:ext uri="{0D108BD9-81ED-4DB2-BD59-A6C34878D82A}">
                    <a16:rowId xmlns:a16="http://schemas.microsoft.com/office/drawing/2014/main" val="4155392836"/>
                  </a:ext>
                </a:extLst>
              </a:tr>
              <a:tr h="408546">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dirty="0"/>
                    </a:p>
                  </a:txBody>
                  <a:tcPr>
                    <a:solidFill>
                      <a:srgbClr val="0070C0"/>
                    </a:solidFill>
                  </a:tcPr>
                </a:tc>
                <a:tc>
                  <a:txBody>
                    <a:bodyPr/>
                    <a:lstStyle/>
                    <a:p>
                      <a:endParaRPr lang="en-US" dirty="0"/>
                    </a:p>
                  </a:txBody>
                  <a:tcPr>
                    <a:solidFill>
                      <a:srgbClr val="0070C0"/>
                    </a:solidFill>
                  </a:tcPr>
                </a:tc>
                <a:extLst>
                  <a:ext uri="{0D108BD9-81ED-4DB2-BD59-A6C34878D82A}">
                    <a16:rowId xmlns:a16="http://schemas.microsoft.com/office/drawing/2014/main" val="1908241515"/>
                  </a:ext>
                </a:extLst>
              </a:tr>
            </a:tbl>
          </a:graphicData>
        </a:graphic>
      </p:graphicFrame>
      <p:graphicFrame>
        <p:nvGraphicFramePr>
          <p:cNvPr id="21" name="Table 20"/>
          <p:cNvGraphicFramePr>
            <a:graphicFrameLocks noGrp="1"/>
          </p:cNvGraphicFramePr>
          <p:nvPr/>
        </p:nvGraphicFramePr>
        <p:xfrm>
          <a:off x="1967880" y="1580396"/>
          <a:ext cx="2831976" cy="2451276"/>
        </p:xfrm>
        <a:graphic>
          <a:graphicData uri="http://schemas.openxmlformats.org/drawingml/2006/table">
            <a:tbl>
              <a:tblPr firstRow="1" bandRow="1">
                <a:tableStyleId>{5940675A-B579-460E-94D1-54222C63F5DA}</a:tableStyleId>
              </a:tblPr>
              <a:tblGrid>
                <a:gridCol w="471996">
                  <a:extLst>
                    <a:ext uri="{9D8B030D-6E8A-4147-A177-3AD203B41FA5}">
                      <a16:colId xmlns:a16="http://schemas.microsoft.com/office/drawing/2014/main" val="3061608072"/>
                    </a:ext>
                  </a:extLst>
                </a:gridCol>
                <a:gridCol w="471996">
                  <a:extLst>
                    <a:ext uri="{9D8B030D-6E8A-4147-A177-3AD203B41FA5}">
                      <a16:colId xmlns:a16="http://schemas.microsoft.com/office/drawing/2014/main" val="3729431883"/>
                    </a:ext>
                  </a:extLst>
                </a:gridCol>
                <a:gridCol w="471996">
                  <a:extLst>
                    <a:ext uri="{9D8B030D-6E8A-4147-A177-3AD203B41FA5}">
                      <a16:colId xmlns:a16="http://schemas.microsoft.com/office/drawing/2014/main" val="875644749"/>
                    </a:ext>
                  </a:extLst>
                </a:gridCol>
                <a:gridCol w="471996">
                  <a:extLst>
                    <a:ext uri="{9D8B030D-6E8A-4147-A177-3AD203B41FA5}">
                      <a16:colId xmlns:a16="http://schemas.microsoft.com/office/drawing/2014/main" val="3136470270"/>
                    </a:ext>
                  </a:extLst>
                </a:gridCol>
                <a:gridCol w="471996">
                  <a:extLst>
                    <a:ext uri="{9D8B030D-6E8A-4147-A177-3AD203B41FA5}">
                      <a16:colId xmlns:a16="http://schemas.microsoft.com/office/drawing/2014/main" val="963259849"/>
                    </a:ext>
                  </a:extLst>
                </a:gridCol>
                <a:gridCol w="471996">
                  <a:extLst>
                    <a:ext uri="{9D8B030D-6E8A-4147-A177-3AD203B41FA5}">
                      <a16:colId xmlns:a16="http://schemas.microsoft.com/office/drawing/2014/main" val="2464993911"/>
                    </a:ext>
                  </a:extLst>
                </a:gridCol>
              </a:tblGrid>
              <a:tr h="408546">
                <a:tc>
                  <a:txBody>
                    <a:bodyPr/>
                    <a:lstStyle/>
                    <a:p>
                      <a:endParaRPr lang="en-US" dirty="0"/>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dirty="0"/>
                    </a:p>
                  </a:txBody>
                  <a:tcPr>
                    <a:solidFill>
                      <a:srgbClr val="00B050"/>
                    </a:solidFill>
                  </a:tcPr>
                </a:tc>
                <a:extLst>
                  <a:ext uri="{0D108BD9-81ED-4DB2-BD59-A6C34878D82A}">
                    <a16:rowId xmlns:a16="http://schemas.microsoft.com/office/drawing/2014/main" val="147999500"/>
                  </a:ext>
                </a:extLst>
              </a:tr>
              <a:tr h="408546">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extLst>
                  <a:ext uri="{0D108BD9-81ED-4DB2-BD59-A6C34878D82A}">
                    <a16:rowId xmlns:a16="http://schemas.microsoft.com/office/drawing/2014/main" val="3070766631"/>
                  </a:ext>
                </a:extLst>
              </a:tr>
              <a:tr h="408546">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extLst>
                  <a:ext uri="{0D108BD9-81ED-4DB2-BD59-A6C34878D82A}">
                    <a16:rowId xmlns:a16="http://schemas.microsoft.com/office/drawing/2014/main" val="4072450697"/>
                  </a:ext>
                </a:extLst>
              </a:tr>
              <a:tr h="408546">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extLst>
                  <a:ext uri="{0D108BD9-81ED-4DB2-BD59-A6C34878D82A}">
                    <a16:rowId xmlns:a16="http://schemas.microsoft.com/office/drawing/2014/main" val="3531099089"/>
                  </a:ext>
                </a:extLst>
              </a:tr>
              <a:tr h="408546">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extLst>
                  <a:ext uri="{0D108BD9-81ED-4DB2-BD59-A6C34878D82A}">
                    <a16:rowId xmlns:a16="http://schemas.microsoft.com/office/drawing/2014/main" val="4155392836"/>
                  </a:ext>
                </a:extLst>
              </a:tr>
              <a:tr h="408546">
                <a:tc>
                  <a:txBody>
                    <a:bodyPr/>
                    <a:lstStyle/>
                    <a:p>
                      <a:endParaRPr lang="en-US" dirty="0"/>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dirty="0"/>
                    </a:p>
                  </a:txBody>
                  <a:tcPr>
                    <a:solidFill>
                      <a:srgbClr val="00B050"/>
                    </a:solidFill>
                  </a:tcPr>
                </a:tc>
                <a:extLst>
                  <a:ext uri="{0D108BD9-81ED-4DB2-BD59-A6C34878D82A}">
                    <a16:rowId xmlns:a16="http://schemas.microsoft.com/office/drawing/2014/main" val="1908241515"/>
                  </a:ext>
                </a:extLst>
              </a:tr>
            </a:tbl>
          </a:graphicData>
        </a:graphic>
      </p:graphicFrame>
      <p:graphicFrame>
        <p:nvGraphicFramePr>
          <p:cNvPr id="22" name="Table 21"/>
          <p:cNvGraphicFramePr>
            <a:graphicFrameLocks noGrp="1"/>
          </p:cNvGraphicFramePr>
          <p:nvPr/>
        </p:nvGraphicFramePr>
        <p:xfrm>
          <a:off x="1776028" y="1841820"/>
          <a:ext cx="2831976" cy="2451276"/>
        </p:xfrm>
        <a:graphic>
          <a:graphicData uri="http://schemas.openxmlformats.org/drawingml/2006/table">
            <a:tbl>
              <a:tblPr firstRow="1" bandRow="1">
                <a:tableStyleId>{5940675A-B579-460E-94D1-54222C63F5DA}</a:tableStyleId>
              </a:tblPr>
              <a:tblGrid>
                <a:gridCol w="471996">
                  <a:extLst>
                    <a:ext uri="{9D8B030D-6E8A-4147-A177-3AD203B41FA5}">
                      <a16:colId xmlns:a16="http://schemas.microsoft.com/office/drawing/2014/main" val="3061608072"/>
                    </a:ext>
                  </a:extLst>
                </a:gridCol>
                <a:gridCol w="471996">
                  <a:extLst>
                    <a:ext uri="{9D8B030D-6E8A-4147-A177-3AD203B41FA5}">
                      <a16:colId xmlns:a16="http://schemas.microsoft.com/office/drawing/2014/main" val="3729431883"/>
                    </a:ext>
                  </a:extLst>
                </a:gridCol>
                <a:gridCol w="471996">
                  <a:extLst>
                    <a:ext uri="{9D8B030D-6E8A-4147-A177-3AD203B41FA5}">
                      <a16:colId xmlns:a16="http://schemas.microsoft.com/office/drawing/2014/main" val="875644749"/>
                    </a:ext>
                  </a:extLst>
                </a:gridCol>
                <a:gridCol w="471996">
                  <a:extLst>
                    <a:ext uri="{9D8B030D-6E8A-4147-A177-3AD203B41FA5}">
                      <a16:colId xmlns:a16="http://schemas.microsoft.com/office/drawing/2014/main" val="3136470270"/>
                    </a:ext>
                  </a:extLst>
                </a:gridCol>
                <a:gridCol w="471996">
                  <a:extLst>
                    <a:ext uri="{9D8B030D-6E8A-4147-A177-3AD203B41FA5}">
                      <a16:colId xmlns:a16="http://schemas.microsoft.com/office/drawing/2014/main" val="963259849"/>
                    </a:ext>
                  </a:extLst>
                </a:gridCol>
                <a:gridCol w="471996">
                  <a:extLst>
                    <a:ext uri="{9D8B030D-6E8A-4147-A177-3AD203B41FA5}">
                      <a16:colId xmlns:a16="http://schemas.microsoft.com/office/drawing/2014/main" val="2464993911"/>
                    </a:ext>
                  </a:extLst>
                </a:gridCol>
              </a:tblGrid>
              <a:tr h="408546">
                <a:tc>
                  <a:txBody>
                    <a:bodyPr/>
                    <a:lstStyle/>
                    <a:p>
                      <a:endParaRPr lang="en-US" dirty="0"/>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extLst>
                  <a:ext uri="{0D108BD9-81ED-4DB2-BD59-A6C34878D82A}">
                    <a16:rowId xmlns:a16="http://schemas.microsoft.com/office/drawing/2014/main" val="147999500"/>
                  </a:ext>
                </a:extLst>
              </a:tr>
              <a:tr h="408546">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extLst>
                  <a:ext uri="{0D108BD9-81ED-4DB2-BD59-A6C34878D82A}">
                    <a16:rowId xmlns:a16="http://schemas.microsoft.com/office/drawing/2014/main" val="3070766631"/>
                  </a:ext>
                </a:extLst>
              </a:tr>
              <a:tr h="408546">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dirty="0"/>
                    </a:p>
                  </a:txBody>
                  <a:tcPr>
                    <a:solidFill>
                      <a:srgbClr val="FF0000"/>
                    </a:solidFill>
                  </a:tcPr>
                </a:tc>
                <a:extLst>
                  <a:ext uri="{0D108BD9-81ED-4DB2-BD59-A6C34878D82A}">
                    <a16:rowId xmlns:a16="http://schemas.microsoft.com/office/drawing/2014/main" val="4072450697"/>
                  </a:ext>
                </a:extLst>
              </a:tr>
              <a:tr h="408546">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extLst>
                  <a:ext uri="{0D108BD9-81ED-4DB2-BD59-A6C34878D82A}">
                    <a16:rowId xmlns:a16="http://schemas.microsoft.com/office/drawing/2014/main" val="3531099089"/>
                  </a:ext>
                </a:extLst>
              </a:tr>
              <a:tr h="408546">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dirty="0"/>
                    </a:p>
                  </a:txBody>
                  <a:tcPr>
                    <a:solidFill>
                      <a:srgbClr val="FF0000"/>
                    </a:solidFill>
                  </a:tcPr>
                </a:tc>
                <a:extLst>
                  <a:ext uri="{0D108BD9-81ED-4DB2-BD59-A6C34878D82A}">
                    <a16:rowId xmlns:a16="http://schemas.microsoft.com/office/drawing/2014/main" val="4155392836"/>
                  </a:ext>
                </a:extLst>
              </a:tr>
              <a:tr h="408546">
                <a:tc>
                  <a:txBody>
                    <a:bodyPr/>
                    <a:lstStyle/>
                    <a:p>
                      <a:endParaRPr lang="en-US"/>
                    </a:p>
                  </a:txBody>
                  <a:tcPr>
                    <a:solidFill>
                      <a:srgbClr val="FF0000"/>
                    </a:solidFill>
                  </a:tcPr>
                </a:tc>
                <a:tc>
                  <a:txBody>
                    <a:bodyPr/>
                    <a:lstStyle/>
                    <a:p>
                      <a:endParaRPr lang="en-US" dirty="0"/>
                    </a:p>
                  </a:txBody>
                  <a:tcPr>
                    <a:solidFill>
                      <a:srgbClr val="FF0000"/>
                    </a:solidFill>
                  </a:tcPr>
                </a:tc>
                <a:tc>
                  <a:txBody>
                    <a:bodyPr/>
                    <a:lstStyle/>
                    <a:p>
                      <a:endParaRPr lang="en-US"/>
                    </a:p>
                  </a:txBody>
                  <a:tcPr>
                    <a:solidFill>
                      <a:srgbClr val="FF0000"/>
                    </a:solidFill>
                  </a:tcPr>
                </a:tc>
                <a:tc>
                  <a:txBody>
                    <a:bodyPr/>
                    <a:lstStyle/>
                    <a:p>
                      <a:endParaRPr lang="en-US" dirty="0"/>
                    </a:p>
                  </a:txBody>
                  <a:tcPr>
                    <a:solidFill>
                      <a:srgbClr val="FF0000"/>
                    </a:solidFill>
                  </a:tcPr>
                </a:tc>
                <a:tc>
                  <a:txBody>
                    <a:bodyPr/>
                    <a:lstStyle/>
                    <a:p>
                      <a:endParaRPr lang="en-US" dirty="0"/>
                    </a:p>
                  </a:txBody>
                  <a:tcPr>
                    <a:solidFill>
                      <a:srgbClr val="FF0000"/>
                    </a:solidFill>
                  </a:tcPr>
                </a:tc>
                <a:tc>
                  <a:txBody>
                    <a:bodyPr/>
                    <a:lstStyle/>
                    <a:p>
                      <a:endParaRPr lang="en-US" dirty="0"/>
                    </a:p>
                  </a:txBody>
                  <a:tcPr>
                    <a:solidFill>
                      <a:srgbClr val="FF0000"/>
                    </a:solidFill>
                  </a:tcPr>
                </a:tc>
                <a:extLst>
                  <a:ext uri="{0D108BD9-81ED-4DB2-BD59-A6C34878D82A}">
                    <a16:rowId xmlns:a16="http://schemas.microsoft.com/office/drawing/2014/main" val="1908241515"/>
                  </a:ext>
                </a:extLst>
              </a:tr>
            </a:tbl>
          </a:graphicData>
        </a:graphic>
      </p:graphicFrame>
      <p:graphicFrame>
        <p:nvGraphicFramePr>
          <p:cNvPr id="10" name="Table 9"/>
          <p:cNvGraphicFramePr>
            <a:graphicFrameLocks noGrp="1"/>
          </p:cNvGraphicFramePr>
          <p:nvPr/>
        </p:nvGraphicFramePr>
        <p:xfrm>
          <a:off x="5974791" y="908720"/>
          <a:ext cx="1246212" cy="1097280"/>
        </p:xfrm>
        <a:graphic>
          <a:graphicData uri="http://schemas.openxmlformats.org/drawingml/2006/table">
            <a:tbl>
              <a:tblPr firstRow="1" bandRow="1">
                <a:tableStyleId>{5940675A-B579-460E-94D1-54222C63F5DA}</a:tableStyleId>
              </a:tblPr>
              <a:tblGrid>
                <a:gridCol w="415404">
                  <a:extLst>
                    <a:ext uri="{9D8B030D-6E8A-4147-A177-3AD203B41FA5}">
                      <a16:colId xmlns:a16="http://schemas.microsoft.com/office/drawing/2014/main" val="343688255"/>
                    </a:ext>
                  </a:extLst>
                </a:gridCol>
                <a:gridCol w="415404">
                  <a:extLst>
                    <a:ext uri="{9D8B030D-6E8A-4147-A177-3AD203B41FA5}">
                      <a16:colId xmlns:a16="http://schemas.microsoft.com/office/drawing/2014/main" val="1512546809"/>
                    </a:ext>
                  </a:extLst>
                </a:gridCol>
                <a:gridCol w="415404">
                  <a:extLst>
                    <a:ext uri="{9D8B030D-6E8A-4147-A177-3AD203B41FA5}">
                      <a16:colId xmlns:a16="http://schemas.microsoft.com/office/drawing/2014/main" val="3848940069"/>
                    </a:ext>
                  </a:extLst>
                </a:gridCol>
              </a:tblGrid>
              <a:tr h="345260">
                <a:tc>
                  <a:txBody>
                    <a:bodyPr/>
                    <a:lstStyle/>
                    <a:p>
                      <a:endParaRPr lang="en-US" dirty="0"/>
                    </a:p>
                  </a:txBody>
                  <a:tcPr>
                    <a:solidFill>
                      <a:srgbClr val="FFFF00"/>
                    </a:solidFill>
                  </a:tcPr>
                </a:tc>
                <a:tc>
                  <a:txBody>
                    <a:bodyPr/>
                    <a:lstStyle/>
                    <a:p>
                      <a:endParaRPr lang="en-US"/>
                    </a:p>
                  </a:txBody>
                  <a:tcPr>
                    <a:solidFill>
                      <a:srgbClr val="FFFF00"/>
                    </a:solidFill>
                  </a:tcPr>
                </a:tc>
                <a:tc>
                  <a:txBody>
                    <a:bodyPr/>
                    <a:lstStyle/>
                    <a:p>
                      <a:endParaRPr lang="en-US"/>
                    </a:p>
                  </a:txBody>
                  <a:tcPr>
                    <a:solidFill>
                      <a:srgbClr val="FFFF00"/>
                    </a:solidFill>
                  </a:tcPr>
                </a:tc>
                <a:extLst>
                  <a:ext uri="{0D108BD9-81ED-4DB2-BD59-A6C34878D82A}">
                    <a16:rowId xmlns:a16="http://schemas.microsoft.com/office/drawing/2014/main" val="1396516520"/>
                  </a:ext>
                </a:extLst>
              </a:tr>
              <a:tr h="345260">
                <a:tc>
                  <a:txBody>
                    <a:bodyPr/>
                    <a:lstStyle/>
                    <a:p>
                      <a:endParaRPr lang="en-US"/>
                    </a:p>
                  </a:txBody>
                  <a:tcPr>
                    <a:solidFill>
                      <a:srgbClr val="FFFF00"/>
                    </a:solidFill>
                  </a:tcPr>
                </a:tc>
                <a:tc>
                  <a:txBody>
                    <a:bodyPr/>
                    <a:lstStyle/>
                    <a:p>
                      <a:endParaRPr lang="en-US"/>
                    </a:p>
                  </a:txBody>
                  <a:tcPr>
                    <a:solidFill>
                      <a:srgbClr val="FFFF00"/>
                    </a:solidFill>
                  </a:tcPr>
                </a:tc>
                <a:tc>
                  <a:txBody>
                    <a:bodyPr/>
                    <a:lstStyle/>
                    <a:p>
                      <a:endParaRPr lang="en-US"/>
                    </a:p>
                  </a:txBody>
                  <a:tcPr>
                    <a:solidFill>
                      <a:srgbClr val="FFFF00"/>
                    </a:solidFill>
                  </a:tcPr>
                </a:tc>
                <a:extLst>
                  <a:ext uri="{0D108BD9-81ED-4DB2-BD59-A6C34878D82A}">
                    <a16:rowId xmlns:a16="http://schemas.microsoft.com/office/drawing/2014/main" val="1925025815"/>
                  </a:ext>
                </a:extLst>
              </a:tr>
              <a:tr h="345260">
                <a:tc>
                  <a:txBody>
                    <a:bodyPr/>
                    <a:lstStyle/>
                    <a:p>
                      <a:endParaRPr lang="en-US"/>
                    </a:p>
                  </a:txBody>
                  <a:tcPr>
                    <a:solidFill>
                      <a:srgbClr val="FFFF00"/>
                    </a:solidFill>
                  </a:tcPr>
                </a:tc>
                <a:tc>
                  <a:txBody>
                    <a:bodyPr/>
                    <a:lstStyle/>
                    <a:p>
                      <a:endParaRPr lang="en-US"/>
                    </a:p>
                  </a:txBody>
                  <a:tcPr>
                    <a:solidFill>
                      <a:srgbClr val="FFFF00"/>
                    </a:solidFill>
                  </a:tcPr>
                </a:tc>
                <a:tc>
                  <a:txBody>
                    <a:bodyPr/>
                    <a:lstStyle/>
                    <a:p>
                      <a:endParaRPr lang="en-US" dirty="0"/>
                    </a:p>
                  </a:txBody>
                  <a:tcPr>
                    <a:solidFill>
                      <a:srgbClr val="FFFF00"/>
                    </a:solidFill>
                  </a:tcPr>
                </a:tc>
                <a:extLst>
                  <a:ext uri="{0D108BD9-81ED-4DB2-BD59-A6C34878D82A}">
                    <a16:rowId xmlns:a16="http://schemas.microsoft.com/office/drawing/2014/main" val="717292137"/>
                  </a:ext>
                </a:extLst>
              </a:tr>
            </a:tbl>
          </a:graphicData>
        </a:graphic>
      </p:graphicFrame>
      <p:graphicFrame>
        <p:nvGraphicFramePr>
          <p:cNvPr id="24" name="Table 23"/>
          <p:cNvGraphicFramePr>
            <a:graphicFrameLocks noGrp="1"/>
          </p:cNvGraphicFramePr>
          <p:nvPr/>
        </p:nvGraphicFramePr>
        <p:xfrm>
          <a:off x="5815384" y="1060599"/>
          <a:ext cx="1246212" cy="1097280"/>
        </p:xfrm>
        <a:graphic>
          <a:graphicData uri="http://schemas.openxmlformats.org/drawingml/2006/table">
            <a:tbl>
              <a:tblPr firstRow="1" bandRow="1">
                <a:tableStyleId>{5940675A-B579-460E-94D1-54222C63F5DA}</a:tableStyleId>
              </a:tblPr>
              <a:tblGrid>
                <a:gridCol w="415404">
                  <a:extLst>
                    <a:ext uri="{9D8B030D-6E8A-4147-A177-3AD203B41FA5}">
                      <a16:colId xmlns:a16="http://schemas.microsoft.com/office/drawing/2014/main" val="343688255"/>
                    </a:ext>
                  </a:extLst>
                </a:gridCol>
                <a:gridCol w="415404">
                  <a:extLst>
                    <a:ext uri="{9D8B030D-6E8A-4147-A177-3AD203B41FA5}">
                      <a16:colId xmlns:a16="http://schemas.microsoft.com/office/drawing/2014/main" val="1512546809"/>
                    </a:ext>
                  </a:extLst>
                </a:gridCol>
                <a:gridCol w="415404">
                  <a:extLst>
                    <a:ext uri="{9D8B030D-6E8A-4147-A177-3AD203B41FA5}">
                      <a16:colId xmlns:a16="http://schemas.microsoft.com/office/drawing/2014/main" val="3848940069"/>
                    </a:ext>
                  </a:extLst>
                </a:gridCol>
              </a:tblGrid>
              <a:tr h="345260">
                <a:tc>
                  <a:txBody>
                    <a:bodyPr/>
                    <a:lstStyle/>
                    <a:p>
                      <a:endParaRPr lang="en-US" dirty="0"/>
                    </a:p>
                  </a:txBody>
                  <a:tcPr>
                    <a:solidFill>
                      <a:srgbClr val="FFFF00"/>
                    </a:solidFill>
                  </a:tcPr>
                </a:tc>
                <a:tc>
                  <a:txBody>
                    <a:bodyPr/>
                    <a:lstStyle/>
                    <a:p>
                      <a:endParaRPr lang="en-US"/>
                    </a:p>
                  </a:txBody>
                  <a:tcPr>
                    <a:solidFill>
                      <a:srgbClr val="FFFF00"/>
                    </a:solidFill>
                  </a:tcPr>
                </a:tc>
                <a:tc>
                  <a:txBody>
                    <a:bodyPr/>
                    <a:lstStyle/>
                    <a:p>
                      <a:endParaRPr lang="en-US" dirty="0"/>
                    </a:p>
                  </a:txBody>
                  <a:tcPr>
                    <a:solidFill>
                      <a:srgbClr val="FFFF00"/>
                    </a:solidFill>
                  </a:tcPr>
                </a:tc>
                <a:extLst>
                  <a:ext uri="{0D108BD9-81ED-4DB2-BD59-A6C34878D82A}">
                    <a16:rowId xmlns:a16="http://schemas.microsoft.com/office/drawing/2014/main" val="1396516520"/>
                  </a:ext>
                </a:extLst>
              </a:tr>
              <a:tr h="345260">
                <a:tc>
                  <a:txBody>
                    <a:bodyPr/>
                    <a:lstStyle/>
                    <a:p>
                      <a:endParaRPr lang="en-US"/>
                    </a:p>
                  </a:txBody>
                  <a:tcPr>
                    <a:solidFill>
                      <a:srgbClr val="FFFF00"/>
                    </a:solidFill>
                  </a:tcPr>
                </a:tc>
                <a:tc>
                  <a:txBody>
                    <a:bodyPr/>
                    <a:lstStyle/>
                    <a:p>
                      <a:endParaRPr lang="en-US"/>
                    </a:p>
                  </a:txBody>
                  <a:tcPr>
                    <a:solidFill>
                      <a:srgbClr val="FFFF00"/>
                    </a:solidFill>
                  </a:tcPr>
                </a:tc>
                <a:tc>
                  <a:txBody>
                    <a:bodyPr/>
                    <a:lstStyle/>
                    <a:p>
                      <a:endParaRPr lang="en-US"/>
                    </a:p>
                  </a:txBody>
                  <a:tcPr>
                    <a:solidFill>
                      <a:srgbClr val="FFFF00"/>
                    </a:solidFill>
                  </a:tcPr>
                </a:tc>
                <a:extLst>
                  <a:ext uri="{0D108BD9-81ED-4DB2-BD59-A6C34878D82A}">
                    <a16:rowId xmlns:a16="http://schemas.microsoft.com/office/drawing/2014/main" val="1925025815"/>
                  </a:ext>
                </a:extLst>
              </a:tr>
              <a:tr h="345260">
                <a:tc>
                  <a:txBody>
                    <a:bodyPr/>
                    <a:lstStyle/>
                    <a:p>
                      <a:endParaRPr lang="en-US"/>
                    </a:p>
                  </a:txBody>
                  <a:tcPr>
                    <a:solidFill>
                      <a:srgbClr val="FFFF00"/>
                    </a:solidFill>
                  </a:tcPr>
                </a:tc>
                <a:tc>
                  <a:txBody>
                    <a:bodyPr/>
                    <a:lstStyle/>
                    <a:p>
                      <a:endParaRPr lang="en-US"/>
                    </a:p>
                  </a:txBody>
                  <a:tcPr>
                    <a:solidFill>
                      <a:srgbClr val="FFFF00"/>
                    </a:solidFill>
                  </a:tcPr>
                </a:tc>
                <a:tc>
                  <a:txBody>
                    <a:bodyPr/>
                    <a:lstStyle/>
                    <a:p>
                      <a:endParaRPr lang="en-US" dirty="0"/>
                    </a:p>
                  </a:txBody>
                  <a:tcPr>
                    <a:solidFill>
                      <a:srgbClr val="FFFF00"/>
                    </a:solidFill>
                  </a:tcPr>
                </a:tc>
                <a:extLst>
                  <a:ext uri="{0D108BD9-81ED-4DB2-BD59-A6C34878D82A}">
                    <a16:rowId xmlns:a16="http://schemas.microsoft.com/office/drawing/2014/main" val="717292137"/>
                  </a:ext>
                </a:extLst>
              </a:tr>
            </a:tbl>
          </a:graphicData>
        </a:graphic>
      </p:graphicFrame>
      <p:graphicFrame>
        <p:nvGraphicFramePr>
          <p:cNvPr id="25" name="Table 24"/>
          <p:cNvGraphicFramePr>
            <a:graphicFrameLocks noGrp="1"/>
          </p:cNvGraphicFramePr>
          <p:nvPr/>
        </p:nvGraphicFramePr>
        <p:xfrm>
          <a:off x="5627632" y="1237422"/>
          <a:ext cx="1246212" cy="1097280"/>
        </p:xfrm>
        <a:graphic>
          <a:graphicData uri="http://schemas.openxmlformats.org/drawingml/2006/table">
            <a:tbl>
              <a:tblPr firstRow="1" bandRow="1">
                <a:tableStyleId>{5940675A-B579-460E-94D1-54222C63F5DA}</a:tableStyleId>
              </a:tblPr>
              <a:tblGrid>
                <a:gridCol w="415404">
                  <a:extLst>
                    <a:ext uri="{9D8B030D-6E8A-4147-A177-3AD203B41FA5}">
                      <a16:colId xmlns:a16="http://schemas.microsoft.com/office/drawing/2014/main" val="343688255"/>
                    </a:ext>
                  </a:extLst>
                </a:gridCol>
                <a:gridCol w="415404">
                  <a:extLst>
                    <a:ext uri="{9D8B030D-6E8A-4147-A177-3AD203B41FA5}">
                      <a16:colId xmlns:a16="http://schemas.microsoft.com/office/drawing/2014/main" val="1512546809"/>
                    </a:ext>
                  </a:extLst>
                </a:gridCol>
                <a:gridCol w="415404">
                  <a:extLst>
                    <a:ext uri="{9D8B030D-6E8A-4147-A177-3AD203B41FA5}">
                      <a16:colId xmlns:a16="http://schemas.microsoft.com/office/drawing/2014/main" val="3848940069"/>
                    </a:ext>
                  </a:extLst>
                </a:gridCol>
              </a:tblGrid>
              <a:tr h="345260">
                <a:tc>
                  <a:txBody>
                    <a:bodyPr/>
                    <a:lstStyle/>
                    <a:p>
                      <a:endParaRPr lang="en-US" dirty="0"/>
                    </a:p>
                  </a:txBody>
                  <a:tcPr>
                    <a:solidFill>
                      <a:srgbClr val="FFFF00"/>
                    </a:solidFill>
                  </a:tcPr>
                </a:tc>
                <a:tc>
                  <a:txBody>
                    <a:bodyPr/>
                    <a:lstStyle/>
                    <a:p>
                      <a:endParaRPr lang="en-US"/>
                    </a:p>
                  </a:txBody>
                  <a:tcPr>
                    <a:solidFill>
                      <a:srgbClr val="FFFF00"/>
                    </a:solidFill>
                  </a:tcPr>
                </a:tc>
                <a:tc>
                  <a:txBody>
                    <a:bodyPr/>
                    <a:lstStyle/>
                    <a:p>
                      <a:endParaRPr lang="en-US" dirty="0"/>
                    </a:p>
                  </a:txBody>
                  <a:tcPr>
                    <a:solidFill>
                      <a:srgbClr val="FFFF00"/>
                    </a:solidFill>
                  </a:tcPr>
                </a:tc>
                <a:extLst>
                  <a:ext uri="{0D108BD9-81ED-4DB2-BD59-A6C34878D82A}">
                    <a16:rowId xmlns:a16="http://schemas.microsoft.com/office/drawing/2014/main" val="1396516520"/>
                  </a:ext>
                </a:extLst>
              </a:tr>
              <a:tr h="345260">
                <a:tc>
                  <a:txBody>
                    <a:bodyPr/>
                    <a:lstStyle/>
                    <a:p>
                      <a:endParaRPr lang="en-US"/>
                    </a:p>
                  </a:txBody>
                  <a:tcPr>
                    <a:solidFill>
                      <a:srgbClr val="FFFF00"/>
                    </a:solidFill>
                  </a:tcPr>
                </a:tc>
                <a:tc>
                  <a:txBody>
                    <a:bodyPr/>
                    <a:lstStyle/>
                    <a:p>
                      <a:endParaRPr lang="en-US"/>
                    </a:p>
                  </a:txBody>
                  <a:tcPr>
                    <a:solidFill>
                      <a:srgbClr val="FFFF00"/>
                    </a:solidFill>
                  </a:tcPr>
                </a:tc>
                <a:tc>
                  <a:txBody>
                    <a:bodyPr/>
                    <a:lstStyle/>
                    <a:p>
                      <a:endParaRPr lang="en-US" dirty="0"/>
                    </a:p>
                  </a:txBody>
                  <a:tcPr>
                    <a:solidFill>
                      <a:srgbClr val="FFFF00"/>
                    </a:solidFill>
                  </a:tcPr>
                </a:tc>
                <a:extLst>
                  <a:ext uri="{0D108BD9-81ED-4DB2-BD59-A6C34878D82A}">
                    <a16:rowId xmlns:a16="http://schemas.microsoft.com/office/drawing/2014/main" val="1925025815"/>
                  </a:ext>
                </a:extLst>
              </a:tr>
              <a:tr h="345260">
                <a:tc>
                  <a:txBody>
                    <a:bodyPr/>
                    <a:lstStyle/>
                    <a:p>
                      <a:endParaRPr lang="en-US"/>
                    </a:p>
                  </a:txBody>
                  <a:tcPr>
                    <a:solidFill>
                      <a:srgbClr val="FFFF00"/>
                    </a:solidFill>
                  </a:tcPr>
                </a:tc>
                <a:tc>
                  <a:txBody>
                    <a:bodyPr/>
                    <a:lstStyle/>
                    <a:p>
                      <a:endParaRPr lang="en-US"/>
                    </a:p>
                  </a:txBody>
                  <a:tcPr>
                    <a:solidFill>
                      <a:srgbClr val="FFFF00"/>
                    </a:solidFill>
                  </a:tcPr>
                </a:tc>
                <a:tc>
                  <a:txBody>
                    <a:bodyPr/>
                    <a:lstStyle/>
                    <a:p>
                      <a:endParaRPr lang="en-US" dirty="0"/>
                    </a:p>
                  </a:txBody>
                  <a:tcPr>
                    <a:solidFill>
                      <a:srgbClr val="FFFF00"/>
                    </a:solidFill>
                  </a:tcPr>
                </a:tc>
                <a:extLst>
                  <a:ext uri="{0D108BD9-81ED-4DB2-BD59-A6C34878D82A}">
                    <a16:rowId xmlns:a16="http://schemas.microsoft.com/office/drawing/2014/main" val="717292137"/>
                  </a:ext>
                </a:extLst>
              </a:tr>
            </a:tbl>
          </a:graphicData>
        </a:graphic>
      </p:graphicFrame>
      <p:sp>
        <p:nvSpPr>
          <p:cNvPr id="27" name="TextBox 26"/>
          <p:cNvSpPr txBox="1"/>
          <p:nvPr/>
        </p:nvSpPr>
        <p:spPr>
          <a:xfrm>
            <a:off x="5735960" y="2348880"/>
            <a:ext cx="1565424" cy="523220"/>
          </a:xfrm>
          <a:prstGeom prst="rect">
            <a:avLst/>
          </a:prstGeom>
          <a:noFill/>
        </p:spPr>
        <p:txBody>
          <a:bodyPr wrap="square" rtlCol="0">
            <a:spAutoFit/>
          </a:bodyPr>
          <a:lstStyle/>
          <a:p>
            <a:r>
              <a:rPr lang="en-US" sz="2800" dirty="0"/>
              <a:t>3 x 3 x </a:t>
            </a:r>
            <a:r>
              <a:rPr lang="en-US" sz="2800" dirty="0">
                <a:solidFill>
                  <a:srgbClr val="FFFF00"/>
                </a:solidFill>
              </a:rPr>
              <a:t>3</a:t>
            </a:r>
          </a:p>
        </p:txBody>
      </p:sp>
      <p:sp>
        <p:nvSpPr>
          <p:cNvPr id="18" name="TextBox 17"/>
          <p:cNvSpPr txBox="1"/>
          <p:nvPr/>
        </p:nvSpPr>
        <p:spPr>
          <a:xfrm>
            <a:off x="4871864" y="3469441"/>
            <a:ext cx="864096" cy="923330"/>
          </a:xfrm>
          <a:prstGeom prst="rect">
            <a:avLst/>
          </a:prstGeom>
          <a:noFill/>
        </p:spPr>
        <p:txBody>
          <a:bodyPr wrap="square" rtlCol="0">
            <a:spAutoFit/>
          </a:bodyPr>
          <a:lstStyle/>
          <a:p>
            <a:pPr algn="ctr"/>
            <a:r>
              <a:rPr lang="en-US" sz="5400" dirty="0"/>
              <a:t>*</a:t>
            </a:r>
          </a:p>
        </p:txBody>
      </p:sp>
      <p:graphicFrame>
        <p:nvGraphicFramePr>
          <p:cNvPr id="20" name="Table 19"/>
          <p:cNvGraphicFramePr>
            <a:graphicFrameLocks noGrp="1"/>
          </p:cNvGraphicFramePr>
          <p:nvPr/>
        </p:nvGraphicFramePr>
        <p:xfrm>
          <a:off x="5974791" y="2996952"/>
          <a:ext cx="1246212" cy="1097280"/>
        </p:xfrm>
        <a:graphic>
          <a:graphicData uri="http://schemas.openxmlformats.org/drawingml/2006/table">
            <a:tbl>
              <a:tblPr firstRow="1" bandRow="1">
                <a:tableStyleId>{5940675A-B579-460E-94D1-54222C63F5DA}</a:tableStyleId>
              </a:tblPr>
              <a:tblGrid>
                <a:gridCol w="415404">
                  <a:extLst>
                    <a:ext uri="{9D8B030D-6E8A-4147-A177-3AD203B41FA5}">
                      <a16:colId xmlns:a16="http://schemas.microsoft.com/office/drawing/2014/main" val="343688255"/>
                    </a:ext>
                  </a:extLst>
                </a:gridCol>
                <a:gridCol w="415404">
                  <a:extLst>
                    <a:ext uri="{9D8B030D-6E8A-4147-A177-3AD203B41FA5}">
                      <a16:colId xmlns:a16="http://schemas.microsoft.com/office/drawing/2014/main" val="1512546809"/>
                    </a:ext>
                  </a:extLst>
                </a:gridCol>
                <a:gridCol w="415404">
                  <a:extLst>
                    <a:ext uri="{9D8B030D-6E8A-4147-A177-3AD203B41FA5}">
                      <a16:colId xmlns:a16="http://schemas.microsoft.com/office/drawing/2014/main" val="3848940069"/>
                    </a:ext>
                  </a:extLst>
                </a:gridCol>
              </a:tblGrid>
              <a:tr h="345260">
                <a:tc>
                  <a:txBody>
                    <a:bodyPr/>
                    <a:lstStyle/>
                    <a:p>
                      <a:endParaRPr lang="en-US" dirty="0"/>
                    </a:p>
                  </a:txBody>
                  <a:tcPr>
                    <a:solidFill>
                      <a:srgbClr val="FFC000"/>
                    </a:solidFill>
                  </a:tcPr>
                </a:tc>
                <a:tc>
                  <a:txBody>
                    <a:bodyPr/>
                    <a:lstStyle/>
                    <a:p>
                      <a:endParaRPr lang="en-US"/>
                    </a:p>
                  </a:txBody>
                  <a:tcPr>
                    <a:solidFill>
                      <a:srgbClr val="FFC000"/>
                    </a:solidFill>
                  </a:tcPr>
                </a:tc>
                <a:tc>
                  <a:txBody>
                    <a:bodyPr/>
                    <a:lstStyle/>
                    <a:p>
                      <a:endParaRPr lang="en-US"/>
                    </a:p>
                  </a:txBody>
                  <a:tcPr>
                    <a:solidFill>
                      <a:srgbClr val="FFC000"/>
                    </a:solidFill>
                  </a:tcPr>
                </a:tc>
                <a:extLst>
                  <a:ext uri="{0D108BD9-81ED-4DB2-BD59-A6C34878D82A}">
                    <a16:rowId xmlns:a16="http://schemas.microsoft.com/office/drawing/2014/main" val="1396516520"/>
                  </a:ext>
                </a:extLst>
              </a:tr>
              <a:tr h="345260">
                <a:tc>
                  <a:txBody>
                    <a:bodyPr/>
                    <a:lstStyle/>
                    <a:p>
                      <a:endParaRPr lang="en-US"/>
                    </a:p>
                  </a:txBody>
                  <a:tcPr>
                    <a:solidFill>
                      <a:srgbClr val="FFC000"/>
                    </a:solidFill>
                  </a:tcPr>
                </a:tc>
                <a:tc>
                  <a:txBody>
                    <a:bodyPr/>
                    <a:lstStyle/>
                    <a:p>
                      <a:endParaRPr lang="en-US"/>
                    </a:p>
                  </a:txBody>
                  <a:tcPr>
                    <a:solidFill>
                      <a:srgbClr val="FFC000"/>
                    </a:solidFill>
                  </a:tcPr>
                </a:tc>
                <a:tc>
                  <a:txBody>
                    <a:bodyPr/>
                    <a:lstStyle/>
                    <a:p>
                      <a:endParaRPr lang="en-US"/>
                    </a:p>
                  </a:txBody>
                  <a:tcPr>
                    <a:solidFill>
                      <a:srgbClr val="FFC000"/>
                    </a:solidFill>
                  </a:tcPr>
                </a:tc>
                <a:extLst>
                  <a:ext uri="{0D108BD9-81ED-4DB2-BD59-A6C34878D82A}">
                    <a16:rowId xmlns:a16="http://schemas.microsoft.com/office/drawing/2014/main" val="1925025815"/>
                  </a:ext>
                </a:extLst>
              </a:tr>
              <a:tr h="345260">
                <a:tc>
                  <a:txBody>
                    <a:bodyPr/>
                    <a:lstStyle/>
                    <a:p>
                      <a:endParaRPr lang="en-US"/>
                    </a:p>
                  </a:txBody>
                  <a:tcPr>
                    <a:solidFill>
                      <a:srgbClr val="FFC000"/>
                    </a:solidFill>
                  </a:tcPr>
                </a:tc>
                <a:tc>
                  <a:txBody>
                    <a:bodyPr/>
                    <a:lstStyle/>
                    <a:p>
                      <a:endParaRPr lang="en-US"/>
                    </a:p>
                  </a:txBody>
                  <a:tcPr>
                    <a:solidFill>
                      <a:srgbClr val="FFC000"/>
                    </a:solidFill>
                  </a:tcPr>
                </a:tc>
                <a:tc>
                  <a:txBody>
                    <a:bodyPr/>
                    <a:lstStyle/>
                    <a:p>
                      <a:endParaRPr lang="en-US" dirty="0"/>
                    </a:p>
                  </a:txBody>
                  <a:tcPr>
                    <a:solidFill>
                      <a:srgbClr val="FFC000"/>
                    </a:solidFill>
                  </a:tcPr>
                </a:tc>
                <a:extLst>
                  <a:ext uri="{0D108BD9-81ED-4DB2-BD59-A6C34878D82A}">
                    <a16:rowId xmlns:a16="http://schemas.microsoft.com/office/drawing/2014/main" val="717292137"/>
                  </a:ext>
                </a:extLst>
              </a:tr>
            </a:tbl>
          </a:graphicData>
        </a:graphic>
      </p:graphicFrame>
      <p:graphicFrame>
        <p:nvGraphicFramePr>
          <p:cNvPr id="29" name="Table 28"/>
          <p:cNvGraphicFramePr>
            <a:graphicFrameLocks noGrp="1"/>
          </p:cNvGraphicFramePr>
          <p:nvPr/>
        </p:nvGraphicFramePr>
        <p:xfrm>
          <a:off x="5815384" y="3148831"/>
          <a:ext cx="1246212" cy="1097280"/>
        </p:xfrm>
        <a:graphic>
          <a:graphicData uri="http://schemas.openxmlformats.org/drawingml/2006/table">
            <a:tbl>
              <a:tblPr firstRow="1" bandRow="1">
                <a:tableStyleId>{5940675A-B579-460E-94D1-54222C63F5DA}</a:tableStyleId>
              </a:tblPr>
              <a:tblGrid>
                <a:gridCol w="415404">
                  <a:extLst>
                    <a:ext uri="{9D8B030D-6E8A-4147-A177-3AD203B41FA5}">
                      <a16:colId xmlns:a16="http://schemas.microsoft.com/office/drawing/2014/main" val="343688255"/>
                    </a:ext>
                  </a:extLst>
                </a:gridCol>
                <a:gridCol w="415404">
                  <a:extLst>
                    <a:ext uri="{9D8B030D-6E8A-4147-A177-3AD203B41FA5}">
                      <a16:colId xmlns:a16="http://schemas.microsoft.com/office/drawing/2014/main" val="1512546809"/>
                    </a:ext>
                  </a:extLst>
                </a:gridCol>
                <a:gridCol w="415404">
                  <a:extLst>
                    <a:ext uri="{9D8B030D-6E8A-4147-A177-3AD203B41FA5}">
                      <a16:colId xmlns:a16="http://schemas.microsoft.com/office/drawing/2014/main" val="3848940069"/>
                    </a:ext>
                  </a:extLst>
                </a:gridCol>
              </a:tblGrid>
              <a:tr h="345260">
                <a:tc>
                  <a:txBody>
                    <a:bodyPr/>
                    <a:lstStyle/>
                    <a:p>
                      <a:endParaRPr lang="en-US" dirty="0"/>
                    </a:p>
                  </a:txBody>
                  <a:tcPr>
                    <a:solidFill>
                      <a:srgbClr val="FFC000"/>
                    </a:solidFill>
                  </a:tcPr>
                </a:tc>
                <a:tc>
                  <a:txBody>
                    <a:bodyPr/>
                    <a:lstStyle/>
                    <a:p>
                      <a:endParaRPr lang="en-US"/>
                    </a:p>
                  </a:txBody>
                  <a:tcPr>
                    <a:solidFill>
                      <a:srgbClr val="FFC000"/>
                    </a:solidFill>
                  </a:tcPr>
                </a:tc>
                <a:tc>
                  <a:txBody>
                    <a:bodyPr/>
                    <a:lstStyle/>
                    <a:p>
                      <a:endParaRPr lang="en-US" dirty="0"/>
                    </a:p>
                  </a:txBody>
                  <a:tcPr>
                    <a:solidFill>
                      <a:srgbClr val="FFC000"/>
                    </a:solidFill>
                  </a:tcPr>
                </a:tc>
                <a:extLst>
                  <a:ext uri="{0D108BD9-81ED-4DB2-BD59-A6C34878D82A}">
                    <a16:rowId xmlns:a16="http://schemas.microsoft.com/office/drawing/2014/main" val="1396516520"/>
                  </a:ext>
                </a:extLst>
              </a:tr>
              <a:tr h="345260">
                <a:tc>
                  <a:txBody>
                    <a:bodyPr/>
                    <a:lstStyle/>
                    <a:p>
                      <a:endParaRPr lang="en-US"/>
                    </a:p>
                  </a:txBody>
                  <a:tcPr>
                    <a:solidFill>
                      <a:srgbClr val="FFC000"/>
                    </a:solidFill>
                  </a:tcPr>
                </a:tc>
                <a:tc>
                  <a:txBody>
                    <a:bodyPr/>
                    <a:lstStyle/>
                    <a:p>
                      <a:endParaRPr lang="en-US"/>
                    </a:p>
                  </a:txBody>
                  <a:tcPr>
                    <a:solidFill>
                      <a:srgbClr val="FFC000"/>
                    </a:solidFill>
                  </a:tcPr>
                </a:tc>
                <a:tc>
                  <a:txBody>
                    <a:bodyPr/>
                    <a:lstStyle/>
                    <a:p>
                      <a:endParaRPr lang="en-US"/>
                    </a:p>
                  </a:txBody>
                  <a:tcPr>
                    <a:solidFill>
                      <a:srgbClr val="FFC000"/>
                    </a:solidFill>
                  </a:tcPr>
                </a:tc>
                <a:extLst>
                  <a:ext uri="{0D108BD9-81ED-4DB2-BD59-A6C34878D82A}">
                    <a16:rowId xmlns:a16="http://schemas.microsoft.com/office/drawing/2014/main" val="1925025815"/>
                  </a:ext>
                </a:extLst>
              </a:tr>
              <a:tr h="345260">
                <a:tc>
                  <a:txBody>
                    <a:bodyPr/>
                    <a:lstStyle/>
                    <a:p>
                      <a:endParaRPr lang="en-US"/>
                    </a:p>
                  </a:txBody>
                  <a:tcPr>
                    <a:solidFill>
                      <a:srgbClr val="FFC000"/>
                    </a:solidFill>
                  </a:tcPr>
                </a:tc>
                <a:tc>
                  <a:txBody>
                    <a:bodyPr/>
                    <a:lstStyle/>
                    <a:p>
                      <a:endParaRPr lang="en-US"/>
                    </a:p>
                  </a:txBody>
                  <a:tcPr>
                    <a:solidFill>
                      <a:srgbClr val="FFC000"/>
                    </a:solidFill>
                  </a:tcPr>
                </a:tc>
                <a:tc>
                  <a:txBody>
                    <a:bodyPr/>
                    <a:lstStyle/>
                    <a:p>
                      <a:endParaRPr lang="en-US" dirty="0"/>
                    </a:p>
                  </a:txBody>
                  <a:tcPr>
                    <a:solidFill>
                      <a:srgbClr val="FFC000"/>
                    </a:solidFill>
                  </a:tcPr>
                </a:tc>
                <a:extLst>
                  <a:ext uri="{0D108BD9-81ED-4DB2-BD59-A6C34878D82A}">
                    <a16:rowId xmlns:a16="http://schemas.microsoft.com/office/drawing/2014/main" val="717292137"/>
                  </a:ext>
                </a:extLst>
              </a:tr>
            </a:tbl>
          </a:graphicData>
        </a:graphic>
      </p:graphicFrame>
      <p:graphicFrame>
        <p:nvGraphicFramePr>
          <p:cNvPr id="30" name="Table 29"/>
          <p:cNvGraphicFramePr>
            <a:graphicFrameLocks noGrp="1"/>
          </p:cNvGraphicFramePr>
          <p:nvPr/>
        </p:nvGraphicFramePr>
        <p:xfrm>
          <a:off x="5627632" y="3325654"/>
          <a:ext cx="1246212" cy="1097280"/>
        </p:xfrm>
        <a:graphic>
          <a:graphicData uri="http://schemas.openxmlformats.org/drawingml/2006/table">
            <a:tbl>
              <a:tblPr firstRow="1" bandRow="1">
                <a:tableStyleId>{5940675A-B579-460E-94D1-54222C63F5DA}</a:tableStyleId>
              </a:tblPr>
              <a:tblGrid>
                <a:gridCol w="415404">
                  <a:extLst>
                    <a:ext uri="{9D8B030D-6E8A-4147-A177-3AD203B41FA5}">
                      <a16:colId xmlns:a16="http://schemas.microsoft.com/office/drawing/2014/main" val="343688255"/>
                    </a:ext>
                  </a:extLst>
                </a:gridCol>
                <a:gridCol w="415404">
                  <a:extLst>
                    <a:ext uri="{9D8B030D-6E8A-4147-A177-3AD203B41FA5}">
                      <a16:colId xmlns:a16="http://schemas.microsoft.com/office/drawing/2014/main" val="1512546809"/>
                    </a:ext>
                  </a:extLst>
                </a:gridCol>
                <a:gridCol w="415404">
                  <a:extLst>
                    <a:ext uri="{9D8B030D-6E8A-4147-A177-3AD203B41FA5}">
                      <a16:colId xmlns:a16="http://schemas.microsoft.com/office/drawing/2014/main" val="3848940069"/>
                    </a:ext>
                  </a:extLst>
                </a:gridCol>
              </a:tblGrid>
              <a:tr h="345260">
                <a:tc>
                  <a:txBody>
                    <a:bodyPr/>
                    <a:lstStyle/>
                    <a:p>
                      <a:endParaRPr lang="en-US" dirty="0"/>
                    </a:p>
                  </a:txBody>
                  <a:tcPr>
                    <a:solidFill>
                      <a:srgbClr val="FFC000"/>
                    </a:solidFill>
                  </a:tcPr>
                </a:tc>
                <a:tc>
                  <a:txBody>
                    <a:bodyPr/>
                    <a:lstStyle/>
                    <a:p>
                      <a:endParaRPr lang="en-US"/>
                    </a:p>
                  </a:txBody>
                  <a:tcPr>
                    <a:solidFill>
                      <a:srgbClr val="FFC000"/>
                    </a:solidFill>
                  </a:tcPr>
                </a:tc>
                <a:tc>
                  <a:txBody>
                    <a:bodyPr/>
                    <a:lstStyle/>
                    <a:p>
                      <a:endParaRPr lang="en-US" dirty="0"/>
                    </a:p>
                  </a:txBody>
                  <a:tcPr>
                    <a:solidFill>
                      <a:srgbClr val="FFC000"/>
                    </a:solidFill>
                  </a:tcPr>
                </a:tc>
                <a:extLst>
                  <a:ext uri="{0D108BD9-81ED-4DB2-BD59-A6C34878D82A}">
                    <a16:rowId xmlns:a16="http://schemas.microsoft.com/office/drawing/2014/main" val="1396516520"/>
                  </a:ext>
                </a:extLst>
              </a:tr>
              <a:tr h="345260">
                <a:tc>
                  <a:txBody>
                    <a:bodyPr/>
                    <a:lstStyle/>
                    <a:p>
                      <a:endParaRPr lang="en-US"/>
                    </a:p>
                  </a:txBody>
                  <a:tcPr>
                    <a:solidFill>
                      <a:srgbClr val="FFC000"/>
                    </a:solidFill>
                  </a:tcPr>
                </a:tc>
                <a:tc>
                  <a:txBody>
                    <a:bodyPr/>
                    <a:lstStyle/>
                    <a:p>
                      <a:endParaRPr lang="en-US" dirty="0"/>
                    </a:p>
                  </a:txBody>
                  <a:tcPr>
                    <a:solidFill>
                      <a:srgbClr val="FFC000"/>
                    </a:solidFill>
                  </a:tcPr>
                </a:tc>
                <a:tc>
                  <a:txBody>
                    <a:bodyPr/>
                    <a:lstStyle/>
                    <a:p>
                      <a:endParaRPr lang="en-US" dirty="0"/>
                    </a:p>
                  </a:txBody>
                  <a:tcPr>
                    <a:solidFill>
                      <a:srgbClr val="FFC000"/>
                    </a:solidFill>
                  </a:tcPr>
                </a:tc>
                <a:extLst>
                  <a:ext uri="{0D108BD9-81ED-4DB2-BD59-A6C34878D82A}">
                    <a16:rowId xmlns:a16="http://schemas.microsoft.com/office/drawing/2014/main" val="1925025815"/>
                  </a:ext>
                </a:extLst>
              </a:tr>
              <a:tr h="345260">
                <a:tc>
                  <a:txBody>
                    <a:bodyPr/>
                    <a:lstStyle/>
                    <a:p>
                      <a:endParaRPr lang="en-US"/>
                    </a:p>
                  </a:txBody>
                  <a:tcPr>
                    <a:solidFill>
                      <a:srgbClr val="FFC000"/>
                    </a:solidFill>
                  </a:tcPr>
                </a:tc>
                <a:tc>
                  <a:txBody>
                    <a:bodyPr/>
                    <a:lstStyle/>
                    <a:p>
                      <a:endParaRPr lang="en-US"/>
                    </a:p>
                  </a:txBody>
                  <a:tcPr>
                    <a:solidFill>
                      <a:srgbClr val="FFC000"/>
                    </a:solidFill>
                  </a:tcPr>
                </a:tc>
                <a:tc>
                  <a:txBody>
                    <a:bodyPr/>
                    <a:lstStyle/>
                    <a:p>
                      <a:endParaRPr lang="en-US" dirty="0"/>
                    </a:p>
                  </a:txBody>
                  <a:tcPr>
                    <a:solidFill>
                      <a:srgbClr val="FFC000"/>
                    </a:solidFill>
                  </a:tcPr>
                </a:tc>
                <a:extLst>
                  <a:ext uri="{0D108BD9-81ED-4DB2-BD59-A6C34878D82A}">
                    <a16:rowId xmlns:a16="http://schemas.microsoft.com/office/drawing/2014/main" val="717292137"/>
                  </a:ext>
                </a:extLst>
              </a:tr>
            </a:tbl>
          </a:graphicData>
        </a:graphic>
      </p:graphicFrame>
      <p:sp>
        <p:nvSpPr>
          <p:cNvPr id="32" name="TextBox 31"/>
          <p:cNvSpPr txBox="1"/>
          <p:nvPr/>
        </p:nvSpPr>
        <p:spPr>
          <a:xfrm>
            <a:off x="5735960" y="4500315"/>
            <a:ext cx="1565424" cy="523220"/>
          </a:xfrm>
          <a:prstGeom prst="rect">
            <a:avLst/>
          </a:prstGeom>
          <a:noFill/>
        </p:spPr>
        <p:txBody>
          <a:bodyPr wrap="square" rtlCol="0">
            <a:spAutoFit/>
          </a:bodyPr>
          <a:lstStyle/>
          <a:p>
            <a:r>
              <a:rPr lang="en-US" sz="2800" dirty="0"/>
              <a:t>3 x 3 x </a:t>
            </a:r>
            <a:r>
              <a:rPr lang="en-US" sz="2800" dirty="0">
                <a:solidFill>
                  <a:srgbClr val="FFFF00"/>
                </a:solidFill>
              </a:rPr>
              <a:t>3</a:t>
            </a:r>
          </a:p>
        </p:txBody>
      </p:sp>
      <p:cxnSp>
        <p:nvCxnSpPr>
          <p:cNvPr id="7" name="Straight Arrow Connector 6"/>
          <p:cNvCxnSpPr/>
          <p:nvPr/>
        </p:nvCxnSpPr>
        <p:spPr>
          <a:xfrm flipV="1">
            <a:off x="7380410" y="1700808"/>
            <a:ext cx="432048" cy="5596"/>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graphicFrame>
        <p:nvGraphicFramePr>
          <p:cNvPr id="14" name="Table 13"/>
          <p:cNvGraphicFramePr>
            <a:graphicFrameLocks noGrp="1"/>
          </p:cNvGraphicFramePr>
          <p:nvPr/>
        </p:nvGraphicFramePr>
        <p:xfrm>
          <a:off x="8256240" y="969288"/>
          <a:ext cx="1440160" cy="1463040"/>
        </p:xfrm>
        <a:graphic>
          <a:graphicData uri="http://schemas.openxmlformats.org/drawingml/2006/table">
            <a:tbl>
              <a:tblPr firstRow="1" bandRow="1">
                <a:tableStyleId>{5940675A-B579-460E-94D1-54222C63F5DA}</a:tableStyleId>
              </a:tblPr>
              <a:tblGrid>
                <a:gridCol w="360040">
                  <a:extLst>
                    <a:ext uri="{9D8B030D-6E8A-4147-A177-3AD203B41FA5}">
                      <a16:colId xmlns:a16="http://schemas.microsoft.com/office/drawing/2014/main" val="3377959175"/>
                    </a:ext>
                  </a:extLst>
                </a:gridCol>
                <a:gridCol w="360040">
                  <a:extLst>
                    <a:ext uri="{9D8B030D-6E8A-4147-A177-3AD203B41FA5}">
                      <a16:colId xmlns:a16="http://schemas.microsoft.com/office/drawing/2014/main" val="670031158"/>
                    </a:ext>
                  </a:extLst>
                </a:gridCol>
                <a:gridCol w="360040">
                  <a:extLst>
                    <a:ext uri="{9D8B030D-6E8A-4147-A177-3AD203B41FA5}">
                      <a16:colId xmlns:a16="http://schemas.microsoft.com/office/drawing/2014/main" val="520329728"/>
                    </a:ext>
                  </a:extLst>
                </a:gridCol>
                <a:gridCol w="360040">
                  <a:extLst>
                    <a:ext uri="{9D8B030D-6E8A-4147-A177-3AD203B41FA5}">
                      <a16:colId xmlns:a16="http://schemas.microsoft.com/office/drawing/2014/main" val="4078343929"/>
                    </a:ext>
                  </a:extLst>
                </a:gridCol>
              </a:tblGrid>
              <a:tr h="344898">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6844778"/>
                  </a:ext>
                </a:extLst>
              </a:tr>
              <a:tr h="344898">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941625365"/>
                  </a:ext>
                </a:extLst>
              </a:tr>
              <a:tr h="344898">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283025935"/>
                  </a:ext>
                </a:extLst>
              </a:tr>
              <a:tr h="344898">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621281791"/>
                  </a:ext>
                </a:extLst>
              </a:tr>
            </a:tbl>
          </a:graphicData>
        </a:graphic>
      </p:graphicFrame>
      <mc:AlternateContent xmlns:mc="http://schemas.openxmlformats.org/markup-compatibility/2006" xmlns:a14="http://schemas.microsoft.com/office/drawing/2010/main">
        <mc:Choice Requires="a14">
          <p:sp>
            <p:nvSpPr>
              <p:cNvPr id="31" name="TextBox 30"/>
              <p:cNvSpPr txBox="1"/>
              <p:nvPr/>
            </p:nvSpPr>
            <p:spPr>
              <a:xfrm>
                <a:off x="7824192" y="1412776"/>
                <a:ext cx="2784648" cy="523220"/>
              </a:xfrm>
              <a:prstGeom prst="rect">
                <a:avLst/>
              </a:prstGeom>
              <a:noFill/>
            </p:spPr>
            <p:txBody>
              <a:bodyPr wrap="square" rtlCol="0">
                <a:spAutoFit/>
              </a:bodyPr>
              <a:lstStyle/>
              <a:p>
                <a:r>
                  <a:rPr lang="en-US" sz="2800" dirty="0"/>
                  <a:t>g(                    +</a:t>
                </a:r>
                <a14:m>
                  <m:oMath xmlns:m="http://schemas.openxmlformats.org/officeDocument/2006/math">
                    <m:sSub>
                      <m:sSubPr>
                        <m:ctrlPr>
                          <a:rPr lang="en-US" sz="2800" i="1">
                            <a:latin typeface="Cambria Math" panose="02040503050406030204" pitchFamily="18" charset="0"/>
                          </a:rPr>
                        </m:ctrlPr>
                      </m:sSubPr>
                      <m:e>
                        <m:r>
                          <m:rPr>
                            <m:sty m:val="p"/>
                          </m:rPr>
                          <a:rPr lang="en-US" sz="2800">
                            <a:latin typeface="Cambria Math" panose="02040503050406030204" pitchFamily="18" charset="0"/>
                          </a:rPr>
                          <m:t>b</m:t>
                        </m:r>
                      </m:e>
                      <m:sub>
                        <m:r>
                          <a:rPr lang="en-US" sz="2800">
                            <a:latin typeface="Cambria Math" panose="02040503050406030204" pitchFamily="18" charset="0"/>
                          </a:rPr>
                          <m:t>1</m:t>
                        </m:r>
                      </m:sub>
                    </m:sSub>
                  </m:oMath>
                </a14:m>
                <a:r>
                  <a:rPr lang="en-US" sz="2800" dirty="0"/>
                  <a:t>)</a:t>
                </a:r>
              </a:p>
            </p:txBody>
          </p:sp>
        </mc:Choice>
        <mc:Fallback xmlns="">
          <p:sp>
            <p:nvSpPr>
              <p:cNvPr id="31" name="TextBox 30"/>
              <p:cNvSpPr txBox="1">
                <a:spLocks noRot="1" noChangeAspect="1" noMove="1" noResize="1" noEditPoints="1" noAdjustHandles="1" noChangeArrowheads="1" noChangeShapeType="1" noTextEdit="1"/>
              </p:cNvSpPr>
              <p:nvPr/>
            </p:nvSpPr>
            <p:spPr>
              <a:xfrm>
                <a:off x="7824192" y="1412776"/>
                <a:ext cx="2784648" cy="523220"/>
              </a:xfrm>
              <a:prstGeom prst="rect">
                <a:avLst/>
              </a:prstGeom>
              <a:blipFill>
                <a:blip r:embed="rId2"/>
                <a:stretch>
                  <a:fillRect l="-4376" t="-11628" r="-2188" b="-32558"/>
                </a:stretch>
              </a:blipFill>
            </p:spPr>
            <p:txBody>
              <a:bodyPr/>
              <a:lstStyle/>
              <a:p>
                <a:r>
                  <a:rPr lang="en-US">
                    <a:noFill/>
                  </a:rPr>
                  <a:t> </a:t>
                </a:r>
              </a:p>
            </p:txBody>
          </p:sp>
        </mc:Fallback>
      </mc:AlternateContent>
      <p:sp>
        <p:nvSpPr>
          <p:cNvPr id="36" name="TextBox 35"/>
          <p:cNvSpPr txBox="1"/>
          <p:nvPr/>
        </p:nvSpPr>
        <p:spPr>
          <a:xfrm>
            <a:off x="8256240" y="2388156"/>
            <a:ext cx="1565424" cy="523220"/>
          </a:xfrm>
          <a:prstGeom prst="rect">
            <a:avLst/>
          </a:prstGeom>
          <a:noFill/>
        </p:spPr>
        <p:txBody>
          <a:bodyPr wrap="square" rtlCol="0">
            <a:spAutoFit/>
          </a:bodyPr>
          <a:lstStyle/>
          <a:p>
            <a:pPr algn="ctr"/>
            <a:r>
              <a:rPr lang="en-US" sz="2800" dirty="0"/>
              <a:t>4 x 4</a:t>
            </a:r>
            <a:endParaRPr lang="en-US" sz="2800" dirty="0">
              <a:solidFill>
                <a:srgbClr val="FFFF00"/>
              </a:solidFill>
            </a:endParaRPr>
          </a:p>
        </p:txBody>
      </p:sp>
      <p:cxnSp>
        <p:nvCxnSpPr>
          <p:cNvPr id="37" name="Straight Arrow Connector 36"/>
          <p:cNvCxnSpPr/>
          <p:nvPr/>
        </p:nvCxnSpPr>
        <p:spPr>
          <a:xfrm flipV="1">
            <a:off x="7386090" y="3768795"/>
            <a:ext cx="432048" cy="5596"/>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graphicFrame>
        <p:nvGraphicFramePr>
          <p:cNvPr id="38" name="Table 37"/>
          <p:cNvGraphicFramePr>
            <a:graphicFrameLocks noGrp="1"/>
          </p:cNvGraphicFramePr>
          <p:nvPr/>
        </p:nvGraphicFramePr>
        <p:xfrm>
          <a:off x="8261920" y="3037275"/>
          <a:ext cx="1440160" cy="1463040"/>
        </p:xfrm>
        <a:graphic>
          <a:graphicData uri="http://schemas.openxmlformats.org/drawingml/2006/table">
            <a:tbl>
              <a:tblPr firstRow="1" bandRow="1">
                <a:tableStyleId>{5940675A-B579-460E-94D1-54222C63F5DA}</a:tableStyleId>
              </a:tblPr>
              <a:tblGrid>
                <a:gridCol w="360040">
                  <a:extLst>
                    <a:ext uri="{9D8B030D-6E8A-4147-A177-3AD203B41FA5}">
                      <a16:colId xmlns:a16="http://schemas.microsoft.com/office/drawing/2014/main" val="3377959175"/>
                    </a:ext>
                  </a:extLst>
                </a:gridCol>
                <a:gridCol w="360040">
                  <a:extLst>
                    <a:ext uri="{9D8B030D-6E8A-4147-A177-3AD203B41FA5}">
                      <a16:colId xmlns:a16="http://schemas.microsoft.com/office/drawing/2014/main" val="670031158"/>
                    </a:ext>
                  </a:extLst>
                </a:gridCol>
                <a:gridCol w="360040">
                  <a:extLst>
                    <a:ext uri="{9D8B030D-6E8A-4147-A177-3AD203B41FA5}">
                      <a16:colId xmlns:a16="http://schemas.microsoft.com/office/drawing/2014/main" val="520329728"/>
                    </a:ext>
                  </a:extLst>
                </a:gridCol>
                <a:gridCol w="360040">
                  <a:extLst>
                    <a:ext uri="{9D8B030D-6E8A-4147-A177-3AD203B41FA5}">
                      <a16:colId xmlns:a16="http://schemas.microsoft.com/office/drawing/2014/main" val="4078343929"/>
                    </a:ext>
                  </a:extLst>
                </a:gridCol>
              </a:tblGrid>
              <a:tr h="344898">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6844778"/>
                  </a:ext>
                </a:extLst>
              </a:tr>
              <a:tr h="344898">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941625365"/>
                  </a:ext>
                </a:extLst>
              </a:tr>
              <a:tr h="344898">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283025935"/>
                  </a:ext>
                </a:extLst>
              </a:tr>
              <a:tr h="344898">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621281791"/>
                  </a:ext>
                </a:extLst>
              </a:tr>
            </a:tbl>
          </a:graphicData>
        </a:graphic>
      </p:graphicFrame>
      <mc:AlternateContent xmlns:mc="http://schemas.openxmlformats.org/markup-compatibility/2006" xmlns:a14="http://schemas.microsoft.com/office/drawing/2010/main">
        <mc:Choice Requires="a14">
          <p:sp>
            <p:nvSpPr>
              <p:cNvPr id="39" name="TextBox 38"/>
              <p:cNvSpPr txBox="1"/>
              <p:nvPr/>
            </p:nvSpPr>
            <p:spPr>
              <a:xfrm>
                <a:off x="7829872" y="3480763"/>
                <a:ext cx="2784648" cy="523220"/>
              </a:xfrm>
              <a:prstGeom prst="rect">
                <a:avLst/>
              </a:prstGeom>
              <a:noFill/>
            </p:spPr>
            <p:txBody>
              <a:bodyPr wrap="square" rtlCol="0">
                <a:spAutoFit/>
              </a:bodyPr>
              <a:lstStyle/>
              <a:p>
                <a:r>
                  <a:rPr lang="en-US" sz="2800" dirty="0"/>
                  <a:t>g(                    +</a:t>
                </a:r>
                <a14:m>
                  <m:oMath xmlns:m="http://schemas.openxmlformats.org/officeDocument/2006/math">
                    <m:sSub>
                      <m:sSubPr>
                        <m:ctrlPr>
                          <a:rPr lang="en-US" sz="2800" i="1">
                            <a:latin typeface="Cambria Math" panose="02040503050406030204" pitchFamily="18" charset="0"/>
                          </a:rPr>
                        </m:ctrlPr>
                      </m:sSubPr>
                      <m:e>
                        <m:r>
                          <m:rPr>
                            <m:sty m:val="p"/>
                          </m:rPr>
                          <a:rPr lang="en-US" sz="2800">
                            <a:latin typeface="Cambria Math" panose="02040503050406030204" pitchFamily="18" charset="0"/>
                          </a:rPr>
                          <m:t>b</m:t>
                        </m:r>
                      </m:e>
                      <m:sub>
                        <m:r>
                          <a:rPr lang="en-US" sz="2800">
                            <a:latin typeface="Cambria Math" panose="02040503050406030204" pitchFamily="18" charset="0"/>
                          </a:rPr>
                          <m:t>2</m:t>
                        </m:r>
                      </m:sub>
                    </m:sSub>
                  </m:oMath>
                </a14:m>
                <a:r>
                  <a:rPr lang="en-US" sz="2800" dirty="0"/>
                  <a:t>)</a:t>
                </a:r>
              </a:p>
            </p:txBody>
          </p:sp>
        </mc:Choice>
        <mc:Fallback xmlns="">
          <p:sp>
            <p:nvSpPr>
              <p:cNvPr id="39" name="TextBox 38"/>
              <p:cNvSpPr txBox="1">
                <a:spLocks noRot="1" noChangeAspect="1" noMove="1" noResize="1" noEditPoints="1" noAdjustHandles="1" noChangeArrowheads="1" noChangeShapeType="1" noTextEdit="1"/>
              </p:cNvSpPr>
              <p:nvPr/>
            </p:nvSpPr>
            <p:spPr>
              <a:xfrm>
                <a:off x="7829872" y="3480763"/>
                <a:ext cx="2784648" cy="523220"/>
              </a:xfrm>
              <a:prstGeom prst="rect">
                <a:avLst/>
              </a:prstGeom>
              <a:blipFill>
                <a:blip r:embed="rId3"/>
                <a:stretch>
                  <a:fillRect l="-4376" t="-11628" r="-2407" b="-32558"/>
                </a:stretch>
              </a:blipFill>
            </p:spPr>
            <p:txBody>
              <a:bodyPr/>
              <a:lstStyle/>
              <a:p>
                <a:r>
                  <a:rPr lang="en-US">
                    <a:noFill/>
                  </a:rPr>
                  <a:t> </a:t>
                </a:r>
              </a:p>
            </p:txBody>
          </p:sp>
        </mc:Fallback>
      </mc:AlternateContent>
      <p:sp>
        <p:nvSpPr>
          <p:cNvPr id="40" name="TextBox 39"/>
          <p:cNvSpPr txBox="1"/>
          <p:nvPr/>
        </p:nvSpPr>
        <p:spPr>
          <a:xfrm>
            <a:off x="8261920" y="4456143"/>
            <a:ext cx="1565424" cy="523220"/>
          </a:xfrm>
          <a:prstGeom prst="rect">
            <a:avLst/>
          </a:prstGeom>
          <a:noFill/>
        </p:spPr>
        <p:txBody>
          <a:bodyPr wrap="square" rtlCol="0">
            <a:spAutoFit/>
          </a:bodyPr>
          <a:lstStyle/>
          <a:p>
            <a:pPr algn="ctr"/>
            <a:r>
              <a:rPr lang="en-US" sz="2800" dirty="0"/>
              <a:t>4 x 4</a:t>
            </a:r>
            <a:endParaRPr lang="en-US" sz="2800" dirty="0">
              <a:solidFill>
                <a:srgbClr val="FFFF00"/>
              </a:solidFill>
            </a:endParaRPr>
          </a:p>
        </p:txBody>
      </p:sp>
    </p:spTree>
    <p:extLst>
      <p:ext uri="{BB962C8B-B14F-4D97-AF65-F5344CB8AC3E}">
        <p14:creationId xmlns:p14="http://schemas.microsoft.com/office/powerpoint/2010/main" val="3648270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812117" y="614252"/>
            <a:ext cx="6847354" cy="391548"/>
          </a:xfrm>
          <a:prstGeom prst="rect">
            <a:avLst/>
          </a:prstGeom>
        </p:spPr>
        <p:txBody>
          <a:bodyPr vert="horz" wrap="square" lIns="0" tIns="11206" rIns="0" bIns="0" rtlCol="0" anchor="ctr">
            <a:spAutoFit/>
          </a:bodyPr>
          <a:lstStyle/>
          <a:p>
            <a:pPr marL="11206">
              <a:spcBef>
                <a:spcPts val="88"/>
              </a:spcBef>
            </a:pPr>
            <a:r>
              <a:rPr sz="2471" spc="-13" dirty="0"/>
              <a:t>Definition </a:t>
            </a:r>
            <a:r>
              <a:rPr sz="2471" spc="-9" dirty="0"/>
              <a:t>of </a:t>
            </a:r>
            <a:r>
              <a:rPr lang="en-US" sz="2471" spc="-13" dirty="0"/>
              <a:t>C</a:t>
            </a:r>
            <a:r>
              <a:rPr sz="2471" spc="-13" dirty="0"/>
              <a:t>onvolution </a:t>
            </a:r>
            <a:r>
              <a:rPr sz="2471" spc="-9" dirty="0"/>
              <a:t>of </a:t>
            </a:r>
            <a:r>
              <a:rPr lang="en-US" sz="2471" spc="-9" dirty="0"/>
              <a:t>I</a:t>
            </a:r>
            <a:r>
              <a:rPr sz="2471" spc="-9" dirty="0"/>
              <a:t>nput and</a:t>
            </a:r>
            <a:r>
              <a:rPr sz="2471" spc="-88" dirty="0"/>
              <a:t> </a:t>
            </a:r>
            <a:r>
              <a:rPr lang="en-US" sz="2471" spc="-13" dirty="0"/>
              <a:t>K</a:t>
            </a:r>
            <a:r>
              <a:rPr sz="2471" spc="-13" dirty="0"/>
              <a:t>ernel</a:t>
            </a:r>
            <a:endParaRPr sz="2471" dirty="0"/>
          </a:p>
        </p:txBody>
      </p:sp>
      <p:sp>
        <p:nvSpPr>
          <p:cNvPr id="5" name="object 5"/>
          <p:cNvSpPr txBox="1"/>
          <p:nvPr/>
        </p:nvSpPr>
        <p:spPr>
          <a:xfrm>
            <a:off x="2175285" y="1506968"/>
            <a:ext cx="5618629" cy="669490"/>
          </a:xfrm>
          <a:prstGeom prst="rect">
            <a:avLst/>
          </a:prstGeom>
        </p:spPr>
        <p:txBody>
          <a:bodyPr vert="horz" wrap="square" lIns="0" tIns="28015" rIns="0" bIns="0" rtlCol="0">
            <a:spAutoFit/>
          </a:bodyPr>
          <a:lstStyle/>
          <a:p>
            <a:pPr marL="309859" marR="4483" indent="-299213">
              <a:lnSpc>
                <a:spcPts val="2480"/>
              </a:lnSpc>
              <a:spcBef>
                <a:spcPts val="221"/>
              </a:spcBef>
              <a:buChar char="•"/>
              <a:tabLst>
                <a:tab pos="309859" algn="l"/>
                <a:tab pos="310419" algn="l"/>
              </a:tabLst>
            </a:pPr>
            <a:r>
              <a:rPr sz="2118" spc="-13" dirty="0">
                <a:solidFill>
                  <a:srgbClr val="3333CC"/>
                </a:solidFill>
                <a:latin typeface="Arial"/>
                <a:cs typeface="Arial"/>
              </a:rPr>
              <a:t>Convolution</a:t>
            </a:r>
            <a:r>
              <a:rPr sz="2118" spc="-9" dirty="0">
                <a:solidFill>
                  <a:srgbClr val="3333CC"/>
                </a:solidFill>
                <a:latin typeface="Arial"/>
                <a:cs typeface="Arial"/>
              </a:rPr>
              <a:t> </a:t>
            </a:r>
            <a:r>
              <a:rPr sz="2118" spc="-13" dirty="0">
                <a:solidFill>
                  <a:srgbClr val="3333CC"/>
                </a:solidFill>
                <a:latin typeface="Arial"/>
                <a:cs typeface="Arial"/>
              </a:rPr>
              <a:t>function </a:t>
            </a:r>
            <a:r>
              <a:rPr sz="2118" i="1" spc="-4" dirty="0">
                <a:latin typeface="Times New Roman"/>
                <a:cs typeface="Times New Roman"/>
              </a:rPr>
              <a:t>s</a:t>
            </a:r>
            <a:r>
              <a:rPr lang="en-US" sz="2118" i="1" spc="-4" dirty="0">
                <a:solidFill>
                  <a:srgbClr val="3333CC"/>
                </a:solidFill>
                <a:latin typeface="Arial"/>
                <a:cs typeface="Arial"/>
              </a:rPr>
              <a:t> </a:t>
            </a:r>
            <a:r>
              <a:rPr sz="2118" spc="-4" dirty="0">
                <a:solidFill>
                  <a:srgbClr val="3333CC"/>
                </a:solidFill>
                <a:latin typeface="Arial"/>
                <a:cs typeface="Arial"/>
              </a:rPr>
              <a:t> </a:t>
            </a:r>
            <a:r>
              <a:rPr lang="en-US" sz="2118" spc="-9" dirty="0">
                <a:solidFill>
                  <a:srgbClr val="3333CC"/>
                </a:solidFill>
                <a:latin typeface="Arial"/>
                <a:cs typeface="Arial"/>
              </a:rPr>
              <a:t>is a</a:t>
            </a:r>
            <a:r>
              <a:rPr sz="2118" spc="-137" dirty="0">
                <a:solidFill>
                  <a:srgbClr val="3333CC"/>
                </a:solidFill>
                <a:latin typeface="Arial"/>
                <a:cs typeface="Arial"/>
              </a:rPr>
              <a:t> </a:t>
            </a:r>
            <a:r>
              <a:rPr sz="2118" spc="-13" dirty="0">
                <a:solidFill>
                  <a:srgbClr val="3333CC"/>
                </a:solidFill>
                <a:latin typeface="Arial"/>
                <a:cs typeface="Arial"/>
              </a:rPr>
              <a:t>weighted  average </a:t>
            </a:r>
            <a:r>
              <a:rPr sz="2118" spc="-9" dirty="0">
                <a:solidFill>
                  <a:srgbClr val="3333CC"/>
                </a:solidFill>
                <a:latin typeface="Arial"/>
                <a:cs typeface="Arial"/>
              </a:rPr>
              <a:t>of</a:t>
            </a:r>
            <a:r>
              <a:rPr sz="2118" spc="-35" dirty="0">
                <a:solidFill>
                  <a:srgbClr val="3333CC"/>
                </a:solidFill>
                <a:latin typeface="Arial"/>
                <a:cs typeface="Arial"/>
              </a:rPr>
              <a:t> </a:t>
            </a:r>
            <a:r>
              <a:rPr sz="2118" i="1" dirty="0">
                <a:latin typeface="Times New Roman"/>
                <a:cs typeface="Times New Roman"/>
              </a:rPr>
              <a:t>x</a:t>
            </a:r>
            <a:endParaRPr sz="2118" dirty="0">
              <a:latin typeface="Times New Roman"/>
              <a:cs typeface="Times New Roman"/>
            </a:endParaRPr>
          </a:p>
        </p:txBody>
      </p:sp>
      <p:sp>
        <p:nvSpPr>
          <p:cNvPr id="6" name="object 6"/>
          <p:cNvSpPr txBox="1"/>
          <p:nvPr/>
        </p:nvSpPr>
        <p:spPr>
          <a:xfrm>
            <a:off x="623393" y="3817171"/>
            <a:ext cx="7767796" cy="2219156"/>
          </a:xfrm>
          <a:prstGeom prst="rect">
            <a:avLst/>
          </a:prstGeom>
        </p:spPr>
        <p:txBody>
          <a:bodyPr vert="horz" wrap="square" lIns="0" tIns="8404" rIns="0" bIns="0" rtlCol="0">
            <a:spAutoFit/>
          </a:bodyPr>
          <a:lstStyle/>
          <a:p>
            <a:pPr marL="659501" marR="570970" indent="-249344">
              <a:lnSpc>
                <a:spcPct val="101099"/>
              </a:lnSpc>
              <a:spcBef>
                <a:spcPts val="66"/>
              </a:spcBef>
              <a:buClr>
                <a:srgbClr val="3333CC"/>
              </a:buClr>
              <a:buFont typeface="Times New Roman"/>
              <a:buChar char="•"/>
              <a:tabLst>
                <a:tab pos="658941" algn="l"/>
                <a:tab pos="659501" algn="l"/>
              </a:tabLst>
            </a:pPr>
            <a:r>
              <a:rPr sz="1588" i="1" dirty="0">
                <a:latin typeface="Times New Roman"/>
                <a:cs typeface="Times New Roman"/>
              </a:rPr>
              <a:t>w </a:t>
            </a:r>
            <a:r>
              <a:rPr sz="1588" spc="-13" dirty="0">
                <a:solidFill>
                  <a:srgbClr val="006600"/>
                </a:solidFill>
                <a:latin typeface="Arial"/>
                <a:cs typeface="Arial"/>
              </a:rPr>
              <a:t>needs </a:t>
            </a:r>
            <a:r>
              <a:rPr sz="1588" spc="-4" dirty="0">
                <a:solidFill>
                  <a:srgbClr val="006600"/>
                </a:solidFill>
                <a:latin typeface="Arial"/>
                <a:cs typeface="Arial"/>
              </a:rPr>
              <a:t>to </a:t>
            </a:r>
            <a:r>
              <a:rPr sz="1588" spc="-9" dirty="0">
                <a:solidFill>
                  <a:srgbClr val="006600"/>
                </a:solidFill>
                <a:latin typeface="Arial"/>
                <a:cs typeface="Arial"/>
              </a:rPr>
              <a:t>be </a:t>
            </a:r>
            <a:r>
              <a:rPr sz="1588" dirty="0">
                <a:solidFill>
                  <a:srgbClr val="006600"/>
                </a:solidFill>
                <a:latin typeface="Arial"/>
                <a:cs typeface="Arial"/>
              </a:rPr>
              <a:t>a </a:t>
            </a:r>
            <a:r>
              <a:rPr sz="1588" spc="-9" dirty="0">
                <a:solidFill>
                  <a:srgbClr val="006600"/>
                </a:solidFill>
                <a:latin typeface="Arial"/>
                <a:cs typeface="Arial"/>
              </a:rPr>
              <a:t>valid p</a:t>
            </a:r>
            <a:r>
              <a:rPr lang="en-US" sz="1588" spc="-9" dirty="0">
                <a:solidFill>
                  <a:srgbClr val="006600"/>
                </a:solidFill>
                <a:latin typeface="Arial"/>
                <a:cs typeface="Arial"/>
              </a:rPr>
              <a:t>robability density function</a:t>
            </a:r>
            <a:r>
              <a:rPr sz="1588" spc="-9" dirty="0">
                <a:solidFill>
                  <a:srgbClr val="006600"/>
                </a:solidFill>
                <a:latin typeface="Arial"/>
                <a:cs typeface="Arial"/>
              </a:rPr>
              <a:t>, or the </a:t>
            </a:r>
            <a:r>
              <a:rPr sz="1588" spc="-13" dirty="0">
                <a:solidFill>
                  <a:srgbClr val="006600"/>
                </a:solidFill>
                <a:latin typeface="Arial"/>
                <a:cs typeface="Arial"/>
              </a:rPr>
              <a:t>output </a:t>
            </a:r>
            <a:r>
              <a:rPr sz="1588" spc="-4" dirty="0">
                <a:solidFill>
                  <a:srgbClr val="006600"/>
                </a:solidFill>
                <a:latin typeface="Arial"/>
                <a:cs typeface="Arial"/>
              </a:rPr>
              <a:t>is </a:t>
            </a:r>
            <a:r>
              <a:rPr sz="1588" spc="-9" dirty="0">
                <a:solidFill>
                  <a:srgbClr val="006600"/>
                </a:solidFill>
                <a:latin typeface="Arial"/>
                <a:cs typeface="Arial"/>
              </a:rPr>
              <a:t>not </a:t>
            </a:r>
            <a:r>
              <a:rPr sz="1588" dirty="0">
                <a:solidFill>
                  <a:srgbClr val="006600"/>
                </a:solidFill>
                <a:latin typeface="Arial"/>
                <a:cs typeface="Arial"/>
              </a:rPr>
              <a:t>a </a:t>
            </a:r>
            <a:r>
              <a:rPr sz="1588" spc="-13" dirty="0">
                <a:solidFill>
                  <a:srgbClr val="006600"/>
                </a:solidFill>
                <a:latin typeface="Arial"/>
                <a:cs typeface="Arial"/>
              </a:rPr>
              <a:t>weighted  average</a:t>
            </a:r>
            <a:endParaRPr sz="1588" dirty="0">
              <a:latin typeface="Arial"/>
              <a:cs typeface="Arial"/>
            </a:endParaRPr>
          </a:p>
          <a:p>
            <a:pPr marL="659501" marR="4483" indent="-249344">
              <a:lnSpc>
                <a:spcPts val="1862"/>
              </a:lnSpc>
              <a:spcBef>
                <a:spcPts val="397"/>
              </a:spcBef>
              <a:buClr>
                <a:srgbClr val="3333CC"/>
              </a:buClr>
              <a:buFont typeface="Times New Roman"/>
              <a:buChar char="•"/>
              <a:tabLst>
                <a:tab pos="658941" algn="l"/>
                <a:tab pos="659501" algn="l"/>
              </a:tabLst>
            </a:pPr>
            <a:r>
              <a:rPr sz="1588" i="1" dirty="0">
                <a:latin typeface="Times New Roman"/>
                <a:cs typeface="Times New Roman"/>
              </a:rPr>
              <a:t>w </a:t>
            </a:r>
            <a:r>
              <a:rPr sz="1588" spc="-13" dirty="0">
                <a:solidFill>
                  <a:srgbClr val="006600"/>
                </a:solidFill>
                <a:latin typeface="Arial"/>
                <a:cs typeface="Arial"/>
              </a:rPr>
              <a:t>needs </a:t>
            </a:r>
            <a:r>
              <a:rPr sz="1588" spc="-4" dirty="0">
                <a:solidFill>
                  <a:srgbClr val="006600"/>
                </a:solidFill>
                <a:latin typeface="Arial"/>
                <a:cs typeface="Arial"/>
              </a:rPr>
              <a:t>to </a:t>
            </a:r>
            <a:r>
              <a:rPr sz="1588" spc="-9" dirty="0">
                <a:solidFill>
                  <a:srgbClr val="006600"/>
                </a:solidFill>
                <a:latin typeface="Arial"/>
                <a:cs typeface="Arial"/>
              </a:rPr>
              <a:t>be </a:t>
            </a:r>
            <a:r>
              <a:rPr sz="1588" dirty="0">
                <a:solidFill>
                  <a:srgbClr val="006600"/>
                </a:solidFill>
                <a:latin typeface="Calibri"/>
                <a:cs typeface="Calibri"/>
              </a:rPr>
              <a:t>0 </a:t>
            </a:r>
            <a:r>
              <a:rPr sz="1588" spc="-9" dirty="0">
                <a:solidFill>
                  <a:srgbClr val="006600"/>
                </a:solidFill>
                <a:latin typeface="Arial"/>
                <a:cs typeface="Arial"/>
              </a:rPr>
              <a:t>for </a:t>
            </a:r>
            <a:r>
              <a:rPr sz="1588" spc="-13" dirty="0">
                <a:solidFill>
                  <a:srgbClr val="006600"/>
                </a:solidFill>
                <a:latin typeface="Arial"/>
                <a:cs typeface="Arial"/>
              </a:rPr>
              <a:t>negative arguments, </a:t>
            </a:r>
            <a:r>
              <a:rPr sz="1588" spc="-9" dirty="0">
                <a:solidFill>
                  <a:srgbClr val="006600"/>
                </a:solidFill>
                <a:latin typeface="Arial"/>
                <a:cs typeface="Arial"/>
              </a:rPr>
              <a:t>or we will look into the  </a:t>
            </a:r>
            <a:r>
              <a:rPr sz="1588" spc="-13" dirty="0">
                <a:solidFill>
                  <a:srgbClr val="006600"/>
                </a:solidFill>
                <a:latin typeface="Arial"/>
                <a:cs typeface="Arial"/>
              </a:rPr>
              <a:t>future</a:t>
            </a:r>
            <a:endParaRPr sz="1588" dirty="0">
              <a:latin typeface="Arial"/>
              <a:cs typeface="Arial"/>
            </a:endParaRPr>
          </a:p>
          <a:p>
            <a:pPr marL="309859" marR="310419" indent="-299213">
              <a:lnSpc>
                <a:spcPct val="98800"/>
              </a:lnSpc>
              <a:spcBef>
                <a:spcPts val="463"/>
              </a:spcBef>
              <a:buChar char="•"/>
              <a:tabLst>
                <a:tab pos="309859" algn="l"/>
                <a:tab pos="310419" algn="l"/>
              </a:tabLst>
            </a:pPr>
            <a:r>
              <a:rPr sz="2118" spc="-9" dirty="0">
                <a:solidFill>
                  <a:srgbClr val="3333CC"/>
                </a:solidFill>
                <a:latin typeface="Arial"/>
                <a:cs typeface="Arial"/>
              </a:rPr>
              <a:t>In </a:t>
            </a:r>
            <a:r>
              <a:rPr sz="2118" spc="-13" dirty="0">
                <a:solidFill>
                  <a:srgbClr val="3333CC"/>
                </a:solidFill>
                <a:latin typeface="Arial"/>
                <a:cs typeface="Arial"/>
              </a:rPr>
              <a:t>convolution network terminology </a:t>
            </a:r>
            <a:r>
              <a:rPr sz="2118" spc="-9" dirty="0">
                <a:solidFill>
                  <a:srgbClr val="3333CC"/>
                </a:solidFill>
                <a:latin typeface="Arial"/>
                <a:cs typeface="Arial"/>
              </a:rPr>
              <a:t>the first  </a:t>
            </a:r>
            <a:r>
              <a:rPr sz="2118" spc="-13" dirty="0">
                <a:solidFill>
                  <a:srgbClr val="3333CC"/>
                </a:solidFill>
                <a:latin typeface="Arial"/>
                <a:cs typeface="Arial"/>
              </a:rPr>
              <a:t>function </a:t>
            </a:r>
            <a:r>
              <a:rPr sz="2118" i="1" dirty="0">
                <a:latin typeface="Times New Roman"/>
                <a:cs typeface="Times New Roman"/>
              </a:rPr>
              <a:t>x </a:t>
            </a:r>
            <a:r>
              <a:rPr sz="2118" spc="-4" dirty="0">
                <a:solidFill>
                  <a:srgbClr val="3333CC"/>
                </a:solidFill>
                <a:latin typeface="Arial"/>
                <a:cs typeface="Arial"/>
              </a:rPr>
              <a:t>is </a:t>
            </a:r>
            <a:r>
              <a:rPr sz="2118" spc="-13" dirty="0">
                <a:solidFill>
                  <a:srgbClr val="3333CC"/>
                </a:solidFill>
                <a:latin typeface="Arial"/>
                <a:cs typeface="Arial"/>
              </a:rPr>
              <a:t>referred </a:t>
            </a:r>
            <a:r>
              <a:rPr sz="2118" spc="-9" dirty="0">
                <a:solidFill>
                  <a:srgbClr val="3333CC"/>
                </a:solidFill>
                <a:latin typeface="Arial"/>
                <a:cs typeface="Arial"/>
              </a:rPr>
              <a:t>to as the </a:t>
            </a:r>
            <a:r>
              <a:rPr sz="2118" i="1" spc="-13" dirty="0">
                <a:solidFill>
                  <a:srgbClr val="3333CC"/>
                </a:solidFill>
                <a:latin typeface="Arial"/>
                <a:cs typeface="Arial"/>
              </a:rPr>
              <a:t>input</a:t>
            </a:r>
            <a:r>
              <a:rPr sz="2118" spc="-13" dirty="0">
                <a:solidFill>
                  <a:srgbClr val="3333CC"/>
                </a:solidFill>
                <a:latin typeface="Arial"/>
                <a:cs typeface="Arial"/>
              </a:rPr>
              <a:t>, </a:t>
            </a:r>
            <a:r>
              <a:rPr sz="2118" spc="-9" dirty="0">
                <a:solidFill>
                  <a:srgbClr val="3333CC"/>
                </a:solidFill>
                <a:latin typeface="Arial"/>
                <a:cs typeface="Arial"/>
              </a:rPr>
              <a:t>the </a:t>
            </a:r>
            <a:r>
              <a:rPr sz="2118" spc="-13" dirty="0">
                <a:solidFill>
                  <a:srgbClr val="3333CC"/>
                </a:solidFill>
                <a:latin typeface="Arial"/>
                <a:cs typeface="Arial"/>
              </a:rPr>
              <a:t>second  function </a:t>
            </a:r>
            <a:r>
              <a:rPr sz="2118" i="1" dirty="0">
                <a:latin typeface="Times New Roman"/>
                <a:cs typeface="Times New Roman"/>
              </a:rPr>
              <a:t>w </a:t>
            </a:r>
            <a:r>
              <a:rPr sz="2118" spc="-4" dirty="0">
                <a:solidFill>
                  <a:srgbClr val="3333CC"/>
                </a:solidFill>
                <a:latin typeface="Arial"/>
                <a:cs typeface="Arial"/>
              </a:rPr>
              <a:t>is </a:t>
            </a:r>
            <a:r>
              <a:rPr sz="2118" spc="-13" dirty="0">
                <a:solidFill>
                  <a:srgbClr val="3333CC"/>
                </a:solidFill>
                <a:latin typeface="Arial"/>
                <a:cs typeface="Arial"/>
              </a:rPr>
              <a:t>referred </a:t>
            </a:r>
            <a:r>
              <a:rPr sz="2118" spc="-9" dirty="0">
                <a:solidFill>
                  <a:srgbClr val="3333CC"/>
                </a:solidFill>
                <a:latin typeface="Arial"/>
                <a:cs typeface="Arial"/>
              </a:rPr>
              <a:t>to as the</a:t>
            </a:r>
            <a:r>
              <a:rPr sz="2118" spc="-71" dirty="0">
                <a:solidFill>
                  <a:srgbClr val="3333CC"/>
                </a:solidFill>
                <a:latin typeface="Arial"/>
                <a:cs typeface="Arial"/>
              </a:rPr>
              <a:t> </a:t>
            </a:r>
            <a:r>
              <a:rPr sz="2118" i="1" spc="-13" dirty="0">
                <a:solidFill>
                  <a:srgbClr val="3333CC"/>
                </a:solidFill>
                <a:latin typeface="Arial"/>
                <a:cs typeface="Arial"/>
              </a:rPr>
              <a:t>kernel</a:t>
            </a:r>
            <a:endParaRPr sz="2118" dirty="0">
              <a:latin typeface="Arial"/>
              <a:cs typeface="Arial"/>
            </a:endParaRPr>
          </a:p>
          <a:p>
            <a:pPr marL="310419" indent="-299213">
              <a:spcBef>
                <a:spcPts val="463"/>
              </a:spcBef>
              <a:buChar char="•"/>
              <a:tabLst>
                <a:tab pos="309859" algn="l"/>
                <a:tab pos="310419" algn="l"/>
              </a:tabLst>
            </a:pPr>
            <a:r>
              <a:rPr sz="2118" spc="-13" dirty="0">
                <a:solidFill>
                  <a:srgbClr val="3333CC"/>
                </a:solidFill>
                <a:latin typeface="Arial"/>
                <a:cs typeface="Arial"/>
              </a:rPr>
              <a:t>The output </a:t>
            </a:r>
            <a:r>
              <a:rPr sz="2118" i="1" dirty="0">
                <a:latin typeface="Times New Roman"/>
                <a:cs typeface="Times New Roman"/>
              </a:rPr>
              <a:t>s </a:t>
            </a:r>
            <a:r>
              <a:rPr sz="2118" spc="-4" dirty="0">
                <a:solidFill>
                  <a:srgbClr val="3333CC"/>
                </a:solidFill>
                <a:latin typeface="Arial"/>
                <a:cs typeface="Arial"/>
              </a:rPr>
              <a:t>is </a:t>
            </a:r>
            <a:r>
              <a:rPr sz="2118" spc="-13" dirty="0">
                <a:solidFill>
                  <a:srgbClr val="3333CC"/>
                </a:solidFill>
                <a:latin typeface="Arial"/>
                <a:cs typeface="Arial"/>
              </a:rPr>
              <a:t>referred </a:t>
            </a:r>
            <a:r>
              <a:rPr sz="2118" spc="-9" dirty="0">
                <a:solidFill>
                  <a:srgbClr val="3333CC"/>
                </a:solidFill>
                <a:latin typeface="Arial"/>
                <a:cs typeface="Arial"/>
              </a:rPr>
              <a:t>to as the </a:t>
            </a:r>
            <a:r>
              <a:rPr sz="2118" spc="-13" dirty="0">
                <a:solidFill>
                  <a:srgbClr val="3333CC"/>
                </a:solidFill>
                <a:latin typeface="Arial"/>
                <a:cs typeface="Arial"/>
              </a:rPr>
              <a:t>feature</a:t>
            </a:r>
            <a:r>
              <a:rPr sz="2118" spc="-84" dirty="0">
                <a:solidFill>
                  <a:srgbClr val="3333CC"/>
                </a:solidFill>
                <a:latin typeface="Arial"/>
                <a:cs typeface="Arial"/>
              </a:rPr>
              <a:t> </a:t>
            </a:r>
            <a:r>
              <a:rPr sz="2118" spc="-13" dirty="0">
                <a:solidFill>
                  <a:srgbClr val="3333CC"/>
                </a:solidFill>
                <a:latin typeface="Arial"/>
                <a:cs typeface="Arial"/>
              </a:rPr>
              <a:t>map</a:t>
            </a:r>
            <a:endParaRPr sz="2118" dirty="0">
              <a:latin typeface="Arial"/>
              <a:cs typeface="Arial"/>
            </a:endParaRPr>
          </a:p>
        </p:txBody>
      </p:sp>
      <p:sp>
        <p:nvSpPr>
          <p:cNvPr id="8" name="object 8"/>
          <p:cNvSpPr txBox="1"/>
          <p:nvPr/>
        </p:nvSpPr>
        <p:spPr>
          <a:xfrm>
            <a:off x="3897732" y="2361033"/>
            <a:ext cx="1864659" cy="307777"/>
          </a:xfrm>
          <a:prstGeom prst="rect">
            <a:avLst/>
          </a:prstGeom>
          <a:ln w="9419">
            <a:solidFill>
              <a:srgbClr val="000000"/>
            </a:solidFill>
          </a:ln>
        </p:spPr>
        <p:txBody>
          <a:bodyPr vert="horz" wrap="square" lIns="0" tIns="0" rIns="0" bIns="0" rtlCol="0">
            <a:spAutoFit/>
          </a:bodyPr>
          <a:lstStyle/>
          <a:p>
            <a:pPr marL="19051">
              <a:lnSpc>
                <a:spcPts val="2400"/>
              </a:lnSpc>
            </a:pPr>
            <a:r>
              <a:rPr sz="1456" i="1" spc="62" dirty="0">
                <a:latin typeface="Calibri"/>
                <a:cs typeface="Calibri"/>
              </a:rPr>
              <a:t>s</a:t>
            </a:r>
            <a:r>
              <a:rPr sz="1456" spc="62" dirty="0">
                <a:latin typeface="Calibri"/>
                <a:cs typeface="Calibri"/>
              </a:rPr>
              <a:t>(</a:t>
            </a:r>
            <a:r>
              <a:rPr sz="1456" i="1" spc="62" dirty="0">
                <a:latin typeface="Calibri"/>
                <a:cs typeface="Calibri"/>
              </a:rPr>
              <a:t>t</a:t>
            </a:r>
            <a:r>
              <a:rPr sz="1456" spc="62" dirty="0">
                <a:latin typeface="Calibri"/>
                <a:cs typeface="Calibri"/>
              </a:rPr>
              <a:t>) </a:t>
            </a:r>
            <a:r>
              <a:rPr sz="1456" spc="128" dirty="0">
                <a:latin typeface="Segoe UI Symbol"/>
                <a:cs typeface="Segoe UI Symbol"/>
              </a:rPr>
              <a:t>= </a:t>
            </a:r>
            <a:r>
              <a:rPr sz="3243" spc="-529" baseline="-12471" dirty="0">
                <a:latin typeface="Cambria Math"/>
                <a:cs typeface="Cambria Math"/>
              </a:rPr>
              <a:t>∫ </a:t>
            </a:r>
            <a:r>
              <a:rPr sz="1456" i="1" spc="9" dirty="0">
                <a:latin typeface="Calibri"/>
                <a:cs typeface="Calibri"/>
              </a:rPr>
              <a:t>x</a:t>
            </a:r>
            <a:r>
              <a:rPr sz="1456" spc="9" dirty="0">
                <a:latin typeface="Calibri"/>
                <a:cs typeface="Calibri"/>
              </a:rPr>
              <a:t>(</a:t>
            </a:r>
            <a:r>
              <a:rPr sz="1456" i="1" spc="9" dirty="0">
                <a:latin typeface="Calibri"/>
                <a:cs typeface="Calibri"/>
              </a:rPr>
              <a:t>a</a:t>
            </a:r>
            <a:r>
              <a:rPr sz="1456" spc="9" dirty="0">
                <a:latin typeface="Calibri"/>
                <a:cs typeface="Calibri"/>
              </a:rPr>
              <a:t>)</a:t>
            </a:r>
            <a:r>
              <a:rPr sz="1456" i="1" spc="9" dirty="0">
                <a:latin typeface="Calibri"/>
                <a:cs typeface="Calibri"/>
              </a:rPr>
              <a:t>w</a:t>
            </a:r>
            <a:r>
              <a:rPr sz="1456" spc="9" dirty="0">
                <a:latin typeface="Calibri"/>
                <a:cs typeface="Calibri"/>
              </a:rPr>
              <a:t>(</a:t>
            </a:r>
            <a:r>
              <a:rPr sz="1456" i="1" spc="9" dirty="0">
                <a:latin typeface="Calibri"/>
                <a:cs typeface="Calibri"/>
              </a:rPr>
              <a:t>t</a:t>
            </a:r>
            <a:r>
              <a:rPr sz="1456" i="1" spc="-168" dirty="0">
                <a:latin typeface="Calibri"/>
                <a:cs typeface="Calibri"/>
              </a:rPr>
              <a:t> </a:t>
            </a:r>
            <a:r>
              <a:rPr sz="1456" spc="57" dirty="0">
                <a:latin typeface="Cambria Math"/>
                <a:cs typeface="Cambria Math"/>
              </a:rPr>
              <a:t>−</a:t>
            </a:r>
            <a:r>
              <a:rPr sz="1456" i="1" spc="57" dirty="0">
                <a:latin typeface="Calibri"/>
                <a:cs typeface="Calibri"/>
              </a:rPr>
              <a:t>a</a:t>
            </a:r>
            <a:r>
              <a:rPr sz="1456" spc="57" dirty="0">
                <a:latin typeface="Calibri"/>
                <a:cs typeface="Calibri"/>
              </a:rPr>
              <a:t>)</a:t>
            </a:r>
            <a:r>
              <a:rPr sz="1456" i="1" spc="57" dirty="0">
                <a:latin typeface="Calibri"/>
                <a:cs typeface="Calibri"/>
              </a:rPr>
              <a:t>da</a:t>
            </a:r>
            <a:endParaRPr sz="1456">
              <a:latin typeface="Calibri"/>
              <a:cs typeface="Calibri"/>
            </a:endParaRPr>
          </a:p>
        </p:txBody>
      </p:sp>
      <p:sp>
        <p:nvSpPr>
          <p:cNvPr id="9" name="object 9"/>
          <p:cNvSpPr txBox="1"/>
          <p:nvPr/>
        </p:nvSpPr>
        <p:spPr>
          <a:xfrm>
            <a:off x="4030709" y="3424844"/>
            <a:ext cx="1251137" cy="218008"/>
          </a:xfrm>
          <a:prstGeom prst="rect">
            <a:avLst/>
          </a:prstGeom>
          <a:ln w="9419">
            <a:solidFill>
              <a:srgbClr val="000000"/>
            </a:solidFill>
          </a:ln>
        </p:spPr>
        <p:txBody>
          <a:bodyPr vert="horz" wrap="square" lIns="0" tIns="0" rIns="0" bIns="0" rtlCol="0">
            <a:spAutoFit/>
          </a:bodyPr>
          <a:lstStyle/>
          <a:p>
            <a:pPr marL="19051">
              <a:lnSpc>
                <a:spcPts val="1650"/>
              </a:lnSpc>
            </a:pPr>
            <a:r>
              <a:rPr sz="1456" i="1" spc="62" dirty="0">
                <a:latin typeface="Calibri"/>
                <a:cs typeface="Calibri"/>
              </a:rPr>
              <a:t>s</a:t>
            </a:r>
            <a:r>
              <a:rPr sz="1456" spc="62" dirty="0">
                <a:latin typeface="Calibri"/>
                <a:cs typeface="Calibri"/>
              </a:rPr>
              <a:t>(</a:t>
            </a:r>
            <a:r>
              <a:rPr sz="1456" i="1" spc="62" dirty="0">
                <a:latin typeface="Calibri"/>
                <a:cs typeface="Calibri"/>
              </a:rPr>
              <a:t>t</a:t>
            </a:r>
            <a:r>
              <a:rPr sz="1456" spc="62" dirty="0">
                <a:latin typeface="Calibri"/>
                <a:cs typeface="Calibri"/>
              </a:rPr>
              <a:t>)</a:t>
            </a:r>
            <a:r>
              <a:rPr sz="1456" spc="-88" dirty="0">
                <a:latin typeface="Calibri"/>
                <a:cs typeface="Calibri"/>
              </a:rPr>
              <a:t> </a:t>
            </a:r>
            <a:r>
              <a:rPr sz="1456" spc="128" dirty="0">
                <a:latin typeface="Segoe UI Symbol"/>
                <a:cs typeface="Segoe UI Symbol"/>
              </a:rPr>
              <a:t>=</a:t>
            </a:r>
            <a:r>
              <a:rPr sz="1456" spc="-150" dirty="0">
                <a:latin typeface="Segoe UI Symbol"/>
                <a:cs typeface="Segoe UI Symbol"/>
              </a:rPr>
              <a:t> </a:t>
            </a:r>
            <a:r>
              <a:rPr sz="1456" spc="49" dirty="0">
                <a:latin typeface="Calibri"/>
                <a:cs typeface="Calibri"/>
              </a:rPr>
              <a:t>(</a:t>
            </a:r>
            <a:r>
              <a:rPr sz="1456" i="1" spc="49" dirty="0">
                <a:latin typeface="Calibri"/>
                <a:cs typeface="Calibri"/>
              </a:rPr>
              <a:t>x</a:t>
            </a:r>
            <a:r>
              <a:rPr sz="1456" i="1" spc="9" dirty="0">
                <a:latin typeface="Calibri"/>
                <a:cs typeface="Calibri"/>
              </a:rPr>
              <a:t> </a:t>
            </a:r>
            <a:r>
              <a:rPr sz="1456" spc="-4" dirty="0">
                <a:latin typeface="Calibri"/>
                <a:cs typeface="Calibri"/>
              </a:rPr>
              <a:t>*</a:t>
            </a:r>
            <a:r>
              <a:rPr sz="1456" spc="-154" dirty="0">
                <a:latin typeface="Calibri"/>
                <a:cs typeface="Calibri"/>
              </a:rPr>
              <a:t> </a:t>
            </a:r>
            <a:r>
              <a:rPr sz="1456" i="1" spc="62" dirty="0">
                <a:latin typeface="Calibri"/>
                <a:cs typeface="Calibri"/>
              </a:rPr>
              <a:t>w</a:t>
            </a:r>
            <a:r>
              <a:rPr sz="1456" spc="62" dirty="0">
                <a:latin typeface="Calibri"/>
                <a:cs typeface="Calibri"/>
              </a:rPr>
              <a:t>)(</a:t>
            </a:r>
            <a:r>
              <a:rPr sz="1456" i="1" spc="62" dirty="0">
                <a:latin typeface="Calibri"/>
                <a:cs typeface="Calibri"/>
              </a:rPr>
              <a:t>t</a:t>
            </a:r>
            <a:r>
              <a:rPr sz="1456" spc="62" dirty="0">
                <a:latin typeface="Calibri"/>
                <a:cs typeface="Calibri"/>
              </a:rPr>
              <a:t>)</a:t>
            </a:r>
            <a:endParaRPr sz="1456">
              <a:latin typeface="Calibri"/>
              <a:cs typeface="Calibri"/>
            </a:endParaRPr>
          </a:p>
        </p:txBody>
      </p:sp>
      <p:sp>
        <p:nvSpPr>
          <p:cNvPr id="10" name="object 10"/>
          <p:cNvSpPr/>
          <p:nvPr/>
        </p:nvSpPr>
        <p:spPr>
          <a:xfrm>
            <a:off x="7993163" y="1308682"/>
            <a:ext cx="2643545" cy="1485377"/>
          </a:xfrm>
          <a:prstGeom prst="rect">
            <a:avLst/>
          </a:prstGeom>
          <a:blipFill>
            <a:blip r:embed="rId2" cstate="print"/>
            <a:stretch>
              <a:fillRect/>
            </a:stretch>
          </a:blipFill>
        </p:spPr>
        <p:txBody>
          <a:bodyPr wrap="square" lIns="0" tIns="0" rIns="0" bIns="0" rtlCol="0"/>
          <a:lstStyle/>
          <a:p>
            <a:endParaRPr sz="1588"/>
          </a:p>
        </p:txBody>
      </p:sp>
      <p:sp>
        <p:nvSpPr>
          <p:cNvPr id="11" name="object 11"/>
          <p:cNvSpPr/>
          <p:nvPr/>
        </p:nvSpPr>
        <p:spPr>
          <a:xfrm>
            <a:off x="7968208" y="1268760"/>
            <a:ext cx="2664296" cy="1584176"/>
          </a:xfrm>
          <a:custGeom>
            <a:avLst/>
            <a:gdLst/>
            <a:ahLst/>
            <a:cxnLst/>
            <a:rect l="l" t="t" r="r" b="b"/>
            <a:pathLst>
              <a:path w="2408554" h="1450975">
                <a:moveTo>
                  <a:pt x="0" y="0"/>
                </a:moveTo>
                <a:lnTo>
                  <a:pt x="2408166" y="0"/>
                </a:lnTo>
                <a:lnTo>
                  <a:pt x="2408166" y="1450457"/>
                </a:lnTo>
                <a:lnTo>
                  <a:pt x="0" y="1450457"/>
                </a:lnTo>
                <a:lnTo>
                  <a:pt x="0" y="0"/>
                </a:lnTo>
                <a:close/>
              </a:path>
            </a:pathLst>
          </a:custGeom>
          <a:ln w="9419">
            <a:solidFill>
              <a:srgbClr val="000000"/>
            </a:solidFill>
          </a:ln>
        </p:spPr>
        <p:txBody>
          <a:bodyPr wrap="square" lIns="0" tIns="0" rIns="0" bIns="0" rtlCol="0"/>
          <a:lstStyle/>
          <a:p>
            <a:endParaRPr sz="1588"/>
          </a:p>
        </p:txBody>
      </p:sp>
      <p:sp>
        <p:nvSpPr>
          <p:cNvPr id="12" name="object 12"/>
          <p:cNvSpPr txBox="1"/>
          <p:nvPr/>
        </p:nvSpPr>
        <p:spPr>
          <a:xfrm>
            <a:off x="2532529" y="2788547"/>
            <a:ext cx="8099975" cy="267796"/>
          </a:xfrm>
          <a:prstGeom prst="rect">
            <a:avLst/>
          </a:prstGeom>
        </p:spPr>
        <p:txBody>
          <a:bodyPr vert="horz" wrap="square" lIns="0" tIns="11206" rIns="0" bIns="0" rtlCol="0">
            <a:spAutoFit/>
          </a:bodyPr>
          <a:lstStyle/>
          <a:p>
            <a:pPr marL="260551" indent="-249344">
              <a:lnSpc>
                <a:spcPts val="1985"/>
              </a:lnSpc>
              <a:buClr>
                <a:srgbClr val="3333CC"/>
              </a:buClr>
              <a:buChar char="•"/>
              <a:tabLst>
                <a:tab pos="259990" algn="l"/>
                <a:tab pos="260551" algn="l"/>
              </a:tabLst>
            </a:pPr>
            <a:r>
              <a:rPr sz="1765" spc="-9" dirty="0">
                <a:solidFill>
                  <a:srgbClr val="006600"/>
                </a:solidFill>
                <a:latin typeface="Arial"/>
                <a:cs typeface="Arial"/>
              </a:rPr>
              <a:t>This </a:t>
            </a:r>
            <a:r>
              <a:rPr sz="1765" spc="-13" dirty="0">
                <a:solidFill>
                  <a:srgbClr val="006600"/>
                </a:solidFill>
                <a:latin typeface="Arial"/>
                <a:cs typeface="Arial"/>
              </a:rPr>
              <a:t>operation </a:t>
            </a:r>
            <a:r>
              <a:rPr sz="1765" dirty="0">
                <a:solidFill>
                  <a:srgbClr val="006600"/>
                </a:solidFill>
                <a:latin typeface="Arial"/>
                <a:cs typeface="Arial"/>
              </a:rPr>
              <a:t>is </a:t>
            </a:r>
            <a:r>
              <a:rPr sz="1765" spc="-9" dirty="0">
                <a:solidFill>
                  <a:srgbClr val="006600"/>
                </a:solidFill>
                <a:latin typeface="Arial"/>
                <a:cs typeface="Arial"/>
              </a:rPr>
              <a:t>typically </a:t>
            </a:r>
            <a:r>
              <a:rPr sz="1765" spc="-13" dirty="0">
                <a:solidFill>
                  <a:srgbClr val="006600"/>
                </a:solidFill>
                <a:latin typeface="Arial"/>
                <a:cs typeface="Arial"/>
              </a:rPr>
              <a:t>denoted </a:t>
            </a:r>
            <a:r>
              <a:rPr sz="1765" spc="-9" dirty="0">
                <a:solidFill>
                  <a:srgbClr val="006600"/>
                </a:solidFill>
                <a:latin typeface="Arial"/>
                <a:cs typeface="Arial"/>
              </a:rPr>
              <a:t>with an</a:t>
            </a:r>
            <a:r>
              <a:rPr sz="1765" spc="-119" dirty="0">
                <a:solidFill>
                  <a:srgbClr val="006600"/>
                </a:solidFill>
                <a:latin typeface="Arial"/>
                <a:cs typeface="Arial"/>
              </a:rPr>
              <a:t> </a:t>
            </a:r>
            <a:r>
              <a:rPr sz="1765" spc="-13" dirty="0">
                <a:solidFill>
                  <a:srgbClr val="006600"/>
                </a:solidFill>
                <a:latin typeface="Arial"/>
                <a:cs typeface="Arial"/>
              </a:rPr>
              <a:t>asterisk</a:t>
            </a:r>
            <a:endParaRPr sz="1765" dirty="0">
              <a:latin typeface="Arial"/>
              <a:cs typeface="Arial"/>
            </a:endParaRPr>
          </a:p>
        </p:txBody>
      </p:sp>
      <p:sp>
        <p:nvSpPr>
          <p:cNvPr id="2" name="TextBox 1">
            <a:extLst>
              <a:ext uri="{FF2B5EF4-FFF2-40B4-BE49-F238E27FC236}">
                <a16:creationId xmlns:a16="http://schemas.microsoft.com/office/drawing/2014/main" id="{9C07DD10-29A6-6941-81EE-261A13418DC5}"/>
              </a:ext>
            </a:extLst>
          </p:cNvPr>
          <p:cNvSpPr txBox="1"/>
          <p:nvPr/>
        </p:nvSpPr>
        <p:spPr>
          <a:xfrm>
            <a:off x="8785412" y="4235824"/>
            <a:ext cx="1300421" cy="1314142"/>
          </a:xfrm>
          <a:prstGeom prst="rect">
            <a:avLst/>
          </a:prstGeom>
          <a:noFill/>
        </p:spPr>
        <p:txBody>
          <a:bodyPr wrap="none" rtlCol="0">
            <a:spAutoFit/>
          </a:bodyPr>
          <a:lstStyle/>
          <a:p>
            <a:r>
              <a:rPr lang="en-US" sz="1588" u="sng" dirty="0"/>
              <a:t>Properties:</a:t>
            </a:r>
          </a:p>
          <a:p>
            <a:endParaRPr lang="en-US" sz="1588" dirty="0"/>
          </a:p>
          <a:p>
            <a:r>
              <a:rPr lang="en-US" sz="1588" dirty="0"/>
              <a:t>Commutative</a:t>
            </a:r>
          </a:p>
          <a:p>
            <a:r>
              <a:rPr lang="en-US" sz="1588" dirty="0"/>
              <a:t>Associative</a:t>
            </a:r>
          </a:p>
          <a:p>
            <a:r>
              <a:rPr lang="en-US" sz="1588" dirty="0"/>
              <a:t>Distributive</a:t>
            </a:r>
          </a:p>
        </p:txBody>
      </p:sp>
      <p:sp>
        <p:nvSpPr>
          <p:cNvPr id="7" name="TextBox 6">
            <a:extLst>
              <a:ext uri="{FF2B5EF4-FFF2-40B4-BE49-F238E27FC236}">
                <a16:creationId xmlns:a16="http://schemas.microsoft.com/office/drawing/2014/main" id="{D311022F-AEDC-82A8-1E22-6BBE13387AC3}"/>
              </a:ext>
            </a:extLst>
          </p:cNvPr>
          <p:cNvSpPr txBox="1"/>
          <p:nvPr/>
        </p:nvSpPr>
        <p:spPr>
          <a:xfrm>
            <a:off x="2639616" y="2868462"/>
            <a:ext cx="8568952" cy="300019"/>
          </a:xfrm>
          <a:prstGeom prst="rect">
            <a:avLst/>
          </a:prstGeom>
          <a:noFill/>
        </p:spPr>
        <p:txBody>
          <a:bodyPr wrap="square">
            <a:spAutoFit/>
          </a:bodyPr>
          <a:lstStyle/>
          <a:p>
            <a:pPr marL="5165627">
              <a:lnSpc>
                <a:spcPts val="1562"/>
              </a:lnSpc>
              <a:spcBef>
                <a:spcPts val="88"/>
              </a:spcBef>
            </a:pPr>
            <a:r>
              <a:rPr lang="en-US" sz="1800" spc="-13" dirty="0">
                <a:solidFill>
                  <a:srgbClr val="660066"/>
                </a:solidFill>
                <a:latin typeface="Arial"/>
                <a:cs typeface="Arial"/>
              </a:rPr>
              <a:t>Convolution </a:t>
            </a:r>
            <a:r>
              <a:rPr lang="en-US" sz="1800" spc="-9" dirty="0">
                <a:solidFill>
                  <a:srgbClr val="660066"/>
                </a:solidFill>
                <a:latin typeface="Arial"/>
                <a:cs typeface="Arial"/>
              </a:rPr>
              <a:t>of </a:t>
            </a:r>
            <a:r>
              <a:rPr lang="en-US" sz="1800" i="1" spc="-4" dirty="0">
                <a:latin typeface="Times New Roman"/>
                <a:cs typeface="Times New Roman"/>
              </a:rPr>
              <a:t>f(u) </a:t>
            </a:r>
            <a:r>
              <a:rPr lang="en-US" sz="1800" spc="-9" dirty="0">
                <a:solidFill>
                  <a:srgbClr val="660066"/>
                </a:solidFill>
                <a:latin typeface="Arial"/>
                <a:cs typeface="Arial"/>
              </a:rPr>
              <a:t>and</a:t>
            </a:r>
            <a:r>
              <a:rPr lang="en-US" sz="1800" spc="-101" dirty="0">
                <a:solidFill>
                  <a:srgbClr val="660066"/>
                </a:solidFill>
                <a:latin typeface="Arial"/>
                <a:cs typeface="Arial"/>
              </a:rPr>
              <a:t> </a:t>
            </a:r>
            <a:r>
              <a:rPr lang="en-US" sz="1800" i="1" spc="-9" dirty="0">
                <a:latin typeface="Times New Roman"/>
                <a:cs typeface="Times New Roman"/>
              </a:rPr>
              <a:t>g(u)</a:t>
            </a:r>
            <a:endParaRPr lang="en-US" sz="1800" dirty="0">
              <a:latin typeface="Times New Roman"/>
              <a:cs typeface="Times New Roman"/>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1524000" y="0"/>
            <a:ext cx="9144000" cy="69269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6D6D6D"/>
              </a:solidFill>
            </a:endParaRPr>
          </a:p>
        </p:txBody>
      </p:sp>
      <p:sp>
        <p:nvSpPr>
          <p:cNvPr id="5" name="4 - Ορθογώνιο"/>
          <p:cNvSpPr/>
          <p:nvPr/>
        </p:nvSpPr>
        <p:spPr>
          <a:xfrm>
            <a:off x="1524000" y="692696"/>
            <a:ext cx="9144000" cy="72008"/>
          </a:xfrm>
          <a:prstGeom prst="rect">
            <a:avLst/>
          </a:prstGeom>
          <a:solidFill>
            <a:srgbClr val="001F5C"/>
          </a:solidFill>
          <a:ln>
            <a:solidFill>
              <a:srgbClr val="00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ln>
                <a:solidFill>
                  <a:srgbClr val="001F5C"/>
                </a:solidFill>
              </a:ln>
              <a:solidFill>
                <a:srgbClr val="001F5C"/>
              </a:solidFill>
            </a:endParaRPr>
          </a:p>
        </p:txBody>
      </p:sp>
      <p:sp>
        <p:nvSpPr>
          <p:cNvPr id="6" name="5 - TextBox"/>
          <p:cNvSpPr txBox="1"/>
          <p:nvPr/>
        </p:nvSpPr>
        <p:spPr>
          <a:xfrm>
            <a:off x="1524000" y="53961"/>
            <a:ext cx="9395520" cy="584775"/>
          </a:xfrm>
          <a:prstGeom prst="rect">
            <a:avLst/>
          </a:prstGeom>
          <a:noFill/>
        </p:spPr>
        <p:txBody>
          <a:bodyPr wrap="square" lIns="91440" tIns="45720" rIns="91440" bIns="45720" rtlCol="0" anchor="t">
            <a:spAutoFit/>
          </a:bodyPr>
          <a:lstStyle/>
          <a:p>
            <a:r>
              <a:rPr lang="en-US" sz="3200" b="1" dirty="0">
                <a:solidFill>
                  <a:srgbClr val="000000"/>
                </a:solidFill>
                <a:cs typeface="Calibri"/>
              </a:rPr>
              <a:t>Example of a Layer </a:t>
            </a:r>
          </a:p>
        </p:txBody>
      </p:sp>
      <p:sp>
        <p:nvSpPr>
          <p:cNvPr id="11" name="TextBox 10"/>
          <p:cNvSpPr txBox="1"/>
          <p:nvPr/>
        </p:nvSpPr>
        <p:spPr>
          <a:xfrm>
            <a:off x="4871864" y="1381209"/>
            <a:ext cx="864096" cy="923330"/>
          </a:xfrm>
          <a:prstGeom prst="rect">
            <a:avLst/>
          </a:prstGeom>
          <a:noFill/>
        </p:spPr>
        <p:txBody>
          <a:bodyPr wrap="square" rtlCol="0">
            <a:spAutoFit/>
          </a:bodyPr>
          <a:lstStyle/>
          <a:p>
            <a:pPr algn="ctr"/>
            <a:r>
              <a:rPr lang="en-US" sz="5400" dirty="0"/>
              <a:t>*</a:t>
            </a:r>
          </a:p>
        </p:txBody>
      </p:sp>
      <p:sp>
        <p:nvSpPr>
          <p:cNvPr id="17" name="TextBox 16"/>
          <p:cNvSpPr txBox="1"/>
          <p:nvPr/>
        </p:nvSpPr>
        <p:spPr>
          <a:xfrm>
            <a:off x="2685250" y="4365104"/>
            <a:ext cx="1565424" cy="523220"/>
          </a:xfrm>
          <a:prstGeom prst="rect">
            <a:avLst/>
          </a:prstGeom>
          <a:noFill/>
        </p:spPr>
        <p:txBody>
          <a:bodyPr wrap="square" rtlCol="0">
            <a:spAutoFit/>
          </a:bodyPr>
          <a:lstStyle/>
          <a:p>
            <a:r>
              <a:rPr lang="en-US" sz="2800" dirty="0"/>
              <a:t>6 x 6 x </a:t>
            </a:r>
            <a:r>
              <a:rPr lang="en-US" sz="2800" dirty="0">
                <a:solidFill>
                  <a:srgbClr val="FFFF00"/>
                </a:solidFill>
              </a:rPr>
              <a:t>3</a:t>
            </a:r>
          </a:p>
        </p:txBody>
      </p:sp>
      <p:graphicFrame>
        <p:nvGraphicFramePr>
          <p:cNvPr id="9" name="Table 8"/>
          <p:cNvGraphicFramePr>
            <a:graphicFrameLocks noGrp="1"/>
          </p:cNvGraphicFramePr>
          <p:nvPr/>
        </p:nvGraphicFramePr>
        <p:xfrm>
          <a:off x="2207568" y="1353100"/>
          <a:ext cx="2831976" cy="2451276"/>
        </p:xfrm>
        <a:graphic>
          <a:graphicData uri="http://schemas.openxmlformats.org/drawingml/2006/table">
            <a:tbl>
              <a:tblPr firstRow="1" bandRow="1">
                <a:tableStyleId>{5940675A-B579-460E-94D1-54222C63F5DA}</a:tableStyleId>
              </a:tblPr>
              <a:tblGrid>
                <a:gridCol w="471996">
                  <a:extLst>
                    <a:ext uri="{9D8B030D-6E8A-4147-A177-3AD203B41FA5}">
                      <a16:colId xmlns:a16="http://schemas.microsoft.com/office/drawing/2014/main" val="3061608072"/>
                    </a:ext>
                  </a:extLst>
                </a:gridCol>
                <a:gridCol w="471996">
                  <a:extLst>
                    <a:ext uri="{9D8B030D-6E8A-4147-A177-3AD203B41FA5}">
                      <a16:colId xmlns:a16="http://schemas.microsoft.com/office/drawing/2014/main" val="3729431883"/>
                    </a:ext>
                  </a:extLst>
                </a:gridCol>
                <a:gridCol w="471996">
                  <a:extLst>
                    <a:ext uri="{9D8B030D-6E8A-4147-A177-3AD203B41FA5}">
                      <a16:colId xmlns:a16="http://schemas.microsoft.com/office/drawing/2014/main" val="875644749"/>
                    </a:ext>
                  </a:extLst>
                </a:gridCol>
                <a:gridCol w="471996">
                  <a:extLst>
                    <a:ext uri="{9D8B030D-6E8A-4147-A177-3AD203B41FA5}">
                      <a16:colId xmlns:a16="http://schemas.microsoft.com/office/drawing/2014/main" val="3136470270"/>
                    </a:ext>
                  </a:extLst>
                </a:gridCol>
                <a:gridCol w="471996">
                  <a:extLst>
                    <a:ext uri="{9D8B030D-6E8A-4147-A177-3AD203B41FA5}">
                      <a16:colId xmlns:a16="http://schemas.microsoft.com/office/drawing/2014/main" val="963259849"/>
                    </a:ext>
                  </a:extLst>
                </a:gridCol>
                <a:gridCol w="471996">
                  <a:extLst>
                    <a:ext uri="{9D8B030D-6E8A-4147-A177-3AD203B41FA5}">
                      <a16:colId xmlns:a16="http://schemas.microsoft.com/office/drawing/2014/main" val="2464993911"/>
                    </a:ext>
                  </a:extLst>
                </a:gridCol>
              </a:tblGrid>
              <a:tr h="408546">
                <a:tc>
                  <a:txBody>
                    <a:bodyPr/>
                    <a:lstStyle/>
                    <a:p>
                      <a:endParaRPr lang="en-US" dirty="0"/>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dirty="0"/>
                    </a:p>
                  </a:txBody>
                  <a:tcPr>
                    <a:solidFill>
                      <a:srgbClr val="0070C0"/>
                    </a:solidFill>
                  </a:tcPr>
                </a:tc>
                <a:tc>
                  <a:txBody>
                    <a:bodyPr/>
                    <a:lstStyle/>
                    <a:p>
                      <a:endParaRPr lang="en-US"/>
                    </a:p>
                  </a:txBody>
                  <a:tcPr>
                    <a:solidFill>
                      <a:srgbClr val="0070C0"/>
                    </a:solidFill>
                  </a:tcPr>
                </a:tc>
                <a:extLst>
                  <a:ext uri="{0D108BD9-81ED-4DB2-BD59-A6C34878D82A}">
                    <a16:rowId xmlns:a16="http://schemas.microsoft.com/office/drawing/2014/main" val="147999500"/>
                  </a:ext>
                </a:extLst>
              </a:tr>
              <a:tr h="408546">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extLst>
                  <a:ext uri="{0D108BD9-81ED-4DB2-BD59-A6C34878D82A}">
                    <a16:rowId xmlns:a16="http://schemas.microsoft.com/office/drawing/2014/main" val="3070766631"/>
                  </a:ext>
                </a:extLst>
              </a:tr>
              <a:tr h="408546">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extLst>
                  <a:ext uri="{0D108BD9-81ED-4DB2-BD59-A6C34878D82A}">
                    <a16:rowId xmlns:a16="http://schemas.microsoft.com/office/drawing/2014/main" val="4072450697"/>
                  </a:ext>
                </a:extLst>
              </a:tr>
              <a:tr h="408546">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dirty="0"/>
                    </a:p>
                  </a:txBody>
                  <a:tcPr>
                    <a:solidFill>
                      <a:srgbClr val="0070C0"/>
                    </a:solidFill>
                  </a:tcPr>
                </a:tc>
                <a:extLst>
                  <a:ext uri="{0D108BD9-81ED-4DB2-BD59-A6C34878D82A}">
                    <a16:rowId xmlns:a16="http://schemas.microsoft.com/office/drawing/2014/main" val="3531099089"/>
                  </a:ext>
                </a:extLst>
              </a:tr>
              <a:tr h="408546">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extLst>
                  <a:ext uri="{0D108BD9-81ED-4DB2-BD59-A6C34878D82A}">
                    <a16:rowId xmlns:a16="http://schemas.microsoft.com/office/drawing/2014/main" val="4155392836"/>
                  </a:ext>
                </a:extLst>
              </a:tr>
              <a:tr h="408546">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dirty="0"/>
                    </a:p>
                  </a:txBody>
                  <a:tcPr>
                    <a:solidFill>
                      <a:srgbClr val="0070C0"/>
                    </a:solidFill>
                  </a:tcPr>
                </a:tc>
                <a:tc>
                  <a:txBody>
                    <a:bodyPr/>
                    <a:lstStyle/>
                    <a:p>
                      <a:endParaRPr lang="en-US" dirty="0"/>
                    </a:p>
                  </a:txBody>
                  <a:tcPr>
                    <a:solidFill>
                      <a:srgbClr val="0070C0"/>
                    </a:solidFill>
                  </a:tcPr>
                </a:tc>
                <a:extLst>
                  <a:ext uri="{0D108BD9-81ED-4DB2-BD59-A6C34878D82A}">
                    <a16:rowId xmlns:a16="http://schemas.microsoft.com/office/drawing/2014/main" val="1908241515"/>
                  </a:ext>
                </a:extLst>
              </a:tr>
            </a:tbl>
          </a:graphicData>
        </a:graphic>
      </p:graphicFrame>
      <p:graphicFrame>
        <p:nvGraphicFramePr>
          <p:cNvPr id="21" name="Table 20"/>
          <p:cNvGraphicFramePr>
            <a:graphicFrameLocks noGrp="1"/>
          </p:cNvGraphicFramePr>
          <p:nvPr/>
        </p:nvGraphicFramePr>
        <p:xfrm>
          <a:off x="1967880" y="1580396"/>
          <a:ext cx="2831976" cy="2451276"/>
        </p:xfrm>
        <a:graphic>
          <a:graphicData uri="http://schemas.openxmlformats.org/drawingml/2006/table">
            <a:tbl>
              <a:tblPr firstRow="1" bandRow="1">
                <a:tableStyleId>{5940675A-B579-460E-94D1-54222C63F5DA}</a:tableStyleId>
              </a:tblPr>
              <a:tblGrid>
                <a:gridCol w="471996">
                  <a:extLst>
                    <a:ext uri="{9D8B030D-6E8A-4147-A177-3AD203B41FA5}">
                      <a16:colId xmlns:a16="http://schemas.microsoft.com/office/drawing/2014/main" val="3061608072"/>
                    </a:ext>
                  </a:extLst>
                </a:gridCol>
                <a:gridCol w="471996">
                  <a:extLst>
                    <a:ext uri="{9D8B030D-6E8A-4147-A177-3AD203B41FA5}">
                      <a16:colId xmlns:a16="http://schemas.microsoft.com/office/drawing/2014/main" val="3729431883"/>
                    </a:ext>
                  </a:extLst>
                </a:gridCol>
                <a:gridCol w="471996">
                  <a:extLst>
                    <a:ext uri="{9D8B030D-6E8A-4147-A177-3AD203B41FA5}">
                      <a16:colId xmlns:a16="http://schemas.microsoft.com/office/drawing/2014/main" val="875644749"/>
                    </a:ext>
                  </a:extLst>
                </a:gridCol>
                <a:gridCol w="471996">
                  <a:extLst>
                    <a:ext uri="{9D8B030D-6E8A-4147-A177-3AD203B41FA5}">
                      <a16:colId xmlns:a16="http://schemas.microsoft.com/office/drawing/2014/main" val="3136470270"/>
                    </a:ext>
                  </a:extLst>
                </a:gridCol>
                <a:gridCol w="471996">
                  <a:extLst>
                    <a:ext uri="{9D8B030D-6E8A-4147-A177-3AD203B41FA5}">
                      <a16:colId xmlns:a16="http://schemas.microsoft.com/office/drawing/2014/main" val="963259849"/>
                    </a:ext>
                  </a:extLst>
                </a:gridCol>
                <a:gridCol w="471996">
                  <a:extLst>
                    <a:ext uri="{9D8B030D-6E8A-4147-A177-3AD203B41FA5}">
                      <a16:colId xmlns:a16="http://schemas.microsoft.com/office/drawing/2014/main" val="2464993911"/>
                    </a:ext>
                  </a:extLst>
                </a:gridCol>
              </a:tblGrid>
              <a:tr h="408546">
                <a:tc>
                  <a:txBody>
                    <a:bodyPr/>
                    <a:lstStyle/>
                    <a:p>
                      <a:endParaRPr lang="en-US" dirty="0"/>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dirty="0"/>
                    </a:p>
                  </a:txBody>
                  <a:tcPr>
                    <a:solidFill>
                      <a:srgbClr val="00B050"/>
                    </a:solidFill>
                  </a:tcPr>
                </a:tc>
                <a:extLst>
                  <a:ext uri="{0D108BD9-81ED-4DB2-BD59-A6C34878D82A}">
                    <a16:rowId xmlns:a16="http://schemas.microsoft.com/office/drawing/2014/main" val="147999500"/>
                  </a:ext>
                </a:extLst>
              </a:tr>
              <a:tr h="408546">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extLst>
                  <a:ext uri="{0D108BD9-81ED-4DB2-BD59-A6C34878D82A}">
                    <a16:rowId xmlns:a16="http://schemas.microsoft.com/office/drawing/2014/main" val="3070766631"/>
                  </a:ext>
                </a:extLst>
              </a:tr>
              <a:tr h="408546">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extLst>
                  <a:ext uri="{0D108BD9-81ED-4DB2-BD59-A6C34878D82A}">
                    <a16:rowId xmlns:a16="http://schemas.microsoft.com/office/drawing/2014/main" val="4072450697"/>
                  </a:ext>
                </a:extLst>
              </a:tr>
              <a:tr h="408546">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extLst>
                  <a:ext uri="{0D108BD9-81ED-4DB2-BD59-A6C34878D82A}">
                    <a16:rowId xmlns:a16="http://schemas.microsoft.com/office/drawing/2014/main" val="3531099089"/>
                  </a:ext>
                </a:extLst>
              </a:tr>
              <a:tr h="408546">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extLst>
                  <a:ext uri="{0D108BD9-81ED-4DB2-BD59-A6C34878D82A}">
                    <a16:rowId xmlns:a16="http://schemas.microsoft.com/office/drawing/2014/main" val="4155392836"/>
                  </a:ext>
                </a:extLst>
              </a:tr>
              <a:tr h="408546">
                <a:tc>
                  <a:txBody>
                    <a:bodyPr/>
                    <a:lstStyle/>
                    <a:p>
                      <a:endParaRPr lang="en-US" dirty="0"/>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dirty="0"/>
                    </a:p>
                  </a:txBody>
                  <a:tcPr>
                    <a:solidFill>
                      <a:srgbClr val="00B050"/>
                    </a:solidFill>
                  </a:tcPr>
                </a:tc>
                <a:extLst>
                  <a:ext uri="{0D108BD9-81ED-4DB2-BD59-A6C34878D82A}">
                    <a16:rowId xmlns:a16="http://schemas.microsoft.com/office/drawing/2014/main" val="1908241515"/>
                  </a:ext>
                </a:extLst>
              </a:tr>
            </a:tbl>
          </a:graphicData>
        </a:graphic>
      </p:graphicFrame>
      <p:graphicFrame>
        <p:nvGraphicFramePr>
          <p:cNvPr id="22" name="Table 21"/>
          <p:cNvGraphicFramePr>
            <a:graphicFrameLocks noGrp="1"/>
          </p:cNvGraphicFramePr>
          <p:nvPr/>
        </p:nvGraphicFramePr>
        <p:xfrm>
          <a:off x="1776028" y="1841820"/>
          <a:ext cx="2831976" cy="2451276"/>
        </p:xfrm>
        <a:graphic>
          <a:graphicData uri="http://schemas.openxmlformats.org/drawingml/2006/table">
            <a:tbl>
              <a:tblPr firstRow="1" bandRow="1">
                <a:tableStyleId>{5940675A-B579-460E-94D1-54222C63F5DA}</a:tableStyleId>
              </a:tblPr>
              <a:tblGrid>
                <a:gridCol w="471996">
                  <a:extLst>
                    <a:ext uri="{9D8B030D-6E8A-4147-A177-3AD203B41FA5}">
                      <a16:colId xmlns:a16="http://schemas.microsoft.com/office/drawing/2014/main" val="3061608072"/>
                    </a:ext>
                  </a:extLst>
                </a:gridCol>
                <a:gridCol w="471996">
                  <a:extLst>
                    <a:ext uri="{9D8B030D-6E8A-4147-A177-3AD203B41FA5}">
                      <a16:colId xmlns:a16="http://schemas.microsoft.com/office/drawing/2014/main" val="3729431883"/>
                    </a:ext>
                  </a:extLst>
                </a:gridCol>
                <a:gridCol w="471996">
                  <a:extLst>
                    <a:ext uri="{9D8B030D-6E8A-4147-A177-3AD203B41FA5}">
                      <a16:colId xmlns:a16="http://schemas.microsoft.com/office/drawing/2014/main" val="875644749"/>
                    </a:ext>
                  </a:extLst>
                </a:gridCol>
                <a:gridCol w="471996">
                  <a:extLst>
                    <a:ext uri="{9D8B030D-6E8A-4147-A177-3AD203B41FA5}">
                      <a16:colId xmlns:a16="http://schemas.microsoft.com/office/drawing/2014/main" val="3136470270"/>
                    </a:ext>
                  </a:extLst>
                </a:gridCol>
                <a:gridCol w="471996">
                  <a:extLst>
                    <a:ext uri="{9D8B030D-6E8A-4147-A177-3AD203B41FA5}">
                      <a16:colId xmlns:a16="http://schemas.microsoft.com/office/drawing/2014/main" val="963259849"/>
                    </a:ext>
                  </a:extLst>
                </a:gridCol>
                <a:gridCol w="471996">
                  <a:extLst>
                    <a:ext uri="{9D8B030D-6E8A-4147-A177-3AD203B41FA5}">
                      <a16:colId xmlns:a16="http://schemas.microsoft.com/office/drawing/2014/main" val="2464993911"/>
                    </a:ext>
                  </a:extLst>
                </a:gridCol>
              </a:tblGrid>
              <a:tr h="408546">
                <a:tc>
                  <a:txBody>
                    <a:bodyPr/>
                    <a:lstStyle/>
                    <a:p>
                      <a:endParaRPr lang="en-US" dirty="0"/>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extLst>
                  <a:ext uri="{0D108BD9-81ED-4DB2-BD59-A6C34878D82A}">
                    <a16:rowId xmlns:a16="http://schemas.microsoft.com/office/drawing/2014/main" val="147999500"/>
                  </a:ext>
                </a:extLst>
              </a:tr>
              <a:tr h="408546">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extLst>
                  <a:ext uri="{0D108BD9-81ED-4DB2-BD59-A6C34878D82A}">
                    <a16:rowId xmlns:a16="http://schemas.microsoft.com/office/drawing/2014/main" val="3070766631"/>
                  </a:ext>
                </a:extLst>
              </a:tr>
              <a:tr h="408546">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dirty="0"/>
                    </a:p>
                  </a:txBody>
                  <a:tcPr>
                    <a:solidFill>
                      <a:srgbClr val="FF0000"/>
                    </a:solidFill>
                  </a:tcPr>
                </a:tc>
                <a:extLst>
                  <a:ext uri="{0D108BD9-81ED-4DB2-BD59-A6C34878D82A}">
                    <a16:rowId xmlns:a16="http://schemas.microsoft.com/office/drawing/2014/main" val="4072450697"/>
                  </a:ext>
                </a:extLst>
              </a:tr>
              <a:tr h="408546">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extLst>
                  <a:ext uri="{0D108BD9-81ED-4DB2-BD59-A6C34878D82A}">
                    <a16:rowId xmlns:a16="http://schemas.microsoft.com/office/drawing/2014/main" val="3531099089"/>
                  </a:ext>
                </a:extLst>
              </a:tr>
              <a:tr h="408546">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dirty="0"/>
                    </a:p>
                  </a:txBody>
                  <a:tcPr>
                    <a:solidFill>
                      <a:srgbClr val="FF0000"/>
                    </a:solidFill>
                  </a:tcPr>
                </a:tc>
                <a:extLst>
                  <a:ext uri="{0D108BD9-81ED-4DB2-BD59-A6C34878D82A}">
                    <a16:rowId xmlns:a16="http://schemas.microsoft.com/office/drawing/2014/main" val="4155392836"/>
                  </a:ext>
                </a:extLst>
              </a:tr>
              <a:tr h="408546">
                <a:tc>
                  <a:txBody>
                    <a:bodyPr/>
                    <a:lstStyle/>
                    <a:p>
                      <a:endParaRPr lang="en-US"/>
                    </a:p>
                  </a:txBody>
                  <a:tcPr>
                    <a:solidFill>
                      <a:srgbClr val="FF0000"/>
                    </a:solidFill>
                  </a:tcPr>
                </a:tc>
                <a:tc>
                  <a:txBody>
                    <a:bodyPr/>
                    <a:lstStyle/>
                    <a:p>
                      <a:endParaRPr lang="en-US" dirty="0"/>
                    </a:p>
                  </a:txBody>
                  <a:tcPr>
                    <a:solidFill>
                      <a:srgbClr val="FF0000"/>
                    </a:solidFill>
                  </a:tcPr>
                </a:tc>
                <a:tc>
                  <a:txBody>
                    <a:bodyPr/>
                    <a:lstStyle/>
                    <a:p>
                      <a:endParaRPr lang="en-US"/>
                    </a:p>
                  </a:txBody>
                  <a:tcPr>
                    <a:solidFill>
                      <a:srgbClr val="FF0000"/>
                    </a:solidFill>
                  </a:tcPr>
                </a:tc>
                <a:tc>
                  <a:txBody>
                    <a:bodyPr/>
                    <a:lstStyle/>
                    <a:p>
                      <a:endParaRPr lang="en-US" dirty="0"/>
                    </a:p>
                  </a:txBody>
                  <a:tcPr>
                    <a:solidFill>
                      <a:srgbClr val="FF0000"/>
                    </a:solidFill>
                  </a:tcPr>
                </a:tc>
                <a:tc>
                  <a:txBody>
                    <a:bodyPr/>
                    <a:lstStyle/>
                    <a:p>
                      <a:endParaRPr lang="en-US" dirty="0"/>
                    </a:p>
                  </a:txBody>
                  <a:tcPr>
                    <a:solidFill>
                      <a:srgbClr val="FF0000"/>
                    </a:solidFill>
                  </a:tcPr>
                </a:tc>
                <a:tc>
                  <a:txBody>
                    <a:bodyPr/>
                    <a:lstStyle/>
                    <a:p>
                      <a:endParaRPr lang="en-US" dirty="0"/>
                    </a:p>
                  </a:txBody>
                  <a:tcPr>
                    <a:solidFill>
                      <a:srgbClr val="FF0000"/>
                    </a:solidFill>
                  </a:tcPr>
                </a:tc>
                <a:extLst>
                  <a:ext uri="{0D108BD9-81ED-4DB2-BD59-A6C34878D82A}">
                    <a16:rowId xmlns:a16="http://schemas.microsoft.com/office/drawing/2014/main" val="1908241515"/>
                  </a:ext>
                </a:extLst>
              </a:tr>
            </a:tbl>
          </a:graphicData>
        </a:graphic>
      </p:graphicFrame>
      <p:graphicFrame>
        <p:nvGraphicFramePr>
          <p:cNvPr id="10" name="Table 9"/>
          <p:cNvGraphicFramePr>
            <a:graphicFrameLocks noGrp="1"/>
          </p:cNvGraphicFramePr>
          <p:nvPr/>
        </p:nvGraphicFramePr>
        <p:xfrm>
          <a:off x="5974791" y="908720"/>
          <a:ext cx="1246212" cy="1097280"/>
        </p:xfrm>
        <a:graphic>
          <a:graphicData uri="http://schemas.openxmlformats.org/drawingml/2006/table">
            <a:tbl>
              <a:tblPr firstRow="1" bandRow="1">
                <a:tableStyleId>{5940675A-B579-460E-94D1-54222C63F5DA}</a:tableStyleId>
              </a:tblPr>
              <a:tblGrid>
                <a:gridCol w="415404">
                  <a:extLst>
                    <a:ext uri="{9D8B030D-6E8A-4147-A177-3AD203B41FA5}">
                      <a16:colId xmlns:a16="http://schemas.microsoft.com/office/drawing/2014/main" val="343688255"/>
                    </a:ext>
                  </a:extLst>
                </a:gridCol>
                <a:gridCol w="415404">
                  <a:extLst>
                    <a:ext uri="{9D8B030D-6E8A-4147-A177-3AD203B41FA5}">
                      <a16:colId xmlns:a16="http://schemas.microsoft.com/office/drawing/2014/main" val="1512546809"/>
                    </a:ext>
                  </a:extLst>
                </a:gridCol>
                <a:gridCol w="415404">
                  <a:extLst>
                    <a:ext uri="{9D8B030D-6E8A-4147-A177-3AD203B41FA5}">
                      <a16:colId xmlns:a16="http://schemas.microsoft.com/office/drawing/2014/main" val="3848940069"/>
                    </a:ext>
                  </a:extLst>
                </a:gridCol>
              </a:tblGrid>
              <a:tr h="345260">
                <a:tc>
                  <a:txBody>
                    <a:bodyPr/>
                    <a:lstStyle/>
                    <a:p>
                      <a:endParaRPr lang="en-US" dirty="0"/>
                    </a:p>
                  </a:txBody>
                  <a:tcPr>
                    <a:solidFill>
                      <a:srgbClr val="FFFF00"/>
                    </a:solidFill>
                  </a:tcPr>
                </a:tc>
                <a:tc>
                  <a:txBody>
                    <a:bodyPr/>
                    <a:lstStyle/>
                    <a:p>
                      <a:endParaRPr lang="en-US"/>
                    </a:p>
                  </a:txBody>
                  <a:tcPr>
                    <a:solidFill>
                      <a:srgbClr val="FFFF00"/>
                    </a:solidFill>
                  </a:tcPr>
                </a:tc>
                <a:tc>
                  <a:txBody>
                    <a:bodyPr/>
                    <a:lstStyle/>
                    <a:p>
                      <a:endParaRPr lang="en-US"/>
                    </a:p>
                  </a:txBody>
                  <a:tcPr>
                    <a:solidFill>
                      <a:srgbClr val="FFFF00"/>
                    </a:solidFill>
                  </a:tcPr>
                </a:tc>
                <a:extLst>
                  <a:ext uri="{0D108BD9-81ED-4DB2-BD59-A6C34878D82A}">
                    <a16:rowId xmlns:a16="http://schemas.microsoft.com/office/drawing/2014/main" val="1396516520"/>
                  </a:ext>
                </a:extLst>
              </a:tr>
              <a:tr h="345260">
                <a:tc>
                  <a:txBody>
                    <a:bodyPr/>
                    <a:lstStyle/>
                    <a:p>
                      <a:endParaRPr lang="en-US"/>
                    </a:p>
                  </a:txBody>
                  <a:tcPr>
                    <a:solidFill>
                      <a:srgbClr val="FFFF00"/>
                    </a:solidFill>
                  </a:tcPr>
                </a:tc>
                <a:tc>
                  <a:txBody>
                    <a:bodyPr/>
                    <a:lstStyle/>
                    <a:p>
                      <a:endParaRPr lang="en-US"/>
                    </a:p>
                  </a:txBody>
                  <a:tcPr>
                    <a:solidFill>
                      <a:srgbClr val="FFFF00"/>
                    </a:solidFill>
                  </a:tcPr>
                </a:tc>
                <a:tc>
                  <a:txBody>
                    <a:bodyPr/>
                    <a:lstStyle/>
                    <a:p>
                      <a:endParaRPr lang="en-US"/>
                    </a:p>
                  </a:txBody>
                  <a:tcPr>
                    <a:solidFill>
                      <a:srgbClr val="FFFF00"/>
                    </a:solidFill>
                  </a:tcPr>
                </a:tc>
                <a:extLst>
                  <a:ext uri="{0D108BD9-81ED-4DB2-BD59-A6C34878D82A}">
                    <a16:rowId xmlns:a16="http://schemas.microsoft.com/office/drawing/2014/main" val="1925025815"/>
                  </a:ext>
                </a:extLst>
              </a:tr>
              <a:tr h="345260">
                <a:tc>
                  <a:txBody>
                    <a:bodyPr/>
                    <a:lstStyle/>
                    <a:p>
                      <a:endParaRPr lang="en-US"/>
                    </a:p>
                  </a:txBody>
                  <a:tcPr>
                    <a:solidFill>
                      <a:srgbClr val="FFFF00"/>
                    </a:solidFill>
                  </a:tcPr>
                </a:tc>
                <a:tc>
                  <a:txBody>
                    <a:bodyPr/>
                    <a:lstStyle/>
                    <a:p>
                      <a:endParaRPr lang="en-US"/>
                    </a:p>
                  </a:txBody>
                  <a:tcPr>
                    <a:solidFill>
                      <a:srgbClr val="FFFF00"/>
                    </a:solidFill>
                  </a:tcPr>
                </a:tc>
                <a:tc>
                  <a:txBody>
                    <a:bodyPr/>
                    <a:lstStyle/>
                    <a:p>
                      <a:endParaRPr lang="en-US" dirty="0"/>
                    </a:p>
                  </a:txBody>
                  <a:tcPr>
                    <a:solidFill>
                      <a:srgbClr val="FFFF00"/>
                    </a:solidFill>
                  </a:tcPr>
                </a:tc>
                <a:extLst>
                  <a:ext uri="{0D108BD9-81ED-4DB2-BD59-A6C34878D82A}">
                    <a16:rowId xmlns:a16="http://schemas.microsoft.com/office/drawing/2014/main" val="717292137"/>
                  </a:ext>
                </a:extLst>
              </a:tr>
            </a:tbl>
          </a:graphicData>
        </a:graphic>
      </p:graphicFrame>
      <p:graphicFrame>
        <p:nvGraphicFramePr>
          <p:cNvPr id="24" name="Table 23"/>
          <p:cNvGraphicFramePr>
            <a:graphicFrameLocks noGrp="1"/>
          </p:cNvGraphicFramePr>
          <p:nvPr/>
        </p:nvGraphicFramePr>
        <p:xfrm>
          <a:off x="5815384" y="1060599"/>
          <a:ext cx="1246212" cy="1097280"/>
        </p:xfrm>
        <a:graphic>
          <a:graphicData uri="http://schemas.openxmlformats.org/drawingml/2006/table">
            <a:tbl>
              <a:tblPr firstRow="1" bandRow="1">
                <a:tableStyleId>{5940675A-B579-460E-94D1-54222C63F5DA}</a:tableStyleId>
              </a:tblPr>
              <a:tblGrid>
                <a:gridCol w="415404">
                  <a:extLst>
                    <a:ext uri="{9D8B030D-6E8A-4147-A177-3AD203B41FA5}">
                      <a16:colId xmlns:a16="http://schemas.microsoft.com/office/drawing/2014/main" val="343688255"/>
                    </a:ext>
                  </a:extLst>
                </a:gridCol>
                <a:gridCol w="415404">
                  <a:extLst>
                    <a:ext uri="{9D8B030D-6E8A-4147-A177-3AD203B41FA5}">
                      <a16:colId xmlns:a16="http://schemas.microsoft.com/office/drawing/2014/main" val="1512546809"/>
                    </a:ext>
                  </a:extLst>
                </a:gridCol>
                <a:gridCol w="415404">
                  <a:extLst>
                    <a:ext uri="{9D8B030D-6E8A-4147-A177-3AD203B41FA5}">
                      <a16:colId xmlns:a16="http://schemas.microsoft.com/office/drawing/2014/main" val="3848940069"/>
                    </a:ext>
                  </a:extLst>
                </a:gridCol>
              </a:tblGrid>
              <a:tr h="345260">
                <a:tc>
                  <a:txBody>
                    <a:bodyPr/>
                    <a:lstStyle/>
                    <a:p>
                      <a:endParaRPr lang="en-US" dirty="0"/>
                    </a:p>
                  </a:txBody>
                  <a:tcPr>
                    <a:solidFill>
                      <a:srgbClr val="FFFF00"/>
                    </a:solidFill>
                  </a:tcPr>
                </a:tc>
                <a:tc>
                  <a:txBody>
                    <a:bodyPr/>
                    <a:lstStyle/>
                    <a:p>
                      <a:endParaRPr lang="en-US"/>
                    </a:p>
                  </a:txBody>
                  <a:tcPr>
                    <a:solidFill>
                      <a:srgbClr val="FFFF00"/>
                    </a:solidFill>
                  </a:tcPr>
                </a:tc>
                <a:tc>
                  <a:txBody>
                    <a:bodyPr/>
                    <a:lstStyle/>
                    <a:p>
                      <a:endParaRPr lang="en-US" dirty="0"/>
                    </a:p>
                  </a:txBody>
                  <a:tcPr>
                    <a:solidFill>
                      <a:srgbClr val="FFFF00"/>
                    </a:solidFill>
                  </a:tcPr>
                </a:tc>
                <a:extLst>
                  <a:ext uri="{0D108BD9-81ED-4DB2-BD59-A6C34878D82A}">
                    <a16:rowId xmlns:a16="http://schemas.microsoft.com/office/drawing/2014/main" val="1396516520"/>
                  </a:ext>
                </a:extLst>
              </a:tr>
              <a:tr h="345260">
                <a:tc>
                  <a:txBody>
                    <a:bodyPr/>
                    <a:lstStyle/>
                    <a:p>
                      <a:endParaRPr lang="en-US"/>
                    </a:p>
                  </a:txBody>
                  <a:tcPr>
                    <a:solidFill>
                      <a:srgbClr val="FFFF00"/>
                    </a:solidFill>
                  </a:tcPr>
                </a:tc>
                <a:tc>
                  <a:txBody>
                    <a:bodyPr/>
                    <a:lstStyle/>
                    <a:p>
                      <a:endParaRPr lang="en-US"/>
                    </a:p>
                  </a:txBody>
                  <a:tcPr>
                    <a:solidFill>
                      <a:srgbClr val="FFFF00"/>
                    </a:solidFill>
                  </a:tcPr>
                </a:tc>
                <a:tc>
                  <a:txBody>
                    <a:bodyPr/>
                    <a:lstStyle/>
                    <a:p>
                      <a:endParaRPr lang="en-US"/>
                    </a:p>
                  </a:txBody>
                  <a:tcPr>
                    <a:solidFill>
                      <a:srgbClr val="FFFF00"/>
                    </a:solidFill>
                  </a:tcPr>
                </a:tc>
                <a:extLst>
                  <a:ext uri="{0D108BD9-81ED-4DB2-BD59-A6C34878D82A}">
                    <a16:rowId xmlns:a16="http://schemas.microsoft.com/office/drawing/2014/main" val="1925025815"/>
                  </a:ext>
                </a:extLst>
              </a:tr>
              <a:tr h="345260">
                <a:tc>
                  <a:txBody>
                    <a:bodyPr/>
                    <a:lstStyle/>
                    <a:p>
                      <a:endParaRPr lang="en-US"/>
                    </a:p>
                  </a:txBody>
                  <a:tcPr>
                    <a:solidFill>
                      <a:srgbClr val="FFFF00"/>
                    </a:solidFill>
                  </a:tcPr>
                </a:tc>
                <a:tc>
                  <a:txBody>
                    <a:bodyPr/>
                    <a:lstStyle/>
                    <a:p>
                      <a:endParaRPr lang="en-US"/>
                    </a:p>
                  </a:txBody>
                  <a:tcPr>
                    <a:solidFill>
                      <a:srgbClr val="FFFF00"/>
                    </a:solidFill>
                  </a:tcPr>
                </a:tc>
                <a:tc>
                  <a:txBody>
                    <a:bodyPr/>
                    <a:lstStyle/>
                    <a:p>
                      <a:endParaRPr lang="en-US" dirty="0"/>
                    </a:p>
                  </a:txBody>
                  <a:tcPr>
                    <a:solidFill>
                      <a:srgbClr val="FFFF00"/>
                    </a:solidFill>
                  </a:tcPr>
                </a:tc>
                <a:extLst>
                  <a:ext uri="{0D108BD9-81ED-4DB2-BD59-A6C34878D82A}">
                    <a16:rowId xmlns:a16="http://schemas.microsoft.com/office/drawing/2014/main" val="717292137"/>
                  </a:ext>
                </a:extLst>
              </a:tr>
            </a:tbl>
          </a:graphicData>
        </a:graphic>
      </p:graphicFrame>
      <p:graphicFrame>
        <p:nvGraphicFramePr>
          <p:cNvPr id="25" name="Table 24"/>
          <p:cNvGraphicFramePr>
            <a:graphicFrameLocks noGrp="1"/>
          </p:cNvGraphicFramePr>
          <p:nvPr/>
        </p:nvGraphicFramePr>
        <p:xfrm>
          <a:off x="5627632" y="1237422"/>
          <a:ext cx="1246212" cy="1097280"/>
        </p:xfrm>
        <a:graphic>
          <a:graphicData uri="http://schemas.openxmlformats.org/drawingml/2006/table">
            <a:tbl>
              <a:tblPr firstRow="1" bandRow="1">
                <a:tableStyleId>{5940675A-B579-460E-94D1-54222C63F5DA}</a:tableStyleId>
              </a:tblPr>
              <a:tblGrid>
                <a:gridCol w="415404">
                  <a:extLst>
                    <a:ext uri="{9D8B030D-6E8A-4147-A177-3AD203B41FA5}">
                      <a16:colId xmlns:a16="http://schemas.microsoft.com/office/drawing/2014/main" val="343688255"/>
                    </a:ext>
                  </a:extLst>
                </a:gridCol>
                <a:gridCol w="415404">
                  <a:extLst>
                    <a:ext uri="{9D8B030D-6E8A-4147-A177-3AD203B41FA5}">
                      <a16:colId xmlns:a16="http://schemas.microsoft.com/office/drawing/2014/main" val="1512546809"/>
                    </a:ext>
                  </a:extLst>
                </a:gridCol>
                <a:gridCol w="415404">
                  <a:extLst>
                    <a:ext uri="{9D8B030D-6E8A-4147-A177-3AD203B41FA5}">
                      <a16:colId xmlns:a16="http://schemas.microsoft.com/office/drawing/2014/main" val="3848940069"/>
                    </a:ext>
                  </a:extLst>
                </a:gridCol>
              </a:tblGrid>
              <a:tr h="345260">
                <a:tc>
                  <a:txBody>
                    <a:bodyPr/>
                    <a:lstStyle/>
                    <a:p>
                      <a:endParaRPr lang="en-US" dirty="0"/>
                    </a:p>
                  </a:txBody>
                  <a:tcPr>
                    <a:solidFill>
                      <a:srgbClr val="FFFF00"/>
                    </a:solidFill>
                  </a:tcPr>
                </a:tc>
                <a:tc>
                  <a:txBody>
                    <a:bodyPr/>
                    <a:lstStyle/>
                    <a:p>
                      <a:endParaRPr lang="en-US"/>
                    </a:p>
                  </a:txBody>
                  <a:tcPr>
                    <a:solidFill>
                      <a:srgbClr val="FFFF00"/>
                    </a:solidFill>
                  </a:tcPr>
                </a:tc>
                <a:tc>
                  <a:txBody>
                    <a:bodyPr/>
                    <a:lstStyle/>
                    <a:p>
                      <a:endParaRPr lang="en-US" dirty="0"/>
                    </a:p>
                  </a:txBody>
                  <a:tcPr>
                    <a:solidFill>
                      <a:srgbClr val="FFFF00"/>
                    </a:solidFill>
                  </a:tcPr>
                </a:tc>
                <a:extLst>
                  <a:ext uri="{0D108BD9-81ED-4DB2-BD59-A6C34878D82A}">
                    <a16:rowId xmlns:a16="http://schemas.microsoft.com/office/drawing/2014/main" val="1396516520"/>
                  </a:ext>
                </a:extLst>
              </a:tr>
              <a:tr h="345260">
                <a:tc>
                  <a:txBody>
                    <a:bodyPr/>
                    <a:lstStyle/>
                    <a:p>
                      <a:endParaRPr lang="en-US"/>
                    </a:p>
                  </a:txBody>
                  <a:tcPr>
                    <a:solidFill>
                      <a:srgbClr val="FFFF00"/>
                    </a:solidFill>
                  </a:tcPr>
                </a:tc>
                <a:tc>
                  <a:txBody>
                    <a:bodyPr/>
                    <a:lstStyle/>
                    <a:p>
                      <a:endParaRPr lang="en-US"/>
                    </a:p>
                  </a:txBody>
                  <a:tcPr>
                    <a:solidFill>
                      <a:srgbClr val="FFFF00"/>
                    </a:solidFill>
                  </a:tcPr>
                </a:tc>
                <a:tc>
                  <a:txBody>
                    <a:bodyPr/>
                    <a:lstStyle/>
                    <a:p>
                      <a:endParaRPr lang="en-US" dirty="0"/>
                    </a:p>
                  </a:txBody>
                  <a:tcPr>
                    <a:solidFill>
                      <a:srgbClr val="FFFF00"/>
                    </a:solidFill>
                  </a:tcPr>
                </a:tc>
                <a:extLst>
                  <a:ext uri="{0D108BD9-81ED-4DB2-BD59-A6C34878D82A}">
                    <a16:rowId xmlns:a16="http://schemas.microsoft.com/office/drawing/2014/main" val="1925025815"/>
                  </a:ext>
                </a:extLst>
              </a:tr>
              <a:tr h="345260">
                <a:tc>
                  <a:txBody>
                    <a:bodyPr/>
                    <a:lstStyle/>
                    <a:p>
                      <a:endParaRPr lang="en-US"/>
                    </a:p>
                  </a:txBody>
                  <a:tcPr>
                    <a:solidFill>
                      <a:srgbClr val="FFFF00"/>
                    </a:solidFill>
                  </a:tcPr>
                </a:tc>
                <a:tc>
                  <a:txBody>
                    <a:bodyPr/>
                    <a:lstStyle/>
                    <a:p>
                      <a:endParaRPr lang="en-US"/>
                    </a:p>
                  </a:txBody>
                  <a:tcPr>
                    <a:solidFill>
                      <a:srgbClr val="FFFF00"/>
                    </a:solidFill>
                  </a:tcPr>
                </a:tc>
                <a:tc>
                  <a:txBody>
                    <a:bodyPr/>
                    <a:lstStyle/>
                    <a:p>
                      <a:endParaRPr lang="en-US" dirty="0"/>
                    </a:p>
                  </a:txBody>
                  <a:tcPr>
                    <a:solidFill>
                      <a:srgbClr val="FFFF00"/>
                    </a:solidFill>
                  </a:tcPr>
                </a:tc>
                <a:extLst>
                  <a:ext uri="{0D108BD9-81ED-4DB2-BD59-A6C34878D82A}">
                    <a16:rowId xmlns:a16="http://schemas.microsoft.com/office/drawing/2014/main" val="717292137"/>
                  </a:ext>
                </a:extLst>
              </a:tr>
            </a:tbl>
          </a:graphicData>
        </a:graphic>
      </p:graphicFrame>
      <p:sp>
        <p:nvSpPr>
          <p:cNvPr id="27" name="TextBox 26"/>
          <p:cNvSpPr txBox="1"/>
          <p:nvPr/>
        </p:nvSpPr>
        <p:spPr>
          <a:xfrm>
            <a:off x="5735960" y="2348880"/>
            <a:ext cx="1565424" cy="523220"/>
          </a:xfrm>
          <a:prstGeom prst="rect">
            <a:avLst/>
          </a:prstGeom>
          <a:noFill/>
        </p:spPr>
        <p:txBody>
          <a:bodyPr wrap="square" rtlCol="0">
            <a:spAutoFit/>
          </a:bodyPr>
          <a:lstStyle/>
          <a:p>
            <a:r>
              <a:rPr lang="en-US" sz="2800" dirty="0"/>
              <a:t>3 x 3 x </a:t>
            </a:r>
            <a:r>
              <a:rPr lang="en-US" sz="2800" dirty="0">
                <a:solidFill>
                  <a:srgbClr val="FFFF00"/>
                </a:solidFill>
              </a:rPr>
              <a:t>3</a:t>
            </a:r>
          </a:p>
        </p:txBody>
      </p:sp>
      <p:sp>
        <p:nvSpPr>
          <p:cNvPr id="18" name="TextBox 17"/>
          <p:cNvSpPr txBox="1"/>
          <p:nvPr/>
        </p:nvSpPr>
        <p:spPr>
          <a:xfrm>
            <a:off x="4871864" y="3469441"/>
            <a:ext cx="864096" cy="923330"/>
          </a:xfrm>
          <a:prstGeom prst="rect">
            <a:avLst/>
          </a:prstGeom>
          <a:noFill/>
        </p:spPr>
        <p:txBody>
          <a:bodyPr wrap="square" rtlCol="0">
            <a:spAutoFit/>
          </a:bodyPr>
          <a:lstStyle/>
          <a:p>
            <a:pPr algn="ctr"/>
            <a:r>
              <a:rPr lang="en-US" sz="5400" dirty="0"/>
              <a:t>*</a:t>
            </a:r>
          </a:p>
        </p:txBody>
      </p:sp>
      <p:graphicFrame>
        <p:nvGraphicFramePr>
          <p:cNvPr id="20" name="Table 19"/>
          <p:cNvGraphicFramePr>
            <a:graphicFrameLocks noGrp="1"/>
          </p:cNvGraphicFramePr>
          <p:nvPr/>
        </p:nvGraphicFramePr>
        <p:xfrm>
          <a:off x="5974791" y="2996952"/>
          <a:ext cx="1246212" cy="1097280"/>
        </p:xfrm>
        <a:graphic>
          <a:graphicData uri="http://schemas.openxmlformats.org/drawingml/2006/table">
            <a:tbl>
              <a:tblPr firstRow="1" bandRow="1">
                <a:tableStyleId>{5940675A-B579-460E-94D1-54222C63F5DA}</a:tableStyleId>
              </a:tblPr>
              <a:tblGrid>
                <a:gridCol w="415404">
                  <a:extLst>
                    <a:ext uri="{9D8B030D-6E8A-4147-A177-3AD203B41FA5}">
                      <a16:colId xmlns:a16="http://schemas.microsoft.com/office/drawing/2014/main" val="343688255"/>
                    </a:ext>
                  </a:extLst>
                </a:gridCol>
                <a:gridCol w="415404">
                  <a:extLst>
                    <a:ext uri="{9D8B030D-6E8A-4147-A177-3AD203B41FA5}">
                      <a16:colId xmlns:a16="http://schemas.microsoft.com/office/drawing/2014/main" val="1512546809"/>
                    </a:ext>
                  </a:extLst>
                </a:gridCol>
                <a:gridCol w="415404">
                  <a:extLst>
                    <a:ext uri="{9D8B030D-6E8A-4147-A177-3AD203B41FA5}">
                      <a16:colId xmlns:a16="http://schemas.microsoft.com/office/drawing/2014/main" val="3848940069"/>
                    </a:ext>
                  </a:extLst>
                </a:gridCol>
              </a:tblGrid>
              <a:tr h="345260">
                <a:tc>
                  <a:txBody>
                    <a:bodyPr/>
                    <a:lstStyle/>
                    <a:p>
                      <a:endParaRPr lang="en-US" dirty="0"/>
                    </a:p>
                  </a:txBody>
                  <a:tcPr>
                    <a:solidFill>
                      <a:srgbClr val="FFC000"/>
                    </a:solidFill>
                  </a:tcPr>
                </a:tc>
                <a:tc>
                  <a:txBody>
                    <a:bodyPr/>
                    <a:lstStyle/>
                    <a:p>
                      <a:endParaRPr lang="en-US"/>
                    </a:p>
                  </a:txBody>
                  <a:tcPr>
                    <a:solidFill>
                      <a:srgbClr val="FFC000"/>
                    </a:solidFill>
                  </a:tcPr>
                </a:tc>
                <a:tc>
                  <a:txBody>
                    <a:bodyPr/>
                    <a:lstStyle/>
                    <a:p>
                      <a:endParaRPr lang="en-US"/>
                    </a:p>
                  </a:txBody>
                  <a:tcPr>
                    <a:solidFill>
                      <a:srgbClr val="FFC000"/>
                    </a:solidFill>
                  </a:tcPr>
                </a:tc>
                <a:extLst>
                  <a:ext uri="{0D108BD9-81ED-4DB2-BD59-A6C34878D82A}">
                    <a16:rowId xmlns:a16="http://schemas.microsoft.com/office/drawing/2014/main" val="1396516520"/>
                  </a:ext>
                </a:extLst>
              </a:tr>
              <a:tr h="345260">
                <a:tc>
                  <a:txBody>
                    <a:bodyPr/>
                    <a:lstStyle/>
                    <a:p>
                      <a:endParaRPr lang="en-US"/>
                    </a:p>
                  </a:txBody>
                  <a:tcPr>
                    <a:solidFill>
                      <a:srgbClr val="FFC000"/>
                    </a:solidFill>
                  </a:tcPr>
                </a:tc>
                <a:tc>
                  <a:txBody>
                    <a:bodyPr/>
                    <a:lstStyle/>
                    <a:p>
                      <a:endParaRPr lang="en-US"/>
                    </a:p>
                  </a:txBody>
                  <a:tcPr>
                    <a:solidFill>
                      <a:srgbClr val="FFC000"/>
                    </a:solidFill>
                  </a:tcPr>
                </a:tc>
                <a:tc>
                  <a:txBody>
                    <a:bodyPr/>
                    <a:lstStyle/>
                    <a:p>
                      <a:endParaRPr lang="en-US"/>
                    </a:p>
                  </a:txBody>
                  <a:tcPr>
                    <a:solidFill>
                      <a:srgbClr val="FFC000"/>
                    </a:solidFill>
                  </a:tcPr>
                </a:tc>
                <a:extLst>
                  <a:ext uri="{0D108BD9-81ED-4DB2-BD59-A6C34878D82A}">
                    <a16:rowId xmlns:a16="http://schemas.microsoft.com/office/drawing/2014/main" val="1925025815"/>
                  </a:ext>
                </a:extLst>
              </a:tr>
              <a:tr h="345260">
                <a:tc>
                  <a:txBody>
                    <a:bodyPr/>
                    <a:lstStyle/>
                    <a:p>
                      <a:endParaRPr lang="en-US"/>
                    </a:p>
                  </a:txBody>
                  <a:tcPr>
                    <a:solidFill>
                      <a:srgbClr val="FFC000"/>
                    </a:solidFill>
                  </a:tcPr>
                </a:tc>
                <a:tc>
                  <a:txBody>
                    <a:bodyPr/>
                    <a:lstStyle/>
                    <a:p>
                      <a:endParaRPr lang="en-US"/>
                    </a:p>
                  </a:txBody>
                  <a:tcPr>
                    <a:solidFill>
                      <a:srgbClr val="FFC000"/>
                    </a:solidFill>
                  </a:tcPr>
                </a:tc>
                <a:tc>
                  <a:txBody>
                    <a:bodyPr/>
                    <a:lstStyle/>
                    <a:p>
                      <a:endParaRPr lang="en-US" dirty="0"/>
                    </a:p>
                  </a:txBody>
                  <a:tcPr>
                    <a:solidFill>
                      <a:srgbClr val="FFC000"/>
                    </a:solidFill>
                  </a:tcPr>
                </a:tc>
                <a:extLst>
                  <a:ext uri="{0D108BD9-81ED-4DB2-BD59-A6C34878D82A}">
                    <a16:rowId xmlns:a16="http://schemas.microsoft.com/office/drawing/2014/main" val="717292137"/>
                  </a:ext>
                </a:extLst>
              </a:tr>
            </a:tbl>
          </a:graphicData>
        </a:graphic>
      </p:graphicFrame>
      <p:graphicFrame>
        <p:nvGraphicFramePr>
          <p:cNvPr id="29" name="Table 28"/>
          <p:cNvGraphicFramePr>
            <a:graphicFrameLocks noGrp="1"/>
          </p:cNvGraphicFramePr>
          <p:nvPr/>
        </p:nvGraphicFramePr>
        <p:xfrm>
          <a:off x="5815384" y="3148831"/>
          <a:ext cx="1246212" cy="1097280"/>
        </p:xfrm>
        <a:graphic>
          <a:graphicData uri="http://schemas.openxmlformats.org/drawingml/2006/table">
            <a:tbl>
              <a:tblPr firstRow="1" bandRow="1">
                <a:tableStyleId>{5940675A-B579-460E-94D1-54222C63F5DA}</a:tableStyleId>
              </a:tblPr>
              <a:tblGrid>
                <a:gridCol w="415404">
                  <a:extLst>
                    <a:ext uri="{9D8B030D-6E8A-4147-A177-3AD203B41FA5}">
                      <a16:colId xmlns:a16="http://schemas.microsoft.com/office/drawing/2014/main" val="343688255"/>
                    </a:ext>
                  </a:extLst>
                </a:gridCol>
                <a:gridCol w="415404">
                  <a:extLst>
                    <a:ext uri="{9D8B030D-6E8A-4147-A177-3AD203B41FA5}">
                      <a16:colId xmlns:a16="http://schemas.microsoft.com/office/drawing/2014/main" val="1512546809"/>
                    </a:ext>
                  </a:extLst>
                </a:gridCol>
                <a:gridCol w="415404">
                  <a:extLst>
                    <a:ext uri="{9D8B030D-6E8A-4147-A177-3AD203B41FA5}">
                      <a16:colId xmlns:a16="http://schemas.microsoft.com/office/drawing/2014/main" val="3848940069"/>
                    </a:ext>
                  </a:extLst>
                </a:gridCol>
              </a:tblGrid>
              <a:tr h="345260">
                <a:tc>
                  <a:txBody>
                    <a:bodyPr/>
                    <a:lstStyle/>
                    <a:p>
                      <a:endParaRPr lang="en-US" dirty="0"/>
                    </a:p>
                  </a:txBody>
                  <a:tcPr>
                    <a:solidFill>
                      <a:srgbClr val="FFC000"/>
                    </a:solidFill>
                  </a:tcPr>
                </a:tc>
                <a:tc>
                  <a:txBody>
                    <a:bodyPr/>
                    <a:lstStyle/>
                    <a:p>
                      <a:endParaRPr lang="en-US"/>
                    </a:p>
                  </a:txBody>
                  <a:tcPr>
                    <a:solidFill>
                      <a:srgbClr val="FFC000"/>
                    </a:solidFill>
                  </a:tcPr>
                </a:tc>
                <a:tc>
                  <a:txBody>
                    <a:bodyPr/>
                    <a:lstStyle/>
                    <a:p>
                      <a:endParaRPr lang="en-US" dirty="0"/>
                    </a:p>
                  </a:txBody>
                  <a:tcPr>
                    <a:solidFill>
                      <a:srgbClr val="FFC000"/>
                    </a:solidFill>
                  </a:tcPr>
                </a:tc>
                <a:extLst>
                  <a:ext uri="{0D108BD9-81ED-4DB2-BD59-A6C34878D82A}">
                    <a16:rowId xmlns:a16="http://schemas.microsoft.com/office/drawing/2014/main" val="1396516520"/>
                  </a:ext>
                </a:extLst>
              </a:tr>
              <a:tr h="345260">
                <a:tc>
                  <a:txBody>
                    <a:bodyPr/>
                    <a:lstStyle/>
                    <a:p>
                      <a:endParaRPr lang="en-US"/>
                    </a:p>
                  </a:txBody>
                  <a:tcPr>
                    <a:solidFill>
                      <a:srgbClr val="FFC000"/>
                    </a:solidFill>
                  </a:tcPr>
                </a:tc>
                <a:tc>
                  <a:txBody>
                    <a:bodyPr/>
                    <a:lstStyle/>
                    <a:p>
                      <a:endParaRPr lang="en-US"/>
                    </a:p>
                  </a:txBody>
                  <a:tcPr>
                    <a:solidFill>
                      <a:srgbClr val="FFC000"/>
                    </a:solidFill>
                  </a:tcPr>
                </a:tc>
                <a:tc>
                  <a:txBody>
                    <a:bodyPr/>
                    <a:lstStyle/>
                    <a:p>
                      <a:endParaRPr lang="en-US"/>
                    </a:p>
                  </a:txBody>
                  <a:tcPr>
                    <a:solidFill>
                      <a:srgbClr val="FFC000"/>
                    </a:solidFill>
                  </a:tcPr>
                </a:tc>
                <a:extLst>
                  <a:ext uri="{0D108BD9-81ED-4DB2-BD59-A6C34878D82A}">
                    <a16:rowId xmlns:a16="http://schemas.microsoft.com/office/drawing/2014/main" val="1925025815"/>
                  </a:ext>
                </a:extLst>
              </a:tr>
              <a:tr h="345260">
                <a:tc>
                  <a:txBody>
                    <a:bodyPr/>
                    <a:lstStyle/>
                    <a:p>
                      <a:endParaRPr lang="en-US"/>
                    </a:p>
                  </a:txBody>
                  <a:tcPr>
                    <a:solidFill>
                      <a:srgbClr val="FFC000"/>
                    </a:solidFill>
                  </a:tcPr>
                </a:tc>
                <a:tc>
                  <a:txBody>
                    <a:bodyPr/>
                    <a:lstStyle/>
                    <a:p>
                      <a:endParaRPr lang="en-US"/>
                    </a:p>
                  </a:txBody>
                  <a:tcPr>
                    <a:solidFill>
                      <a:srgbClr val="FFC000"/>
                    </a:solidFill>
                  </a:tcPr>
                </a:tc>
                <a:tc>
                  <a:txBody>
                    <a:bodyPr/>
                    <a:lstStyle/>
                    <a:p>
                      <a:endParaRPr lang="en-US" dirty="0"/>
                    </a:p>
                  </a:txBody>
                  <a:tcPr>
                    <a:solidFill>
                      <a:srgbClr val="FFC000"/>
                    </a:solidFill>
                  </a:tcPr>
                </a:tc>
                <a:extLst>
                  <a:ext uri="{0D108BD9-81ED-4DB2-BD59-A6C34878D82A}">
                    <a16:rowId xmlns:a16="http://schemas.microsoft.com/office/drawing/2014/main" val="717292137"/>
                  </a:ext>
                </a:extLst>
              </a:tr>
            </a:tbl>
          </a:graphicData>
        </a:graphic>
      </p:graphicFrame>
      <p:graphicFrame>
        <p:nvGraphicFramePr>
          <p:cNvPr id="30" name="Table 29"/>
          <p:cNvGraphicFramePr>
            <a:graphicFrameLocks noGrp="1"/>
          </p:cNvGraphicFramePr>
          <p:nvPr/>
        </p:nvGraphicFramePr>
        <p:xfrm>
          <a:off x="5627632" y="3325654"/>
          <a:ext cx="1246212" cy="1097280"/>
        </p:xfrm>
        <a:graphic>
          <a:graphicData uri="http://schemas.openxmlformats.org/drawingml/2006/table">
            <a:tbl>
              <a:tblPr firstRow="1" bandRow="1">
                <a:tableStyleId>{5940675A-B579-460E-94D1-54222C63F5DA}</a:tableStyleId>
              </a:tblPr>
              <a:tblGrid>
                <a:gridCol w="415404">
                  <a:extLst>
                    <a:ext uri="{9D8B030D-6E8A-4147-A177-3AD203B41FA5}">
                      <a16:colId xmlns:a16="http://schemas.microsoft.com/office/drawing/2014/main" val="343688255"/>
                    </a:ext>
                  </a:extLst>
                </a:gridCol>
                <a:gridCol w="415404">
                  <a:extLst>
                    <a:ext uri="{9D8B030D-6E8A-4147-A177-3AD203B41FA5}">
                      <a16:colId xmlns:a16="http://schemas.microsoft.com/office/drawing/2014/main" val="1512546809"/>
                    </a:ext>
                  </a:extLst>
                </a:gridCol>
                <a:gridCol w="415404">
                  <a:extLst>
                    <a:ext uri="{9D8B030D-6E8A-4147-A177-3AD203B41FA5}">
                      <a16:colId xmlns:a16="http://schemas.microsoft.com/office/drawing/2014/main" val="3848940069"/>
                    </a:ext>
                  </a:extLst>
                </a:gridCol>
              </a:tblGrid>
              <a:tr h="345260">
                <a:tc>
                  <a:txBody>
                    <a:bodyPr/>
                    <a:lstStyle/>
                    <a:p>
                      <a:endParaRPr lang="en-US" dirty="0"/>
                    </a:p>
                  </a:txBody>
                  <a:tcPr>
                    <a:solidFill>
                      <a:srgbClr val="FFC000"/>
                    </a:solidFill>
                  </a:tcPr>
                </a:tc>
                <a:tc>
                  <a:txBody>
                    <a:bodyPr/>
                    <a:lstStyle/>
                    <a:p>
                      <a:endParaRPr lang="en-US"/>
                    </a:p>
                  </a:txBody>
                  <a:tcPr>
                    <a:solidFill>
                      <a:srgbClr val="FFC000"/>
                    </a:solidFill>
                  </a:tcPr>
                </a:tc>
                <a:tc>
                  <a:txBody>
                    <a:bodyPr/>
                    <a:lstStyle/>
                    <a:p>
                      <a:endParaRPr lang="en-US" dirty="0"/>
                    </a:p>
                  </a:txBody>
                  <a:tcPr>
                    <a:solidFill>
                      <a:srgbClr val="FFC000"/>
                    </a:solidFill>
                  </a:tcPr>
                </a:tc>
                <a:extLst>
                  <a:ext uri="{0D108BD9-81ED-4DB2-BD59-A6C34878D82A}">
                    <a16:rowId xmlns:a16="http://schemas.microsoft.com/office/drawing/2014/main" val="1396516520"/>
                  </a:ext>
                </a:extLst>
              </a:tr>
              <a:tr h="345260">
                <a:tc>
                  <a:txBody>
                    <a:bodyPr/>
                    <a:lstStyle/>
                    <a:p>
                      <a:endParaRPr lang="en-US"/>
                    </a:p>
                  </a:txBody>
                  <a:tcPr>
                    <a:solidFill>
                      <a:srgbClr val="FFC000"/>
                    </a:solidFill>
                  </a:tcPr>
                </a:tc>
                <a:tc>
                  <a:txBody>
                    <a:bodyPr/>
                    <a:lstStyle/>
                    <a:p>
                      <a:endParaRPr lang="en-US" dirty="0"/>
                    </a:p>
                  </a:txBody>
                  <a:tcPr>
                    <a:solidFill>
                      <a:srgbClr val="FFC000"/>
                    </a:solidFill>
                  </a:tcPr>
                </a:tc>
                <a:tc>
                  <a:txBody>
                    <a:bodyPr/>
                    <a:lstStyle/>
                    <a:p>
                      <a:endParaRPr lang="en-US" dirty="0"/>
                    </a:p>
                  </a:txBody>
                  <a:tcPr>
                    <a:solidFill>
                      <a:srgbClr val="FFC000"/>
                    </a:solidFill>
                  </a:tcPr>
                </a:tc>
                <a:extLst>
                  <a:ext uri="{0D108BD9-81ED-4DB2-BD59-A6C34878D82A}">
                    <a16:rowId xmlns:a16="http://schemas.microsoft.com/office/drawing/2014/main" val="1925025815"/>
                  </a:ext>
                </a:extLst>
              </a:tr>
              <a:tr h="345260">
                <a:tc>
                  <a:txBody>
                    <a:bodyPr/>
                    <a:lstStyle/>
                    <a:p>
                      <a:endParaRPr lang="en-US"/>
                    </a:p>
                  </a:txBody>
                  <a:tcPr>
                    <a:solidFill>
                      <a:srgbClr val="FFC000"/>
                    </a:solidFill>
                  </a:tcPr>
                </a:tc>
                <a:tc>
                  <a:txBody>
                    <a:bodyPr/>
                    <a:lstStyle/>
                    <a:p>
                      <a:endParaRPr lang="en-US"/>
                    </a:p>
                  </a:txBody>
                  <a:tcPr>
                    <a:solidFill>
                      <a:srgbClr val="FFC000"/>
                    </a:solidFill>
                  </a:tcPr>
                </a:tc>
                <a:tc>
                  <a:txBody>
                    <a:bodyPr/>
                    <a:lstStyle/>
                    <a:p>
                      <a:endParaRPr lang="en-US" dirty="0"/>
                    </a:p>
                  </a:txBody>
                  <a:tcPr>
                    <a:solidFill>
                      <a:srgbClr val="FFC000"/>
                    </a:solidFill>
                  </a:tcPr>
                </a:tc>
                <a:extLst>
                  <a:ext uri="{0D108BD9-81ED-4DB2-BD59-A6C34878D82A}">
                    <a16:rowId xmlns:a16="http://schemas.microsoft.com/office/drawing/2014/main" val="717292137"/>
                  </a:ext>
                </a:extLst>
              </a:tr>
            </a:tbl>
          </a:graphicData>
        </a:graphic>
      </p:graphicFrame>
      <p:sp>
        <p:nvSpPr>
          <p:cNvPr id="32" name="TextBox 31"/>
          <p:cNvSpPr txBox="1"/>
          <p:nvPr/>
        </p:nvSpPr>
        <p:spPr>
          <a:xfrm>
            <a:off x="5735960" y="4500315"/>
            <a:ext cx="1565424" cy="523220"/>
          </a:xfrm>
          <a:prstGeom prst="rect">
            <a:avLst/>
          </a:prstGeom>
          <a:noFill/>
        </p:spPr>
        <p:txBody>
          <a:bodyPr wrap="square" rtlCol="0">
            <a:spAutoFit/>
          </a:bodyPr>
          <a:lstStyle/>
          <a:p>
            <a:r>
              <a:rPr lang="en-US" sz="2800" dirty="0"/>
              <a:t>3 x 3 x </a:t>
            </a:r>
            <a:r>
              <a:rPr lang="en-US" sz="2800" dirty="0">
                <a:solidFill>
                  <a:srgbClr val="FFFF00"/>
                </a:solidFill>
              </a:rPr>
              <a:t>3</a:t>
            </a:r>
          </a:p>
        </p:txBody>
      </p:sp>
      <p:cxnSp>
        <p:nvCxnSpPr>
          <p:cNvPr id="37" name="Straight Arrow Connector 36"/>
          <p:cNvCxnSpPr/>
          <p:nvPr/>
        </p:nvCxnSpPr>
        <p:spPr>
          <a:xfrm flipV="1">
            <a:off x="7380410" y="2866504"/>
            <a:ext cx="432048" cy="5596"/>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8347725" y="3705607"/>
            <a:ext cx="1565424" cy="523220"/>
          </a:xfrm>
          <a:prstGeom prst="rect">
            <a:avLst/>
          </a:prstGeom>
          <a:noFill/>
        </p:spPr>
        <p:txBody>
          <a:bodyPr wrap="square" rtlCol="0">
            <a:spAutoFit/>
          </a:bodyPr>
          <a:lstStyle/>
          <a:p>
            <a:pPr algn="ctr"/>
            <a:r>
              <a:rPr lang="en-US" sz="2800" dirty="0"/>
              <a:t>4 x 4 x 2</a:t>
            </a:r>
          </a:p>
        </p:txBody>
      </p:sp>
      <p:graphicFrame>
        <p:nvGraphicFramePr>
          <p:cNvPr id="34" name="Table 33"/>
          <p:cNvGraphicFramePr>
            <a:graphicFrameLocks noGrp="1"/>
          </p:cNvGraphicFramePr>
          <p:nvPr/>
        </p:nvGraphicFramePr>
        <p:xfrm>
          <a:off x="8414170" y="1874094"/>
          <a:ext cx="1792524" cy="1499572"/>
        </p:xfrm>
        <a:graphic>
          <a:graphicData uri="http://schemas.openxmlformats.org/drawingml/2006/table">
            <a:tbl>
              <a:tblPr firstRow="1" bandRow="1">
                <a:tableStyleId>{5940675A-B579-460E-94D1-54222C63F5DA}</a:tableStyleId>
              </a:tblPr>
              <a:tblGrid>
                <a:gridCol w="448131">
                  <a:extLst>
                    <a:ext uri="{9D8B030D-6E8A-4147-A177-3AD203B41FA5}">
                      <a16:colId xmlns:a16="http://schemas.microsoft.com/office/drawing/2014/main" val="615719652"/>
                    </a:ext>
                  </a:extLst>
                </a:gridCol>
                <a:gridCol w="448131">
                  <a:extLst>
                    <a:ext uri="{9D8B030D-6E8A-4147-A177-3AD203B41FA5}">
                      <a16:colId xmlns:a16="http://schemas.microsoft.com/office/drawing/2014/main" val="132536710"/>
                    </a:ext>
                  </a:extLst>
                </a:gridCol>
                <a:gridCol w="448131">
                  <a:extLst>
                    <a:ext uri="{9D8B030D-6E8A-4147-A177-3AD203B41FA5}">
                      <a16:colId xmlns:a16="http://schemas.microsoft.com/office/drawing/2014/main" val="654115526"/>
                    </a:ext>
                  </a:extLst>
                </a:gridCol>
                <a:gridCol w="448131">
                  <a:extLst>
                    <a:ext uri="{9D8B030D-6E8A-4147-A177-3AD203B41FA5}">
                      <a16:colId xmlns:a16="http://schemas.microsoft.com/office/drawing/2014/main" val="499866734"/>
                    </a:ext>
                  </a:extLst>
                </a:gridCol>
              </a:tblGrid>
              <a:tr h="374893">
                <a:tc>
                  <a:txBody>
                    <a:bodyPr/>
                    <a:lstStyle/>
                    <a:p>
                      <a:endParaRPr lang="en-US" dirty="0"/>
                    </a:p>
                  </a:txBody>
                  <a:tcPr>
                    <a:solidFill>
                      <a:schemeClr val="accent2">
                        <a:lumMod val="75000"/>
                      </a:schemeClr>
                    </a:solidFill>
                  </a:tcPr>
                </a:tc>
                <a:tc>
                  <a:txBody>
                    <a:bodyPr/>
                    <a:lstStyle/>
                    <a:p>
                      <a:endParaRPr lang="en-US"/>
                    </a:p>
                  </a:txBody>
                  <a:tcPr>
                    <a:solidFill>
                      <a:schemeClr val="accent2">
                        <a:lumMod val="75000"/>
                      </a:schemeClr>
                    </a:solidFill>
                  </a:tcPr>
                </a:tc>
                <a:tc>
                  <a:txBody>
                    <a:bodyPr/>
                    <a:lstStyle/>
                    <a:p>
                      <a:endParaRPr lang="en-US"/>
                    </a:p>
                  </a:txBody>
                  <a:tcPr>
                    <a:solidFill>
                      <a:schemeClr val="accent2">
                        <a:lumMod val="75000"/>
                      </a:schemeClr>
                    </a:solidFill>
                  </a:tcPr>
                </a:tc>
                <a:tc>
                  <a:txBody>
                    <a:bodyPr/>
                    <a:lstStyle/>
                    <a:p>
                      <a:endParaRPr lang="en-US"/>
                    </a:p>
                  </a:txBody>
                  <a:tcPr>
                    <a:solidFill>
                      <a:schemeClr val="accent2">
                        <a:lumMod val="75000"/>
                      </a:schemeClr>
                    </a:solidFill>
                  </a:tcPr>
                </a:tc>
                <a:extLst>
                  <a:ext uri="{0D108BD9-81ED-4DB2-BD59-A6C34878D82A}">
                    <a16:rowId xmlns:a16="http://schemas.microsoft.com/office/drawing/2014/main" val="971278830"/>
                  </a:ext>
                </a:extLst>
              </a:tr>
              <a:tr h="374893">
                <a:tc>
                  <a:txBody>
                    <a:bodyPr/>
                    <a:lstStyle/>
                    <a:p>
                      <a:endParaRPr lang="en-US"/>
                    </a:p>
                  </a:txBody>
                  <a:tcPr>
                    <a:solidFill>
                      <a:schemeClr val="accent2">
                        <a:lumMod val="75000"/>
                      </a:schemeClr>
                    </a:solidFill>
                  </a:tcPr>
                </a:tc>
                <a:tc>
                  <a:txBody>
                    <a:bodyPr/>
                    <a:lstStyle/>
                    <a:p>
                      <a:endParaRPr lang="en-US" dirty="0"/>
                    </a:p>
                  </a:txBody>
                  <a:tcPr>
                    <a:solidFill>
                      <a:schemeClr val="accent2">
                        <a:lumMod val="75000"/>
                      </a:schemeClr>
                    </a:solidFill>
                  </a:tcPr>
                </a:tc>
                <a:tc>
                  <a:txBody>
                    <a:bodyPr/>
                    <a:lstStyle/>
                    <a:p>
                      <a:endParaRPr lang="en-US"/>
                    </a:p>
                  </a:txBody>
                  <a:tcPr>
                    <a:solidFill>
                      <a:schemeClr val="accent2">
                        <a:lumMod val="75000"/>
                      </a:schemeClr>
                    </a:solidFill>
                  </a:tcPr>
                </a:tc>
                <a:tc>
                  <a:txBody>
                    <a:bodyPr/>
                    <a:lstStyle/>
                    <a:p>
                      <a:endParaRPr lang="en-US"/>
                    </a:p>
                  </a:txBody>
                  <a:tcPr>
                    <a:solidFill>
                      <a:schemeClr val="accent2">
                        <a:lumMod val="75000"/>
                      </a:schemeClr>
                    </a:solidFill>
                  </a:tcPr>
                </a:tc>
                <a:extLst>
                  <a:ext uri="{0D108BD9-81ED-4DB2-BD59-A6C34878D82A}">
                    <a16:rowId xmlns:a16="http://schemas.microsoft.com/office/drawing/2014/main" val="698623583"/>
                  </a:ext>
                </a:extLst>
              </a:tr>
              <a:tr h="374893">
                <a:tc>
                  <a:txBody>
                    <a:bodyPr/>
                    <a:lstStyle/>
                    <a:p>
                      <a:endParaRPr lang="en-US"/>
                    </a:p>
                  </a:txBody>
                  <a:tcPr>
                    <a:solidFill>
                      <a:schemeClr val="accent2">
                        <a:lumMod val="75000"/>
                      </a:schemeClr>
                    </a:solidFill>
                  </a:tcPr>
                </a:tc>
                <a:tc>
                  <a:txBody>
                    <a:bodyPr/>
                    <a:lstStyle/>
                    <a:p>
                      <a:endParaRPr lang="en-US"/>
                    </a:p>
                  </a:txBody>
                  <a:tcPr>
                    <a:solidFill>
                      <a:schemeClr val="accent2">
                        <a:lumMod val="75000"/>
                      </a:schemeClr>
                    </a:solidFill>
                  </a:tcPr>
                </a:tc>
                <a:tc>
                  <a:txBody>
                    <a:bodyPr/>
                    <a:lstStyle/>
                    <a:p>
                      <a:endParaRPr lang="en-US"/>
                    </a:p>
                  </a:txBody>
                  <a:tcPr>
                    <a:solidFill>
                      <a:schemeClr val="accent2">
                        <a:lumMod val="75000"/>
                      </a:schemeClr>
                    </a:solidFill>
                  </a:tcPr>
                </a:tc>
                <a:tc>
                  <a:txBody>
                    <a:bodyPr/>
                    <a:lstStyle/>
                    <a:p>
                      <a:endParaRPr lang="en-US"/>
                    </a:p>
                  </a:txBody>
                  <a:tcPr>
                    <a:solidFill>
                      <a:schemeClr val="accent2">
                        <a:lumMod val="75000"/>
                      </a:schemeClr>
                    </a:solidFill>
                  </a:tcPr>
                </a:tc>
                <a:extLst>
                  <a:ext uri="{0D108BD9-81ED-4DB2-BD59-A6C34878D82A}">
                    <a16:rowId xmlns:a16="http://schemas.microsoft.com/office/drawing/2014/main" val="1018784134"/>
                  </a:ext>
                </a:extLst>
              </a:tr>
              <a:tr h="374893">
                <a:tc>
                  <a:txBody>
                    <a:bodyPr/>
                    <a:lstStyle/>
                    <a:p>
                      <a:endParaRPr lang="en-US"/>
                    </a:p>
                  </a:txBody>
                  <a:tcPr>
                    <a:solidFill>
                      <a:schemeClr val="accent2">
                        <a:lumMod val="75000"/>
                      </a:schemeClr>
                    </a:solidFill>
                  </a:tcPr>
                </a:tc>
                <a:tc>
                  <a:txBody>
                    <a:bodyPr/>
                    <a:lstStyle/>
                    <a:p>
                      <a:endParaRPr lang="en-US"/>
                    </a:p>
                  </a:txBody>
                  <a:tcPr>
                    <a:solidFill>
                      <a:schemeClr val="accent2">
                        <a:lumMod val="75000"/>
                      </a:schemeClr>
                    </a:solidFill>
                  </a:tcPr>
                </a:tc>
                <a:tc>
                  <a:txBody>
                    <a:bodyPr/>
                    <a:lstStyle/>
                    <a:p>
                      <a:endParaRPr lang="en-US"/>
                    </a:p>
                  </a:txBody>
                  <a:tcPr>
                    <a:solidFill>
                      <a:schemeClr val="accent2">
                        <a:lumMod val="75000"/>
                      </a:schemeClr>
                    </a:solidFill>
                  </a:tcPr>
                </a:tc>
                <a:tc>
                  <a:txBody>
                    <a:bodyPr/>
                    <a:lstStyle/>
                    <a:p>
                      <a:endParaRPr lang="en-US" dirty="0"/>
                    </a:p>
                  </a:txBody>
                  <a:tcPr>
                    <a:solidFill>
                      <a:schemeClr val="accent2">
                        <a:lumMod val="75000"/>
                      </a:schemeClr>
                    </a:solidFill>
                  </a:tcPr>
                </a:tc>
                <a:extLst>
                  <a:ext uri="{0D108BD9-81ED-4DB2-BD59-A6C34878D82A}">
                    <a16:rowId xmlns:a16="http://schemas.microsoft.com/office/drawing/2014/main" val="1446942513"/>
                  </a:ext>
                </a:extLst>
              </a:tr>
            </a:tbl>
          </a:graphicData>
        </a:graphic>
      </p:graphicFrame>
      <p:graphicFrame>
        <p:nvGraphicFramePr>
          <p:cNvPr id="35" name="Table 34"/>
          <p:cNvGraphicFramePr>
            <a:graphicFrameLocks noGrp="1"/>
          </p:cNvGraphicFramePr>
          <p:nvPr/>
        </p:nvGraphicFramePr>
        <p:xfrm>
          <a:off x="8234175" y="2083648"/>
          <a:ext cx="1792524" cy="1499572"/>
        </p:xfrm>
        <a:graphic>
          <a:graphicData uri="http://schemas.openxmlformats.org/drawingml/2006/table">
            <a:tbl>
              <a:tblPr firstRow="1" bandRow="1">
                <a:tableStyleId>{5940675A-B579-460E-94D1-54222C63F5DA}</a:tableStyleId>
              </a:tblPr>
              <a:tblGrid>
                <a:gridCol w="448131">
                  <a:extLst>
                    <a:ext uri="{9D8B030D-6E8A-4147-A177-3AD203B41FA5}">
                      <a16:colId xmlns:a16="http://schemas.microsoft.com/office/drawing/2014/main" val="615719652"/>
                    </a:ext>
                  </a:extLst>
                </a:gridCol>
                <a:gridCol w="448131">
                  <a:extLst>
                    <a:ext uri="{9D8B030D-6E8A-4147-A177-3AD203B41FA5}">
                      <a16:colId xmlns:a16="http://schemas.microsoft.com/office/drawing/2014/main" val="132536710"/>
                    </a:ext>
                  </a:extLst>
                </a:gridCol>
                <a:gridCol w="448131">
                  <a:extLst>
                    <a:ext uri="{9D8B030D-6E8A-4147-A177-3AD203B41FA5}">
                      <a16:colId xmlns:a16="http://schemas.microsoft.com/office/drawing/2014/main" val="654115526"/>
                    </a:ext>
                  </a:extLst>
                </a:gridCol>
                <a:gridCol w="448131">
                  <a:extLst>
                    <a:ext uri="{9D8B030D-6E8A-4147-A177-3AD203B41FA5}">
                      <a16:colId xmlns:a16="http://schemas.microsoft.com/office/drawing/2014/main" val="499866734"/>
                    </a:ext>
                  </a:extLst>
                </a:gridCol>
              </a:tblGrid>
              <a:tr h="374893">
                <a:tc>
                  <a:txBody>
                    <a:bodyPr/>
                    <a:lstStyle/>
                    <a:p>
                      <a:endParaRPr lang="en-US" dirty="0"/>
                    </a:p>
                  </a:txBody>
                  <a:tcPr>
                    <a:solidFill>
                      <a:schemeClr val="accent2">
                        <a:lumMod val="75000"/>
                      </a:schemeClr>
                    </a:solidFill>
                  </a:tcPr>
                </a:tc>
                <a:tc>
                  <a:txBody>
                    <a:bodyPr/>
                    <a:lstStyle/>
                    <a:p>
                      <a:endParaRPr lang="en-US"/>
                    </a:p>
                  </a:txBody>
                  <a:tcPr>
                    <a:solidFill>
                      <a:schemeClr val="accent2">
                        <a:lumMod val="75000"/>
                      </a:schemeClr>
                    </a:solidFill>
                  </a:tcPr>
                </a:tc>
                <a:tc>
                  <a:txBody>
                    <a:bodyPr/>
                    <a:lstStyle/>
                    <a:p>
                      <a:endParaRPr lang="en-US"/>
                    </a:p>
                  </a:txBody>
                  <a:tcPr>
                    <a:solidFill>
                      <a:schemeClr val="accent2">
                        <a:lumMod val="75000"/>
                      </a:schemeClr>
                    </a:solidFill>
                  </a:tcPr>
                </a:tc>
                <a:tc>
                  <a:txBody>
                    <a:bodyPr/>
                    <a:lstStyle/>
                    <a:p>
                      <a:endParaRPr lang="en-US"/>
                    </a:p>
                  </a:txBody>
                  <a:tcPr>
                    <a:solidFill>
                      <a:schemeClr val="accent2">
                        <a:lumMod val="75000"/>
                      </a:schemeClr>
                    </a:solidFill>
                  </a:tcPr>
                </a:tc>
                <a:extLst>
                  <a:ext uri="{0D108BD9-81ED-4DB2-BD59-A6C34878D82A}">
                    <a16:rowId xmlns:a16="http://schemas.microsoft.com/office/drawing/2014/main" val="971278830"/>
                  </a:ext>
                </a:extLst>
              </a:tr>
              <a:tr h="374893">
                <a:tc>
                  <a:txBody>
                    <a:bodyPr/>
                    <a:lstStyle/>
                    <a:p>
                      <a:endParaRPr lang="en-US"/>
                    </a:p>
                  </a:txBody>
                  <a:tcPr>
                    <a:solidFill>
                      <a:schemeClr val="accent2">
                        <a:lumMod val="75000"/>
                      </a:schemeClr>
                    </a:solidFill>
                  </a:tcPr>
                </a:tc>
                <a:tc>
                  <a:txBody>
                    <a:bodyPr/>
                    <a:lstStyle/>
                    <a:p>
                      <a:endParaRPr lang="en-US"/>
                    </a:p>
                  </a:txBody>
                  <a:tcPr>
                    <a:solidFill>
                      <a:schemeClr val="accent2">
                        <a:lumMod val="75000"/>
                      </a:schemeClr>
                    </a:solidFill>
                  </a:tcPr>
                </a:tc>
                <a:tc>
                  <a:txBody>
                    <a:bodyPr/>
                    <a:lstStyle/>
                    <a:p>
                      <a:endParaRPr lang="en-US"/>
                    </a:p>
                  </a:txBody>
                  <a:tcPr>
                    <a:solidFill>
                      <a:schemeClr val="accent2">
                        <a:lumMod val="75000"/>
                      </a:schemeClr>
                    </a:solidFill>
                  </a:tcPr>
                </a:tc>
                <a:tc>
                  <a:txBody>
                    <a:bodyPr/>
                    <a:lstStyle/>
                    <a:p>
                      <a:endParaRPr lang="en-US"/>
                    </a:p>
                  </a:txBody>
                  <a:tcPr>
                    <a:solidFill>
                      <a:schemeClr val="accent2">
                        <a:lumMod val="75000"/>
                      </a:schemeClr>
                    </a:solidFill>
                  </a:tcPr>
                </a:tc>
                <a:extLst>
                  <a:ext uri="{0D108BD9-81ED-4DB2-BD59-A6C34878D82A}">
                    <a16:rowId xmlns:a16="http://schemas.microsoft.com/office/drawing/2014/main" val="698623583"/>
                  </a:ext>
                </a:extLst>
              </a:tr>
              <a:tr h="374893">
                <a:tc>
                  <a:txBody>
                    <a:bodyPr/>
                    <a:lstStyle/>
                    <a:p>
                      <a:endParaRPr lang="en-US"/>
                    </a:p>
                  </a:txBody>
                  <a:tcPr>
                    <a:solidFill>
                      <a:schemeClr val="accent2">
                        <a:lumMod val="75000"/>
                      </a:schemeClr>
                    </a:solidFill>
                  </a:tcPr>
                </a:tc>
                <a:tc>
                  <a:txBody>
                    <a:bodyPr/>
                    <a:lstStyle/>
                    <a:p>
                      <a:endParaRPr lang="en-US"/>
                    </a:p>
                  </a:txBody>
                  <a:tcPr>
                    <a:solidFill>
                      <a:schemeClr val="accent2">
                        <a:lumMod val="75000"/>
                      </a:schemeClr>
                    </a:solidFill>
                  </a:tcPr>
                </a:tc>
                <a:tc>
                  <a:txBody>
                    <a:bodyPr/>
                    <a:lstStyle/>
                    <a:p>
                      <a:endParaRPr lang="en-US"/>
                    </a:p>
                  </a:txBody>
                  <a:tcPr>
                    <a:solidFill>
                      <a:schemeClr val="accent2">
                        <a:lumMod val="75000"/>
                      </a:schemeClr>
                    </a:solidFill>
                  </a:tcPr>
                </a:tc>
                <a:tc>
                  <a:txBody>
                    <a:bodyPr/>
                    <a:lstStyle/>
                    <a:p>
                      <a:endParaRPr lang="en-US"/>
                    </a:p>
                  </a:txBody>
                  <a:tcPr>
                    <a:solidFill>
                      <a:schemeClr val="accent2">
                        <a:lumMod val="75000"/>
                      </a:schemeClr>
                    </a:solidFill>
                  </a:tcPr>
                </a:tc>
                <a:extLst>
                  <a:ext uri="{0D108BD9-81ED-4DB2-BD59-A6C34878D82A}">
                    <a16:rowId xmlns:a16="http://schemas.microsoft.com/office/drawing/2014/main" val="1018784134"/>
                  </a:ext>
                </a:extLst>
              </a:tr>
              <a:tr h="374893">
                <a:tc>
                  <a:txBody>
                    <a:bodyPr/>
                    <a:lstStyle/>
                    <a:p>
                      <a:endParaRPr lang="en-US"/>
                    </a:p>
                  </a:txBody>
                  <a:tcPr>
                    <a:solidFill>
                      <a:schemeClr val="accent2">
                        <a:lumMod val="75000"/>
                      </a:schemeClr>
                    </a:solidFill>
                  </a:tcPr>
                </a:tc>
                <a:tc>
                  <a:txBody>
                    <a:bodyPr/>
                    <a:lstStyle/>
                    <a:p>
                      <a:endParaRPr lang="en-US"/>
                    </a:p>
                  </a:txBody>
                  <a:tcPr>
                    <a:solidFill>
                      <a:schemeClr val="accent2">
                        <a:lumMod val="75000"/>
                      </a:schemeClr>
                    </a:solidFill>
                  </a:tcPr>
                </a:tc>
                <a:tc>
                  <a:txBody>
                    <a:bodyPr/>
                    <a:lstStyle/>
                    <a:p>
                      <a:endParaRPr lang="en-US"/>
                    </a:p>
                  </a:txBody>
                  <a:tcPr>
                    <a:solidFill>
                      <a:schemeClr val="accent2">
                        <a:lumMod val="75000"/>
                      </a:schemeClr>
                    </a:solidFill>
                  </a:tcPr>
                </a:tc>
                <a:tc>
                  <a:txBody>
                    <a:bodyPr/>
                    <a:lstStyle/>
                    <a:p>
                      <a:endParaRPr lang="en-US" dirty="0"/>
                    </a:p>
                  </a:txBody>
                  <a:tcPr>
                    <a:solidFill>
                      <a:schemeClr val="accent2">
                        <a:lumMod val="75000"/>
                      </a:schemeClr>
                    </a:solidFill>
                  </a:tcPr>
                </a:tc>
                <a:extLst>
                  <a:ext uri="{0D108BD9-81ED-4DB2-BD59-A6C34878D82A}">
                    <a16:rowId xmlns:a16="http://schemas.microsoft.com/office/drawing/2014/main" val="1446942513"/>
                  </a:ext>
                </a:extLst>
              </a:tr>
            </a:tbl>
          </a:graphicData>
        </a:graphic>
      </p:graphicFrame>
      <mc:AlternateContent xmlns:mc="http://schemas.openxmlformats.org/markup-compatibility/2006" xmlns:a14="http://schemas.microsoft.com/office/drawing/2010/main">
        <mc:Choice Requires="a14">
          <p:sp>
            <p:nvSpPr>
              <p:cNvPr id="2" name="TextBox 1"/>
              <p:cNvSpPr txBox="1"/>
              <p:nvPr/>
            </p:nvSpPr>
            <p:spPr>
              <a:xfrm>
                <a:off x="1953321" y="5770782"/>
                <a:ext cx="3041345" cy="89857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800" i="1">
                              <a:latin typeface="Cambria Math" panose="02040503050406030204" pitchFamily="18" charset="0"/>
                            </a:rPr>
                          </m:ctrlPr>
                        </m:sSupPr>
                        <m:e>
                          <m:r>
                            <a:rPr lang="en-US" sz="2800" i="1">
                              <a:latin typeface="Cambria Math" panose="02040503050406030204" pitchFamily="18" charset="0"/>
                            </a:rPr>
                            <m:t>𝑍</m:t>
                          </m:r>
                        </m:e>
                        <m:sup>
                          <m:r>
                            <a:rPr lang="en-US" sz="2800" i="1">
                              <a:latin typeface="Cambria Math" panose="02040503050406030204" pitchFamily="18" charset="0"/>
                            </a:rPr>
                            <m:t>[</m:t>
                          </m:r>
                          <m:r>
                            <a:rPr lang="en-US" sz="2800" i="1">
                              <a:latin typeface="Cambria Math" panose="02040503050406030204" pitchFamily="18" charset="0"/>
                            </a:rPr>
                            <m:t>𝑙</m:t>
                          </m:r>
                          <m:r>
                            <a:rPr lang="en-US" sz="2800" i="1">
                              <a:latin typeface="Cambria Math" panose="02040503050406030204" pitchFamily="18" charset="0"/>
                            </a:rPr>
                            <m:t>]</m:t>
                          </m:r>
                        </m:sup>
                      </m:sSup>
                      <m:r>
                        <a:rPr lang="en-US" sz="2800" i="1">
                          <a:latin typeface="Cambria Math" panose="02040503050406030204" pitchFamily="18" charset="0"/>
                        </a:rPr>
                        <m:t>=</m:t>
                      </m:r>
                      <m:sSup>
                        <m:sSupPr>
                          <m:ctrlPr>
                            <a:rPr lang="en-US" sz="2800" i="1">
                              <a:latin typeface="Cambria Math" panose="02040503050406030204" pitchFamily="18" charset="0"/>
                            </a:rPr>
                          </m:ctrlPr>
                        </m:sSupPr>
                        <m:e>
                          <m:r>
                            <a:rPr lang="en-US" sz="2800" i="1">
                              <a:latin typeface="Cambria Math" panose="02040503050406030204" pitchFamily="18" charset="0"/>
                            </a:rPr>
                            <m:t>𝑊</m:t>
                          </m:r>
                        </m:e>
                        <m:sup>
                          <m:r>
                            <a:rPr lang="en-US" sz="2800" i="1">
                              <a:latin typeface="Cambria Math" panose="02040503050406030204" pitchFamily="18" charset="0"/>
                            </a:rPr>
                            <m:t>[</m:t>
                          </m:r>
                          <m:r>
                            <a:rPr lang="en-US" sz="2800" i="1">
                              <a:latin typeface="Cambria Math" panose="02040503050406030204" pitchFamily="18" charset="0"/>
                            </a:rPr>
                            <m:t>𝑙</m:t>
                          </m:r>
                          <m:r>
                            <a:rPr lang="en-US" sz="2800" i="1">
                              <a:latin typeface="Cambria Math" panose="02040503050406030204" pitchFamily="18" charset="0"/>
                            </a:rPr>
                            <m:t>]</m:t>
                          </m:r>
                        </m:sup>
                      </m:sSup>
                      <m:r>
                        <a:rPr lang="en-US" sz="2800" i="1">
                          <a:latin typeface="Cambria Math" panose="02040503050406030204" pitchFamily="18" charset="0"/>
                        </a:rPr>
                        <m:t>∗</m:t>
                      </m:r>
                      <m:sSup>
                        <m:sSupPr>
                          <m:ctrlPr>
                            <a:rPr lang="en-US" sz="2800" i="1">
                              <a:latin typeface="Cambria Math" panose="02040503050406030204" pitchFamily="18" charset="0"/>
                            </a:rPr>
                          </m:ctrlPr>
                        </m:sSupPr>
                        <m:e>
                          <m:r>
                            <a:rPr lang="en-US" sz="2800" i="1">
                              <a:latin typeface="Cambria Math" panose="02040503050406030204" pitchFamily="18" charset="0"/>
                            </a:rPr>
                            <m:t> </m:t>
                          </m:r>
                          <m:r>
                            <a:rPr lang="en-US" sz="2800" i="1">
                              <a:latin typeface="Cambria Math" panose="02040503050406030204" pitchFamily="18" charset="0"/>
                            </a:rPr>
                            <m:t>𝑎</m:t>
                          </m:r>
                        </m:e>
                        <m:sup>
                          <m:r>
                            <a:rPr lang="en-US" sz="2800" i="1">
                              <a:latin typeface="Cambria Math" panose="02040503050406030204" pitchFamily="18" charset="0"/>
                            </a:rPr>
                            <m:t>[</m:t>
                          </m:r>
                          <m:r>
                            <a:rPr lang="en-US" sz="2800" i="1">
                              <a:latin typeface="Cambria Math" panose="02040503050406030204" pitchFamily="18" charset="0"/>
                            </a:rPr>
                            <m:t>𝑙</m:t>
                          </m:r>
                          <m:r>
                            <a:rPr lang="en-US" sz="2800" i="1">
                              <a:latin typeface="Cambria Math" panose="02040503050406030204" pitchFamily="18" charset="0"/>
                            </a:rPr>
                            <m:t>−1]</m:t>
                          </m:r>
                        </m:sup>
                      </m:sSup>
                    </m:oMath>
                  </m:oMathPara>
                </a14:m>
                <a:endParaRPr lang="en-US" sz="2800" dirty="0"/>
              </a:p>
              <a:p>
                <a:pPr/>
                <a14:m>
                  <m:oMathPara xmlns:m="http://schemas.openxmlformats.org/officeDocument/2006/math">
                    <m:oMathParaPr>
                      <m:jc m:val="centerGroup"/>
                    </m:oMathParaPr>
                    <m:oMath xmlns:m="http://schemas.openxmlformats.org/officeDocument/2006/math">
                      <m:sSup>
                        <m:sSupPr>
                          <m:ctrlPr>
                            <a:rPr lang="en-US" sz="2800" i="1">
                              <a:latin typeface="Cambria Math" panose="02040503050406030204" pitchFamily="18" charset="0"/>
                            </a:rPr>
                          </m:ctrlPr>
                        </m:sSupPr>
                        <m:e>
                          <m:r>
                            <a:rPr lang="en-US" sz="2800" i="1">
                              <a:latin typeface="Cambria Math" panose="02040503050406030204" pitchFamily="18" charset="0"/>
                            </a:rPr>
                            <m:t>𝑎</m:t>
                          </m:r>
                        </m:e>
                        <m:sup>
                          <m:r>
                            <a:rPr lang="en-US" sz="2800" i="1">
                              <a:latin typeface="Cambria Math" panose="02040503050406030204" pitchFamily="18" charset="0"/>
                            </a:rPr>
                            <m:t>[</m:t>
                          </m:r>
                          <m:r>
                            <a:rPr lang="en-US" sz="2800" i="1">
                              <a:latin typeface="Cambria Math" panose="02040503050406030204" pitchFamily="18" charset="0"/>
                            </a:rPr>
                            <m:t>𝑙</m:t>
                          </m:r>
                          <m:r>
                            <a:rPr lang="en-US" sz="2800" i="1">
                              <a:latin typeface="Cambria Math" panose="02040503050406030204" pitchFamily="18" charset="0"/>
                            </a:rPr>
                            <m:t>]</m:t>
                          </m:r>
                        </m:sup>
                      </m:sSup>
                      <m:r>
                        <a:rPr lang="en-US" sz="2800" i="1">
                          <a:latin typeface="Cambria Math" panose="02040503050406030204" pitchFamily="18" charset="0"/>
                        </a:rPr>
                        <m:t>=</m:t>
                      </m:r>
                      <m:sSup>
                        <m:sSupPr>
                          <m:ctrlPr>
                            <a:rPr lang="en-US" sz="2800" i="1">
                              <a:latin typeface="Cambria Math" panose="02040503050406030204" pitchFamily="18" charset="0"/>
                            </a:rPr>
                          </m:ctrlPr>
                        </m:sSupPr>
                        <m:e>
                          <m:r>
                            <a:rPr lang="en-US" sz="2800" i="1">
                              <a:latin typeface="Cambria Math" panose="02040503050406030204" pitchFamily="18" charset="0"/>
                            </a:rPr>
                            <m:t>𝑔</m:t>
                          </m:r>
                          <m:r>
                            <a:rPr lang="en-US" sz="2800" i="1">
                              <a:latin typeface="Cambria Math" panose="02040503050406030204" pitchFamily="18" charset="0"/>
                            </a:rPr>
                            <m:t>(</m:t>
                          </m:r>
                          <m:r>
                            <a:rPr lang="en-US" sz="2800" i="1">
                              <a:latin typeface="Cambria Math" panose="02040503050406030204" pitchFamily="18" charset="0"/>
                            </a:rPr>
                            <m:t>𝑍</m:t>
                          </m:r>
                        </m:e>
                        <m:sup>
                          <m:r>
                            <a:rPr lang="en-US" sz="2800" i="1">
                              <a:latin typeface="Cambria Math" panose="02040503050406030204" pitchFamily="18" charset="0"/>
                            </a:rPr>
                            <m:t>[</m:t>
                          </m:r>
                          <m:r>
                            <a:rPr lang="en-US" sz="2800" i="1">
                              <a:latin typeface="Cambria Math" panose="02040503050406030204" pitchFamily="18" charset="0"/>
                            </a:rPr>
                            <m:t>𝑙</m:t>
                          </m:r>
                          <m:r>
                            <a:rPr lang="en-US" sz="2800" i="1">
                              <a:latin typeface="Cambria Math" panose="02040503050406030204" pitchFamily="18" charset="0"/>
                            </a:rPr>
                            <m:t>]</m:t>
                          </m:r>
                        </m:sup>
                      </m:sSup>
                      <m:r>
                        <a:rPr lang="en-US" sz="2800" i="1">
                          <a:latin typeface="Cambria Math" panose="02040503050406030204" pitchFamily="18" charset="0"/>
                        </a:rPr>
                        <m:t>+</m:t>
                      </m:r>
                      <m:sSup>
                        <m:sSupPr>
                          <m:ctrlPr>
                            <a:rPr lang="en-US" sz="2800" i="1">
                              <a:latin typeface="Cambria Math" panose="02040503050406030204" pitchFamily="18" charset="0"/>
                            </a:rPr>
                          </m:ctrlPr>
                        </m:sSupPr>
                        <m:e>
                          <m:r>
                            <a:rPr lang="en-US" sz="2800" i="1">
                              <a:latin typeface="Cambria Math" panose="02040503050406030204" pitchFamily="18" charset="0"/>
                            </a:rPr>
                            <m:t>𝑏</m:t>
                          </m:r>
                        </m:e>
                        <m:sup>
                          <m:r>
                            <a:rPr lang="en-US" sz="2800" i="1">
                              <a:latin typeface="Cambria Math" panose="02040503050406030204" pitchFamily="18" charset="0"/>
                            </a:rPr>
                            <m:t>[</m:t>
                          </m:r>
                          <m:r>
                            <a:rPr lang="en-US" sz="2800" i="1">
                              <a:latin typeface="Cambria Math" panose="02040503050406030204" pitchFamily="18" charset="0"/>
                            </a:rPr>
                            <m:t>𝑙</m:t>
                          </m:r>
                          <m:r>
                            <a:rPr lang="en-US" sz="2800" i="1">
                              <a:latin typeface="Cambria Math" panose="02040503050406030204" pitchFamily="18" charset="0"/>
                            </a:rPr>
                            <m:t>]</m:t>
                          </m:r>
                        </m:sup>
                      </m:sSup>
                      <m:r>
                        <a:rPr lang="en-US" sz="2800" i="1">
                          <a:latin typeface="Cambria Math" panose="02040503050406030204" pitchFamily="18" charset="0"/>
                        </a:rPr>
                        <m:t>)</m:t>
                      </m:r>
                    </m:oMath>
                  </m:oMathPara>
                </a14:m>
                <a:endParaRPr lang="en-US" sz="2800" dirty="0"/>
              </a:p>
            </p:txBody>
          </p:sp>
        </mc:Choice>
        <mc:Fallback xmlns="">
          <p:sp>
            <p:nvSpPr>
              <p:cNvPr id="2" name="TextBox 1"/>
              <p:cNvSpPr txBox="1">
                <a:spLocks noRot="1" noChangeAspect="1" noMove="1" noResize="1" noEditPoints="1" noAdjustHandles="1" noChangeArrowheads="1" noChangeShapeType="1" noTextEdit="1"/>
              </p:cNvSpPr>
              <p:nvPr/>
            </p:nvSpPr>
            <p:spPr>
              <a:xfrm>
                <a:off x="1953321" y="5770782"/>
                <a:ext cx="3041345" cy="898579"/>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2855641" y="5013176"/>
                <a:ext cx="933461" cy="4492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800" i="1">
                              <a:latin typeface="Cambria Math" panose="02040503050406030204" pitchFamily="18" charset="0"/>
                            </a:rPr>
                          </m:ctrlPr>
                        </m:sSupPr>
                        <m:e>
                          <m:r>
                            <a:rPr lang="en-US" sz="2800" i="1">
                              <a:latin typeface="Cambria Math" panose="02040503050406030204" pitchFamily="18" charset="0"/>
                            </a:rPr>
                            <m:t>𝑎</m:t>
                          </m:r>
                        </m:e>
                        <m:sup>
                          <m:r>
                            <a:rPr lang="en-US" sz="2800" i="1">
                              <a:latin typeface="Cambria Math" panose="02040503050406030204" pitchFamily="18" charset="0"/>
                            </a:rPr>
                            <m:t>[</m:t>
                          </m:r>
                          <m:r>
                            <a:rPr lang="en-US" sz="2800" i="1">
                              <a:latin typeface="Cambria Math" panose="02040503050406030204" pitchFamily="18" charset="0"/>
                            </a:rPr>
                            <m:t>𝑙</m:t>
                          </m:r>
                          <m:r>
                            <a:rPr lang="en-US" sz="2800" i="1">
                              <a:latin typeface="Cambria Math" panose="02040503050406030204" pitchFamily="18" charset="0"/>
                            </a:rPr>
                            <m:t>−1]</m:t>
                          </m:r>
                        </m:sup>
                      </m:sSup>
                    </m:oMath>
                  </m:oMathPara>
                </a14:m>
                <a:endParaRPr lang="en-US" sz="2800" dirty="0"/>
              </a:p>
            </p:txBody>
          </p:sp>
        </mc:Choice>
        <mc:Fallback xmlns="">
          <p:sp>
            <p:nvSpPr>
              <p:cNvPr id="41" name="TextBox 40"/>
              <p:cNvSpPr txBox="1">
                <a:spLocks noRot="1" noChangeAspect="1" noMove="1" noResize="1" noEditPoints="1" noAdjustHandles="1" noChangeArrowheads="1" noChangeShapeType="1" noTextEdit="1"/>
              </p:cNvSpPr>
              <p:nvPr/>
            </p:nvSpPr>
            <p:spPr>
              <a:xfrm>
                <a:off x="2855641" y="5013176"/>
                <a:ext cx="933461" cy="44929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p:cNvSpPr txBox="1"/>
              <p:nvPr/>
            </p:nvSpPr>
            <p:spPr>
              <a:xfrm>
                <a:off x="6051942" y="5013176"/>
                <a:ext cx="933461" cy="44929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800" i="1">
                              <a:latin typeface="Cambria Math" panose="02040503050406030204" pitchFamily="18" charset="0"/>
                            </a:rPr>
                          </m:ctrlPr>
                        </m:sSupPr>
                        <m:e>
                          <m:r>
                            <a:rPr lang="en-US" sz="2800" i="1">
                              <a:latin typeface="Cambria Math" panose="02040503050406030204" pitchFamily="18" charset="0"/>
                            </a:rPr>
                            <m:t>𝑤</m:t>
                          </m:r>
                        </m:e>
                        <m:sup>
                          <m:r>
                            <a:rPr lang="en-US" sz="2800" i="1">
                              <a:latin typeface="Cambria Math" panose="02040503050406030204" pitchFamily="18" charset="0"/>
                            </a:rPr>
                            <m:t>[</m:t>
                          </m:r>
                          <m:r>
                            <a:rPr lang="en-US" sz="2800" i="1">
                              <a:latin typeface="Cambria Math" panose="02040503050406030204" pitchFamily="18" charset="0"/>
                            </a:rPr>
                            <m:t>𝑙</m:t>
                          </m:r>
                          <m:r>
                            <a:rPr lang="en-US" sz="2800" i="1">
                              <a:latin typeface="Cambria Math" panose="02040503050406030204" pitchFamily="18" charset="0"/>
                            </a:rPr>
                            <m:t>]</m:t>
                          </m:r>
                        </m:sup>
                      </m:sSup>
                    </m:oMath>
                  </m:oMathPara>
                </a14:m>
                <a:endParaRPr lang="en-US" sz="2800" dirty="0"/>
              </a:p>
            </p:txBody>
          </p:sp>
        </mc:Choice>
        <mc:Fallback xmlns="">
          <p:sp>
            <p:nvSpPr>
              <p:cNvPr id="42" name="TextBox 41"/>
              <p:cNvSpPr txBox="1">
                <a:spLocks noRot="1" noChangeAspect="1" noMove="1" noResize="1" noEditPoints="1" noAdjustHandles="1" noChangeArrowheads="1" noChangeShapeType="1" noTextEdit="1"/>
              </p:cNvSpPr>
              <p:nvPr/>
            </p:nvSpPr>
            <p:spPr>
              <a:xfrm>
                <a:off x="6051942" y="5013176"/>
                <a:ext cx="933461" cy="44929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p:cNvSpPr txBox="1"/>
              <p:nvPr/>
            </p:nvSpPr>
            <p:spPr>
              <a:xfrm>
                <a:off x="8843701" y="5013176"/>
                <a:ext cx="590418" cy="4492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800" i="1">
                              <a:latin typeface="Cambria Math" panose="02040503050406030204" pitchFamily="18" charset="0"/>
                            </a:rPr>
                          </m:ctrlPr>
                        </m:sSupPr>
                        <m:e>
                          <m:r>
                            <a:rPr lang="en-US" sz="2800" i="1">
                              <a:latin typeface="Cambria Math" panose="02040503050406030204" pitchFamily="18" charset="0"/>
                            </a:rPr>
                            <m:t>𝑧</m:t>
                          </m:r>
                        </m:e>
                        <m:sup>
                          <m:r>
                            <a:rPr lang="en-US" sz="2800" i="1">
                              <a:latin typeface="Cambria Math" panose="02040503050406030204" pitchFamily="18" charset="0"/>
                            </a:rPr>
                            <m:t>[</m:t>
                          </m:r>
                          <m:r>
                            <a:rPr lang="en-US" sz="2800" i="1">
                              <a:latin typeface="Cambria Math" panose="02040503050406030204" pitchFamily="18" charset="0"/>
                            </a:rPr>
                            <m:t>𝑙</m:t>
                          </m:r>
                          <m:r>
                            <a:rPr lang="en-US" sz="2800" i="1">
                              <a:latin typeface="Cambria Math" panose="02040503050406030204" pitchFamily="18" charset="0"/>
                            </a:rPr>
                            <m:t>]</m:t>
                          </m:r>
                        </m:sup>
                      </m:sSup>
                    </m:oMath>
                  </m:oMathPara>
                </a14:m>
                <a:endParaRPr lang="en-US" sz="2800" dirty="0"/>
              </a:p>
            </p:txBody>
          </p:sp>
        </mc:Choice>
        <mc:Fallback xmlns="">
          <p:sp>
            <p:nvSpPr>
              <p:cNvPr id="43" name="TextBox 42"/>
              <p:cNvSpPr txBox="1">
                <a:spLocks noRot="1" noChangeAspect="1" noMove="1" noResize="1" noEditPoints="1" noAdjustHandles="1" noChangeArrowheads="1" noChangeShapeType="1" noTextEdit="1"/>
              </p:cNvSpPr>
              <p:nvPr/>
            </p:nvSpPr>
            <p:spPr>
              <a:xfrm>
                <a:off x="8843701" y="5013176"/>
                <a:ext cx="590418" cy="449290"/>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7272445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70" name="Shape 870"/>
          <p:cNvSpPr txBox="1"/>
          <p:nvPr/>
        </p:nvSpPr>
        <p:spPr>
          <a:xfrm>
            <a:off x="1736775" y="991275"/>
            <a:ext cx="8548200" cy="601200"/>
          </a:xfrm>
          <a:prstGeom prst="rect">
            <a:avLst/>
          </a:prstGeom>
          <a:noFill/>
          <a:ln>
            <a:noFill/>
          </a:ln>
        </p:spPr>
        <p:txBody>
          <a:bodyPr lIns="91425" tIns="91425" rIns="91425" bIns="91425" anchor="t" anchorCtr="0">
            <a:noAutofit/>
          </a:bodyPr>
          <a:lstStyle/>
          <a:p>
            <a:r>
              <a:rPr lang="en" b="1" kern="0">
                <a:solidFill>
                  <a:srgbClr val="000000"/>
                </a:solidFill>
                <a:latin typeface="Arial"/>
                <a:ea typeface="Arial"/>
                <a:cs typeface="Arial"/>
                <a:sym typeface="Arial"/>
              </a:rPr>
              <a:t>Remember back to… </a:t>
            </a:r>
          </a:p>
          <a:p>
            <a:r>
              <a:rPr lang="en" kern="0">
                <a:solidFill>
                  <a:srgbClr val="000000"/>
                </a:solidFill>
                <a:latin typeface="Arial"/>
                <a:ea typeface="Arial"/>
                <a:cs typeface="Arial"/>
                <a:sym typeface="Arial"/>
              </a:rPr>
              <a:t>E.g. 32x32 input convolved repeatedly with 5x5 filters shrinks volumes spatially!</a:t>
            </a:r>
          </a:p>
          <a:p>
            <a:r>
              <a:rPr lang="en" kern="0">
                <a:solidFill>
                  <a:srgbClr val="000000"/>
                </a:solidFill>
                <a:latin typeface="Arial"/>
                <a:ea typeface="Arial"/>
                <a:cs typeface="Arial"/>
                <a:sym typeface="Arial"/>
              </a:rPr>
              <a:t>(32 -&gt; 28 -&gt; 24 ...). Shrinking too fast is not good, doesn’t work well.</a:t>
            </a:r>
          </a:p>
        </p:txBody>
      </p:sp>
      <p:sp>
        <p:nvSpPr>
          <p:cNvPr id="871" name="Shape 871"/>
          <p:cNvSpPr/>
          <p:nvPr/>
        </p:nvSpPr>
        <p:spPr>
          <a:xfrm>
            <a:off x="1736775" y="2440400"/>
            <a:ext cx="956400" cy="2757900"/>
          </a:xfrm>
          <a:prstGeom prst="cube">
            <a:avLst>
              <a:gd name="adj" fmla="val 77711"/>
            </a:avLst>
          </a:prstGeom>
          <a:solidFill>
            <a:srgbClr val="F4CCCC">
              <a:alpha val="5192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endParaRPr sz="1400" kern="0">
              <a:solidFill>
                <a:srgbClr val="000000"/>
              </a:solidFill>
              <a:latin typeface="Arial"/>
              <a:ea typeface="Arial"/>
              <a:cs typeface="Arial"/>
              <a:sym typeface="Arial"/>
            </a:endParaRPr>
          </a:p>
        </p:txBody>
      </p:sp>
      <p:sp>
        <p:nvSpPr>
          <p:cNvPr id="872" name="Shape 872"/>
          <p:cNvSpPr txBox="1"/>
          <p:nvPr/>
        </p:nvSpPr>
        <p:spPr>
          <a:xfrm>
            <a:off x="2349400" y="4740400"/>
            <a:ext cx="491700" cy="3096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32</a:t>
            </a:r>
          </a:p>
        </p:txBody>
      </p:sp>
      <p:sp>
        <p:nvSpPr>
          <p:cNvPr id="873" name="Shape 873"/>
          <p:cNvSpPr txBox="1"/>
          <p:nvPr/>
        </p:nvSpPr>
        <p:spPr>
          <a:xfrm>
            <a:off x="2713700" y="2667225"/>
            <a:ext cx="491700" cy="2823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32</a:t>
            </a:r>
          </a:p>
        </p:txBody>
      </p:sp>
      <p:sp>
        <p:nvSpPr>
          <p:cNvPr id="874" name="Shape 874"/>
          <p:cNvSpPr txBox="1"/>
          <p:nvPr/>
        </p:nvSpPr>
        <p:spPr>
          <a:xfrm>
            <a:off x="1678787" y="5132032"/>
            <a:ext cx="491700" cy="1821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3</a:t>
            </a:r>
          </a:p>
        </p:txBody>
      </p:sp>
      <p:cxnSp>
        <p:nvCxnSpPr>
          <p:cNvPr id="875" name="Shape 875"/>
          <p:cNvCxnSpPr/>
          <p:nvPr/>
        </p:nvCxnSpPr>
        <p:spPr>
          <a:xfrm>
            <a:off x="3041575" y="3719050"/>
            <a:ext cx="987600" cy="0"/>
          </a:xfrm>
          <a:prstGeom prst="straightConnector1">
            <a:avLst/>
          </a:prstGeom>
          <a:noFill/>
          <a:ln w="9525" cap="flat" cmpd="sng">
            <a:solidFill>
              <a:schemeClr val="dk2"/>
            </a:solidFill>
            <a:prstDash val="solid"/>
            <a:round/>
            <a:headEnd type="none" w="lg" len="lg"/>
            <a:tailEnd type="triangle" w="lg" len="lg"/>
          </a:ln>
        </p:spPr>
      </p:cxnSp>
      <p:sp>
        <p:nvSpPr>
          <p:cNvPr id="876" name="Shape 876"/>
          <p:cNvSpPr txBox="1"/>
          <p:nvPr/>
        </p:nvSpPr>
        <p:spPr>
          <a:xfrm>
            <a:off x="3080900" y="3733300"/>
            <a:ext cx="987600" cy="3936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CONV,</a:t>
            </a:r>
          </a:p>
          <a:p>
            <a:r>
              <a:rPr lang="en" kern="0">
                <a:solidFill>
                  <a:srgbClr val="000000"/>
                </a:solidFill>
                <a:latin typeface="Arial"/>
                <a:ea typeface="Arial"/>
                <a:cs typeface="Arial"/>
                <a:sym typeface="Arial"/>
              </a:rPr>
              <a:t>ReLU</a:t>
            </a:r>
          </a:p>
          <a:p>
            <a:r>
              <a:rPr lang="en" kern="0">
                <a:solidFill>
                  <a:srgbClr val="0000FF"/>
                </a:solidFill>
                <a:latin typeface="Arial"/>
                <a:ea typeface="Arial"/>
                <a:cs typeface="Arial"/>
                <a:sym typeface="Arial"/>
              </a:rPr>
              <a:t>e.g. 6 5x5x3 filters</a:t>
            </a:r>
          </a:p>
        </p:txBody>
      </p:sp>
      <p:sp>
        <p:nvSpPr>
          <p:cNvPr id="877" name="Shape 877"/>
          <p:cNvSpPr/>
          <p:nvPr/>
        </p:nvSpPr>
        <p:spPr>
          <a:xfrm>
            <a:off x="4251375" y="2440400"/>
            <a:ext cx="956400" cy="2757900"/>
          </a:xfrm>
          <a:prstGeom prst="cube">
            <a:avLst>
              <a:gd name="adj" fmla="val 77711"/>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endParaRPr sz="1400" kern="0">
              <a:solidFill>
                <a:srgbClr val="000000"/>
              </a:solidFill>
              <a:latin typeface="Arial"/>
              <a:ea typeface="Arial"/>
              <a:cs typeface="Arial"/>
              <a:sym typeface="Arial"/>
            </a:endParaRPr>
          </a:p>
        </p:txBody>
      </p:sp>
      <p:sp>
        <p:nvSpPr>
          <p:cNvPr id="878" name="Shape 878"/>
          <p:cNvSpPr txBox="1"/>
          <p:nvPr/>
        </p:nvSpPr>
        <p:spPr>
          <a:xfrm>
            <a:off x="4864000" y="4740400"/>
            <a:ext cx="491700" cy="3096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28</a:t>
            </a:r>
          </a:p>
        </p:txBody>
      </p:sp>
      <p:sp>
        <p:nvSpPr>
          <p:cNvPr id="879" name="Shape 879"/>
          <p:cNvSpPr txBox="1"/>
          <p:nvPr/>
        </p:nvSpPr>
        <p:spPr>
          <a:xfrm>
            <a:off x="5228300" y="2667225"/>
            <a:ext cx="491700" cy="2823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28</a:t>
            </a:r>
          </a:p>
        </p:txBody>
      </p:sp>
      <p:sp>
        <p:nvSpPr>
          <p:cNvPr id="880" name="Shape 880"/>
          <p:cNvSpPr txBox="1"/>
          <p:nvPr/>
        </p:nvSpPr>
        <p:spPr>
          <a:xfrm>
            <a:off x="4193387" y="5132032"/>
            <a:ext cx="491700" cy="1821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6</a:t>
            </a:r>
          </a:p>
        </p:txBody>
      </p:sp>
      <p:cxnSp>
        <p:nvCxnSpPr>
          <p:cNvPr id="881" name="Shape 881"/>
          <p:cNvCxnSpPr/>
          <p:nvPr/>
        </p:nvCxnSpPr>
        <p:spPr>
          <a:xfrm>
            <a:off x="5784775" y="3719050"/>
            <a:ext cx="987600" cy="0"/>
          </a:xfrm>
          <a:prstGeom prst="straightConnector1">
            <a:avLst/>
          </a:prstGeom>
          <a:noFill/>
          <a:ln w="9525" cap="flat" cmpd="sng">
            <a:solidFill>
              <a:schemeClr val="dk2"/>
            </a:solidFill>
            <a:prstDash val="solid"/>
            <a:round/>
            <a:headEnd type="none" w="lg" len="lg"/>
            <a:tailEnd type="triangle" w="lg" len="lg"/>
          </a:ln>
        </p:spPr>
      </p:cxnSp>
      <p:sp>
        <p:nvSpPr>
          <p:cNvPr id="882" name="Shape 882"/>
          <p:cNvSpPr txBox="1"/>
          <p:nvPr/>
        </p:nvSpPr>
        <p:spPr>
          <a:xfrm>
            <a:off x="5824100" y="3733300"/>
            <a:ext cx="1063200" cy="3936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CONV,</a:t>
            </a:r>
          </a:p>
          <a:p>
            <a:r>
              <a:rPr lang="en" kern="0">
                <a:solidFill>
                  <a:srgbClr val="000000"/>
                </a:solidFill>
                <a:latin typeface="Arial"/>
                <a:ea typeface="Arial"/>
                <a:cs typeface="Arial"/>
                <a:sym typeface="Arial"/>
              </a:rPr>
              <a:t>ReLU</a:t>
            </a:r>
          </a:p>
          <a:p>
            <a:r>
              <a:rPr lang="en" kern="0">
                <a:solidFill>
                  <a:srgbClr val="38761D"/>
                </a:solidFill>
                <a:latin typeface="Arial"/>
                <a:ea typeface="Arial"/>
                <a:cs typeface="Arial"/>
                <a:sym typeface="Arial"/>
              </a:rPr>
              <a:t>e.g. 10 5x5x</a:t>
            </a:r>
            <a:r>
              <a:rPr lang="en" b="1" kern="0">
                <a:solidFill>
                  <a:srgbClr val="38761D"/>
                </a:solidFill>
                <a:latin typeface="Arial"/>
                <a:ea typeface="Arial"/>
                <a:cs typeface="Arial"/>
                <a:sym typeface="Arial"/>
              </a:rPr>
              <a:t>6 </a:t>
            </a:r>
            <a:r>
              <a:rPr lang="en" kern="0">
                <a:solidFill>
                  <a:srgbClr val="38761D"/>
                </a:solidFill>
                <a:latin typeface="Arial"/>
                <a:ea typeface="Arial"/>
                <a:cs typeface="Arial"/>
                <a:sym typeface="Arial"/>
              </a:rPr>
              <a:t>filters</a:t>
            </a:r>
          </a:p>
        </p:txBody>
      </p:sp>
      <p:sp>
        <p:nvSpPr>
          <p:cNvPr id="883" name="Shape 883"/>
          <p:cNvSpPr/>
          <p:nvPr/>
        </p:nvSpPr>
        <p:spPr>
          <a:xfrm>
            <a:off x="6994575" y="2440400"/>
            <a:ext cx="956400" cy="2757900"/>
          </a:xfrm>
          <a:prstGeom prst="cube">
            <a:avLst>
              <a:gd name="adj" fmla="val 77711"/>
            </a:avLst>
          </a:prstGeom>
          <a:solidFill>
            <a:srgbClr val="D9EAD3"/>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endParaRPr sz="1400" kern="0">
              <a:solidFill>
                <a:srgbClr val="000000"/>
              </a:solidFill>
              <a:latin typeface="Arial"/>
              <a:ea typeface="Arial"/>
              <a:cs typeface="Arial"/>
              <a:sym typeface="Arial"/>
            </a:endParaRPr>
          </a:p>
        </p:txBody>
      </p:sp>
      <p:cxnSp>
        <p:nvCxnSpPr>
          <p:cNvPr id="884" name="Shape 884"/>
          <p:cNvCxnSpPr/>
          <p:nvPr/>
        </p:nvCxnSpPr>
        <p:spPr>
          <a:xfrm>
            <a:off x="8375575" y="3719050"/>
            <a:ext cx="987600" cy="0"/>
          </a:xfrm>
          <a:prstGeom prst="straightConnector1">
            <a:avLst/>
          </a:prstGeom>
          <a:noFill/>
          <a:ln w="9525" cap="flat" cmpd="sng">
            <a:solidFill>
              <a:schemeClr val="dk2"/>
            </a:solidFill>
            <a:prstDash val="solid"/>
            <a:round/>
            <a:headEnd type="none" w="lg" len="lg"/>
            <a:tailEnd type="triangle" w="lg" len="lg"/>
          </a:ln>
        </p:spPr>
      </p:cxnSp>
      <p:sp>
        <p:nvSpPr>
          <p:cNvPr id="885" name="Shape 885"/>
          <p:cNvSpPr txBox="1"/>
          <p:nvPr/>
        </p:nvSpPr>
        <p:spPr>
          <a:xfrm>
            <a:off x="8414900" y="3733300"/>
            <a:ext cx="987600" cy="3936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CONV,</a:t>
            </a:r>
          </a:p>
          <a:p>
            <a:r>
              <a:rPr lang="en" kern="0">
                <a:solidFill>
                  <a:srgbClr val="000000"/>
                </a:solidFill>
                <a:latin typeface="Arial"/>
                <a:ea typeface="Arial"/>
                <a:cs typeface="Arial"/>
                <a:sym typeface="Arial"/>
              </a:rPr>
              <a:t>ReLU</a:t>
            </a:r>
          </a:p>
        </p:txBody>
      </p:sp>
      <p:sp>
        <p:nvSpPr>
          <p:cNvPr id="886" name="Shape 886"/>
          <p:cNvSpPr txBox="1"/>
          <p:nvPr/>
        </p:nvSpPr>
        <p:spPr>
          <a:xfrm>
            <a:off x="9631500" y="3474250"/>
            <a:ext cx="956400" cy="354000"/>
          </a:xfrm>
          <a:prstGeom prst="rect">
            <a:avLst/>
          </a:prstGeom>
          <a:noFill/>
          <a:ln>
            <a:noFill/>
          </a:ln>
        </p:spPr>
        <p:txBody>
          <a:bodyPr lIns="91425" tIns="91425" rIns="91425" bIns="91425" anchor="t" anchorCtr="0">
            <a:noAutofit/>
          </a:bodyPr>
          <a:lstStyle/>
          <a:p>
            <a:r>
              <a:rPr lang="en" sz="2400" kern="0">
                <a:solidFill>
                  <a:srgbClr val="000000"/>
                </a:solidFill>
                <a:latin typeface="Arial"/>
                <a:ea typeface="Arial"/>
                <a:cs typeface="Arial"/>
                <a:sym typeface="Arial"/>
              </a:rPr>
              <a:t>….</a:t>
            </a:r>
          </a:p>
        </p:txBody>
      </p:sp>
      <p:sp>
        <p:nvSpPr>
          <p:cNvPr id="887" name="Shape 887"/>
          <p:cNvSpPr txBox="1"/>
          <p:nvPr/>
        </p:nvSpPr>
        <p:spPr>
          <a:xfrm>
            <a:off x="6860387" y="5132032"/>
            <a:ext cx="491700" cy="1821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10</a:t>
            </a:r>
          </a:p>
        </p:txBody>
      </p:sp>
      <p:sp>
        <p:nvSpPr>
          <p:cNvPr id="888" name="Shape 888"/>
          <p:cNvSpPr txBox="1"/>
          <p:nvPr/>
        </p:nvSpPr>
        <p:spPr>
          <a:xfrm>
            <a:off x="7607200" y="4740400"/>
            <a:ext cx="491700" cy="3096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24</a:t>
            </a:r>
          </a:p>
        </p:txBody>
      </p:sp>
      <p:sp>
        <p:nvSpPr>
          <p:cNvPr id="889" name="Shape 889"/>
          <p:cNvSpPr txBox="1"/>
          <p:nvPr/>
        </p:nvSpPr>
        <p:spPr>
          <a:xfrm>
            <a:off x="7971500" y="2667225"/>
            <a:ext cx="491700" cy="2823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24</a:t>
            </a:r>
          </a:p>
        </p:txBody>
      </p:sp>
      <p:sp>
        <p:nvSpPr>
          <p:cNvPr id="23" name="Slide Number Placeholder 4"/>
          <p:cNvSpPr txBox="1">
            <a:spLocks/>
          </p:cNvSpPr>
          <p:nvPr/>
        </p:nvSpPr>
        <p:spPr bwMode="auto">
          <a:xfrm>
            <a:off x="3352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31982736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1028" name="Shape 1028"/>
          <p:cNvSpPr txBox="1"/>
          <p:nvPr/>
        </p:nvSpPr>
        <p:spPr>
          <a:xfrm>
            <a:off x="1865025" y="1007925"/>
            <a:ext cx="8319300" cy="912000"/>
          </a:xfrm>
          <a:prstGeom prst="rect">
            <a:avLst/>
          </a:prstGeom>
          <a:noFill/>
          <a:ln>
            <a:noFill/>
          </a:ln>
        </p:spPr>
        <p:txBody>
          <a:bodyPr lIns="91425" tIns="91425" rIns="91425" bIns="91425" anchor="t" anchorCtr="0">
            <a:noAutofit/>
          </a:bodyPr>
          <a:lstStyle/>
          <a:p>
            <a:r>
              <a:rPr lang="en" sz="2400" kern="0">
                <a:solidFill>
                  <a:srgbClr val="000000"/>
                </a:solidFill>
                <a:latin typeface="Arial"/>
                <a:ea typeface="Arial"/>
                <a:cs typeface="Arial"/>
                <a:sym typeface="Arial"/>
              </a:rPr>
              <a:t>The brain/neuron view of CONV Layer</a:t>
            </a:r>
          </a:p>
        </p:txBody>
      </p:sp>
      <p:sp>
        <p:nvSpPr>
          <p:cNvPr id="1029" name="Shape 1029"/>
          <p:cNvSpPr/>
          <p:nvPr/>
        </p:nvSpPr>
        <p:spPr>
          <a:xfrm>
            <a:off x="2186950" y="3146975"/>
            <a:ext cx="282300" cy="813900"/>
          </a:xfrm>
          <a:prstGeom prst="cube">
            <a:avLst>
              <a:gd name="adj" fmla="val 53382"/>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endParaRPr sz="1400" kern="0">
              <a:solidFill>
                <a:srgbClr val="000000"/>
              </a:solidFill>
              <a:latin typeface="Arial"/>
              <a:ea typeface="Arial"/>
              <a:cs typeface="Arial"/>
              <a:sym typeface="Arial"/>
            </a:endParaRPr>
          </a:p>
        </p:txBody>
      </p:sp>
      <p:sp>
        <p:nvSpPr>
          <p:cNvPr id="1030" name="Shape 1030"/>
          <p:cNvSpPr/>
          <p:nvPr/>
        </p:nvSpPr>
        <p:spPr>
          <a:xfrm>
            <a:off x="3783200" y="3412775"/>
            <a:ext cx="282300" cy="282300"/>
          </a:xfrm>
          <a:prstGeom prst="ellipse">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endParaRPr sz="1400" kern="0">
              <a:solidFill>
                <a:srgbClr val="000000"/>
              </a:solidFill>
              <a:latin typeface="Arial"/>
              <a:ea typeface="Arial"/>
              <a:cs typeface="Arial"/>
              <a:sym typeface="Arial"/>
            </a:endParaRPr>
          </a:p>
        </p:txBody>
      </p:sp>
      <p:cxnSp>
        <p:nvCxnSpPr>
          <p:cNvPr id="1031" name="Shape 1031"/>
          <p:cNvCxnSpPr>
            <a:endCxn id="1030" idx="2"/>
          </p:cNvCxnSpPr>
          <p:nvPr/>
        </p:nvCxnSpPr>
        <p:spPr>
          <a:xfrm rot="10800000" flipH="1">
            <a:off x="2293700" y="3553925"/>
            <a:ext cx="1489500" cy="399000"/>
          </a:xfrm>
          <a:prstGeom prst="straightConnector1">
            <a:avLst/>
          </a:prstGeom>
          <a:noFill/>
          <a:ln w="19050" cap="flat" cmpd="sng">
            <a:solidFill>
              <a:srgbClr val="000000"/>
            </a:solidFill>
            <a:prstDash val="solid"/>
            <a:round/>
            <a:headEnd type="none" w="lg" len="lg"/>
            <a:tailEnd type="none" w="lg" len="lg"/>
          </a:ln>
        </p:spPr>
      </p:cxnSp>
      <p:cxnSp>
        <p:nvCxnSpPr>
          <p:cNvPr id="1032" name="Shape 1032"/>
          <p:cNvCxnSpPr>
            <a:endCxn id="1030" idx="2"/>
          </p:cNvCxnSpPr>
          <p:nvPr/>
        </p:nvCxnSpPr>
        <p:spPr>
          <a:xfrm>
            <a:off x="2313200" y="3316625"/>
            <a:ext cx="1470000" cy="237300"/>
          </a:xfrm>
          <a:prstGeom prst="straightConnector1">
            <a:avLst/>
          </a:prstGeom>
          <a:noFill/>
          <a:ln w="19050" cap="flat" cmpd="sng">
            <a:solidFill>
              <a:srgbClr val="000000"/>
            </a:solidFill>
            <a:prstDash val="solid"/>
            <a:round/>
            <a:headEnd type="none" w="lg" len="lg"/>
            <a:tailEnd type="none" w="lg" len="lg"/>
          </a:ln>
        </p:spPr>
      </p:cxnSp>
      <p:cxnSp>
        <p:nvCxnSpPr>
          <p:cNvPr id="1033" name="Shape 1033"/>
          <p:cNvCxnSpPr>
            <a:endCxn id="1030" idx="2"/>
          </p:cNvCxnSpPr>
          <p:nvPr/>
        </p:nvCxnSpPr>
        <p:spPr>
          <a:xfrm>
            <a:off x="2449400" y="3167225"/>
            <a:ext cx="1333800" cy="386700"/>
          </a:xfrm>
          <a:prstGeom prst="straightConnector1">
            <a:avLst/>
          </a:prstGeom>
          <a:noFill/>
          <a:ln w="19050" cap="flat" cmpd="sng">
            <a:solidFill>
              <a:srgbClr val="000000"/>
            </a:solidFill>
            <a:prstDash val="solid"/>
            <a:round/>
            <a:headEnd type="none" w="lg" len="lg"/>
            <a:tailEnd type="none" w="lg" len="lg"/>
          </a:ln>
        </p:spPr>
      </p:cxnSp>
      <p:cxnSp>
        <p:nvCxnSpPr>
          <p:cNvPr id="1034" name="Shape 1034"/>
          <p:cNvCxnSpPr>
            <a:endCxn id="1030" idx="2"/>
          </p:cNvCxnSpPr>
          <p:nvPr/>
        </p:nvCxnSpPr>
        <p:spPr>
          <a:xfrm rot="10800000" flipH="1">
            <a:off x="2475500" y="3553925"/>
            <a:ext cx="1307700" cy="249600"/>
          </a:xfrm>
          <a:prstGeom prst="straightConnector1">
            <a:avLst/>
          </a:prstGeom>
          <a:noFill/>
          <a:ln w="19050" cap="flat" cmpd="sng">
            <a:solidFill>
              <a:srgbClr val="000000"/>
            </a:solidFill>
            <a:prstDash val="solid"/>
            <a:round/>
            <a:headEnd type="none" w="lg" len="lg"/>
            <a:tailEnd type="none" w="lg" len="lg"/>
          </a:ln>
        </p:spPr>
      </p:cxnSp>
      <p:sp>
        <p:nvSpPr>
          <p:cNvPr id="1035" name="Shape 1035"/>
          <p:cNvSpPr txBox="1"/>
          <p:nvPr/>
        </p:nvSpPr>
        <p:spPr>
          <a:xfrm>
            <a:off x="2383050" y="4474975"/>
            <a:ext cx="491700" cy="3096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32</a:t>
            </a:r>
          </a:p>
        </p:txBody>
      </p:sp>
      <p:sp>
        <p:nvSpPr>
          <p:cNvPr id="1036" name="Shape 1036"/>
          <p:cNvSpPr txBox="1"/>
          <p:nvPr/>
        </p:nvSpPr>
        <p:spPr>
          <a:xfrm>
            <a:off x="2747350" y="2401800"/>
            <a:ext cx="491700" cy="2823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32</a:t>
            </a:r>
          </a:p>
        </p:txBody>
      </p:sp>
      <p:sp>
        <p:nvSpPr>
          <p:cNvPr id="1037" name="Shape 1037"/>
          <p:cNvSpPr txBox="1"/>
          <p:nvPr/>
        </p:nvSpPr>
        <p:spPr>
          <a:xfrm>
            <a:off x="1712437" y="4866607"/>
            <a:ext cx="491700" cy="1821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3</a:t>
            </a:r>
          </a:p>
        </p:txBody>
      </p:sp>
      <p:sp>
        <p:nvSpPr>
          <p:cNvPr id="1038" name="Shape 1038"/>
          <p:cNvSpPr/>
          <p:nvPr/>
        </p:nvSpPr>
        <p:spPr>
          <a:xfrm>
            <a:off x="1770425" y="2174975"/>
            <a:ext cx="956400" cy="2757900"/>
          </a:xfrm>
          <a:prstGeom prst="cube">
            <a:avLst>
              <a:gd name="adj" fmla="val 77711"/>
            </a:avLst>
          </a:prstGeom>
          <a:solidFill>
            <a:srgbClr val="F4CCCC">
              <a:alpha val="5192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endParaRPr sz="1400" kern="0">
              <a:solidFill>
                <a:srgbClr val="000000"/>
              </a:solidFill>
              <a:latin typeface="Arial"/>
              <a:ea typeface="Arial"/>
              <a:cs typeface="Arial"/>
              <a:sym typeface="Arial"/>
            </a:endParaRPr>
          </a:p>
        </p:txBody>
      </p:sp>
      <p:pic>
        <p:nvPicPr>
          <p:cNvPr id="1039" name="Shape 1039"/>
          <p:cNvPicPr preferRelativeResize="0"/>
          <p:nvPr/>
        </p:nvPicPr>
        <p:blipFill>
          <a:blip r:embed="rId3">
            <a:alphaModFix/>
          </a:blip>
          <a:stretch>
            <a:fillRect/>
          </a:stretch>
        </p:blipFill>
        <p:spPr>
          <a:xfrm>
            <a:off x="8075749" y="1101152"/>
            <a:ext cx="2279624" cy="1300649"/>
          </a:xfrm>
          <a:prstGeom prst="rect">
            <a:avLst/>
          </a:prstGeom>
          <a:noFill/>
          <a:ln w="9525" cap="flat" cmpd="sng">
            <a:solidFill>
              <a:srgbClr val="000000"/>
            </a:solidFill>
            <a:prstDash val="solid"/>
            <a:round/>
            <a:headEnd type="none" w="med" len="med"/>
            <a:tailEnd type="none" w="med" len="med"/>
          </a:ln>
        </p:spPr>
      </p:pic>
      <p:sp>
        <p:nvSpPr>
          <p:cNvPr id="1040" name="Shape 1040"/>
          <p:cNvSpPr txBox="1"/>
          <p:nvPr/>
        </p:nvSpPr>
        <p:spPr>
          <a:xfrm>
            <a:off x="5180000" y="3167225"/>
            <a:ext cx="5612400" cy="1752600"/>
          </a:xfrm>
          <a:prstGeom prst="rect">
            <a:avLst/>
          </a:prstGeom>
          <a:noFill/>
          <a:ln>
            <a:noFill/>
          </a:ln>
        </p:spPr>
        <p:txBody>
          <a:bodyPr lIns="91425" tIns="91425" rIns="91425" bIns="91425" anchor="t" anchorCtr="0">
            <a:noAutofit/>
          </a:bodyPr>
          <a:lstStyle/>
          <a:p>
            <a:r>
              <a:rPr lang="en" kern="0">
                <a:solidFill>
                  <a:srgbClr val="38761D"/>
                </a:solidFill>
                <a:latin typeface="Arial"/>
                <a:ea typeface="Arial"/>
                <a:cs typeface="Arial"/>
                <a:sym typeface="Arial"/>
              </a:rPr>
              <a:t>An activation map is a 28x28 sheet of neuron outputs:</a:t>
            </a:r>
          </a:p>
          <a:p>
            <a:pPr marL="457200" indent="-342900">
              <a:buClr>
                <a:srgbClr val="38761D"/>
              </a:buClr>
              <a:buSzPct val="100000"/>
              <a:buFontTx/>
              <a:buAutoNum type="arabicPeriod"/>
            </a:pPr>
            <a:r>
              <a:rPr lang="en" kern="0">
                <a:solidFill>
                  <a:srgbClr val="38761D"/>
                </a:solidFill>
                <a:latin typeface="Arial"/>
                <a:ea typeface="Arial"/>
                <a:cs typeface="Arial"/>
                <a:sym typeface="Arial"/>
              </a:rPr>
              <a:t>Each is connected to a small region in the input</a:t>
            </a:r>
          </a:p>
          <a:p>
            <a:pPr marL="457200" indent="-342900">
              <a:buClr>
                <a:srgbClr val="38761D"/>
              </a:buClr>
              <a:buSzPct val="100000"/>
              <a:buFontTx/>
              <a:buAutoNum type="arabicPeriod"/>
            </a:pPr>
            <a:r>
              <a:rPr lang="en" kern="0">
                <a:solidFill>
                  <a:srgbClr val="38761D"/>
                </a:solidFill>
                <a:latin typeface="Arial"/>
                <a:ea typeface="Arial"/>
                <a:cs typeface="Arial"/>
                <a:sym typeface="Arial"/>
              </a:rPr>
              <a:t>All of them share parameters</a:t>
            </a:r>
          </a:p>
          <a:p>
            <a:endParaRPr kern="0">
              <a:solidFill>
                <a:srgbClr val="38761D"/>
              </a:solidFill>
              <a:latin typeface="Arial"/>
              <a:ea typeface="Arial"/>
              <a:cs typeface="Arial"/>
              <a:sym typeface="Arial"/>
            </a:endParaRPr>
          </a:p>
          <a:p>
            <a:r>
              <a:rPr lang="en" kern="0">
                <a:solidFill>
                  <a:srgbClr val="0000FF"/>
                </a:solidFill>
                <a:latin typeface="Arial"/>
                <a:ea typeface="Arial"/>
                <a:cs typeface="Arial"/>
                <a:sym typeface="Arial"/>
              </a:rPr>
              <a:t>“5x5 filter” -&gt; “5x5 receptive field for each neuron”</a:t>
            </a:r>
          </a:p>
        </p:txBody>
      </p:sp>
      <p:sp>
        <p:nvSpPr>
          <p:cNvPr id="1041" name="Shape 1041"/>
          <p:cNvSpPr/>
          <p:nvPr/>
        </p:nvSpPr>
        <p:spPr>
          <a:xfrm>
            <a:off x="3567650" y="2174975"/>
            <a:ext cx="713400" cy="2757900"/>
          </a:xfrm>
          <a:prstGeom prst="cube">
            <a:avLst>
              <a:gd name="adj" fmla="val 77711"/>
            </a:avLst>
          </a:prstGeom>
          <a:solidFill>
            <a:srgbClr val="C9DAF8">
              <a:alpha val="4269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endParaRPr sz="1400" kern="0">
              <a:solidFill>
                <a:srgbClr val="000000"/>
              </a:solidFill>
              <a:latin typeface="Arial"/>
              <a:ea typeface="Arial"/>
              <a:cs typeface="Arial"/>
              <a:sym typeface="Arial"/>
            </a:endParaRPr>
          </a:p>
        </p:txBody>
      </p:sp>
      <p:sp>
        <p:nvSpPr>
          <p:cNvPr id="1042" name="Shape 1042"/>
          <p:cNvSpPr txBox="1"/>
          <p:nvPr/>
        </p:nvSpPr>
        <p:spPr>
          <a:xfrm>
            <a:off x="3985600" y="4530525"/>
            <a:ext cx="548700" cy="309600"/>
          </a:xfrm>
          <a:prstGeom prst="rect">
            <a:avLst/>
          </a:prstGeom>
          <a:noFill/>
          <a:ln>
            <a:noFill/>
          </a:ln>
        </p:spPr>
        <p:txBody>
          <a:bodyPr lIns="91425" tIns="91425" rIns="91425" bIns="91425" anchor="t" anchorCtr="0">
            <a:noAutofit/>
          </a:bodyPr>
          <a:lstStyle/>
          <a:p>
            <a:r>
              <a:rPr lang="en" sz="2400" kern="0">
                <a:solidFill>
                  <a:srgbClr val="000000"/>
                </a:solidFill>
                <a:latin typeface="Arial"/>
                <a:ea typeface="Arial"/>
                <a:cs typeface="Arial"/>
                <a:sym typeface="Arial"/>
              </a:rPr>
              <a:t>28</a:t>
            </a:r>
          </a:p>
        </p:txBody>
      </p:sp>
      <p:sp>
        <p:nvSpPr>
          <p:cNvPr id="1043" name="Shape 1043"/>
          <p:cNvSpPr txBox="1"/>
          <p:nvPr/>
        </p:nvSpPr>
        <p:spPr>
          <a:xfrm>
            <a:off x="4290400" y="3158925"/>
            <a:ext cx="548700" cy="309600"/>
          </a:xfrm>
          <a:prstGeom prst="rect">
            <a:avLst/>
          </a:prstGeom>
          <a:noFill/>
          <a:ln>
            <a:noFill/>
          </a:ln>
        </p:spPr>
        <p:txBody>
          <a:bodyPr lIns="91425" tIns="91425" rIns="91425" bIns="91425" anchor="t" anchorCtr="0">
            <a:noAutofit/>
          </a:bodyPr>
          <a:lstStyle/>
          <a:p>
            <a:r>
              <a:rPr lang="en" sz="2400" kern="0">
                <a:solidFill>
                  <a:srgbClr val="000000"/>
                </a:solidFill>
                <a:latin typeface="Arial"/>
                <a:ea typeface="Arial"/>
                <a:cs typeface="Arial"/>
                <a:sym typeface="Arial"/>
              </a:rPr>
              <a:t>28</a:t>
            </a:r>
          </a:p>
        </p:txBody>
      </p:sp>
      <p:sp>
        <p:nvSpPr>
          <p:cNvPr id="19" name="Slide Number Placeholder 4"/>
          <p:cNvSpPr txBox="1">
            <a:spLocks/>
          </p:cNvSpPr>
          <p:nvPr/>
        </p:nvSpPr>
        <p:spPr bwMode="auto">
          <a:xfrm>
            <a:off x="3352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72815217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2" name="Shape 1072"/>
          <p:cNvSpPr txBox="1"/>
          <p:nvPr/>
        </p:nvSpPr>
        <p:spPr>
          <a:xfrm>
            <a:off x="2924000" y="3385925"/>
            <a:ext cx="861900" cy="2823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3072</a:t>
            </a:r>
          </a:p>
        </p:txBody>
      </p:sp>
      <p:sp>
        <p:nvSpPr>
          <p:cNvPr id="1073" name="Shape 1073"/>
          <p:cNvSpPr txBox="1"/>
          <p:nvPr/>
        </p:nvSpPr>
        <p:spPr>
          <a:xfrm>
            <a:off x="1624412" y="3114069"/>
            <a:ext cx="491700" cy="1821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1</a:t>
            </a:r>
          </a:p>
        </p:txBody>
      </p:sp>
      <p:sp>
        <p:nvSpPr>
          <p:cNvPr id="1074" name="Shape 1074"/>
          <p:cNvSpPr txBox="1"/>
          <p:nvPr/>
        </p:nvSpPr>
        <p:spPr>
          <a:xfrm>
            <a:off x="1524000" y="857250"/>
            <a:ext cx="7701900" cy="657000"/>
          </a:xfrm>
          <a:prstGeom prst="rect">
            <a:avLst/>
          </a:prstGeom>
          <a:noFill/>
          <a:ln>
            <a:noFill/>
          </a:ln>
        </p:spPr>
        <p:txBody>
          <a:bodyPr lIns="91425" tIns="91425" rIns="91425" bIns="91425" anchor="t" anchorCtr="0">
            <a:noAutofit/>
          </a:bodyPr>
          <a:lstStyle/>
          <a:p>
            <a:r>
              <a:rPr lang="en" sz="3000" kern="0">
                <a:solidFill>
                  <a:srgbClr val="000000"/>
                </a:solidFill>
                <a:latin typeface="Arial"/>
                <a:ea typeface="Arial"/>
                <a:cs typeface="Arial"/>
                <a:sym typeface="Arial"/>
              </a:rPr>
              <a:t>Reminder: Fully Connected Layer</a:t>
            </a:r>
          </a:p>
        </p:txBody>
      </p:sp>
      <p:sp>
        <p:nvSpPr>
          <p:cNvPr id="1075" name="Shape 1075"/>
          <p:cNvSpPr txBox="1"/>
          <p:nvPr/>
        </p:nvSpPr>
        <p:spPr>
          <a:xfrm>
            <a:off x="2275225" y="1701275"/>
            <a:ext cx="7829700" cy="474300"/>
          </a:xfrm>
          <a:prstGeom prst="rect">
            <a:avLst/>
          </a:prstGeom>
          <a:noFill/>
          <a:ln>
            <a:noFill/>
          </a:ln>
        </p:spPr>
        <p:txBody>
          <a:bodyPr lIns="91425" tIns="91425" rIns="91425" bIns="91425" anchor="t" anchorCtr="0">
            <a:noAutofit/>
          </a:bodyPr>
          <a:lstStyle/>
          <a:p>
            <a:r>
              <a:rPr lang="en" sz="2400" kern="0">
                <a:solidFill>
                  <a:srgbClr val="000000"/>
                </a:solidFill>
                <a:latin typeface="Arial"/>
                <a:ea typeface="Arial"/>
                <a:cs typeface="Arial"/>
                <a:sym typeface="Arial"/>
              </a:rPr>
              <a:t>32x32x3 image -&gt; stretch to 3072 x 1 </a:t>
            </a:r>
          </a:p>
        </p:txBody>
      </p:sp>
      <p:sp>
        <p:nvSpPr>
          <p:cNvPr id="1076" name="Shape 1076"/>
          <p:cNvSpPr txBox="1"/>
          <p:nvPr/>
        </p:nvSpPr>
        <p:spPr>
          <a:xfrm>
            <a:off x="4974588" y="3257625"/>
            <a:ext cx="2507400" cy="3522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10 x 3072 </a:t>
            </a:r>
          </a:p>
          <a:p>
            <a:r>
              <a:rPr lang="en" kern="0">
                <a:solidFill>
                  <a:srgbClr val="000000"/>
                </a:solidFill>
                <a:latin typeface="Arial"/>
                <a:ea typeface="Arial"/>
                <a:cs typeface="Arial"/>
                <a:sym typeface="Arial"/>
              </a:rPr>
              <a:t>weights</a:t>
            </a:r>
          </a:p>
        </p:txBody>
      </p:sp>
      <p:sp>
        <p:nvSpPr>
          <p:cNvPr id="1077" name="Shape 1077"/>
          <p:cNvSpPr txBox="1"/>
          <p:nvPr/>
        </p:nvSpPr>
        <p:spPr>
          <a:xfrm>
            <a:off x="8179800" y="2525100"/>
            <a:ext cx="1341600" cy="657000"/>
          </a:xfrm>
          <a:prstGeom prst="rect">
            <a:avLst/>
          </a:prstGeom>
          <a:noFill/>
          <a:ln>
            <a:noFill/>
          </a:ln>
        </p:spPr>
        <p:txBody>
          <a:bodyPr lIns="91425" tIns="91425" rIns="91425" bIns="91425" anchor="ctr" anchorCtr="0">
            <a:noAutofit/>
          </a:bodyPr>
          <a:lstStyle/>
          <a:p>
            <a:r>
              <a:rPr lang="en" b="1" kern="0">
                <a:solidFill>
                  <a:srgbClr val="000000"/>
                </a:solidFill>
                <a:latin typeface="Arial"/>
                <a:ea typeface="Arial"/>
                <a:cs typeface="Arial"/>
                <a:sym typeface="Arial"/>
              </a:rPr>
              <a:t>activation</a:t>
            </a:r>
          </a:p>
        </p:txBody>
      </p:sp>
      <p:sp>
        <p:nvSpPr>
          <p:cNvPr id="1078" name="Shape 1078"/>
          <p:cNvSpPr/>
          <p:nvPr/>
        </p:nvSpPr>
        <p:spPr>
          <a:xfrm>
            <a:off x="7974450" y="3140175"/>
            <a:ext cx="1752300" cy="282300"/>
          </a:xfrm>
          <a:prstGeom prst="cube">
            <a:avLst>
              <a:gd name="adj" fmla="val 25000"/>
            </a:avLst>
          </a:prstGeom>
          <a:solidFill>
            <a:srgbClr val="C9DAF8">
              <a:alpha val="4269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endParaRPr sz="1400" kern="0">
              <a:solidFill>
                <a:srgbClr val="000000"/>
              </a:solidFill>
              <a:latin typeface="Arial"/>
              <a:ea typeface="Arial"/>
              <a:cs typeface="Arial"/>
              <a:sym typeface="Arial"/>
            </a:endParaRPr>
          </a:p>
        </p:txBody>
      </p:sp>
      <p:sp>
        <p:nvSpPr>
          <p:cNvPr id="1079" name="Shape 1079"/>
          <p:cNvSpPr/>
          <p:nvPr/>
        </p:nvSpPr>
        <p:spPr>
          <a:xfrm>
            <a:off x="8050675" y="3233250"/>
            <a:ext cx="150300" cy="152700"/>
          </a:xfrm>
          <a:prstGeom prst="ellipse">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endParaRPr sz="1400" kern="0">
              <a:solidFill>
                <a:srgbClr val="000000"/>
              </a:solidFill>
              <a:latin typeface="Arial"/>
              <a:ea typeface="Arial"/>
              <a:cs typeface="Arial"/>
              <a:sym typeface="Arial"/>
            </a:endParaRPr>
          </a:p>
        </p:txBody>
      </p:sp>
      <p:sp>
        <p:nvSpPr>
          <p:cNvPr id="1080" name="Shape 1080"/>
          <p:cNvSpPr/>
          <p:nvPr/>
        </p:nvSpPr>
        <p:spPr>
          <a:xfrm>
            <a:off x="1912924" y="3140175"/>
            <a:ext cx="2784300" cy="282300"/>
          </a:xfrm>
          <a:prstGeom prst="cube">
            <a:avLst>
              <a:gd name="adj" fmla="val 25000"/>
            </a:avLst>
          </a:prstGeom>
          <a:solidFill>
            <a:srgbClr val="F4CCCC">
              <a:alpha val="5192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endParaRPr sz="1400" kern="0">
              <a:solidFill>
                <a:srgbClr val="000000"/>
              </a:solidFill>
              <a:latin typeface="Arial"/>
              <a:ea typeface="Arial"/>
              <a:cs typeface="Arial"/>
              <a:sym typeface="Arial"/>
            </a:endParaRPr>
          </a:p>
        </p:txBody>
      </p:sp>
      <p:pic>
        <p:nvPicPr>
          <p:cNvPr id="1081" name="Shape 1081"/>
          <p:cNvPicPr preferRelativeResize="0"/>
          <p:nvPr/>
        </p:nvPicPr>
        <p:blipFill>
          <a:blip r:embed="rId3">
            <a:alphaModFix/>
          </a:blip>
          <a:stretch>
            <a:fillRect/>
          </a:stretch>
        </p:blipFill>
        <p:spPr>
          <a:xfrm>
            <a:off x="5953502" y="2924252"/>
            <a:ext cx="542925" cy="257175"/>
          </a:xfrm>
          <a:prstGeom prst="rect">
            <a:avLst/>
          </a:prstGeom>
          <a:noFill/>
          <a:ln>
            <a:noFill/>
          </a:ln>
        </p:spPr>
      </p:pic>
      <p:sp>
        <p:nvSpPr>
          <p:cNvPr id="1082" name="Shape 1082"/>
          <p:cNvSpPr txBox="1"/>
          <p:nvPr/>
        </p:nvSpPr>
        <p:spPr>
          <a:xfrm>
            <a:off x="2912662" y="2525100"/>
            <a:ext cx="1341600" cy="657000"/>
          </a:xfrm>
          <a:prstGeom prst="rect">
            <a:avLst/>
          </a:prstGeom>
          <a:noFill/>
          <a:ln>
            <a:noFill/>
          </a:ln>
        </p:spPr>
        <p:txBody>
          <a:bodyPr lIns="91425" tIns="91425" rIns="91425" bIns="91425" anchor="ctr" anchorCtr="0">
            <a:noAutofit/>
          </a:bodyPr>
          <a:lstStyle/>
          <a:p>
            <a:r>
              <a:rPr lang="en" b="1" kern="0">
                <a:solidFill>
                  <a:srgbClr val="000000"/>
                </a:solidFill>
                <a:latin typeface="Arial"/>
                <a:ea typeface="Arial"/>
                <a:cs typeface="Arial"/>
                <a:sym typeface="Arial"/>
              </a:rPr>
              <a:t>input</a:t>
            </a:r>
          </a:p>
        </p:txBody>
      </p:sp>
      <p:sp>
        <p:nvSpPr>
          <p:cNvPr id="1083" name="Shape 1083"/>
          <p:cNvSpPr txBox="1"/>
          <p:nvPr/>
        </p:nvSpPr>
        <p:spPr>
          <a:xfrm>
            <a:off x="7365575" y="3879550"/>
            <a:ext cx="3021300" cy="766200"/>
          </a:xfrm>
          <a:prstGeom prst="rect">
            <a:avLst/>
          </a:prstGeom>
          <a:noFill/>
          <a:ln>
            <a:noFill/>
          </a:ln>
        </p:spPr>
        <p:txBody>
          <a:bodyPr lIns="91425" tIns="91425" rIns="91425" bIns="91425" anchor="t" anchorCtr="0">
            <a:noAutofit/>
          </a:bodyPr>
          <a:lstStyle/>
          <a:p>
            <a:r>
              <a:rPr lang="en" sz="1400" b="1" kern="0">
                <a:solidFill>
                  <a:srgbClr val="0000FF"/>
                </a:solidFill>
                <a:latin typeface="Arial"/>
                <a:ea typeface="Arial"/>
                <a:cs typeface="Arial"/>
                <a:sym typeface="Arial"/>
              </a:rPr>
              <a:t>1 number: </a:t>
            </a:r>
          </a:p>
          <a:p>
            <a:r>
              <a:rPr lang="en" sz="1400" kern="0">
                <a:solidFill>
                  <a:srgbClr val="0000FF"/>
                </a:solidFill>
                <a:latin typeface="Arial"/>
                <a:ea typeface="Arial"/>
                <a:cs typeface="Arial"/>
                <a:sym typeface="Arial"/>
              </a:rPr>
              <a:t>the result of taking a dot product between a row of W and the input (a 3072-dimensional dot product)</a:t>
            </a:r>
          </a:p>
        </p:txBody>
      </p:sp>
      <p:sp>
        <p:nvSpPr>
          <p:cNvPr id="1084" name="Shape 1084"/>
          <p:cNvSpPr txBox="1"/>
          <p:nvPr/>
        </p:nvSpPr>
        <p:spPr>
          <a:xfrm>
            <a:off x="7622112" y="3114069"/>
            <a:ext cx="491700" cy="1821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1</a:t>
            </a:r>
          </a:p>
        </p:txBody>
      </p:sp>
      <p:sp>
        <p:nvSpPr>
          <p:cNvPr id="1085" name="Shape 1085"/>
          <p:cNvSpPr txBox="1"/>
          <p:nvPr/>
        </p:nvSpPr>
        <p:spPr>
          <a:xfrm>
            <a:off x="8639000" y="3385925"/>
            <a:ext cx="861900" cy="2823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10</a:t>
            </a:r>
          </a:p>
        </p:txBody>
      </p:sp>
      <p:cxnSp>
        <p:nvCxnSpPr>
          <p:cNvPr id="1086" name="Shape 1086"/>
          <p:cNvCxnSpPr/>
          <p:nvPr/>
        </p:nvCxnSpPr>
        <p:spPr>
          <a:xfrm rot="10800000" flipH="1">
            <a:off x="7698025" y="3467650"/>
            <a:ext cx="349800" cy="452700"/>
          </a:xfrm>
          <a:prstGeom prst="straightConnector1">
            <a:avLst/>
          </a:prstGeom>
          <a:noFill/>
          <a:ln w="28575" cap="flat" cmpd="sng">
            <a:solidFill>
              <a:schemeClr val="dk2"/>
            </a:solidFill>
            <a:prstDash val="solid"/>
            <a:round/>
            <a:headEnd type="none" w="lg" len="lg"/>
            <a:tailEnd type="triangle" w="lg" len="lg"/>
          </a:ln>
        </p:spPr>
      </p:cxnSp>
      <p:cxnSp>
        <p:nvCxnSpPr>
          <p:cNvPr id="1087" name="Shape 1087"/>
          <p:cNvCxnSpPr/>
          <p:nvPr/>
        </p:nvCxnSpPr>
        <p:spPr>
          <a:xfrm>
            <a:off x="4870387" y="3281325"/>
            <a:ext cx="607800" cy="12000"/>
          </a:xfrm>
          <a:prstGeom prst="straightConnector1">
            <a:avLst/>
          </a:prstGeom>
          <a:noFill/>
          <a:ln w="28575" cap="flat" cmpd="sng">
            <a:solidFill>
              <a:schemeClr val="dk2"/>
            </a:solidFill>
            <a:prstDash val="solid"/>
            <a:round/>
            <a:headEnd type="none" w="lg" len="lg"/>
            <a:tailEnd type="triangle" w="lg" len="lg"/>
          </a:ln>
        </p:spPr>
      </p:cxnSp>
      <p:cxnSp>
        <p:nvCxnSpPr>
          <p:cNvPr id="1088" name="Shape 1088"/>
          <p:cNvCxnSpPr/>
          <p:nvPr/>
        </p:nvCxnSpPr>
        <p:spPr>
          <a:xfrm>
            <a:off x="6918500" y="3272650"/>
            <a:ext cx="614400" cy="8700"/>
          </a:xfrm>
          <a:prstGeom prst="straightConnector1">
            <a:avLst/>
          </a:prstGeom>
          <a:noFill/>
          <a:ln w="28575" cap="flat" cmpd="sng">
            <a:solidFill>
              <a:schemeClr val="dk2"/>
            </a:solidFill>
            <a:prstDash val="solid"/>
            <a:round/>
            <a:headEnd type="none" w="lg" len="lg"/>
            <a:tailEnd type="triangle" w="lg" len="lg"/>
          </a:ln>
        </p:spPr>
      </p:cxnSp>
      <p:sp>
        <p:nvSpPr>
          <p:cNvPr id="1089" name="Shape 1089"/>
          <p:cNvSpPr txBox="1"/>
          <p:nvPr/>
        </p:nvSpPr>
        <p:spPr>
          <a:xfrm>
            <a:off x="8027300" y="1263575"/>
            <a:ext cx="2484600" cy="912000"/>
          </a:xfrm>
          <a:prstGeom prst="rect">
            <a:avLst/>
          </a:prstGeom>
          <a:noFill/>
          <a:ln>
            <a:noFill/>
          </a:ln>
        </p:spPr>
        <p:txBody>
          <a:bodyPr lIns="91425" tIns="91425" rIns="91425" bIns="91425" anchor="t" anchorCtr="0">
            <a:noAutofit/>
          </a:bodyPr>
          <a:lstStyle/>
          <a:p>
            <a:r>
              <a:rPr lang="en" sz="2400" kern="0">
                <a:solidFill>
                  <a:srgbClr val="0000FF"/>
                </a:solidFill>
                <a:latin typeface="Arial"/>
                <a:ea typeface="Arial"/>
                <a:cs typeface="Arial"/>
                <a:sym typeface="Arial"/>
              </a:rPr>
              <a:t>Each neuron looks at the full input volume </a:t>
            </a:r>
          </a:p>
        </p:txBody>
      </p:sp>
      <p:sp>
        <p:nvSpPr>
          <p:cNvPr id="21" name="Slide Number Placeholder 4"/>
          <p:cNvSpPr txBox="1">
            <a:spLocks/>
          </p:cNvSpPr>
          <p:nvPr/>
        </p:nvSpPr>
        <p:spPr bwMode="auto">
          <a:xfrm>
            <a:off x="3352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53127526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093"/>
        <p:cNvGrpSpPr/>
        <p:nvPr/>
      </p:nvGrpSpPr>
      <p:grpSpPr>
        <a:xfrm>
          <a:off x="0" y="0"/>
          <a:ext cx="0" cy="0"/>
          <a:chOff x="0" y="0"/>
          <a:chExt cx="0" cy="0"/>
        </a:xfrm>
      </p:grpSpPr>
      <p:pic>
        <p:nvPicPr>
          <p:cNvPr id="1095" name="Shape 1095"/>
          <p:cNvPicPr preferRelativeResize="0"/>
          <p:nvPr/>
        </p:nvPicPr>
        <p:blipFill>
          <a:blip r:embed="rId3">
            <a:alphaModFix/>
          </a:blip>
          <a:stretch>
            <a:fillRect/>
          </a:stretch>
        </p:blipFill>
        <p:spPr>
          <a:xfrm>
            <a:off x="1524002" y="1101397"/>
            <a:ext cx="9143999" cy="4378919"/>
          </a:xfrm>
          <a:prstGeom prst="rect">
            <a:avLst/>
          </a:prstGeom>
          <a:noFill/>
          <a:ln>
            <a:noFill/>
          </a:ln>
        </p:spPr>
      </p:pic>
      <p:sp>
        <p:nvSpPr>
          <p:cNvPr id="1096" name="Shape 1096"/>
          <p:cNvSpPr txBox="1"/>
          <p:nvPr/>
        </p:nvSpPr>
        <p:spPr>
          <a:xfrm>
            <a:off x="1567175" y="763775"/>
            <a:ext cx="3932700" cy="209700"/>
          </a:xfrm>
          <a:prstGeom prst="rect">
            <a:avLst/>
          </a:prstGeom>
          <a:noFill/>
          <a:ln>
            <a:noFill/>
          </a:ln>
        </p:spPr>
        <p:txBody>
          <a:bodyPr lIns="91425" tIns="91425" rIns="91425" bIns="91425" anchor="t" anchorCtr="0">
            <a:noAutofit/>
          </a:bodyPr>
          <a:lstStyle/>
          <a:p>
            <a:r>
              <a:rPr lang="en" sz="1400" kern="0">
                <a:solidFill>
                  <a:srgbClr val="000000"/>
                </a:solidFill>
                <a:latin typeface="Arial"/>
                <a:ea typeface="Arial"/>
                <a:cs typeface="Arial"/>
                <a:sym typeface="Arial"/>
              </a:rPr>
              <a:t>two more layers to go: POOL/FC</a:t>
            </a:r>
          </a:p>
        </p:txBody>
      </p:sp>
      <p:pic>
        <p:nvPicPr>
          <p:cNvPr id="1097" name="Shape 1097" descr="mazda3.JPG"/>
          <p:cNvPicPr preferRelativeResize="0"/>
          <p:nvPr/>
        </p:nvPicPr>
        <p:blipFill rotWithShape="1">
          <a:blip r:embed="rId4">
            <a:alphaModFix/>
          </a:blip>
          <a:srcRect l="13812" r="4065"/>
          <a:stretch/>
        </p:blipFill>
        <p:spPr>
          <a:xfrm>
            <a:off x="1567175" y="2945527"/>
            <a:ext cx="2192650" cy="2002447"/>
          </a:xfrm>
          <a:prstGeom prst="rect">
            <a:avLst/>
          </a:prstGeom>
          <a:noFill/>
          <a:ln>
            <a:noFill/>
          </a:ln>
        </p:spPr>
      </p:pic>
      <p:sp>
        <p:nvSpPr>
          <p:cNvPr id="6" name="Slide Number Placeholder 4"/>
          <p:cNvSpPr txBox="1">
            <a:spLocks/>
          </p:cNvSpPr>
          <p:nvPr/>
        </p:nvSpPr>
        <p:spPr bwMode="auto">
          <a:xfrm>
            <a:off x="3352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90093643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F8826-3AC1-446C-B270-9E106C2AA2E6}"/>
              </a:ext>
            </a:extLst>
          </p:cNvPr>
          <p:cNvSpPr>
            <a:spLocks noGrp="1"/>
          </p:cNvSpPr>
          <p:nvPr>
            <p:ph type="title"/>
          </p:nvPr>
        </p:nvSpPr>
        <p:spPr/>
        <p:txBody>
          <a:bodyPr/>
          <a:lstStyle/>
          <a:p>
            <a:r>
              <a:rPr lang="en-US" dirty="0"/>
              <a:t>Dilated Convolution Layer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CC4D99C-195F-45A2-97BA-E424E86D8327}"/>
                  </a:ext>
                </a:extLst>
              </p:cNvPr>
              <p:cNvSpPr>
                <a:spLocks noGrp="1"/>
              </p:cNvSpPr>
              <p:nvPr>
                <p:ph idx="1"/>
              </p:nvPr>
            </p:nvSpPr>
            <p:spPr/>
            <p:txBody>
              <a:bodyPr>
                <a:normAutofit lnSpcReduction="10000"/>
              </a:bodyPr>
              <a:lstStyle/>
              <a:p>
                <a:r>
                  <a:rPr lang="en-US" dirty="0"/>
                  <a:t>Inserts spaces between the kernel element to increase the effective size of kernel</a:t>
                </a:r>
              </a:p>
              <a:p>
                <a:r>
                  <a:rPr lang="en-US" dirty="0"/>
                  <a:t>Same as the convolutional layer except it has additional parameter, </a:t>
                </a:r>
                <a:r>
                  <a:rPr lang="en-US" dirty="0">
                    <a:solidFill>
                      <a:srgbClr val="FF0000"/>
                    </a:solidFill>
                  </a:rPr>
                  <a:t>dilation rate</a:t>
                </a:r>
                <a:r>
                  <a:rPr lang="en-US" dirty="0"/>
                  <a:t>, that controls the spacing</a:t>
                </a:r>
              </a:p>
              <a:p>
                <a:r>
                  <a:rPr lang="en-US" dirty="0"/>
                  <a:t>Each layer is defined using following parameters:</a:t>
                </a:r>
              </a:p>
              <a:p>
                <a:pPr lvl="1"/>
                <a:r>
                  <a:rPr lang="en-US" dirty="0"/>
                  <a:t># Input channels (</a:t>
                </a:r>
                <a14:m>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𝐶</m:t>
                        </m:r>
                      </m:e>
                      <m:sub>
                        <m:r>
                          <a:rPr lang="en-US" b="0" i="1" dirty="0" smtClean="0">
                            <a:latin typeface="Cambria Math" panose="02040503050406030204" pitchFamily="18" charset="0"/>
                          </a:rPr>
                          <m:t>1</m:t>
                        </m:r>
                      </m:sub>
                    </m:sSub>
                  </m:oMath>
                </a14:m>
                <a:r>
                  <a:rPr lang="en-US" dirty="0"/>
                  <a:t>)</a:t>
                </a:r>
              </a:p>
              <a:p>
                <a:pPr lvl="1"/>
                <a:r>
                  <a:rPr lang="en-US" dirty="0"/>
                  <a:t># Output channels (</a:t>
                </a:r>
                <a14:m>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𝐶</m:t>
                        </m:r>
                      </m:e>
                      <m:sub>
                        <m:r>
                          <a:rPr lang="en-US" b="0" i="1" dirty="0" smtClean="0">
                            <a:latin typeface="Cambria Math" panose="02040503050406030204" pitchFamily="18" charset="0"/>
                          </a:rPr>
                          <m:t>2</m:t>
                        </m:r>
                      </m:sub>
                    </m:sSub>
                  </m:oMath>
                </a14:m>
                <a:r>
                  <a:rPr lang="en-US" dirty="0"/>
                  <a:t>)</a:t>
                </a:r>
              </a:p>
              <a:p>
                <a:pPr lvl="1"/>
                <a:r>
                  <a:rPr lang="en-US" dirty="0"/>
                  <a:t>Kernel size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1</m:t>
                        </m:r>
                      </m:sub>
                    </m:sSub>
                    <m:r>
                      <a:rPr lang="en-US" b="0" i="1" smtClean="0">
                        <a:latin typeface="Cambria Math" panose="02040503050406030204" pitchFamily="18" charset="0"/>
                      </a:rPr>
                      <m:t>)  </m:t>
                    </m:r>
                  </m:oMath>
                </a14:m>
                <a:r>
                  <a:rPr lang="en-US" dirty="0"/>
                  <a:t> </a:t>
                </a:r>
              </a:p>
              <a:p>
                <a:pPr lvl="1"/>
                <a:r>
                  <a:rPr lang="en-US" dirty="0"/>
                  <a:t>Padding</a:t>
                </a:r>
              </a:p>
              <a:p>
                <a:pPr lvl="1"/>
                <a:r>
                  <a:rPr lang="en-US" dirty="0"/>
                  <a:t>Stride</a:t>
                </a:r>
              </a:p>
              <a:p>
                <a:pPr lvl="1"/>
                <a:r>
                  <a:rPr lang="en-US" dirty="0"/>
                  <a:t>Dilation rate (</a:t>
                </a:r>
                <a14:m>
                  <m:oMath xmlns:m="http://schemas.openxmlformats.org/officeDocument/2006/math">
                    <m:r>
                      <a:rPr lang="en-US" i="1" dirty="0" smtClean="0">
                        <a:latin typeface="Cambria Math" panose="02040503050406030204" pitchFamily="18" charset="0"/>
                      </a:rPr>
                      <m:t>𝑟</m:t>
                    </m:r>
                  </m:oMath>
                </a14:m>
                <a:r>
                  <a:rPr lang="en-US" dirty="0"/>
                  <a:t>)</a:t>
                </a:r>
              </a:p>
              <a:p>
                <a:endParaRPr lang="en-US" dirty="0"/>
              </a:p>
            </p:txBody>
          </p:sp>
        </mc:Choice>
        <mc:Fallback xmlns="">
          <p:sp>
            <p:nvSpPr>
              <p:cNvPr id="3" name="Content Placeholder 2">
                <a:extLst>
                  <a:ext uri="{FF2B5EF4-FFF2-40B4-BE49-F238E27FC236}">
                    <a16:creationId xmlns:a16="http://schemas.microsoft.com/office/drawing/2014/main" id="{3CC4D99C-195F-45A2-97BA-E424E86D8327}"/>
                  </a:ext>
                </a:extLst>
              </p:cNvPr>
              <p:cNvSpPr>
                <a:spLocks noGrp="1" noRot="1" noChangeAspect="1" noMove="1" noResize="1" noEditPoints="1" noAdjustHandles="1" noChangeArrowheads="1" noChangeShapeType="1" noTextEdit="1"/>
              </p:cNvSpPr>
              <p:nvPr>
                <p:ph idx="1"/>
              </p:nvPr>
            </p:nvSpPr>
            <p:spPr>
              <a:blipFill>
                <a:blip r:embed="rId2"/>
                <a:stretch>
                  <a:fillRect l="-1043" t="-3081"/>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EC843F90-CDDC-4712-BFF9-0E9C5CEC1BE8}"/>
              </a:ext>
            </a:extLst>
          </p:cNvPr>
          <p:cNvPicPr>
            <a:picLocks noChangeAspect="1"/>
          </p:cNvPicPr>
          <p:nvPr/>
        </p:nvPicPr>
        <p:blipFill>
          <a:blip r:embed="rId3"/>
          <a:stretch>
            <a:fillRect/>
          </a:stretch>
        </p:blipFill>
        <p:spPr>
          <a:xfrm>
            <a:off x="5901129" y="4137577"/>
            <a:ext cx="5738812" cy="2039386"/>
          </a:xfrm>
          <a:prstGeom prst="rect">
            <a:avLst/>
          </a:prstGeom>
        </p:spPr>
      </p:pic>
    </p:spTree>
    <p:extLst>
      <p:ext uri="{BB962C8B-B14F-4D97-AF65-F5344CB8AC3E}">
        <p14:creationId xmlns:p14="http://schemas.microsoft.com/office/powerpoint/2010/main" val="401217214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a:xfrm>
            <a:off x="838199" y="365125"/>
            <a:ext cx="10977081" cy="1325563"/>
          </a:xfrm>
        </p:spPr>
        <p:txBody>
          <a:bodyPr/>
          <a:lstStyle/>
          <a:p>
            <a:r>
              <a:rPr lang="en-US" dirty="0"/>
              <a:t>Typical CNN model architecture</a:t>
            </a:r>
            <a:endParaRPr lang="en-US" baseline="30000" dirty="0"/>
          </a:p>
        </p:txBody>
      </p:sp>
      <p:pic>
        <p:nvPicPr>
          <p:cNvPr id="6" name="Picture 5">
            <a:extLst>
              <a:ext uri="{FF2B5EF4-FFF2-40B4-BE49-F238E27FC236}">
                <a16:creationId xmlns:a16="http://schemas.microsoft.com/office/drawing/2014/main" id="{68D4E7C5-56D8-40EF-8B91-DDFD3A60ABEB}"/>
              </a:ext>
            </a:extLst>
          </p:cNvPr>
          <p:cNvPicPr>
            <a:picLocks noChangeAspect="1"/>
          </p:cNvPicPr>
          <p:nvPr/>
        </p:nvPicPr>
        <p:blipFill>
          <a:blip r:embed="rId2"/>
          <a:stretch>
            <a:fillRect/>
          </a:stretch>
        </p:blipFill>
        <p:spPr>
          <a:xfrm>
            <a:off x="838198" y="2689201"/>
            <a:ext cx="9499077" cy="3074007"/>
          </a:xfrm>
          <a:prstGeom prst="rect">
            <a:avLst/>
          </a:prstGeom>
        </p:spPr>
      </p:pic>
      <p:sp>
        <p:nvSpPr>
          <p:cNvPr id="9" name="TextBox 8">
            <a:extLst>
              <a:ext uri="{FF2B5EF4-FFF2-40B4-BE49-F238E27FC236}">
                <a16:creationId xmlns:a16="http://schemas.microsoft.com/office/drawing/2014/main" id="{ADB22CDE-D7AB-4190-905E-AE5AED8CC60A}"/>
              </a:ext>
            </a:extLst>
          </p:cNvPr>
          <p:cNvSpPr txBox="1"/>
          <p:nvPr/>
        </p:nvSpPr>
        <p:spPr>
          <a:xfrm>
            <a:off x="3811713" y="5681608"/>
            <a:ext cx="1890445" cy="369332"/>
          </a:xfrm>
          <a:prstGeom prst="rect">
            <a:avLst/>
          </a:prstGeom>
          <a:noFill/>
        </p:spPr>
        <p:txBody>
          <a:bodyPr wrap="square" rtlCol="0">
            <a:spAutoFit/>
          </a:bodyPr>
          <a:lstStyle/>
          <a:p>
            <a:pPr algn="ctr"/>
            <a:r>
              <a:rPr lang="en-US" dirty="0"/>
              <a:t>Feature Learning</a:t>
            </a:r>
          </a:p>
        </p:txBody>
      </p:sp>
      <p:sp>
        <p:nvSpPr>
          <p:cNvPr id="10" name="TextBox 9">
            <a:extLst>
              <a:ext uri="{FF2B5EF4-FFF2-40B4-BE49-F238E27FC236}">
                <a16:creationId xmlns:a16="http://schemas.microsoft.com/office/drawing/2014/main" id="{1028C34F-A808-4E53-9F46-7B31CF4CC3A1}"/>
              </a:ext>
            </a:extLst>
          </p:cNvPr>
          <p:cNvSpPr txBox="1"/>
          <p:nvPr/>
        </p:nvSpPr>
        <p:spPr>
          <a:xfrm>
            <a:off x="7827199" y="5679898"/>
            <a:ext cx="1890445" cy="369332"/>
          </a:xfrm>
          <a:prstGeom prst="rect">
            <a:avLst/>
          </a:prstGeom>
          <a:noFill/>
        </p:spPr>
        <p:txBody>
          <a:bodyPr wrap="square" rtlCol="0">
            <a:spAutoFit/>
          </a:bodyPr>
          <a:lstStyle/>
          <a:p>
            <a:pPr algn="ctr"/>
            <a:r>
              <a:rPr lang="en-US" dirty="0"/>
              <a:t>Prediction Task</a:t>
            </a:r>
          </a:p>
        </p:txBody>
      </p:sp>
      <p:sp>
        <p:nvSpPr>
          <p:cNvPr id="13" name="Content Placeholder 2">
            <a:extLst>
              <a:ext uri="{FF2B5EF4-FFF2-40B4-BE49-F238E27FC236}">
                <a16:creationId xmlns:a16="http://schemas.microsoft.com/office/drawing/2014/main" id="{D732E995-8136-4386-A413-DCEE8F2BEF9E}"/>
              </a:ext>
            </a:extLst>
          </p:cNvPr>
          <p:cNvSpPr>
            <a:spLocks noGrp="1"/>
          </p:cNvSpPr>
          <p:nvPr>
            <p:ph idx="1"/>
          </p:nvPr>
        </p:nvSpPr>
        <p:spPr>
          <a:xfrm>
            <a:off x="437272" y="1568774"/>
            <a:ext cx="10761324" cy="4503256"/>
          </a:xfrm>
        </p:spPr>
        <p:txBody>
          <a:bodyPr>
            <a:normAutofit/>
          </a:bodyPr>
          <a:lstStyle/>
          <a:p>
            <a:pPr marL="0" indent="0" algn="ctr">
              <a:buNone/>
            </a:pPr>
            <a:r>
              <a:rPr lang="en-US" sz="2400" b="0" i="0" u="none" strike="noStrike" baseline="0" dirty="0">
                <a:latin typeface="ComputerModernRoman"/>
              </a:rPr>
              <a:t>Typically, a CNN model consists of convolution layers, for feature selection, followed by fully connected layers that perform the prediction task</a:t>
            </a:r>
            <a:endParaRPr lang="en-US" b="0" i="0" dirty="0">
              <a:solidFill>
                <a:srgbClr val="222222"/>
              </a:solidFill>
              <a:effectLst/>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dirty="0">
              <a:solidFill>
                <a:srgbClr val="222222"/>
              </a:solidFill>
              <a:latin typeface="Calibri (Body)"/>
            </a:endParaRPr>
          </a:p>
          <a:p>
            <a:pPr marL="457200" lvl="1" indent="0" algn="ctr">
              <a:buNone/>
            </a:pPr>
            <a:endParaRPr lang="en-US" b="0" i="0" dirty="0">
              <a:solidFill>
                <a:srgbClr val="222222"/>
              </a:solidFill>
              <a:effectLst/>
              <a:latin typeface="Calibri (Body)"/>
            </a:endParaRPr>
          </a:p>
          <a:p>
            <a:pPr marL="457200" lvl="1" indent="0" algn="ctr">
              <a:buNone/>
            </a:pPr>
            <a:endParaRPr lang="en-US" b="0" i="0" dirty="0">
              <a:solidFill>
                <a:srgbClr val="222222"/>
              </a:solidFill>
              <a:effectLst/>
              <a:latin typeface="Calibri (Body)"/>
            </a:endParaRPr>
          </a:p>
          <a:p>
            <a:pPr marL="457200" lvl="1" indent="0" algn="ctr">
              <a:buNone/>
            </a:pPr>
            <a:endParaRPr lang="en-US" b="0" i="0" dirty="0">
              <a:solidFill>
                <a:srgbClr val="222222"/>
              </a:solidFill>
              <a:effectLst/>
              <a:latin typeface="Calibri (Body)"/>
            </a:endParaRPr>
          </a:p>
          <a:p>
            <a:pPr marL="457200" lvl="1" indent="0">
              <a:buNone/>
            </a:pPr>
            <a:endParaRPr lang="en-US" b="0" i="0" dirty="0">
              <a:solidFill>
                <a:srgbClr val="222222"/>
              </a:solidFill>
              <a:effectLst/>
              <a:latin typeface="Calibri (Body)"/>
            </a:endParaRPr>
          </a:p>
          <a:p>
            <a:endParaRPr lang="en-US" dirty="0"/>
          </a:p>
        </p:txBody>
      </p:sp>
    </p:spTree>
    <p:extLst>
      <p:ext uri="{BB962C8B-B14F-4D97-AF65-F5344CB8AC3E}">
        <p14:creationId xmlns:p14="http://schemas.microsoft.com/office/powerpoint/2010/main" val="314502964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a:xfrm>
            <a:off x="838199" y="365125"/>
            <a:ext cx="10977081" cy="1325563"/>
          </a:xfrm>
        </p:spPr>
        <p:txBody>
          <a:bodyPr/>
          <a:lstStyle/>
          <a:p>
            <a:r>
              <a:rPr lang="en-US" dirty="0"/>
              <a:t>Pooling</a:t>
            </a:r>
            <a:endParaRPr lang="en-US" baseline="30000" dirty="0"/>
          </a:p>
        </p:txBody>
      </p:sp>
      <p:sp>
        <p:nvSpPr>
          <p:cNvPr id="11" name="Content Placeholder 2">
            <a:extLst>
              <a:ext uri="{FF2B5EF4-FFF2-40B4-BE49-F238E27FC236}">
                <a16:creationId xmlns:a16="http://schemas.microsoft.com/office/drawing/2014/main" id="{E4F759DA-C46E-47DF-A6B9-DBC60345405C}"/>
              </a:ext>
            </a:extLst>
          </p:cNvPr>
          <p:cNvSpPr>
            <a:spLocks noGrp="1"/>
          </p:cNvSpPr>
          <p:nvPr>
            <p:ph idx="1"/>
          </p:nvPr>
        </p:nvSpPr>
        <p:spPr>
          <a:xfrm>
            <a:off x="838200" y="1825624"/>
            <a:ext cx="10761324" cy="4431337"/>
          </a:xfrm>
        </p:spPr>
        <p:txBody>
          <a:bodyPr>
            <a:normAutofit fontScale="85000" lnSpcReduction="20000"/>
          </a:bodyPr>
          <a:lstStyle/>
          <a:p>
            <a:pPr marL="457200" lvl="1" indent="0" algn="ctr">
              <a:buNone/>
            </a:pPr>
            <a:r>
              <a:rPr lang="en-US" b="0" dirty="0">
                <a:solidFill>
                  <a:srgbClr val="222222"/>
                </a:solidFill>
                <a:effectLst/>
                <a:latin typeface="Calibri (Body)"/>
              </a:rPr>
              <a:t>A pooling function replaces the output of the net at a certain location with a</a:t>
            </a:r>
          </a:p>
          <a:p>
            <a:pPr marL="457200" lvl="1" indent="0" algn="ctr">
              <a:buNone/>
            </a:pPr>
            <a:r>
              <a:rPr lang="en-US" b="0" dirty="0">
                <a:solidFill>
                  <a:srgbClr val="222222"/>
                </a:solidFill>
                <a:effectLst/>
                <a:latin typeface="Calibri (Body)"/>
              </a:rPr>
              <a:t>summary statistic of the nearby outputs</a:t>
            </a:r>
          </a:p>
          <a:p>
            <a:pPr marL="457200" lvl="1" indent="0" algn="ctr">
              <a:buNone/>
            </a:pPr>
            <a:endParaRPr lang="en-US" b="0" i="0" dirty="0">
              <a:solidFill>
                <a:srgbClr val="222222"/>
              </a:solidFill>
              <a:effectLst/>
              <a:latin typeface="Calibri (Body)"/>
            </a:endParaRPr>
          </a:p>
          <a:p>
            <a:pPr lvl="1"/>
            <a:r>
              <a:rPr lang="en-US" dirty="0">
                <a:solidFill>
                  <a:srgbClr val="222222"/>
                </a:solidFill>
                <a:latin typeface="Calibri (Body)"/>
              </a:rPr>
              <a:t>max pooling</a:t>
            </a:r>
          </a:p>
          <a:p>
            <a:pPr lvl="1"/>
            <a:r>
              <a:rPr lang="en-US" b="0" i="0" dirty="0">
                <a:solidFill>
                  <a:srgbClr val="222222"/>
                </a:solidFill>
                <a:effectLst/>
                <a:latin typeface="Calibri (Body)"/>
              </a:rPr>
              <a:t>average</a:t>
            </a:r>
          </a:p>
          <a:p>
            <a:pPr lvl="1"/>
            <a:r>
              <a:rPr lang="en-US" b="0" i="0" dirty="0">
                <a:solidFill>
                  <a:srgbClr val="222222"/>
                </a:solidFill>
                <a:effectLst/>
                <a:latin typeface="Calibri (Body)"/>
              </a:rPr>
              <a:t>weighted average</a:t>
            </a:r>
          </a:p>
          <a:p>
            <a:pPr lvl="1"/>
            <a:r>
              <a:rPr lang="en-US" b="0" i="0" dirty="0">
                <a:solidFill>
                  <a:srgbClr val="222222"/>
                </a:solidFill>
                <a:effectLst/>
                <a:latin typeface="Calibri (Body)"/>
              </a:rPr>
              <a:t>sum</a:t>
            </a:r>
          </a:p>
          <a:p>
            <a:pPr lvl="1"/>
            <a:r>
              <a:rPr lang="en-US" b="0" i="0" dirty="0">
                <a:solidFill>
                  <a:srgbClr val="222222"/>
                </a:solidFill>
                <a:effectLst/>
                <a:latin typeface="Calibri (Body)"/>
              </a:rPr>
              <a:t>L2 norm</a:t>
            </a:r>
          </a:p>
          <a:p>
            <a:pPr lvl="1"/>
            <a:endParaRPr lang="en-US" b="0" i="0" dirty="0">
              <a:solidFill>
                <a:srgbClr val="222222"/>
              </a:solidFill>
              <a:effectLst/>
              <a:latin typeface="Calibri (Body)"/>
            </a:endParaRPr>
          </a:p>
          <a:p>
            <a:pPr lvl="1"/>
            <a:endParaRPr lang="en-US" b="0" i="0" dirty="0">
              <a:solidFill>
                <a:srgbClr val="222222"/>
              </a:solidFill>
              <a:effectLst/>
              <a:latin typeface="Calibri (Body)"/>
            </a:endParaRPr>
          </a:p>
          <a:p>
            <a:pPr marL="457200" lvl="1" indent="0" algn="ctr">
              <a:buNone/>
            </a:pPr>
            <a:r>
              <a:rPr lang="en-US" b="0" i="0" dirty="0">
                <a:solidFill>
                  <a:srgbClr val="222222"/>
                </a:solidFill>
                <a:effectLst/>
                <a:latin typeface="Calibri (Body)"/>
              </a:rPr>
              <a:t>pooling helps make the representation become approximately</a:t>
            </a:r>
          </a:p>
          <a:p>
            <a:pPr marL="457200" lvl="1" indent="0" algn="ctr">
              <a:buNone/>
            </a:pPr>
            <a:r>
              <a:rPr lang="en-US" b="0" i="0" dirty="0">
                <a:solidFill>
                  <a:srgbClr val="222222"/>
                </a:solidFill>
                <a:effectLst/>
                <a:latin typeface="Calibri (Body)"/>
              </a:rPr>
              <a:t>invariant to small translations of the input</a:t>
            </a:r>
          </a:p>
          <a:p>
            <a:pPr lvl="1"/>
            <a:endParaRPr lang="en-US" b="0" i="0" dirty="0">
              <a:solidFill>
                <a:srgbClr val="222222"/>
              </a:solidFill>
              <a:effectLst/>
              <a:latin typeface="Calibri (Body)"/>
            </a:endParaRPr>
          </a:p>
          <a:p>
            <a:pPr marL="457200" lvl="1" indent="0">
              <a:buNone/>
            </a:pPr>
            <a:endParaRPr lang="en-US" b="0" i="0" dirty="0">
              <a:solidFill>
                <a:srgbClr val="222222"/>
              </a:solidFill>
              <a:effectLst/>
              <a:latin typeface="Calibri (Body)"/>
            </a:endParaRPr>
          </a:p>
          <a:p>
            <a:endParaRPr lang="en-US" dirty="0"/>
          </a:p>
        </p:txBody>
      </p:sp>
    </p:spTree>
    <p:extLst>
      <p:ext uri="{BB962C8B-B14F-4D97-AF65-F5344CB8AC3E}">
        <p14:creationId xmlns:p14="http://schemas.microsoft.com/office/powerpoint/2010/main" val="87438461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a:xfrm>
            <a:off x="839416" y="116633"/>
            <a:ext cx="10977081" cy="1008112"/>
          </a:xfrm>
        </p:spPr>
        <p:txBody>
          <a:bodyPr/>
          <a:lstStyle/>
          <a:p>
            <a:r>
              <a:rPr lang="en-US" dirty="0"/>
              <a:t>Pooling</a:t>
            </a:r>
            <a:endParaRPr lang="en-US" baseline="30000" dirty="0"/>
          </a:p>
        </p:txBody>
      </p:sp>
      <p:sp>
        <p:nvSpPr>
          <p:cNvPr id="4" name="Content Placeholder 3">
            <a:extLst>
              <a:ext uri="{FF2B5EF4-FFF2-40B4-BE49-F238E27FC236}">
                <a16:creationId xmlns:a16="http://schemas.microsoft.com/office/drawing/2014/main" id="{56C5197A-526E-460C-B48F-A2F598097728}"/>
              </a:ext>
            </a:extLst>
          </p:cNvPr>
          <p:cNvSpPr>
            <a:spLocks noGrp="1"/>
          </p:cNvSpPr>
          <p:nvPr>
            <p:ph idx="1"/>
          </p:nvPr>
        </p:nvSpPr>
        <p:spPr/>
        <p:txBody>
          <a:bodyPr/>
          <a:lstStyle/>
          <a:p>
            <a:pPr marL="0" indent="0" algn="ctr">
              <a:buNone/>
            </a:pPr>
            <a:r>
              <a:rPr lang="en-US" dirty="0"/>
              <a:t>Example of max pooling</a:t>
            </a:r>
          </a:p>
        </p:txBody>
      </p:sp>
      <p:pic>
        <p:nvPicPr>
          <p:cNvPr id="5122" name="Picture 2" descr="Image for post">
            <a:extLst>
              <a:ext uri="{FF2B5EF4-FFF2-40B4-BE49-F238E27FC236}">
                <a16:creationId xmlns:a16="http://schemas.microsoft.com/office/drawing/2014/main" id="{7B158EB0-E68C-42FB-8FE1-E66181AF5E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957" y="2633663"/>
            <a:ext cx="7538844" cy="359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05231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6080" y="764721"/>
            <a:ext cx="4707360" cy="602703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extBox 1"/>
          <p:cNvSpPr txBox="1"/>
          <p:nvPr/>
        </p:nvSpPr>
        <p:spPr>
          <a:xfrm>
            <a:off x="4910821" y="1265129"/>
            <a:ext cx="5757180" cy="1384995"/>
          </a:xfrm>
          <a:prstGeom prst="rect">
            <a:avLst/>
          </a:prstGeom>
          <a:noFill/>
        </p:spPr>
        <p:txBody>
          <a:bodyPr wrap="square" rtlCol="0">
            <a:spAutoFit/>
          </a:bodyPr>
          <a:lstStyle/>
          <a:p>
            <a:pPr lvl="0" algn="l"/>
            <a:r>
              <a:rPr lang="en-US" sz="2200" dirty="0">
                <a:solidFill>
                  <a:prstClr val="black"/>
                </a:solidFill>
                <a:latin typeface="FreeSans" charset="0"/>
              </a:rPr>
              <a:t>Let us assume filter is an “eye” detector.</a:t>
            </a:r>
          </a:p>
          <a:p>
            <a:pPr lvl="0" algn="l"/>
            <a:r>
              <a:rPr lang="en-US" sz="2200" b="1" dirty="0">
                <a:solidFill>
                  <a:srgbClr val="FF0000"/>
                </a:solidFill>
                <a:latin typeface="FreeSans" charset="0"/>
              </a:rPr>
              <a:t>Q.:</a:t>
            </a:r>
            <a:r>
              <a:rPr lang="en-US" sz="2200" dirty="0">
                <a:solidFill>
                  <a:prstClr val="black"/>
                </a:solidFill>
                <a:latin typeface="FreeSans" charset="0"/>
              </a:rPr>
              <a:t> how can we make the detection robust to the exact location of the eye?</a:t>
            </a:r>
          </a:p>
          <a:p>
            <a:pPr algn="l"/>
            <a:endParaRPr lang="en-US" dirty="0"/>
          </a:p>
        </p:txBody>
      </p:sp>
      <p:sp>
        <p:nvSpPr>
          <p:cNvPr id="10" name="Title 1"/>
          <p:cNvSpPr txBox="1">
            <a:spLocks/>
          </p:cNvSpPr>
          <p:nvPr/>
        </p:nvSpPr>
        <p:spPr>
          <a:xfrm>
            <a:off x="2209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t>Pooling Layer</a:t>
            </a:r>
          </a:p>
        </p:txBody>
      </p:sp>
      <p:sp>
        <p:nvSpPr>
          <p:cNvPr id="9" name="TextBox 8"/>
          <p:cNvSpPr txBox="1"/>
          <p:nvPr/>
        </p:nvSpPr>
        <p:spPr>
          <a:xfrm>
            <a:off x="4870992" y="6578469"/>
            <a:ext cx="3381054" cy="369332"/>
          </a:xfrm>
          <a:prstGeom prst="rect">
            <a:avLst/>
          </a:prstGeom>
          <a:noFill/>
        </p:spPr>
        <p:txBody>
          <a:bodyPr wrap="none" rtlCol="0">
            <a:spAutoFit/>
          </a:bodyPr>
          <a:lstStyle/>
          <a:p>
            <a:r>
              <a:rPr lang="en-US" dirty="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a:solidFill>
                  <a:schemeClr val="bg1">
                    <a:lumMod val="65000"/>
                  </a:schemeClr>
                </a:solidFill>
              </a:rPr>
              <a:t>Ranzato</a:t>
            </a:r>
            <a:endParaRPr lang="en-US" dirty="0">
              <a:solidFill>
                <a:schemeClr val="bg1">
                  <a:lumMod val="65000"/>
                </a:schemeClr>
              </a:solidFill>
            </a:endParaRPr>
          </a:p>
        </p:txBody>
      </p:sp>
      <p:sp>
        <p:nvSpPr>
          <p:cNvPr id="11" name="Footer Placeholder 1"/>
          <p:cNvSpPr>
            <a:spLocks noGrp="1"/>
          </p:cNvSpPr>
          <p:nvPr>
            <p:ph type="ftr" sz="quarter" idx="11"/>
          </p:nvPr>
        </p:nvSpPr>
        <p:spPr bwMode="auto">
          <a:xfrm>
            <a:off x="1524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marR="0" indent="0" algn="l" defTabSz="914400" rtl="0" eaLnBrk="0" fontAlgn="base" latinLnBrk="0" hangingPunct="0">
              <a:lnSpc>
                <a:spcPct val="100000"/>
              </a:lnSpc>
              <a:spcBef>
                <a:spcPct val="0"/>
              </a:spcBef>
              <a:spcAft>
                <a:spcPct val="0"/>
              </a:spcAft>
              <a:buClrTx/>
              <a:buSzTx/>
              <a:buFontTx/>
              <a:buNone/>
              <a:tabLs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a:t>(C) Dhruv Batra </a:t>
            </a:r>
            <a:endParaRPr lang="en-US" dirty="0"/>
          </a:p>
        </p:txBody>
      </p:sp>
      <p:sp>
        <p:nvSpPr>
          <p:cNvPr id="12" name="Slide Number Placeholder 2"/>
          <p:cNvSpPr>
            <a:spLocks noGrp="1"/>
          </p:cNvSpPr>
          <p:nvPr>
            <p:ph type="sldNum" sz="quarter" idx="12"/>
          </p:nvPr>
        </p:nvSpPr>
        <p:spPr bwMode="auto">
          <a:xfrm>
            <a:off x="70866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fld id="{A51550E6-1DFF-B84C-BFE3-E4371400DA8D}" type="slidenum">
              <a:rPr lang="en-US" smtClean="0"/>
              <a:pPr>
                <a:defRPr/>
              </a:pPr>
              <a:t>129</a:t>
            </a:fld>
            <a:endParaRPr lang="en-US"/>
          </a:p>
        </p:txBody>
      </p:sp>
    </p:spTree>
    <p:extLst>
      <p:ext uri="{BB962C8B-B14F-4D97-AF65-F5344CB8AC3E}">
        <p14:creationId xmlns:p14="http://schemas.microsoft.com/office/powerpoint/2010/main" val="1836693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695400" y="492089"/>
            <a:ext cx="8358073" cy="608851"/>
          </a:xfrm>
          <a:prstGeom prst="rect">
            <a:avLst/>
          </a:prstGeom>
        </p:spPr>
        <p:txBody>
          <a:bodyPr vert="horz" wrap="square" lIns="0" tIns="11206" rIns="0" bIns="0" rtlCol="0" anchor="ctr">
            <a:spAutoFit/>
          </a:bodyPr>
          <a:lstStyle/>
          <a:p>
            <a:pPr marL="11206">
              <a:spcBef>
                <a:spcPts val="88"/>
              </a:spcBef>
            </a:pPr>
            <a:r>
              <a:rPr sz="3883" spc="-22" dirty="0"/>
              <a:t>Performing </a:t>
            </a:r>
            <a:r>
              <a:rPr sz="3883" spc="-13" dirty="0"/>
              <a:t>1-D</a:t>
            </a:r>
            <a:r>
              <a:rPr sz="3883" spc="-93" dirty="0"/>
              <a:t> </a:t>
            </a:r>
            <a:r>
              <a:rPr sz="3883" spc="-22" dirty="0"/>
              <a:t>Convolution</a:t>
            </a:r>
            <a:endParaRPr sz="3883" dirty="0"/>
          </a:p>
        </p:txBody>
      </p:sp>
      <p:sp>
        <p:nvSpPr>
          <p:cNvPr id="5" name="object 5"/>
          <p:cNvSpPr txBox="1"/>
          <p:nvPr/>
        </p:nvSpPr>
        <p:spPr>
          <a:xfrm>
            <a:off x="2175285" y="1119154"/>
            <a:ext cx="4462182" cy="717290"/>
          </a:xfrm>
          <a:prstGeom prst="rect">
            <a:avLst/>
          </a:prstGeom>
        </p:spPr>
        <p:txBody>
          <a:bodyPr vert="horz" wrap="square" lIns="0" tIns="67796" rIns="0" bIns="0" rtlCol="0">
            <a:spAutoFit/>
          </a:bodyPr>
          <a:lstStyle/>
          <a:p>
            <a:pPr marL="310419" indent="-299213">
              <a:spcBef>
                <a:spcPts val="534"/>
              </a:spcBef>
              <a:buChar char="•"/>
              <a:tabLst>
                <a:tab pos="309859" algn="l"/>
                <a:tab pos="310419" algn="l"/>
              </a:tabLst>
            </a:pPr>
            <a:r>
              <a:rPr sz="2118" spc="-13" dirty="0">
                <a:solidFill>
                  <a:srgbClr val="3333CC"/>
                </a:solidFill>
                <a:latin typeface="Arial"/>
                <a:cs typeface="Arial"/>
              </a:rPr>
              <a:t>One-dimensional continuous</a:t>
            </a:r>
            <a:r>
              <a:rPr sz="2118" spc="-44" dirty="0">
                <a:solidFill>
                  <a:srgbClr val="3333CC"/>
                </a:solidFill>
                <a:latin typeface="Arial"/>
                <a:cs typeface="Arial"/>
              </a:rPr>
              <a:t> </a:t>
            </a:r>
            <a:r>
              <a:rPr sz="2118" spc="-13" dirty="0">
                <a:solidFill>
                  <a:srgbClr val="3333CC"/>
                </a:solidFill>
                <a:latin typeface="Arial"/>
                <a:cs typeface="Arial"/>
              </a:rPr>
              <a:t>case</a:t>
            </a:r>
            <a:endParaRPr sz="2118">
              <a:latin typeface="Arial"/>
              <a:cs typeface="Arial"/>
            </a:endParaRPr>
          </a:p>
          <a:p>
            <a:pPr marL="659501" lvl="1" indent="-249344">
              <a:spcBef>
                <a:spcPts val="375"/>
              </a:spcBef>
              <a:buClr>
                <a:srgbClr val="3333CC"/>
              </a:buClr>
              <a:buChar char="•"/>
              <a:tabLst>
                <a:tab pos="658941" algn="l"/>
                <a:tab pos="659501" algn="l"/>
              </a:tabLst>
            </a:pPr>
            <a:r>
              <a:rPr sz="1765" spc="-13" dirty="0">
                <a:solidFill>
                  <a:srgbClr val="006600"/>
                </a:solidFill>
                <a:latin typeface="Arial"/>
                <a:cs typeface="Arial"/>
              </a:rPr>
              <a:t>Input </a:t>
            </a:r>
            <a:r>
              <a:rPr sz="1765" i="1" spc="-4" dirty="0">
                <a:latin typeface="Calibri"/>
                <a:cs typeface="Calibri"/>
              </a:rPr>
              <a:t>f</a:t>
            </a:r>
            <a:r>
              <a:rPr sz="1765" spc="-4" dirty="0">
                <a:latin typeface="Calibri"/>
                <a:cs typeface="Calibri"/>
              </a:rPr>
              <a:t>(</a:t>
            </a:r>
            <a:r>
              <a:rPr sz="1765" i="1" spc="-4" dirty="0">
                <a:latin typeface="Calibri"/>
                <a:cs typeface="Calibri"/>
              </a:rPr>
              <a:t>t</a:t>
            </a:r>
            <a:r>
              <a:rPr sz="1765" spc="-4" dirty="0">
                <a:latin typeface="Calibri"/>
                <a:cs typeface="Calibri"/>
              </a:rPr>
              <a:t>) </a:t>
            </a:r>
            <a:r>
              <a:rPr sz="1765" dirty="0">
                <a:solidFill>
                  <a:srgbClr val="006600"/>
                </a:solidFill>
                <a:latin typeface="Arial"/>
                <a:cs typeface="Arial"/>
              </a:rPr>
              <a:t>is </a:t>
            </a:r>
            <a:r>
              <a:rPr sz="1765" spc="-13" dirty="0">
                <a:solidFill>
                  <a:srgbClr val="006600"/>
                </a:solidFill>
                <a:latin typeface="Arial"/>
                <a:cs typeface="Arial"/>
              </a:rPr>
              <a:t>convolved </a:t>
            </a:r>
            <a:r>
              <a:rPr sz="1765" spc="-9" dirty="0">
                <a:solidFill>
                  <a:srgbClr val="006600"/>
                </a:solidFill>
                <a:latin typeface="Arial"/>
                <a:cs typeface="Arial"/>
              </a:rPr>
              <a:t>with </a:t>
            </a:r>
            <a:r>
              <a:rPr sz="1765" dirty="0">
                <a:solidFill>
                  <a:srgbClr val="006600"/>
                </a:solidFill>
                <a:latin typeface="Arial"/>
                <a:cs typeface="Arial"/>
              </a:rPr>
              <a:t>a </a:t>
            </a:r>
            <a:r>
              <a:rPr sz="1765" spc="-13" dirty="0">
                <a:solidFill>
                  <a:srgbClr val="006600"/>
                </a:solidFill>
                <a:latin typeface="Arial"/>
                <a:cs typeface="Arial"/>
              </a:rPr>
              <a:t>kernel</a:t>
            </a:r>
            <a:r>
              <a:rPr sz="1765" spc="-106" dirty="0">
                <a:solidFill>
                  <a:srgbClr val="006600"/>
                </a:solidFill>
                <a:latin typeface="Arial"/>
                <a:cs typeface="Arial"/>
              </a:rPr>
              <a:t> </a:t>
            </a:r>
            <a:r>
              <a:rPr sz="1765" i="1" spc="-9" dirty="0">
                <a:latin typeface="Calibri"/>
                <a:cs typeface="Calibri"/>
              </a:rPr>
              <a:t>g</a:t>
            </a:r>
            <a:r>
              <a:rPr sz="1765" spc="-9" dirty="0">
                <a:latin typeface="Calibri"/>
                <a:cs typeface="Calibri"/>
              </a:rPr>
              <a:t>(</a:t>
            </a:r>
            <a:r>
              <a:rPr sz="1765" i="1" spc="-9" dirty="0">
                <a:latin typeface="Calibri"/>
                <a:cs typeface="Calibri"/>
              </a:rPr>
              <a:t>t</a:t>
            </a:r>
            <a:r>
              <a:rPr sz="1765" spc="-9" dirty="0">
                <a:latin typeface="Calibri"/>
                <a:cs typeface="Calibri"/>
              </a:rPr>
              <a:t>)</a:t>
            </a:r>
            <a:endParaRPr sz="1765">
              <a:latin typeface="Calibri"/>
              <a:cs typeface="Calibri"/>
            </a:endParaRPr>
          </a:p>
        </p:txBody>
      </p:sp>
      <p:sp>
        <p:nvSpPr>
          <p:cNvPr id="6" name="object 6"/>
          <p:cNvSpPr txBox="1"/>
          <p:nvPr/>
        </p:nvSpPr>
        <p:spPr>
          <a:xfrm>
            <a:off x="5609888" y="1996121"/>
            <a:ext cx="2055159" cy="255678"/>
          </a:xfrm>
          <a:prstGeom prst="rect">
            <a:avLst/>
          </a:prstGeom>
        </p:spPr>
        <p:txBody>
          <a:bodyPr vert="horz" wrap="square" lIns="0" tIns="11206" rIns="0" bIns="0" rtlCol="0">
            <a:spAutoFit/>
          </a:bodyPr>
          <a:lstStyle/>
          <a:p>
            <a:pPr marL="11206">
              <a:spcBef>
                <a:spcPts val="88"/>
              </a:spcBef>
            </a:pPr>
            <a:r>
              <a:rPr sz="1588" spc="-9" dirty="0">
                <a:solidFill>
                  <a:srgbClr val="660066"/>
                </a:solidFill>
                <a:latin typeface="Arial"/>
                <a:cs typeface="Arial"/>
              </a:rPr>
              <a:t>Note that </a:t>
            </a:r>
            <a:r>
              <a:rPr sz="1235" spc="-4" dirty="0">
                <a:latin typeface="Calibri"/>
                <a:cs typeface="Calibri"/>
              </a:rPr>
              <a:t>(</a:t>
            </a:r>
            <a:r>
              <a:rPr sz="1235" i="1" spc="-4" dirty="0">
                <a:latin typeface="Calibri"/>
                <a:cs typeface="Calibri"/>
              </a:rPr>
              <a:t>f </a:t>
            </a:r>
            <a:r>
              <a:rPr sz="1235" i="1" dirty="0">
                <a:latin typeface="Calibri"/>
                <a:cs typeface="Calibri"/>
              </a:rPr>
              <a:t>* g </a:t>
            </a:r>
            <a:r>
              <a:rPr sz="1235" spc="-9" dirty="0">
                <a:latin typeface="Calibri"/>
                <a:cs typeface="Calibri"/>
              </a:rPr>
              <a:t>)=(</a:t>
            </a:r>
            <a:r>
              <a:rPr sz="1235" i="1" spc="-9" dirty="0">
                <a:latin typeface="Calibri"/>
                <a:cs typeface="Calibri"/>
              </a:rPr>
              <a:t>g </a:t>
            </a:r>
            <a:r>
              <a:rPr sz="1235" i="1" dirty="0">
                <a:latin typeface="Calibri"/>
                <a:cs typeface="Calibri"/>
              </a:rPr>
              <a:t>* f</a:t>
            </a:r>
            <a:r>
              <a:rPr sz="1235" i="1" spc="-124" dirty="0">
                <a:latin typeface="Calibri"/>
                <a:cs typeface="Calibri"/>
              </a:rPr>
              <a:t> </a:t>
            </a:r>
            <a:r>
              <a:rPr sz="1235" spc="-4" dirty="0">
                <a:latin typeface="Calibri"/>
                <a:cs typeface="Calibri"/>
              </a:rPr>
              <a:t>)</a:t>
            </a:r>
            <a:endParaRPr sz="1235" dirty="0">
              <a:latin typeface="Calibri"/>
              <a:cs typeface="Calibri"/>
            </a:endParaRPr>
          </a:p>
        </p:txBody>
      </p:sp>
      <p:sp>
        <p:nvSpPr>
          <p:cNvPr id="8" name="object 8"/>
          <p:cNvSpPr txBox="1"/>
          <p:nvPr/>
        </p:nvSpPr>
        <p:spPr>
          <a:xfrm>
            <a:off x="3957676" y="1919223"/>
            <a:ext cx="118782" cy="127297"/>
          </a:xfrm>
          <a:prstGeom prst="rect">
            <a:avLst/>
          </a:prstGeom>
        </p:spPr>
        <p:txBody>
          <a:bodyPr vert="horz" wrap="square" lIns="0" tIns="11766" rIns="0" bIns="0" rtlCol="0">
            <a:spAutoFit/>
          </a:bodyPr>
          <a:lstStyle/>
          <a:p>
            <a:pPr marL="11206">
              <a:spcBef>
                <a:spcPts val="93"/>
              </a:spcBef>
            </a:pPr>
            <a:r>
              <a:rPr sz="750" spc="115" dirty="0">
                <a:latin typeface="Cambria Math"/>
                <a:cs typeface="Cambria Math"/>
              </a:rPr>
              <a:t>∞</a:t>
            </a:r>
            <a:endParaRPr sz="750">
              <a:latin typeface="Cambria Math"/>
              <a:cs typeface="Cambria Math"/>
            </a:endParaRPr>
          </a:p>
        </p:txBody>
      </p:sp>
      <p:sp>
        <p:nvSpPr>
          <p:cNvPr id="9" name="object 9"/>
          <p:cNvSpPr txBox="1"/>
          <p:nvPr/>
        </p:nvSpPr>
        <p:spPr>
          <a:xfrm>
            <a:off x="3080780" y="1841733"/>
            <a:ext cx="2079251" cy="609782"/>
          </a:xfrm>
          <a:prstGeom prst="rect">
            <a:avLst/>
          </a:prstGeom>
        </p:spPr>
        <p:txBody>
          <a:bodyPr vert="horz" wrap="square" lIns="0" tIns="142875" rIns="0" bIns="0" rtlCol="0">
            <a:spAutoFit/>
          </a:bodyPr>
          <a:lstStyle/>
          <a:p>
            <a:pPr marL="33619">
              <a:spcBef>
                <a:spcPts val="1125"/>
              </a:spcBef>
            </a:pPr>
            <a:r>
              <a:rPr sz="1279" spc="88" dirty="0">
                <a:latin typeface="Calibri"/>
                <a:cs typeface="Calibri"/>
              </a:rPr>
              <a:t>(</a:t>
            </a:r>
            <a:r>
              <a:rPr sz="1279" i="1" spc="88" dirty="0">
                <a:latin typeface="Calibri"/>
                <a:cs typeface="Calibri"/>
              </a:rPr>
              <a:t>f </a:t>
            </a:r>
            <a:r>
              <a:rPr sz="1279" spc="13" dirty="0">
                <a:latin typeface="Calibri"/>
                <a:cs typeface="Calibri"/>
              </a:rPr>
              <a:t>* </a:t>
            </a:r>
            <a:r>
              <a:rPr sz="1279" i="1" spc="66" dirty="0">
                <a:latin typeface="Calibri"/>
                <a:cs typeface="Calibri"/>
              </a:rPr>
              <a:t>g</a:t>
            </a:r>
            <a:r>
              <a:rPr sz="1279" spc="66" dirty="0">
                <a:latin typeface="Calibri"/>
                <a:cs typeface="Calibri"/>
              </a:rPr>
              <a:t>) </a:t>
            </a:r>
            <a:r>
              <a:rPr sz="1279" spc="57" dirty="0">
                <a:latin typeface="Cambria Math"/>
                <a:cs typeface="Cambria Math"/>
              </a:rPr>
              <a:t>≡ </a:t>
            </a:r>
            <a:r>
              <a:rPr sz="2912" spc="-469" baseline="-12626" dirty="0">
                <a:latin typeface="Cambria Math"/>
                <a:cs typeface="Cambria Math"/>
              </a:rPr>
              <a:t>∫</a:t>
            </a:r>
            <a:r>
              <a:rPr sz="2912" spc="-331" baseline="-12626" dirty="0">
                <a:latin typeface="Cambria Math"/>
                <a:cs typeface="Cambria Math"/>
              </a:rPr>
              <a:t> </a:t>
            </a:r>
            <a:r>
              <a:rPr sz="1279" i="1" spc="9" dirty="0">
                <a:latin typeface="Calibri"/>
                <a:cs typeface="Calibri"/>
              </a:rPr>
              <a:t>f </a:t>
            </a:r>
            <a:r>
              <a:rPr sz="1279" spc="53" dirty="0">
                <a:latin typeface="Calibri"/>
                <a:cs typeface="Calibri"/>
              </a:rPr>
              <a:t>(</a:t>
            </a:r>
            <a:r>
              <a:rPr sz="1279" i="1" spc="53" dirty="0">
                <a:latin typeface="Calibri"/>
                <a:cs typeface="Calibri"/>
              </a:rPr>
              <a:t>τ</a:t>
            </a:r>
            <a:r>
              <a:rPr sz="1279" spc="53" dirty="0">
                <a:latin typeface="Calibri"/>
                <a:cs typeface="Calibri"/>
              </a:rPr>
              <a:t>)</a:t>
            </a:r>
            <a:r>
              <a:rPr sz="1279" i="1" spc="53" dirty="0">
                <a:latin typeface="Calibri"/>
                <a:cs typeface="Calibri"/>
              </a:rPr>
              <a:t>g</a:t>
            </a:r>
            <a:r>
              <a:rPr sz="1279" spc="53" dirty="0">
                <a:latin typeface="Calibri"/>
                <a:cs typeface="Calibri"/>
              </a:rPr>
              <a:t>(</a:t>
            </a:r>
            <a:r>
              <a:rPr sz="1279" i="1" spc="53" dirty="0">
                <a:latin typeface="Calibri"/>
                <a:cs typeface="Calibri"/>
              </a:rPr>
              <a:t>t </a:t>
            </a:r>
            <a:r>
              <a:rPr sz="1279" spc="57" dirty="0">
                <a:latin typeface="Cambria Math"/>
                <a:cs typeface="Cambria Math"/>
              </a:rPr>
              <a:t>− </a:t>
            </a:r>
            <a:r>
              <a:rPr sz="1279" i="1" spc="150" dirty="0">
                <a:latin typeface="Calibri"/>
                <a:cs typeface="Calibri"/>
              </a:rPr>
              <a:t>τ</a:t>
            </a:r>
            <a:r>
              <a:rPr sz="1279" spc="150" dirty="0">
                <a:latin typeface="Calibri"/>
                <a:cs typeface="Calibri"/>
              </a:rPr>
              <a:t>)</a:t>
            </a:r>
            <a:r>
              <a:rPr sz="1279" i="1" spc="150" dirty="0">
                <a:latin typeface="Calibri"/>
                <a:cs typeface="Calibri"/>
              </a:rPr>
              <a:t>dτ</a:t>
            </a:r>
            <a:endParaRPr sz="1279" dirty="0">
              <a:latin typeface="Calibri"/>
              <a:cs typeface="Calibri"/>
            </a:endParaRPr>
          </a:p>
          <a:p>
            <a:pPr marR="202277" algn="ctr">
              <a:spcBef>
                <a:spcPts val="401"/>
              </a:spcBef>
            </a:pPr>
            <a:r>
              <a:rPr sz="750" spc="66" dirty="0">
                <a:latin typeface="Cambria Math"/>
                <a:cs typeface="Cambria Math"/>
              </a:rPr>
              <a:t>−∞</a:t>
            </a:r>
            <a:endParaRPr sz="750" dirty="0">
              <a:latin typeface="Cambria Math"/>
              <a:cs typeface="Cambria Math"/>
            </a:endParaRPr>
          </a:p>
        </p:txBody>
      </p:sp>
      <p:sp>
        <p:nvSpPr>
          <p:cNvPr id="10" name="object 10"/>
          <p:cNvSpPr/>
          <p:nvPr/>
        </p:nvSpPr>
        <p:spPr>
          <a:xfrm>
            <a:off x="3099873" y="1895614"/>
            <a:ext cx="2068606" cy="574862"/>
          </a:xfrm>
          <a:custGeom>
            <a:avLst/>
            <a:gdLst/>
            <a:ahLst/>
            <a:cxnLst/>
            <a:rect l="l" t="t" r="r" b="b"/>
            <a:pathLst>
              <a:path w="2344420" h="651510">
                <a:moveTo>
                  <a:pt x="0" y="0"/>
                </a:moveTo>
                <a:lnTo>
                  <a:pt x="2343803" y="0"/>
                </a:lnTo>
                <a:lnTo>
                  <a:pt x="2343803" y="651492"/>
                </a:lnTo>
                <a:lnTo>
                  <a:pt x="0" y="651492"/>
                </a:lnTo>
                <a:lnTo>
                  <a:pt x="0" y="0"/>
                </a:lnTo>
                <a:close/>
              </a:path>
            </a:pathLst>
          </a:custGeom>
          <a:ln w="9419">
            <a:solidFill>
              <a:srgbClr val="000000"/>
            </a:solidFill>
          </a:ln>
        </p:spPr>
        <p:txBody>
          <a:bodyPr wrap="square" lIns="0" tIns="0" rIns="0" bIns="0" rtlCol="0"/>
          <a:lstStyle/>
          <a:p>
            <a:endParaRPr sz="1588"/>
          </a:p>
        </p:txBody>
      </p:sp>
      <p:sp>
        <p:nvSpPr>
          <p:cNvPr id="11" name="object 11"/>
          <p:cNvSpPr/>
          <p:nvPr/>
        </p:nvSpPr>
        <p:spPr>
          <a:xfrm>
            <a:off x="8489576" y="1101910"/>
            <a:ext cx="1407334" cy="3433841"/>
          </a:xfrm>
          <a:prstGeom prst="rect">
            <a:avLst/>
          </a:prstGeom>
          <a:blipFill>
            <a:blip r:embed="rId2" cstate="print"/>
            <a:stretch>
              <a:fillRect/>
            </a:stretch>
          </a:blipFill>
        </p:spPr>
        <p:txBody>
          <a:bodyPr wrap="square" lIns="0" tIns="0" rIns="0" bIns="0" rtlCol="0"/>
          <a:lstStyle/>
          <a:p>
            <a:endParaRPr sz="1588"/>
          </a:p>
        </p:txBody>
      </p:sp>
      <p:sp>
        <p:nvSpPr>
          <p:cNvPr id="12" name="object 12"/>
          <p:cNvSpPr/>
          <p:nvPr/>
        </p:nvSpPr>
        <p:spPr>
          <a:xfrm>
            <a:off x="8485421" y="1097756"/>
            <a:ext cx="1415863" cy="3442447"/>
          </a:xfrm>
          <a:custGeom>
            <a:avLst/>
            <a:gdLst/>
            <a:ahLst/>
            <a:cxnLst/>
            <a:rect l="l" t="t" r="r" b="b"/>
            <a:pathLst>
              <a:path w="1604645" h="3901440">
                <a:moveTo>
                  <a:pt x="0" y="0"/>
                </a:moveTo>
                <a:lnTo>
                  <a:pt x="1604398" y="0"/>
                </a:lnTo>
                <a:lnTo>
                  <a:pt x="1604398" y="3901105"/>
                </a:lnTo>
                <a:lnTo>
                  <a:pt x="0" y="3901105"/>
                </a:lnTo>
                <a:lnTo>
                  <a:pt x="0" y="0"/>
                </a:lnTo>
                <a:close/>
              </a:path>
            </a:pathLst>
          </a:custGeom>
          <a:ln w="9419">
            <a:solidFill>
              <a:srgbClr val="000000"/>
            </a:solidFill>
          </a:ln>
        </p:spPr>
        <p:txBody>
          <a:bodyPr wrap="square" lIns="0" tIns="0" rIns="0" bIns="0" rtlCol="0"/>
          <a:lstStyle/>
          <a:p>
            <a:endParaRPr sz="1588"/>
          </a:p>
        </p:txBody>
      </p:sp>
      <p:sp>
        <p:nvSpPr>
          <p:cNvPr id="14" name="object 14"/>
          <p:cNvSpPr/>
          <p:nvPr/>
        </p:nvSpPr>
        <p:spPr>
          <a:xfrm>
            <a:off x="3968375" y="2631141"/>
            <a:ext cx="4388224" cy="2012654"/>
          </a:xfrm>
          <a:prstGeom prst="rect">
            <a:avLst/>
          </a:prstGeom>
          <a:blipFill>
            <a:blip r:embed="rId3" cstate="print"/>
            <a:stretch>
              <a:fillRect/>
            </a:stretch>
          </a:blipFill>
        </p:spPr>
        <p:txBody>
          <a:bodyPr wrap="square" lIns="0" tIns="0" rIns="0" bIns="0" rtlCol="0"/>
          <a:lstStyle/>
          <a:p>
            <a:endParaRPr sz="1588"/>
          </a:p>
        </p:txBody>
      </p:sp>
      <p:sp>
        <p:nvSpPr>
          <p:cNvPr id="15" name="object 15"/>
          <p:cNvSpPr/>
          <p:nvPr/>
        </p:nvSpPr>
        <p:spPr>
          <a:xfrm>
            <a:off x="4034865" y="4625787"/>
            <a:ext cx="4587688" cy="934991"/>
          </a:xfrm>
          <a:prstGeom prst="rect">
            <a:avLst/>
          </a:prstGeom>
          <a:blipFill>
            <a:blip r:embed="rId4" cstate="print"/>
            <a:stretch>
              <a:fillRect/>
            </a:stretch>
          </a:blipFill>
        </p:spPr>
        <p:txBody>
          <a:bodyPr wrap="square" lIns="0" tIns="0" rIns="0" bIns="0" rtlCol="0"/>
          <a:lstStyle/>
          <a:p>
            <a:endParaRPr sz="1588"/>
          </a:p>
        </p:txBody>
      </p:sp>
      <p:sp>
        <p:nvSpPr>
          <p:cNvPr id="16" name="object 16"/>
          <p:cNvSpPr/>
          <p:nvPr/>
        </p:nvSpPr>
        <p:spPr>
          <a:xfrm>
            <a:off x="6361952" y="5556623"/>
            <a:ext cx="2061134" cy="775696"/>
          </a:xfrm>
          <a:prstGeom prst="rect">
            <a:avLst/>
          </a:prstGeom>
          <a:blipFill>
            <a:blip r:embed="rId5" cstate="print"/>
            <a:stretch>
              <a:fillRect/>
            </a:stretch>
          </a:blipFill>
        </p:spPr>
        <p:txBody>
          <a:bodyPr wrap="square" lIns="0" tIns="0" rIns="0" bIns="0" rtlCol="0"/>
          <a:lstStyle/>
          <a:p>
            <a:endParaRPr sz="1588"/>
          </a:p>
        </p:txBody>
      </p:sp>
      <p:sp>
        <p:nvSpPr>
          <p:cNvPr id="17" name="object 17"/>
          <p:cNvSpPr txBox="1"/>
          <p:nvPr/>
        </p:nvSpPr>
        <p:spPr>
          <a:xfrm>
            <a:off x="911424" y="2657092"/>
            <a:ext cx="1915085" cy="2390470"/>
          </a:xfrm>
          <a:prstGeom prst="rect">
            <a:avLst/>
          </a:prstGeom>
        </p:spPr>
        <p:txBody>
          <a:bodyPr vert="horz" wrap="square" lIns="0" tIns="12326" rIns="0" bIns="0" rtlCol="0">
            <a:spAutoFit/>
          </a:bodyPr>
          <a:lstStyle/>
          <a:p>
            <a:pPr marL="11206" marR="4483">
              <a:lnSpc>
                <a:spcPct val="99400"/>
              </a:lnSpc>
              <a:spcBef>
                <a:spcPts val="97"/>
              </a:spcBef>
              <a:buSzPct val="93750"/>
              <a:buAutoNum type="arabicPeriod"/>
              <a:tabLst>
                <a:tab pos="160253" algn="l"/>
              </a:tabLst>
            </a:pPr>
            <a:r>
              <a:rPr sz="1412" spc="-13" dirty="0">
                <a:solidFill>
                  <a:srgbClr val="660066"/>
                </a:solidFill>
                <a:latin typeface="Arial"/>
                <a:cs typeface="Arial"/>
              </a:rPr>
              <a:t>Express </a:t>
            </a:r>
            <a:r>
              <a:rPr sz="1412" spc="-9" dirty="0">
                <a:solidFill>
                  <a:srgbClr val="660066"/>
                </a:solidFill>
                <a:latin typeface="Arial"/>
                <a:cs typeface="Arial"/>
              </a:rPr>
              <a:t>each</a:t>
            </a:r>
            <a:r>
              <a:rPr sz="1412" spc="-71" dirty="0">
                <a:solidFill>
                  <a:srgbClr val="660066"/>
                </a:solidFill>
                <a:latin typeface="Arial"/>
                <a:cs typeface="Arial"/>
              </a:rPr>
              <a:t> </a:t>
            </a:r>
            <a:r>
              <a:rPr sz="1412" spc="-9" dirty="0">
                <a:solidFill>
                  <a:srgbClr val="660066"/>
                </a:solidFill>
                <a:latin typeface="Arial"/>
                <a:cs typeface="Arial"/>
              </a:rPr>
              <a:t>function  </a:t>
            </a:r>
            <a:r>
              <a:rPr sz="1412" spc="-4" dirty="0">
                <a:solidFill>
                  <a:srgbClr val="660066"/>
                </a:solidFill>
                <a:latin typeface="Arial"/>
                <a:cs typeface="Arial"/>
              </a:rPr>
              <a:t>in </a:t>
            </a:r>
            <a:r>
              <a:rPr sz="1412" spc="-9" dirty="0">
                <a:solidFill>
                  <a:srgbClr val="660066"/>
                </a:solidFill>
                <a:latin typeface="Arial"/>
                <a:cs typeface="Arial"/>
              </a:rPr>
              <a:t>terms of </a:t>
            </a:r>
            <a:r>
              <a:rPr sz="1412" dirty="0">
                <a:solidFill>
                  <a:srgbClr val="660066"/>
                </a:solidFill>
                <a:latin typeface="Arial"/>
                <a:cs typeface="Arial"/>
              </a:rPr>
              <a:t>a </a:t>
            </a:r>
            <a:r>
              <a:rPr sz="1412" spc="-13" dirty="0">
                <a:solidFill>
                  <a:srgbClr val="660066"/>
                </a:solidFill>
                <a:latin typeface="Arial"/>
                <a:cs typeface="Arial"/>
              </a:rPr>
              <a:t>dummy  </a:t>
            </a:r>
            <a:r>
              <a:rPr sz="1412" spc="-9" dirty="0">
                <a:solidFill>
                  <a:srgbClr val="660066"/>
                </a:solidFill>
                <a:latin typeface="Arial"/>
                <a:cs typeface="Arial"/>
              </a:rPr>
              <a:t>variable</a:t>
            </a:r>
            <a:r>
              <a:rPr sz="1412" spc="-18" dirty="0">
                <a:solidFill>
                  <a:srgbClr val="660066"/>
                </a:solidFill>
                <a:latin typeface="Arial"/>
                <a:cs typeface="Arial"/>
              </a:rPr>
              <a:t> </a:t>
            </a:r>
            <a:r>
              <a:rPr sz="1412" dirty="0">
                <a:latin typeface="Times New Roman"/>
                <a:cs typeface="Times New Roman"/>
              </a:rPr>
              <a:t>τ</a:t>
            </a:r>
          </a:p>
          <a:p>
            <a:pPr>
              <a:spcBef>
                <a:spcPts val="13"/>
              </a:spcBef>
              <a:buClr>
                <a:srgbClr val="660066"/>
              </a:buClr>
              <a:buFont typeface="Arial"/>
              <a:buAutoNum type="arabicPeriod"/>
            </a:pPr>
            <a:endParaRPr sz="1412" dirty="0">
              <a:latin typeface="Times New Roman"/>
              <a:cs typeface="Times New Roman"/>
            </a:endParaRPr>
          </a:p>
          <a:p>
            <a:pPr marL="11206" marR="307618" algn="just">
              <a:lnSpc>
                <a:spcPts val="1677"/>
              </a:lnSpc>
              <a:buSzPct val="93750"/>
              <a:buAutoNum type="arabicPeriod"/>
              <a:tabLst>
                <a:tab pos="209561" algn="l"/>
              </a:tabLst>
            </a:pPr>
            <a:r>
              <a:rPr sz="1412" spc="-9" dirty="0">
                <a:solidFill>
                  <a:srgbClr val="660066"/>
                </a:solidFill>
                <a:latin typeface="Arial"/>
                <a:cs typeface="Arial"/>
              </a:rPr>
              <a:t>Reflect one of</a:t>
            </a:r>
            <a:r>
              <a:rPr sz="1412" spc="-79" dirty="0">
                <a:solidFill>
                  <a:srgbClr val="660066"/>
                </a:solidFill>
                <a:latin typeface="Arial"/>
                <a:cs typeface="Arial"/>
              </a:rPr>
              <a:t> </a:t>
            </a:r>
            <a:r>
              <a:rPr sz="1412" spc="-9" dirty="0">
                <a:solidFill>
                  <a:srgbClr val="660066"/>
                </a:solidFill>
                <a:latin typeface="Arial"/>
                <a:cs typeface="Arial"/>
              </a:rPr>
              <a:t>the  functions</a:t>
            </a:r>
            <a:r>
              <a:rPr sz="1412" spc="-53" dirty="0">
                <a:solidFill>
                  <a:srgbClr val="660066"/>
                </a:solidFill>
                <a:latin typeface="Arial"/>
                <a:cs typeface="Arial"/>
              </a:rPr>
              <a:t> </a:t>
            </a:r>
            <a:r>
              <a:rPr sz="1412" i="1" spc="-9" dirty="0">
                <a:latin typeface="Calibri"/>
                <a:cs typeface="Calibri"/>
              </a:rPr>
              <a:t>g</a:t>
            </a:r>
            <a:r>
              <a:rPr sz="1412" spc="-9" dirty="0">
                <a:latin typeface="Times New Roman"/>
                <a:cs typeface="Times New Roman"/>
              </a:rPr>
              <a:t>(τ)</a:t>
            </a:r>
            <a:r>
              <a:rPr sz="1412" spc="-9" dirty="0">
                <a:latin typeface="Wingdings"/>
                <a:cs typeface="Wingdings"/>
              </a:rPr>
              <a:t></a:t>
            </a:r>
            <a:r>
              <a:rPr sz="1412" i="1" spc="-9" dirty="0">
                <a:latin typeface="Calibri"/>
                <a:cs typeface="Calibri"/>
              </a:rPr>
              <a:t>g</a:t>
            </a:r>
            <a:r>
              <a:rPr sz="1412" spc="-9" dirty="0">
                <a:latin typeface="Times New Roman"/>
                <a:cs typeface="Times New Roman"/>
              </a:rPr>
              <a:t>(-τ)</a:t>
            </a:r>
            <a:endParaRPr sz="1412" dirty="0">
              <a:latin typeface="Times New Roman"/>
              <a:cs typeface="Times New Roman"/>
            </a:endParaRPr>
          </a:p>
          <a:p>
            <a:pPr>
              <a:lnSpc>
                <a:spcPct val="100000"/>
              </a:lnSpc>
              <a:buClr>
                <a:srgbClr val="660066"/>
              </a:buClr>
              <a:buFont typeface="Arial"/>
              <a:buAutoNum type="arabicPeriod"/>
            </a:pPr>
            <a:endParaRPr sz="1677" dirty="0">
              <a:latin typeface="Times New Roman"/>
              <a:cs typeface="Times New Roman"/>
            </a:endParaRPr>
          </a:p>
          <a:p>
            <a:pPr marL="11206" marR="224690" algn="just">
              <a:lnSpc>
                <a:spcPts val="1677"/>
              </a:lnSpc>
              <a:spcBef>
                <a:spcPts val="1434"/>
              </a:spcBef>
              <a:buSzPct val="93750"/>
              <a:buAutoNum type="arabicPeriod"/>
              <a:tabLst>
                <a:tab pos="200036" algn="l"/>
              </a:tabLst>
            </a:pPr>
            <a:r>
              <a:rPr sz="1412" spc="-13" dirty="0">
                <a:solidFill>
                  <a:srgbClr val="660066"/>
                </a:solidFill>
                <a:latin typeface="Arial"/>
                <a:cs typeface="Arial"/>
              </a:rPr>
              <a:t>Add </a:t>
            </a:r>
            <a:r>
              <a:rPr sz="1412" dirty="0">
                <a:solidFill>
                  <a:srgbClr val="660066"/>
                </a:solidFill>
                <a:latin typeface="Arial"/>
                <a:cs typeface="Arial"/>
              </a:rPr>
              <a:t>a </a:t>
            </a:r>
            <a:r>
              <a:rPr sz="1412" spc="-9" dirty="0">
                <a:solidFill>
                  <a:srgbClr val="660066"/>
                </a:solidFill>
                <a:latin typeface="Arial"/>
                <a:cs typeface="Arial"/>
              </a:rPr>
              <a:t>time </a:t>
            </a:r>
            <a:r>
              <a:rPr sz="1412" spc="-13" dirty="0">
                <a:solidFill>
                  <a:srgbClr val="660066"/>
                </a:solidFill>
                <a:latin typeface="Arial"/>
                <a:cs typeface="Arial"/>
              </a:rPr>
              <a:t>offset</a:t>
            </a:r>
            <a:r>
              <a:rPr sz="1412" spc="-62" dirty="0">
                <a:solidFill>
                  <a:srgbClr val="660066"/>
                </a:solidFill>
                <a:latin typeface="Arial"/>
                <a:cs typeface="Arial"/>
              </a:rPr>
              <a:t> </a:t>
            </a:r>
            <a:r>
              <a:rPr sz="1412" i="1" spc="-4" dirty="0">
                <a:latin typeface="Calibri"/>
                <a:cs typeface="Calibri"/>
              </a:rPr>
              <a:t>t</a:t>
            </a:r>
            <a:r>
              <a:rPr sz="1412" spc="-4" dirty="0">
                <a:latin typeface="Times New Roman"/>
                <a:cs typeface="Times New Roman"/>
              </a:rPr>
              <a:t>, </a:t>
            </a:r>
            <a:r>
              <a:rPr sz="1412" spc="-4" dirty="0">
                <a:solidFill>
                  <a:srgbClr val="660066"/>
                </a:solidFill>
                <a:latin typeface="Times New Roman"/>
                <a:cs typeface="Times New Roman"/>
              </a:rPr>
              <a:t> </a:t>
            </a:r>
            <a:r>
              <a:rPr sz="1412" spc="-13" dirty="0">
                <a:solidFill>
                  <a:srgbClr val="660066"/>
                </a:solidFill>
                <a:latin typeface="Arial"/>
                <a:cs typeface="Arial"/>
              </a:rPr>
              <a:t>which allows </a:t>
            </a:r>
            <a:r>
              <a:rPr sz="1412" i="1" spc="-9" dirty="0">
                <a:latin typeface="Calibri"/>
                <a:cs typeface="Calibri"/>
              </a:rPr>
              <a:t>g</a:t>
            </a:r>
            <a:r>
              <a:rPr sz="1412" spc="-9" dirty="0">
                <a:latin typeface="Times New Roman"/>
                <a:cs typeface="Times New Roman"/>
              </a:rPr>
              <a:t>(</a:t>
            </a:r>
            <a:r>
              <a:rPr sz="1412" i="1" spc="-9" dirty="0">
                <a:latin typeface="Calibri"/>
                <a:cs typeface="Calibri"/>
              </a:rPr>
              <a:t>t</a:t>
            </a:r>
            <a:r>
              <a:rPr sz="1412" spc="-9" dirty="0">
                <a:latin typeface="Times New Roman"/>
                <a:cs typeface="Times New Roman"/>
              </a:rPr>
              <a:t>-τ) </a:t>
            </a:r>
            <a:r>
              <a:rPr sz="1412" dirty="0">
                <a:solidFill>
                  <a:srgbClr val="660066"/>
                </a:solidFill>
                <a:latin typeface="Arial"/>
                <a:cs typeface="Arial"/>
              </a:rPr>
              <a:t>to  </a:t>
            </a:r>
            <a:r>
              <a:rPr sz="1412" spc="-9" dirty="0">
                <a:solidFill>
                  <a:srgbClr val="660066"/>
                </a:solidFill>
                <a:latin typeface="Arial"/>
                <a:cs typeface="Arial"/>
              </a:rPr>
              <a:t>slide </a:t>
            </a:r>
            <a:r>
              <a:rPr sz="1412" spc="-13" dirty="0">
                <a:solidFill>
                  <a:srgbClr val="660066"/>
                </a:solidFill>
                <a:latin typeface="Arial"/>
                <a:cs typeface="Arial"/>
              </a:rPr>
              <a:t>along </a:t>
            </a:r>
            <a:r>
              <a:rPr sz="1412" spc="-4" dirty="0">
                <a:solidFill>
                  <a:srgbClr val="660066"/>
                </a:solidFill>
                <a:latin typeface="Arial"/>
                <a:cs typeface="Arial"/>
              </a:rPr>
              <a:t>the </a:t>
            </a:r>
            <a:r>
              <a:rPr sz="1412" dirty="0">
                <a:latin typeface="Times New Roman"/>
                <a:cs typeface="Times New Roman"/>
              </a:rPr>
              <a:t>τ</a:t>
            </a:r>
            <a:r>
              <a:rPr sz="1412" spc="-124" dirty="0">
                <a:latin typeface="Times New Roman"/>
                <a:cs typeface="Times New Roman"/>
              </a:rPr>
              <a:t> </a:t>
            </a:r>
            <a:r>
              <a:rPr sz="1412" spc="-9" dirty="0">
                <a:solidFill>
                  <a:srgbClr val="660066"/>
                </a:solidFill>
                <a:latin typeface="Arial"/>
                <a:cs typeface="Arial"/>
              </a:rPr>
              <a:t>axis</a:t>
            </a:r>
            <a:endParaRPr sz="1412" dirty="0">
              <a:latin typeface="Arial"/>
              <a:cs typeface="Arial"/>
            </a:endParaRPr>
          </a:p>
        </p:txBody>
      </p:sp>
      <p:sp>
        <p:nvSpPr>
          <p:cNvPr id="18" name="object 18"/>
          <p:cNvSpPr txBox="1"/>
          <p:nvPr/>
        </p:nvSpPr>
        <p:spPr>
          <a:xfrm>
            <a:off x="859212" y="5454222"/>
            <a:ext cx="2892798" cy="882195"/>
          </a:xfrm>
          <a:prstGeom prst="rect">
            <a:avLst/>
          </a:prstGeom>
        </p:spPr>
        <p:txBody>
          <a:bodyPr vert="horz" wrap="square" lIns="0" tIns="11206" rIns="0" bIns="0" rtlCol="0">
            <a:spAutoFit/>
          </a:bodyPr>
          <a:lstStyle/>
          <a:p>
            <a:pPr marL="11206">
              <a:spcBef>
                <a:spcPts val="88"/>
              </a:spcBef>
            </a:pPr>
            <a:r>
              <a:rPr sz="1412" spc="-9" dirty="0">
                <a:solidFill>
                  <a:srgbClr val="660066"/>
                </a:solidFill>
                <a:latin typeface="Arial"/>
                <a:cs typeface="Arial"/>
              </a:rPr>
              <a:t>4. Start </a:t>
            </a:r>
            <a:r>
              <a:rPr sz="1412" i="1" dirty="0">
                <a:latin typeface="Calibri"/>
                <a:cs typeface="Calibri"/>
              </a:rPr>
              <a:t>t </a:t>
            </a:r>
            <a:r>
              <a:rPr sz="1412" spc="-9" dirty="0">
                <a:solidFill>
                  <a:srgbClr val="660066"/>
                </a:solidFill>
                <a:latin typeface="Arial"/>
                <a:cs typeface="Arial"/>
              </a:rPr>
              <a:t>at </a:t>
            </a:r>
            <a:r>
              <a:rPr sz="1412" spc="-4" dirty="0">
                <a:latin typeface="Times New Roman"/>
                <a:cs typeface="Times New Roman"/>
              </a:rPr>
              <a:t>-∞ </a:t>
            </a:r>
            <a:r>
              <a:rPr sz="1412" spc="-9" dirty="0">
                <a:latin typeface="Times New Roman"/>
                <a:cs typeface="Times New Roman"/>
              </a:rPr>
              <a:t>and</a:t>
            </a:r>
            <a:r>
              <a:rPr sz="1412" spc="-44" dirty="0">
                <a:latin typeface="Times New Roman"/>
                <a:cs typeface="Times New Roman"/>
              </a:rPr>
              <a:t> </a:t>
            </a:r>
            <a:r>
              <a:rPr sz="1412" spc="-4" dirty="0">
                <a:latin typeface="Times New Roman"/>
                <a:cs typeface="Times New Roman"/>
              </a:rPr>
              <a:t>slide</a:t>
            </a:r>
            <a:endParaRPr sz="1412" dirty="0">
              <a:latin typeface="Times New Roman"/>
              <a:cs typeface="Times New Roman"/>
            </a:endParaRPr>
          </a:p>
          <a:p>
            <a:pPr marL="11206">
              <a:lnSpc>
                <a:spcPts val="1685"/>
              </a:lnSpc>
            </a:pPr>
            <a:r>
              <a:rPr sz="1412" spc="-9" dirty="0">
                <a:solidFill>
                  <a:srgbClr val="660066"/>
                </a:solidFill>
                <a:latin typeface="Arial"/>
                <a:cs typeface="Arial"/>
              </a:rPr>
              <a:t>all </a:t>
            </a:r>
            <a:r>
              <a:rPr sz="1412" spc="-4" dirty="0">
                <a:solidFill>
                  <a:srgbClr val="660066"/>
                </a:solidFill>
                <a:latin typeface="Arial"/>
                <a:cs typeface="Arial"/>
              </a:rPr>
              <a:t>the </a:t>
            </a:r>
            <a:r>
              <a:rPr sz="1412" spc="-13" dirty="0">
                <a:solidFill>
                  <a:srgbClr val="660066"/>
                </a:solidFill>
                <a:latin typeface="Arial"/>
                <a:cs typeface="Arial"/>
              </a:rPr>
              <a:t>wa</a:t>
            </a:r>
            <a:r>
              <a:rPr lang="en-US" sz="1412" spc="-13" dirty="0">
                <a:solidFill>
                  <a:srgbClr val="660066"/>
                </a:solidFill>
                <a:latin typeface="Arial"/>
                <a:cs typeface="Arial"/>
              </a:rPr>
              <a:t>y to </a:t>
            </a:r>
            <a:r>
              <a:rPr lang="en-US" sz="1412" spc="-9" dirty="0">
                <a:latin typeface="Times New Roman"/>
                <a:cs typeface="Times New Roman"/>
              </a:rPr>
              <a:t> </a:t>
            </a:r>
            <a:r>
              <a:rPr sz="1412" spc="-9" dirty="0">
                <a:latin typeface="Times New Roman"/>
                <a:cs typeface="Times New Roman"/>
              </a:rPr>
              <a:t>+∞</a:t>
            </a:r>
            <a:endParaRPr sz="1412" dirty="0">
              <a:latin typeface="Times New Roman"/>
              <a:cs typeface="Times New Roman"/>
            </a:endParaRPr>
          </a:p>
          <a:p>
            <a:pPr marL="11206" marR="4483">
              <a:lnSpc>
                <a:spcPts val="1677"/>
              </a:lnSpc>
              <a:spcBef>
                <a:spcPts val="57"/>
              </a:spcBef>
            </a:pPr>
            <a:r>
              <a:rPr sz="1412" spc="-13" dirty="0">
                <a:solidFill>
                  <a:srgbClr val="660066"/>
                </a:solidFill>
                <a:latin typeface="Arial"/>
                <a:cs typeface="Arial"/>
              </a:rPr>
              <a:t>Wherever </a:t>
            </a:r>
            <a:r>
              <a:rPr sz="1412" spc="-9" dirty="0">
                <a:solidFill>
                  <a:srgbClr val="660066"/>
                </a:solidFill>
                <a:latin typeface="Arial"/>
                <a:cs typeface="Arial"/>
              </a:rPr>
              <a:t>the two </a:t>
            </a:r>
            <a:r>
              <a:rPr sz="1412" spc="-13" dirty="0">
                <a:solidFill>
                  <a:srgbClr val="660066"/>
                </a:solidFill>
                <a:latin typeface="Arial"/>
                <a:cs typeface="Arial"/>
              </a:rPr>
              <a:t>functions </a:t>
            </a:r>
            <a:r>
              <a:rPr sz="1412" spc="-9" dirty="0">
                <a:solidFill>
                  <a:srgbClr val="660066"/>
                </a:solidFill>
                <a:latin typeface="Arial"/>
                <a:cs typeface="Arial"/>
              </a:rPr>
              <a:t>intersect  find </a:t>
            </a:r>
            <a:r>
              <a:rPr sz="1412" spc="-4" dirty="0">
                <a:solidFill>
                  <a:srgbClr val="660066"/>
                </a:solidFill>
                <a:latin typeface="Arial"/>
                <a:cs typeface="Arial"/>
              </a:rPr>
              <a:t>the </a:t>
            </a:r>
            <a:r>
              <a:rPr sz="1412" spc="-9" dirty="0">
                <a:solidFill>
                  <a:srgbClr val="660066"/>
                </a:solidFill>
                <a:latin typeface="Arial"/>
                <a:cs typeface="Arial"/>
              </a:rPr>
              <a:t>integral of their</a:t>
            </a:r>
            <a:r>
              <a:rPr sz="1412" spc="-22" dirty="0">
                <a:solidFill>
                  <a:srgbClr val="660066"/>
                </a:solidFill>
                <a:latin typeface="Arial"/>
                <a:cs typeface="Arial"/>
              </a:rPr>
              <a:t> </a:t>
            </a:r>
            <a:r>
              <a:rPr sz="1412" spc="-13" dirty="0">
                <a:solidFill>
                  <a:srgbClr val="660066"/>
                </a:solidFill>
                <a:latin typeface="Arial"/>
                <a:cs typeface="Arial"/>
              </a:rPr>
              <a:t>product</a:t>
            </a:r>
            <a:endParaRPr sz="1412" dirty="0">
              <a:latin typeface="Arial"/>
              <a:cs typeface="Arial"/>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6080" y="764721"/>
            <a:ext cx="7410240" cy="602703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9" name="TextBox 8"/>
          <p:cNvSpPr txBox="1"/>
          <p:nvPr/>
        </p:nvSpPr>
        <p:spPr>
          <a:xfrm>
            <a:off x="4910821" y="1279773"/>
            <a:ext cx="5757180" cy="1446550"/>
          </a:xfrm>
          <a:prstGeom prst="rect">
            <a:avLst/>
          </a:prstGeom>
          <a:noFill/>
        </p:spPr>
        <p:txBody>
          <a:bodyPr wrap="square" rtlCol="0">
            <a:spAutoFit/>
          </a:bodyPr>
          <a:lstStyle/>
          <a:p>
            <a:pPr lvl="0" algn="l"/>
            <a:r>
              <a:rPr lang="en-US" sz="2200" dirty="0">
                <a:solidFill>
                  <a:prstClr val="black"/>
                </a:solidFill>
                <a:latin typeface="FreeSans" charset="0"/>
              </a:rPr>
              <a:t>By “</a:t>
            </a:r>
            <a:r>
              <a:rPr lang="en-US" sz="2200" dirty="0">
                <a:solidFill>
                  <a:srgbClr val="FF0000"/>
                </a:solidFill>
                <a:latin typeface="FreeSans" charset="0"/>
              </a:rPr>
              <a:t>pooling</a:t>
            </a:r>
            <a:r>
              <a:rPr lang="en-US" sz="2200" dirty="0">
                <a:solidFill>
                  <a:prstClr val="black"/>
                </a:solidFill>
                <a:latin typeface="FreeSans" charset="0"/>
              </a:rPr>
              <a:t>” (e.g., taking max) filter</a:t>
            </a:r>
          </a:p>
          <a:p>
            <a:pPr lvl="0" algn="l"/>
            <a:r>
              <a:rPr lang="en-US" sz="2200" dirty="0">
                <a:solidFill>
                  <a:prstClr val="black"/>
                </a:solidFill>
                <a:latin typeface="FreeSans" charset="0"/>
              </a:rPr>
              <a:t>responses at different locations we gain robustness to the exact spatial location of features.</a:t>
            </a:r>
          </a:p>
        </p:txBody>
      </p:sp>
      <p:sp>
        <p:nvSpPr>
          <p:cNvPr id="10" name="Title 1"/>
          <p:cNvSpPr txBox="1">
            <a:spLocks/>
          </p:cNvSpPr>
          <p:nvPr/>
        </p:nvSpPr>
        <p:spPr>
          <a:xfrm>
            <a:off x="2209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t>Pooling Layer</a:t>
            </a:r>
          </a:p>
        </p:txBody>
      </p:sp>
      <p:sp>
        <p:nvSpPr>
          <p:cNvPr id="11" name="TextBox 10"/>
          <p:cNvSpPr txBox="1"/>
          <p:nvPr/>
        </p:nvSpPr>
        <p:spPr>
          <a:xfrm>
            <a:off x="4870992" y="6578469"/>
            <a:ext cx="3381054" cy="369332"/>
          </a:xfrm>
          <a:prstGeom prst="rect">
            <a:avLst/>
          </a:prstGeom>
          <a:noFill/>
        </p:spPr>
        <p:txBody>
          <a:bodyPr wrap="none" rtlCol="0">
            <a:spAutoFit/>
          </a:bodyPr>
          <a:lstStyle/>
          <a:p>
            <a:r>
              <a:rPr lang="en-US" dirty="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a:solidFill>
                  <a:schemeClr val="bg1">
                    <a:lumMod val="65000"/>
                  </a:schemeClr>
                </a:solidFill>
              </a:rPr>
              <a:t>Ranzato</a:t>
            </a:r>
            <a:endParaRPr lang="en-US" dirty="0">
              <a:solidFill>
                <a:schemeClr val="bg1">
                  <a:lumMod val="65000"/>
                </a:schemeClr>
              </a:solidFill>
            </a:endParaRPr>
          </a:p>
        </p:txBody>
      </p:sp>
      <p:sp>
        <p:nvSpPr>
          <p:cNvPr id="12" name="Footer Placeholder 1"/>
          <p:cNvSpPr>
            <a:spLocks noGrp="1"/>
          </p:cNvSpPr>
          <p:nvPr>
            <p:ph type="ftr" sz="quarter" idx="11"/>
          </p:nvPr>
        </p:nvSpPr>
        <p:spPr bwMode="auto">
          <a:xfrm>
            <a:off x="1524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marR="0" indent="0" algn="l" defTabSz="914400" rtl="0" eaLnBrk="0" fontAlgn="base" latinLnBrk="0" hangingPunct="0">
              <a:lnSpc>
                <a:spcPct val="100000"/>
              </a:lnSpc>
              <a:spcBef>
                <a:spcPct val="0"/>
              </a:spcBef>
              <a:spcAft>
                <a:spcPct val="0"/>
              </a:spcAft>
              <a:buClrTx/>
              <a:buSzTx/>
              <a:buFontTx/>
              <a:buNone/>
              <a:tabLs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a:t>(C) Dhruv Batra </a:t>
            </a:r>
            <a:endParaRPr lang="en-US" dirty="0"/>
          </a:p>
        </p:txBody>
      </p:sp>
    </p:spTree>
    <p:extLst>
      <p:ext uri="{BB962C8B-B14F-4D97-AF65-F5344CB8AC3E}">
        <p14:creationId xmlns:p14="http://schemas.microsoft.com/office/powerpoint/2010/main" val="6728768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4960076" y="539268"/>
            <a:ext cx="2992928" cy="445922"/>
          </a:xfrm>
          <a:prstGeom prst="rect">
            <a:avLst/>
          </a:prstGeom>
        </p:spPr>
        <p:txBody>
          <a:bodyPr vert="horz" wrap="square" lIns="0" tIns="11206" rIns="0" bIns="0" rtlCol="0" anchor="ctr">
            <a:spAutoFit/>
          </a:bodyPr>
          <a:lstStyle/>
          <a:p>
            <a:pPr marL="11206">
              <a:spcBef>
                <a:spcPts val="88"/>
              </a:spcBef>
            </a:pPr>
            <a:r>
              <a:rPr sz="2824" spc="-18" dirty="0"/>
              <a:t>What </a:t>
            </a:r>
            <a:r>
              <a:rPr sz="2824" spc="-4" dirty="0"/>
              <a:t>is</a:t>
            </a:r>
            <a:r>
              <a:rPr sz="2824" spc="-84" dirty="0"/>
              <a:t> </a:t>
            </a:r>
            <a:r>
              <a:rPr sz="2824" spc="-13" dirty="0"/>
              <a:t>Pooling?</a:t>
            </a:r>
            <a:endParaRPr sz="2824" dirty="0"/>
          </a:p>
        </p:txBody>
      </p:sp>
      <p:sp>
        <p:nvSpPr>
          <p:cNvPr id="5" name="object 5"/>
          <p:cNvSpPr txBox="1"/>
          <p:nvPr/>
        </p:nvSpPr>
        <p:spPr>
          <a:xfrm>
            <a:off x="2175285" y="1183699"/>
            <a:ext cx="7809940" cy="1012947"/>
          </a:xfrm>
          <a:prstGeom prst="rect">
            <a:avLst/>
          </a:prstGeom>
        </p:spPr>
        <p:txBody>
          <a:bodyPr vert="horz" wrap="square" lIns="0" tIns="67796" rIns="0" bIns="0" rtlCol="0">
            <a:spAutoFit/>
          </a:bodyPr>
          <a:lstStyle/>
          <a:p>
            <a:pPr marL="310419" indent="-299213">
              <a:spcBef>
                <a:spcPts val="534"/>
              </a:spcBef>
              <a:buChar char="•"/>
              <a:tabLst>
                <a:tab pos="309859" algn="l"/>
                <a:tab pos="310419" algn="l"/>
                <a:tab pos="2501286" algn="l"/>
              </a:tabLst>
            </a:pPr>
            <a:r>
              <a:rPr sz="2118" spc="-13" dirty="0">
                <a:solidFill>
                  <a:srgbClr val="3333CC"/>
                </a:solidFill>
                <a:latin typeface="Arial"/>
                <a:cs typeface="Arial"/>
              </a:rPr>
              <a:t>Pooling </a:t>
            </a:r>
            <a:r>
              <a:rPr sz="2118" spc="-4" dirty="0">
                <a:solidFill>
                  <a:srgbClr val="3333CC"/>
                </a:solidFill>
                <a:latin typeface="Arial"/>
                <a:cs typeface="Arial"/>
              </a:rPr>
              <a:t>in</a:t>
            </a:r>
            <a:r>
              <a:rPr sz="2118" spc="-22" dirty="0">
                <a:solidFill>
                  <a:srgbClr val="3333CC"/>
                </a:solidFill>
                <a:latin typeface="Arial"/>
                <a:cs typeface="Arial"/>
              </a:rPr>
              <a:t> </a:t>
            </a:r>
            <a:r>
              <a:rPr sz="2118" dirty="0">
                <a:solidFill>
                  <a:srgbClr val="3333CC"/>
                </a:solidFill>
                <a:latin typeface="Arial"/>
                <a:cs typeface="Arial"/>
              </a:rPr>
              <a:t>a</a:t>
            </a:r>
            <a:r>
              <a:rPr sz="2118" spc="-13" dirty="0">
                <a:solidFill>
                  <a:srgbClr val="3333CC"/>
                </a:solidFill>
                <a:latin typeface="Arial"/>
                <a:cs typeface="Arial"/>
              </a:rPr>
              <a:t> </a:t>
            </a:r>
            <a:r>
              <a:rPr sz="2118" spc="-9" dirty="0">
                <a:solidFill>
                  <a:srgbClr val="3333CC"/>
                </a:solidFill>
                <a:latin typeface="Arial"/>
                <a:cs typeface="Arial"/>
              </a:rPr>
              <a:t>CNN</a:t>
            </a:r>
            <a:r>
              <a:rPr lang="en-US" sz="2118" spc="-9" dirty="0">
                <a:solidFill>
                  <a:srgbClr val="3333CC"/>
                </a:solidFill>
                <a:latin typeface="Arial"/>
                <a:cs typeface="Arial"/>
              </a:rPr>
              <a:t> </a:t>
            </a:r>
            <a:r>
              <a:rPr sz="2118" spc="-4" dirty="0">
                <a:solidFill>
                  <a:srgbClr val="3333CC"/>
                </a:solidFill>
                <a:latin typeface="Arial"/>
                <a:cs typeface="Arial"/>
              </a:rPr>
              <a:t>is </a:t>
            </a:r>
            <a:r>
              <a:rPr sz="2118" dirty="0">
                <a:solidFill>
                  <a:srgbClr val="3333CC"/>
                </a:solidFill>
                <a:latin typeface="Arial"/>
                <a:cs typeface="Arial"/>
              </a:rPr>
              <a:t>a </a:t>
            </a:r>
            <a:r>
              <a:rPr sz="2118" spc="-13" dirty="0">
                <a:solidFill>
                  <a:srgbClr val="3333CC"/>
                </a:solidFill>
                <a:latin typeface="Arial"/>
                <a:cs typeface="Arial"/>
              </a:rPr>
              <a:t>subsampling</a:t>
            </a:r>
            <a:r>
              <a:rPr sz="2118" spc="-66" dirty="0">
                <a:solidFill>
                  <a:srgbClr val="3333CC"/>
                </a:solidFill>
                <a:latin typeface="Arial"/>
                <a:cs typeface="Arial"/>
              </a:rPr>
              <a:t> </a:t>
            </a:r>
            <a:r>
              <a:rPr sz="2118" spc="-13" dirty="0">
                <a:solidFill>
                  <a:srgbClr val="3333CC"/>
                </a:solidFill>
                <a:latin typeface="Arial"/>
                <a:cs typeface="Arial"/>
              </a:rPr>
              <a:t>step</a:t>
            </a:r>
            <a:endParaRPr sz="2118" dirty="0">
              <a:latin typeface="Arial"/>
              <a:cs typeface="Arial"/>
            </a:endParaRPr>
          </a:p>
          <a:p>
            <a:pPr marL="659501" lvl="1" indent="-249344">
              <a:spcBef>
                <a:spcPts val="375"/>
              </a:spcBef>
              <a:buClr>
                <a:srgbClr val="3333CC"/>
              </a:buClr>
              <a:buChar char="•"/>
              <a:tabLst>
                <a:tab pos="658941" algn="l"/>
                <a:tab pos="659501" algn="l"/>
              </a:tabLst>
            </a:pPr>
            <a:r>
              <a:rPr sz="1765" spc="-9" dirty="0">
                <a:solidFill>
                  <a:srgbClr val="006600"/>
                </a:solidFill>
                <a:latin typeface="Arial"/>
                <a:cs typeface="Arial"/>
              </a:rPr>
              <a:t>It </a:t>
            </a:r>
            <a:r>
              <a:rPr sz="1765" spc="-13" dirty="0">
                <a:solidFill>
                  <a:srgbClr val="006600"/>
                </a:solidFill>
                <a:latin typeface="Arial"/>
                <a:cs typeface="Arial"/>
              </a:rPr>
              <a:t>replaces output </a:t>
            </a:r>
            <a:r>
              <a:rPr sz="1765" spc="-9" dirty="0">
                <a:solidFill>
                  <a:srgbClr val="006600"/>
                </a:solidFill>
                <a:latin typeface="Arial"/>
                <a:cs typeface="Arial"/>
              </a:rPr>
              <a:t>at </a:t>
            </a:r>
            <a:r>
              <a:rPr sz="1765" dirty="0">
                <a:solidFill>
                  <a:srgbClr val="006600"/>
                </a:solidFill>
                <a:latin typeface="Arial"/>
                <a:cs typeface="Arial"/>
              </a:rPr>
              <a:t>a </a:t>
            </a:r>
            <a:r>
              <a:rPr sz="1765" spc="-9" dirty="0">
                <a:solidFill>
                  <a:srgbClr val="006600"/>
                </a:solidFill>
                <a:latin typeface="Arial"/>
                <a:cs typeface="Arial"/>
              </a:rPr>
              <a:t>location with </a:t>
            </a:r>
            <a:r>
              <a:rPr sz="1765" dirty="0">
                <a:solidFill>
                  <a:srgbClr val="006600"/>
                </a:solidFill>
                <a:latin typeface="Arial"/>
                <a:cs typeface="Arial"/>
              </a:rPr>
              <a:t>a </a:t>
            </a:r>
            <a:r>
              <a:rPr sz="1765" spc="-18" dirty="0">
                <a:solidFill>
                  <a:srgbClr val="006600"/>
                </a:solidFill>
                <a:latin typeface="Arial"/>
                <a:cs typeface="Arial"/>
              </a:rPr>
              <a:t>summary </a:t>
            </a:r>
            <a:r>
              <a:rPr sz="1765" spc="-9" dirty="0">
                <a:solidFill>
                  <a:srgbClr val="006600"/>
                </a:solidFill>
                <a:latin typeface="Arial"/>
                <a:cs typeface="Arial"/>
              </a:rPr>
              <a:t>statistic of </a:t>
            </a:r>
            <a:r>
              <a:rPr sz="1765" spc="-13" dirty="0">
                <a:solidFill>
                  <a:srgbClr val="006600"/>
                </a:solidFill>
                <a:latin typeface="Arial"/>
                <a:cs typeface="Arial"/>
              </a:rPr>
              <a:t>nearby</a:t>
            </a:r>
            <a:r>
              <a:rPr sz="1765" spc="-154" dirty="0">
                <a:solidFill>
                  <a:srgbClr val="006600"/>
                </a:solidFill>
                <a:latin typeface="Arial"/>
                <a:cs typeface="Arial"/>
              </a:rPr>
              <a:t> </a:t>
            </a:r>
            <a:r>
              <a:rPr sz="1765" spc="-13" dirty="0">
                <a:solidFill>
                  <a:srgbClr val="006600"/>
                </a:solidFill>
                <a:latin typeface="Arial"/>
                <a:cs typeface="Arial"/>
              </a:rPr>
              <a:t>outputs</a:t>
            </a:r>
            <a:endParaRPr sz="1765" dirty="0">
              <a:latin typeface="Arial"/>
              <a:cs typeface="Arial"/>
            </a:endParaRPr>
          </a:p>
          <a:p>
            <a:pPr marL="659501" indent="-299213">
              <a:spcBef>
                <a:spcPts val="366"/>
              </a:spcBef>
              <a:buClr>
                <a:srgbClr val="3333CC"/>
              </a:buClr>
              <a:buChar char="•"/>
              <a:tabLst>
                <a:tab pos="658941" algn="l"/>
                <a:tab pos="659501" algn="l"/>
              </a:tabLst>
            </a:pPr>
            <a:r>
              <a:rPr sz="1588" spc="-9" dirty="0">
                <a:solidFill>
                  <a:srgbClr val="660066"/>
                </a:solidFill>
                <a:latin typeface="Arial"/>
                <a:cs typeface="Arial"/>
              </a:rPr>
              <a:t>E,g,, </a:t>
            </a:r>
            <a:r>
              <a:rPr sz="1588" i="1" spc="-13" dirty="0">
                <a:solidFill>
                  <a:srgbClr val="660066"/>
                </a:solidFill>
                <a:latin typeface="Arial"/>
                <a:cs typeface="Arial"/>
              </a:rPr>
              <a:t>Max </a:t>
            </a:r>
            <a:r>
              <a:rPr sz="1588" i="1" spc="-9" dirty="0">
                <a:solidFill>
                  <a:srgbClr val="660066"/>
                </a:solidFill>
                <a:latin typeface="Arial"/>
                <a:cs typeface="Arial"/>
              </a:rPr>
              <a:t>pooling </a:t>
            </a:r>
            <a:r>
              <a:rPr sz="1588" spc="-13" dirty="0">
                <a:solidFill>
                  <a:srgbClr val="660066"/>
                </a:solidFill>
                <a:latin typeface="Arial"/>
                <a:cs typeface="Arial"/>
              </a:rPr>
              <a:t>reports </a:t>
            </a:r>
            <a:r>
              <a:rPr sz="1588" spc="-9" dirty="0">
                <a:solidFill>
                  <a:srgbClr val="660066"/>
                </a:solidFill>
                <a:latin typeface="Arial"/>
                <a:cs typeface="Arial"/>
              </a:rPr>
              <a:t>the </a:t>
            </a:r>
            <a:r>
              <a:rPr sz="1588" spc="-13" dirty="0">
                <a:solidFill>
                  <a:srgbClr val="660066"/>
                </a:solidFill>
                <a:latin typeface="Arial"/>
                <a:cs typeface="Arial"/>
              </a:rPr>
              <a:t>maximum output </a:t>
            </a:r>
            <a:r>
              <a:rPr sz="1588" spc="-9" dirty="0">
                <a:solidFill>
                  <a:srgbClr val="660066"/>
                </a:solidFill>
                <a:latin typeface="Arial"/>
                <a:cs typeface="Arial"/>
              </a:rPr>
              <a:t>within </a:t>
            </a:r>
            <a:r>
              <a:rPr sz="1588" dirty="0">
                <a:solidFill>
                  <a:srgbClr val="660066"/>
                </a:solidFill>
                <a:latin typeface="Arial"/>
                <a:cs typeface="Arial"/>
              </a:rPr>
              <a:t>a </a:t>
            </a:r>
            <a:r>
              <a:rPr sz="1588" spc="-13" dirty="0">
                <a:solidFill>
                  <a:srgbClr val="660066"/>
                </a:solidFill>
                <a:latin typeface="Arial"/>
                <a:cs typeface="Arial"/>
              </a:rPr>
              <a:t>rectangular</a:t>
            </a:r>
            <a:r>
              <a:rPr sz="1588" spc="-26" dirty="0">
                <a:solidFill>
                  <a:srgbClr val="660066"/>
                </a:solidFill>
                <a:latin typeface="Arial"/>
                <a:cs typeface="Arial"/>
              </a:rPr>
              <a:t> </a:t>
            </a:r>
            <a:r>
              <a:rPr sz="1588" spc="-13" dirty="0">
                <a:solidFill>
                  <a:srgbClr val="660066"/>
                </a:solidFill>
                <a:latin typeface="Arial"/>
                <a:cs typeface="Arial"/>
              </a:rPr>
              <a:t>neighborhood</a:t>
            </a:r>
            <a:endParaRPr sz="1588" dirty="0">
              <a:latin typeface="Arial"/>
              <a:cs typeface="Arial"/>
            </a:endParaRPr>
          </a:p>
        </p:txBody>
      </p:sp>
      <p:sp>
        <p:nvSpPr>
          <p:cNvPr id="6" name="object 6"/>
          <p:cNvSpPr/>
          <p:nvPr/>
        </p:nvSpPr>
        <p:spPr>
          <a:xfrm>
            <a:off x="3915450" y="2878743"/>
            <a:ext cx="4906568" cy="2088478"/>
          </a:xfrm>
          <a:prstGeom prst="rect">
            <a:avLst/>
          </a:prstGeom>
          <a:blipFill>
            <a:blip r:embed="rId2" cstate="print"/>
            <a:stretch>
              <a:fillRect/>
            </a:stretch>
          </a:blipFill>
        </p:spPr>
        <p:txBody>
          <a:bodyPr wrap="square" lIns="0" tIns="0" rIns="0" bIns="0" rtlCol="0"/>
          <a:lstStyle/>
          <a:p>
            <a:endParaRPr sz="1588"/>
          </a:p>
        </p:txBody>
      </p:sp>
      <p:sp>
        <p:nvSpPr>
          <p:cNvPr id="7" name="object 7"/>
          <p:cNvSpPr/>
          <p:nvPr/>
        </p:nvSpPr>
        <p:spPr>
          <a:xfrm>
            <a:off x="3897733" y="2874587"/>
            <a:ext cx="4928907" cy="2097181"/>
          </a:xfrm>
          <a:custGeom>
            <a:avLst/>
            <a:gdLst/>
            <a:ahLst/>
            <a:cxnLst/>
            <a:rect l="l" t="t" r="r" b="b"/>
            <a:pathLst>
              <a:path w="5586095" h="2376804">
                <a:moveTo>
                  <a:pt x="0" y="0"/>
                </a:moveTo>
                <a:lnTo>
                  <a:pt x="5585565" y="0"/>
                </a:lnTo>
                <a:lnTo>
                  <a:pt x="5585565" y="2376361"/>
                </a:lnTo>
                <a:lnTo>
                  <a:pt x="0" y="2376361"/>
                </a:lnTo>
                <a:lnTo>
                  <a:pt x="0" y="0"/>
                </a:lnTo>
                <a:close/>
              </a:path>
            </a:pathLst>
          </a:custGeom>
          <a:ln w="9419">
            <a:solidFill>
              <a:srgbClr val="000000"/>
            </a:solidFill>
          </a:ln>
        </p:spPr>
        <p:txBody>
          <a:bodyPr wrap="square" lIns="0" tIns="0" rIns="0" bIns="0" rtlCol="0"/>
          <a:lstStyle/>
          <a:p>
            <a:endParaRPr sz="1588"/>
          </a:p>
        </p:txBody>
      </p:sp>
      <p:sp>
        <p:nvSpPr>
          <p:cNvPr id="2" name="TextBox 1">
            <a:extLst>
              <a:ext uri="{FF2B5EF4-FFF2-40B4-BE49-F238E27FC236}">
                <a16:creationId xmlns:a16="http://schemas.microsoft.com/office/drawing/2014/main" id="{A22291DB-4D54-FB48-A059-BCDD92F051B7}"/>
              </a:ext>
            </a:extLst>
          </p:cNvPr>
          <p:cNvSpPr txBox="1"/>
          <p:nvPr/>
        </p:nvSpPr>
        <p:spPr>
          <a:xfrm>
            <a:off x="3473824" y="5849471"/>
            <a:ext cx="5996065" cy="336695"/>
          </a:xfrm>
          <a:prstGeom prst="rect">
            <a:avLst/>
          </a:prstGeom>
          <a:noFill/>
        </p:spPr>
        <p:txBody>
          <a:bodyPr wrap="none" rtlCol="0">
            <a:spAutoFit/>
          </a:bodyPr>
          <a:lstStyle/>
          <a:p>
            <a:r>
              <a:rPr lang="en-US" sz="1588" dirty="0"/>
              <a:t>https://</a:t>
            </a:r>
            <a:r>
              <a:rPr lang="en-US" sz="1588" dirty="0" err="1"/>
              <a:t>deepai.org</a:t>
            </a:r>
            <a:r>
              <a:rPr lang="en-US" sz="1588" dirty="0"/>
              <a:t>/machine-learning-glossary-and-terms/max-pooling</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4175335" y="464861"/>
            <a:ext cx="4475606" cy="880528"/>
          </a:xfrm>
          <a:prstGeom prst="rect">
            <a:avLst/>
          </a:prstGeom>
        </p:spPr>
        <p:txBody>
          <a:bodyPr vert="horz" wrap="square" lIns="0" tIns="11206" rIns="0" bIns="0" rtlCol="0" anchor="ctr">
            <a:spAutoFit/>
          </a:bodyPr>
          <a:lstStyle/>
          <a:p>
            <a:pPr marL="11206">
              <a:spcBef>
                <a:spcPts val="88"/>
              </a:spcBef>
            </a:pPr>
            <a:r>
              <a:rPr sz="2824" spc="-13" dirty="0"/>
              <a:t>The </a:t>
            </a:r>
            <a:r>
              <a:rPr lang="en-US" sz="2824" spc="-9" dirty="0"/>
              <a:t>P</a:t>
            </a:r>
            <a:r>
              <a:rPr sz="2824" spc="-9" dirty="0"/>
              <a:t>ooling </a:t>
            </a:r>
            <a:r>
              <a:rPr lang="en-US" sz="2824" spc="-13" dirty="0"/>
              <a:t>S</a:t>
            </a:r>
            <a:r>
              <a:rPr sz="2824" spc="-13" dirty="0"/>
              <a:t>tage </a:t>
            </a:r>
            <a:r>
              <a:rPr sz="2824" spc="-4" dirty="0"/>
              <a:t>in </a:t>
            </a:r>
            <a:r>
              <a:rPr sz="2824" dirty="0"/>
              <a:t>a</a:t>
            </a:r>
            <a:r>
              <a:rPr sz="2824" spc="-124" dirty="0"/>
              <a:t> </a:t>
            </a:r>
            <a:r>
              <a:rPr sz="2824" spc="-18" dirty="0"/>
              <a:t>CNN</a:t>
            </a:r>
            <a:endParaRPr sz="2824" dirty="0"/>
          </a:p>
        </p:txBody>
      </p:sp>
      <p:sp>
        <p:nvSpPr>
          <p:cNvPr id="5" name="object 5"/>
          <p:cNvSpPr txBox="1"/>
          <p:nvPr/>
        </p:nvSpPr>
        <p:spPr>
          <a:xfrm>
            <a:off x="2175285" y="1641437"/>
            <a:ext cx="4352365" cy="4123712"/>
          </a:xfrm>
          <a:prstGeom prst="rect">
            <a:avLst/>
          </a:prstGeom>
        </p:spPr>
        <p:txBody>
          <a:bodyPr vert="horz" wrap="square" lIns="0" tIns="30816" rIns="0" bIns="0" rtlCol="0">
            <a:spAutoFit/>
          </a:bodyPr>
          <a:lstStyle/>
          <a:p>
            <a:pPr marL="309859" marR="40904" indent="-299213">
              <a:lnSpc>
                <a:spcPts val="2453"/>
              </a:lnSpc>
              <a:spcBef>
                <a:spcPts val="243"/>
              </a:spcBef>
              <a:buChar char="•"/>
              <a:tabLst>
                <a:tab pos="309859" algn="l"/>
                <a:tab pos="310419" algn="l"/>
              </a:tabLst>
            </a:pPr>
            <a:r>
              <a:rPr sz="2118" spc="-13" dirty="0">
                <a:solidFill>
                  <a:srgbClr val="3333CC"/>
                </a:solidFill>
                <a:latin typeface="Arial"/>
                <a:cs typeface="Arial"/>
              </a:rPr>
              <a:t>Typical </a:t>
            </a:r>
            <a:r>
              <a:rPr sz="2118" spc="-9" dirty="0">
                <a:solidFill>
                  <a:srgbClr val="3333CC"/>
                </a:solidFill>
                <a:latin typeface="Arial"/>
                <a:cs typeface="Arial"/>
              </a:rPr>
              <a:t>layer of </a:t>
            </a:r>
            <a:r>
              <a:rPr sz="2118" dirty="0">
                <a:solidFill>
                  <a:srgbClr val="3333CC"/>
                </a:solidFill>
                <a:latin typeface="Arial"/>
                <a:cs typeface="Arial"/>
              </a:rPr>
              <a:t>a </a:t>
            </a:r>
            <a:r>
              <a:rPr sz="2118" spc="-13" dirty="0">
                <a:solidFill>
                  <a:srgbClr val="3333CC"/>
                </a:solidFill>
                <a:latin typeface="Arial"/>
                <a:cs typeface="Arial"/>
              </a:rPr>
              <a:t>CNN consists</a:t>
            </a:r>
            <a:r>
              <a:rPr sz="2118" spc="-128" dirty="0">
                <a:solidFill>
                  <a:srgbClr val="3333CC"/>
                </a:solidFill>
                <a:latin typeface="Arial"/>
                <a:cs typeface="Arial"/>
              </a:rPr>
              <a:t> </a:t>
            </a:r>
            <a:r>
              <a:rPr sz="2118" spc="-9" dirty="0">
                <a:solidFill>
                  <a:srgbClr val="3333CC"/>
                </a:solidFill>
                <a:latin typeface="Arial"/>
                <a:cs typeface="Arial"/>
              </a:rPr>
              <a:t>of  </a:t>
            </a:r>
            <a:r>
              <a:rPr sz="2118" spc="-13" dirty="0">
                <a:solidFill>
                  <a:srgbClr val="3333CC"/>
                </a:solidFill>
                <a:latin typeface="Arial"/>
                <a:cs typeface="Arial"/>
              </a:rPr>
              <a:t>three</a:t>
            </a:r>
            <a:r>
              <a:rPr sz="2118" spc="-26" dirty="0">
                <a:solidFill>
                  <a:srgbClr val="3333CC"/>
                </a:solidFill>
                <a:latin typeface="Arial"/>
                <a:cs typeface="Arial"/>
              </a:rPr>
              <a:t> </a:t>
            </a:r>
            <a:r>
              <a:rPr sz="2118" spc="-13" dirty="0">
                <a:solidFill>
                  <a:srgbClr val="3333CC"/>
                </a:solidFill>
                <a:latin typeface="Arial"/>
                <a:cs typeface="Arial"/>
              </a:rPr>
              <a:t>stages</a:t>
            </a:r>
            <a:endParaRPr sz="2118">
              <a:latin typeface="Arial"/>
              <a:cs typeface="Arial"/>
            </a:endParaRPr>
          </a:p>
          <a:p>
            <a:pPr marL="310419" indent="-299213">
              <a:spcBef>
                <a:spcPts val="401"/>
              </a:spcBef>
              <a:buChar char="•"/>
              <a:tabLst>
                <a:tab pos="309859" algn="l"/>
                <a:tab pos="310419" algn="l"/>
              </a:tabLst>
            </a:pPr>
            <a:r>
              <a:rPr sz="2118" spc="-13" dirty="0">
                <a:solidFill>
                  <a:srgbClr val="3333CC"/>
                </a:solidFill>
                <a:latin typeface="Arial"/>
                <a:cs typeface="Arial"/>
              </a:rPr>
              <a:t>Stage</a:t>
            </a:r>
            <a:r>
              <a:rPr sz="2118" spc="-26" dirty="0">
                <a:solidFill>
                  <a:srgbClr val="3333CC"/>
                </a:solidFill>
                <a:latin typeface="Arial"/>
                <a:cs typeface="Arial"/>
              </a:rPr>
              <a:t> </a:t>
            </a:r>
            <a:r>
              <a:rPr sz="2118" spc="-9" dirty="0">
                <a:solidFill>
                  <a:srgbClr val="3333CC"/>
                </a:solidFill>
                <a:latin typeface="Arial"/>
                <a:cs typeface="Arial"/>
              </a:rPr>
              <a:t>1:</a:t>
            </a:r>
            <a:endParaRPr sz="2118">
              <a:latin typeface="Arial"/>
              <a:cs typeface="Arial"/>
            </a:endParaRPr>
          </a:p>
          <a:p>
            <a:pPr marL="659501" marR="473474" lvl="1" indent="-249344">
              <a:lnSpc>
                <a:spcPct val="98000"/>
              </a:lnSpc>
              <a:spcBef>
                <a:spcPts val="503"/>
              </a:spcBef>
              <a:buClr>
                <a:srgbClr val="3333CC"/>
              </a:buClr>
              <a:buChar char="•"/>
              <a:tabLst>
                <a:tab pos="658941" algn="l"/>
                <a:tab pos="659501" algn="l"/>
              </a:tabLst>
            </a:pPr>
            <a:r>
              <a:rPr sz="1765" spc="-13" dirty="0">
                <a:solidFill>
                  <a:srgbClr val="006600"/>
                </a:solidFill>
                <a:latin typeface="Arial"/>
                <a:cs typeface="Arial"/>
              </a:rPr>
              <a:t>perform several convolutions </a:t>
            </a:r>
            <a:r>
              <a:rPr sz="1765" spc="-4" dirty="0">
                <a:solidFill>
                  <a:srgbClr val="006600"/>
                </a:solidFill>
                <a:latin typeface="Arial"/>
                <a:cs typeface="Arial"/>
              </a:rPr>
              <a:t>in  </a:t>
            </a:r>
            <a:r>
              <a:rPr sz="1765" spc="-13" dirty="0">
                <a:solidFill>
                  <a:srgbClr val="006600"/>
                </a:solidFill>
                <a:latin typeface="Arial"/>
                <a:cs typeface="Arial"/>
              </a:rPr>
              <a:t>parallel </a:t>
            </a:r>
            <a:r>
              <a:rPr sz="1765" spc="-9" dirty="0">
                <a:solidFill>
                  <a:srgbClr val="006600"/>
                </a:solidFill>
                <a:latin typeface="Arial"/>
                <a:cs typeface="Arial"/>
              </a:rPr>
              <a:t>to </a:t>
            </a:r>
            <a:r>
              <a:rPr sz="1765" spc="-13" dirty="0">
                <a:solidFill>
                  <a:srgbClr val="006600"/>
                </a:solidFill>
                <a:latin typeface="Arial"/>
                <a:cs typeface="Arial"/>
              </a:rPr>
              <a:t>produce </a:t>
            </a:r>
            <a:r>
              <a:rPr sz="1765" dirty="0">
                <a:solidFill>
                  <a:srgbClr val="006600"/>
                </a:solidFill>
                <a:latin typeface="Arial"/>
                <a:cs typeface="Arial"/>
              </a:rPr>
              <a:t>a </a:t>
            </a:r>
            <a:r>
              <a:rPr sz="1765" spc="-9" dirty="0">
                <a:solidFill>
                  <a:srgbClr val="006600"/>
                </a:solidFill>
                <a:latin typeface="Arial"/>
                <a:cs typeface="Arial"/>
              </a:rPr>
              <a:t>set of</a:t>
            </a:r>
            <a:r>
              <a:rPr sz="1765" spc="-97" dirty="0">
                <a:solidFill>
                  <a:srgbClr val="006600"/>
                </a:solidFill>
                <a:latin typeface="Arial"/>
                <a:cs typeface="Arial"/>
              </a:rPr>
              <a:t> </a:t>
            </a:r>
            <a:r>
              <a:rPr sz="1765" spc="-13" dirty="0">
                <a:solidFill>
                  <a:srgbClr val="006600"/>
                </a:solidFill>
                <a:latin typeface="Arial"/>
                <a:cs typeface="Arial"/>
              </a:rPr>
              <a:t>linear  activations</a:t>
            </a:r>
            <a:endParaRPr sz="1765">
              <a:latin typeface="Arial"/>
              <a:cs typeface="Arial"/>
            </a:endParaRPr>
          </a:p>
          <a:p>
            <a:pPr marL="310419" indent="-299213">
              <a:spcBef>
                <a:spcPts val="427"/>
              </a:spcBef>
              <a:buChar char="•"/>
              <a:tabLst>
                <a:tab pos="309859" algn="l"/>
                <a:tab pos="310419" algn="l"/>
              </a:tabLst>
            </a:pPr>
            <a:r>
              <a:rPr sz="2118" spc="-13" dirty="0">
                <a:solidFill>
                  <a:srgbClr val="3333CC"/>
                </a:solidFill>
                <a:latin typeface="Arial"/>
                <a:cs typeface="Arial"/>
              </a:rPr>
              <a:t>Stage </a:t>
            </a:r>
            <a:r>
              <a:rPr sz="2118" dirty="0">
                <a:solidFill>
                  <a:srgbClr val="3333CC"/>
                </a:solidFill>
                <a:latin typeface="Arial"/>
                <a:cs typeface="Arial"/>
              </a:rPr>
              <a:t>2</a:t>
            </a:r>
            <a:r>
              <a:rPr sz="2118" spc="-84" dirty="0">
                <a:solidFill>
                  <a:srgbClr val="3333CC"/>
                </a:solidFill>
                <a:latin typeface="Arial"/>
                <a:cs typeface="Arial"/>
              </a:rPr>
              <a:t> </a:t>
            </a:r>
            <a:r>
              <a:rPr sz="2118" spc="-13" dirty="0">
                <a:solidFill>
                  <a:srgbClr val="3333CC"/>
                </a:solidFill>
                <a:latin typeface="Arial"/>
                <a:cs typeface="Arial"/>
              </a:rPr>
              <a:t>(Detector):</a:t>
            </a:r>
            <a:endParaRPr sz="2118">
              <a:latin typeface="Arial"/>
              <a:cs typeface="Arial"/>
            </a:endParaRPr>
          </a:p>
          <a:p>
            <a:pPr marL="659501" marR="4483" lvl="1" indent="-249344">
              <a:lnSpc>
                <a:spcPct val="98000"/>
              </a:lnSpc>
              <a:spcBef>
                <a:spcPts val="503"/>
              </a:spcBef>
              <a:buClr>
                <a:srgbClr val="3333CC"/>
              </a:buClr>
              <a:buChar char="•"/>
              <a:tabLst>
                <a:tab pos="658941" algn="l"/>
                <a:tab pos="659501" algn="l"/>
              </a:tabLst>
            </a:pPr>
            <a:r>
              <a:rPr sz="1765" spc="-13" dirty="0">
                <a:solidFill>
                  <a:srgbClr val="006600"/>
                </a:solidFill>
                <a:latin typeface="Arial"/>
                <a:cs typeface="Arial"/>
              </a:rPr>
              <a:t>each </a:t>
            </a:r>
            <a:r>
              <a:rPr sz="1765" spc="-9" dirty="0">
                <a:solidFill>
                  <a:srgbClr val="006600"/>
                </a:solidFill>
                <a:latin typeface="Arial"/>
                <a:cs typeface="Arial"/>
              </a:rPr>
              <a:t>linear </a:t>
            </a:r>
            <a:r>
              <a:rPr sz="1765" spc="-13" dirty="0">
                <a:solidFill>
                  <a:srgbClr val="006600"/>
                </a:solidFill>
                <a:latin typeface="Arial"/>
                <a:cs typeface="Arial"/>
              </a:rPr>
              <a:t>activation </a:t>
            </a:r>
            <a:r>
              <a:rPr sz="1765" spc="-4" dirty="0">
                <a:solidFill>
                  <a:srgbClr val="006600"/>
                </a:solidFill>
                <a:latin typeface="Arial"/>
                <a:cs typeface="Arial"/>
              </a:rPr>
              <a:t>is </a:t>
            </a:r>
            <a:r>
              <a:rPr sz="1765" spc="-9" dirty="0">
                <a:solidFill>
                  <a:srgbClr val="006600"/>
                </a:solidFill>
                <a:latin typeface="Arial"/>
                <a:cs typeface="Arial"/>
              </a:rPr>
              <a:t>run </a:t>
            </a:r>
            <a:r>
              <a:rPr sz="1765" spc="-13" dirty="0">
                <a:solidFill>
                  <a:srgbClr val="006600"/>
                </a:solidFill>
                <a:latin typeface="Arial"/>
                <a:cs typeface="Arial"/>
              </a:rPr>
              <a:t>through</a:t>
            </a:r>
            <a:r>
              <a:rPr sz="1765" spc="-93" dirty="0">
                <a:solidFill>
                  <a:srgbClr val="006600"/>
                </a:solidFill>
                <a:latin typeface="Arial"/>
                <a:cs typeface="Arial"/>
              </a:rPr>
              <a:t> </a:t>
            </a:r>
            <a:r>
              <a:rPr sz="1765" dirty="0">
                <a:solidFill>
                  <a:srgbClr val="006600"/>
                </a:solidFill>
                <a:latin typeface="Arial"/>
                <a:cs typeface="Arial"/>
              </a:rPr>
              <a:t>a  </a:t>
            </a:r>
            <a:r>
              <a:rPr sz="1765" spc="-13" dirty="0">
                <a:solidFill>
                  <a:srgbClr val="006600"/>
                </a:solidFill>
                <a:latin typeface="Arial"/>
                <a:cs typeface="Arial"/>
              </a:rPr>
              <a:t>nonlinear activation function such as  ReLU</a:t>
            </a:r>
            <a:endParaRPr sz="1765">
              <a:latin typeface="Arial"/>
              <a:cs typeface="Arial"/>
            </a:endParaRPr>
          </a:p>
          <a:p>
            <a:pPr marL="310419" indent="-299213">
              <a:spcBef>
                <a:spcPts val="449"/>
              </a:spcBef>
              <a:buChar char="•"/>
              <a:tabLst>
                <a:tab pos="309859" algn="l"/>
                <a:tab pos="310419" algn="l"/>
              </a:tabLst>
            </a:pPr>
            <a:r>
              <a:rPr sz="2118" spc="-13" dirty="0">
                <a:solidFill>
                  <a:srgbClr val="3333CC"/>
                </a:solidFill>
                <a:latin typeface="Arial"/>
                <a:cs typeface="Arial"/>
              </a:rPr>
              <a:t>Stage </a:t>
            </a:r>
            <a:r>
              <a:rPr sz="2118" dirty="0">
                <a:solidFill>
                  <a:srgbClr val="3333CC"/>
                </a:solidFill>
                <a:latin typeface="Arial"/>
                <a:cs typeface="Arial"/>
              </a:rPr>
              <a:t>3</a:t>
            </a:r>
            <a:r>
              <a:rPr sz="2118" spc="-35" dirty="0">
                <a:solidFill>
                  <a:srgbClr val="3333CC"/>
                </a:solidFill>
                <a:latin typeface="Arial"/>
                <a:cs typeface="Arial"/>
              </a:rPr>
              <a:t> </a:t>
            </a:r>
            <a:r>
              <a:rPr sz="2118" spc="-13" dirty="0">
                <a:solidFill>
                  <a:srgbClr val="3333CC"/>
                </a:solidFill>
                <a:latin typeface="Arial"/>
                <a:cs typeface="Arial"/>
              </a:rPr>
              <a:t>(Pooling):</a:t>
            </a:r>
            <a:endParaRPr sz="2118">
              <a:latin typeface="Arial"/>
              <a:cs typeface="Arial"/>
            </a:endParaRPr>
          </a:p>
          <a:p>
            <a:pPr marL="659501" marR="533428" lvl="1" indent="-249344">
              <a:spcBef>
                <a:spcPts val="375"/>
              </a:spcBef>
              <a:buClr>
                <a:srgbClr val="3333CC"/>
              </a:buClr>
              <a:buChar char="•"/>
              <a:tabLst>
                <a:tab pos="658941" algn="l"/>
                <a:tab pos="659501" algn="l"/>
              </a:tabLst>
            </a:pPr>
            <a:r>
              <a:rPr sz="1765" spc="-9" dirty="0">
                <a:solidFill>
                  <a:srgbClr val="006600"/>
                </a:solidFill>
                <a:latin typeface="Arial"/>
                <a:cs typeface="Arial"/>
              </a:rPr>
              <a:t>Use </a:t>
            </a:r>
            <a:r>
              <a:rPr sz="1765" dirty="0">
                <a:solidFill>
                  <a:srgbClr val="006600"/>
                </a:solidFill>
                <a:latin typeface="Arial"/>
                <a:cs typeface="Arial"/>
              </a:rPr>
              <a:t>a </a:t>
            </a:r>
            <a:r>
              <a:rPr sz="1765" spc="-9" dirty="0">
                <a:solidFill>
                  <a:srgbClr val="006600"/>
                </a:solidFill>
                <a:latin typeface="Arial"/>
                <a:cs typeface="Arial"/>
              </a:rPr>
              <a:t>pooling </a:t>
            </a:r>
            <a:r>
              <a:rPr sz="1765" spc="-13" dirty="0">
                <a:solidFill>
                  <a:srgbClr val="006600"/>
                </a:solidFill>
                <a:latin typeface="Arial"/>
                <a:cs typeface="Arial"/>
              </a:rPr>
              <a:t>function </a:t>
            </a:r>
            <a:r>
              <a:rPr sz="1765" spc="-9" dirty="0">
                <a:solidFill>
                  <a:srgbClr val="006600"/>
                </a:solidFill>
                <a:latin typeface="Arial"/>
                <a:cs typeface="Arial"/>
              </a:rPr>
              <a:t>to</a:t>
            </a:r>
            <a:r>
              <a:rPr sz="1765" spc="-110" dirty="0">
                <a:solidFill>
                  <a:srgbClr val="006600"/>
                </a:solidFill>
                <a:latin typeface="Arial"/>
                <a:cs typeface="Arial"/>
              </a:rPr>
              <a:t> </a:t>
            </a:r>
            <a:r>
              <a:rPr sz="1765" spc="-13" dirty="0">
                <a:solidFill>
                  <a:srgbClr val="006600"/>
                </a:solidFill>
                <a:latin typeface="Arial"/>
                <a:cs typeface="Arial"/>
              </a:rPr>
              <a:t>modify  output </a:t>
            </a:r>
            <a:r>
              <a:rPr sz="1765" spc="-9" dirty="0">
                <a:solidFill>
                  <a:srgbClr val="006600"/>
                </a:solidFill>
                <a:latin typeface="Arial"/>
                <a:cs typeface="Arial"/>
              </a:rPr>
              <a:t>of the layer</a:t>
            </a:r>
            <a:r>
              <a:rPr sz="1765" spc="-75" dirty="0">
                <a:solidFill>
                  <a:srgbClr val="006600"/>
                </a:solidFill>
                <a:latin typeface="Arial"/>
                <a:cs typeface="Arial"/>
              </a:rPr>
              <a:t> </a:t>
            </a:r>
            <a:r>
              <a:rPr sz="1765" spc="-13" dirty="0">
                <a:solidFill>
                  <a:srgbClr val="006600"/>
                </a:solidFill>
                <a:latin typeface="Arial"/>
                <a:cs typeface="Arial"/>
              </a:rPr>
              <a:t>further</a:t>
            </a:r>
            <a:endParaRPr sz="1765">
              <a:latin typeface="Arial"/>
              <a:cs typeface="Arial"/>
            </a:endParaRPr>
          </a:p>
        </p:txBody>
      </p:sp>
      <p:sp>
        <p:nvSpPr>
          <p:cNvPr id="6" name="object 6"/>
          <p:cNvSpPr txBox="1"/>
          <p:nvPr/>
        </p:nvSpPr>
        <p:spPr>
          <a:xfrm>
            <a:off x="9915748" y="6068706"/>
            <a:ext cx="78441" cy="179536"/>
          </a:xfrm>
          <a:prstGeom prst="rect">
            <a:avLst/>
          </a:prstGeom>
        </p:spPr>
        <p:txBody>
          <a:bodyPr vert="horz" wrap="square" lIns="0" tIns="0" rIns="0" bIns="0" rtlCol="0">
            <a:spAutoFit/>
          </a:bodyPr>
          <a:lstStyle/>
          <a:p>
            <a:pPr>
              <a:lnSpc>
                <a:spcPts val="1350"/>
              </a:lnSpc>
            </a:pPr>
            <a:r>
              <a:rPr sz="1235" dirty="0">
                <a:latin typeface="Times New Roman"/>
                <a:cs typeface="Times New Roman"/>
              </a:rPr>
              <a:t>5</a:t>
            </a:r>
            <a:endParaRPr sz="1235">
              <a:latin typeface="Times New Roman"/>
              <a:cs typeface="Times New Roman"/>
            </a:endParaRPr>
          </a:p>
        </p:txBody>
      </p:sp>
      <p:sp>
        <p:nvSpPr>
          <p:cNvPr id="7" name="object 7"/>
          <p:cNvSpPr/>
          <p:nvPr/>
        </p:nvSpPr>
        <p:spPr>
          <a:xfrm>
            <a:off x="7539090" y="1626446"/>
            <a:ext cx="2477254" cy="4606129"/>
          </a:xfrm>
          <a:prstGeom prst="rect">
            <a:avLst/>
          </a:prstGeom>
          <a:blipFill>
            <a:blip r:embed="rId2" cstate="print"/>
            <a:stretch>
              <a:fillRect/>
            </a:stretch>
          </a:blipFill>
        </p:spPr>
        <p:txBody>
          <a:bodyPr wrap="square" lIns="0" tIns="0" rIns="0" bIns="0" rtlCol="0"/>
          <a:lstStyle/>
          <a:p>
            <a:endParaRPr sz="1588"/>
          </a:p>
        </p:txBody>
      </p:sp>
      <p:sp>
        <p:nvSpPr>
          <p:cNvPr id="8" name="object 8"/>
          <p:cNvSpPr/>
          <p:nvPr/>
        </p:nvSpPr>
        <p:spPr>
          <a:xfrm>
            <a:off x="6159178" y="3094046"/>
            <a:ext cx="1466290" cy="1930774"/>
          </a:xfrm>
          <a:custGeom>
            <a:avLst/>
            <a:gdLst/>
            <a:ahLst/>
            <a:cxnLst/>
            <a:rect l="l" t="t" r="r" b="b"/>
            <a:pathLst>
              <a:path w="1661795" h="2188210">
                <a:moveTo>
                  <a:pt x="1574732" y="2141848"/>
                </a:moveTo>
                <a:lnTo>
                  <a:pt x="1571976" y="2142987"/>
                </a:lnTo>
                <a:lnTo>
                  <a:pt x="1569980" y="2147792"/>
                </a:lnTo>
                <a:lnTo>
                  <a:pt x="1571118" y="2150548"/>
                </a:lnTo>
                <a:lnTo>
                  <a:pt x="1661538" y="2188110"/>
                </a:lnTo>
                <a:lnTo>
                  <a:pt x="1660973" y="2183457"/>
                </a:lnTo>
                <a:lnTo>
                  <a:pt x="1652097" y="2183457"/>
                </a:lnTo>
                <a:lnTo>
                  <a:pt x="1641608" y="2169631"/>
                </a:lnTo>
                <a:lnTo>
                  <a:pt x="1574732" y="2141848"/>
                </a:lnTo>
                <a:close/>
              </a:path>
              <a:path w="1661795" h="2188210">
                <a:moveTo>
                  <a:pt x="1641608" y="2169631"/>
                </a:moveTo>
                <a:lnTo>
                  <a:pt x="1652097" y="2183457"/>
                </a:lnTo>
                <a:lnTo>
                  <a:pt x="1655030" y="2181232"/>
                </a:lnTo>
                <a:lnTo>
                  <a:pt x="1651214" y="2181232"/>
                </a:lnTo>
                <a:lnTo>
                  <a:pt x="1650240" y="2173217"/>
                </a:lnTo>
                <a:lnTo>
                  <a:pt x="1641608" y="2169631"/>
                </a:lnTo>
                <a:close/>
              </a:path>
              <a:path w="1661795" h="2188210">
                <a:moveTo>
                  <a:pt x="1647380" y="2089075"/>
                </a:moveTo>
                <a:lnTo>
                  <a:pt x="1642216" y="2089702"/>
                </a:lnTo>
                <a:lnTo>
                  <a:pt x="1640377" y="2092050"/>
                </a:lnTo>
                <a:lnTo>
                  <a:pt x="1649113" y="2163939"/>
                </a:lnTo>
                <a:lnTo>
                  <a:pt x="1659601" y="2177765"/>
                </a:lnTo>
                <a:lnTo>
                  <a:pt x="1652097" y="2183457"/>
                </a:lnTo>
                <a:lnTo>
                  <a:pt x="1660973" y="2183457"/>
                </a:lnTo>
                <a:lnTo>
                  <a:pt x="1649728" y="2090914"/>
                </a:lnTo>
                <a:lnTo>
                  <a:pt x="1647380" y="2089075"/>
                </a:lnTo>
                <a:close/>
              </a:path>
              <a:path w="1661795" h="2188210">
                <a:moveTo>
                  <a:pt x="1650240" y="2173217"/>
                </a:moveTo>
                <a:lnTo>
                  <a:pt x="1651214" y="2181232"/>
                </a:lnTo>
                <a:lnTo>
                  <a:pt x="1657696" y="2176315"/>
                </a:lnTo>
                <a:lnTo>
                  <a:pt x="1650240" y="2173217"/>
                </a:lnTo>
                <a:close/>
              </a:path>
              <a:path w="1661795" h="2188210">
                <a:moveTo>
                  <a:pt x="1649113" y="2163939"/>
                </a:moveTo>
                <a:lnTo>
                  <a:pt x="1650240" y="2173217"/>
                </a:lnTo>
                <a:lnTo>
                  <a:pt x="1657696" y="2176315"/>
                </a:lnTo>
                <a:lnTo>
                  <a:pt x="1651214" y="2181232"/>
                </a:lnTo>
                <a:lnTo>
                  <a:pt x="1655030" y="2181232"/>
                </a:lnTo>
                <a:lnTo>
                  <a:pt x="1659601" y="2177765"/>
                </a:lnTo>
                <a:lnTo>
                  <a:pt x="1649113" y="2163939"/>
                </a:lnTo>
                <a:close/>
              </a:path>
              <a:path w="1661795" h="2188210">
                <a:moveTo>
                  <a:pt x="7504" y="0"/>
                </a:moveTo>
                <a:lnTo>
                  <a:pt x="0" y="5693"/>
                </a:lnTo>
                <a:lnTo>
                  <a:pt x="1641608" y="2169631"/>
                </a:lnTo>
                <a:lnTo>
                  <a:pt x="1650240" y="2173217"/>
                </a:lnTo>
                <a:lnTo>
                  <a:pt x="1649113" y="2163939"/>
                </a:lnTo>
                <a:lnTo>
                  <a:pt x="7504" y="0"/>
                </a:lnTo>
                <a:close/>
              </a:path>
            </a:pathLst>
          </a:custGeom>
          <a:solidFill>
            <a:srgbClr val="000000"/>
          </a:solidFill>
        </p:spPr>
        <p:txBody>
          <a:bodyPr wrap="square" lIns="0" tIns="0" rIns="0" bIns="0" rtlCol="0"/>
          <a:lstStyle/>
          <a:p>
            <a:endParaRPr sz="1588"/>
          </a:p>
        </p:txBody>
      </p:sp>
      <p:sp>
        <p:nvSpPr>
          <p:cNvPr id="9" name="object 9"/>
          <p:cNvSpPr/>
          <p:nvPr/>
        </p:nvSpPr>
        <p:spPr>
          <a:xfrm>
            <a:off x="6627629" y="4188387"/>
            <a:ext cx="997884" cy="109257"/>
          </a:xfrm>
          <a:custGeom>
            <a:avLst/>
            <a:gdLst/>
            <a:ahLst/>
            <a:cxnLst/>
            <a:rect l="l" t="t" r="r" b="b"/>
            <a:pathLst>
              <a:path w="1130934" h="123825">
                <a:moveTo>
                  <a:pt x="1103612" y="40681"/>
                </a:moveTo>
                <a:lnTo>
                  <a:pt x="0" y="114255"/>
                </a:lnTo>
                <a:lnTo>
                  <a:pt x="626" y="123653"/>
                </a:lnTo>
                <a:lnTo>
                  <a:pt x="1104240" y="50080"/>
                </a:lnTo>
                <a:lnTo>
                  <a:pt x="1111982" y="44844"/>
                </a:lnTo>
                <a:lnTo>
                  <a:pt x="1103612" y="40681"/>
                </a:lnTo>
                <a:close/>
              </a:path>
              <a:path w="1130934" h="123825">
                <a:moveTo>
                  <a:pt x="1122433" y="39521"/>
                </a:moveTo>
                <a:lnTo>
                  <a:pt x="1121012" y="39521"/>
                </a:lnTo>
                <a:lnTo>
                  <a:pt x="1121638" y="48920"/>
                </a:lnTo>
                <a:lnTo>
                  <a:pt x="1104240" y="50080"/>
                </a:lnTo>
                <a:lnTo>
                  <a:pt x="1044253" y="90648"/>
                </a:lnTo>
                <a:lnTo>
                  <a:pt x="1043687" y="93577"/>
                </a:lnTo>
                <a:lnTo>
                  <a:pt x="1046601" y="97886"/>
                </a:lnTo>
                <a:lnTo>
                  <a:pt x="1049530" y="98451"/>
                </a:lnTo>
                <a:lnTo>
                  <a:pt x="1130635" y="43600"/>
                </a:lnTo>
                <a:lnTo>
                  <a:pt x="1122433" y="39521"/>
                </a:lnTo>
                <a:close/>
              </a:path>
              <a:path w="1130934" h="123825">
                <a:moveTo>
                  <a:pt x="1111982" y="44844"/>
                </a:moveTo>
                <a:lnTo>
                  <a:pt x="1104240" y="50080"/>
                </a:lnTo>
                <a:lnTo>
                  <a:pt x="1121638" y="48920"/>
                </a:lnTo>
                <a:lnTo>
                  <a:pt x="1121606" y="48439"/>
                </a:lnTo>
                <a:lnTo>
                  <a:pt x="1119211" y="48439"/>
                </a:lnTo>
                <a:lnTo>
                  <a:pt x="1111982" y="44844"/>
                </a:lnTo>
                <a:close/>
              </a:path>
              <a:path w="1130934" h="123825">
                <a:moveTo>
                  <a:pt x="1118670" y="40321"/>
                </a:moveTo>
                <a:lnTo>
                  <a:pt x="1111982" y="44844"/>
                </a:lnTo>
                <a:lnTo>
                  <a:pt x="1119211" y="48439"/>
                </a:lnTo>
                <a:lnTo>
                  <a:pt x="1118670" y="40321"/>
                </a:lnTo>
                <a:close/>
              </a:path>
              <a:path w="1130934" h="123825">
                <a:moveTo>
                  <a:pt x="1121065" y="40321"/>
                </a:moveTo>
                <a:lnTo>
                  <a:pt x="1118670" y="40321"/>
                </a:lnTo>
                <a:lnTo>
                  <a:pt x="1119211" y="48439"/>
                </a:lnTo>
                <a:lnTo>
                  <a:pt x="1121606" y="48439"/>
                </a:lnTo>
                <a:lnTo>
                  <a:pt x="1121065" y="40321"/>
                </a:lnTo>
                <a:close/>
              </a:path>
              <a:path w="1130934" h="123825">
                <a:moveTo>
                  <a:pt x="1121012" y="39521"/>
                </a:moveTo>
                <a:lnTo>
                  <a:pt x="1103612" y="40681"/>
                </a:lnTo>
                <a:lnTo>
                  <a:pt x="1111982" y="44844"/>
                </a:lnTo>
                <a:lnTo>
                  <a:pt x="1118670" y="40321"/>
                </a:lnTo>
                <a:lnTo>
                  <a:pt x="1121065" y="40321"/>
                </a:lnTo>
                <a:lnTo>
                  <a:pt x="1121012" y="39521"/>
                </a:lnTo>
                <a:close/>
              </a:path>
              <a:path w="1130934" h="123825">
                <a:moveTo>
                  <a:pt x="1042967" y="0"/>
                </a:moveTo>
                <a:lnTo>
                  <a:pt x="1040140" y="949"/>
                </a:lnTo>
                <a:lnTo>
                  <a:pt x="1037823" y="5607"/>
                </a:lnTo>
                <a:lnTo>
                  <a:pt x="1038772" y="8434"/>
                </a:lnTo>
                <a:lnTo>
                  <a:pt x="1103612" y="40681"/>
                </a:lnTo>
                <a:lnTo>
                  <a:pt x="1121012" y="39521"/>
                </a:lnTo>
                <a:lnTo>
                  <a:pt x="1122433" y="39521"/>
                </a:lnTo>
                <a:lnTo>
                  <a:pt x="1042967" y="0"/>
                </a:lnTo>
                <a:close/>
              </a:path>
            </a:pathLst>
          </a:custGeom>
          <a:solidFill>
            <a:srgbClr val="000000"/>
          </a:solidFill>
        </p:spPr>
        <p:txBody>
          <a:bodyPr wrap="square" lIns="0" tIns="0" rIns="0" bIns="0" rtlCol="0"/>
          <a:lstStyle/>
          <a:p>
            <a:endParaRPr sz="1588"/>
          </a:p>
        </p:txBody>
      </p:sp>
      <p:sp>
        <p:nvSpPr>
          <p:cNvPr id="10" name="object 10"/>
          <p:cNvSpPr/>
          <p:nvPr/>
        </p:nvSpPr>
        <p:spPr>
          <a:xfrm>
            <a:off x="6159113" y="3362496"/>
            <a:ext cx="1532965" cy="2130238"/>
          </a:xfrm>
          <a:custGeom>
            <a:avLst/>
            <a:gdLst/>
            <a:ahLst/>
            <a:cxnLst/>
            <a:rect l="l" t="t" r="r" b="b"/>
            <a:pathLst>
              <a:path w="1737359" h="2414270">
                <a:moveTo>
                  <a:pt x="1726053" y="15179"/>
                </a:moveTo>
                <a:lnTo>
                  <a:pt x="1717515" y="18987"/>
                </a:lnTo>
                <a:lnTo>
                  <a:pt x="0" y="2408575"/>
                </a:lnTo>
                <a:lnTo>
                  <a:pt x="7647" y="2414073"/>
                </a:lnTo>
                <a:lnTo>
                  <a:pt x="1725165" y="24484"/>
                </a:lnTo>
                <a:lnTo>
                  <a:pt x="1726053" y="15179"/>
                </a:lnTo>
                <a:close/>
              </a:path>
              <a:path w="1737359" h="2414270">
                <a:moveTo>
                  <a:pt x="1736496" y="4893"/>
                </a:moveTo>
                <a:lnTo>
                  <a:pt x="1727645" y="4893"/>
                </a:lnTo>
                <a:lnTo>
                  <a:pt x="1735294" y="10391"/>
                </a:lnTo>
                <a:lnTo>
                  <a:pt x="1725165" y="24484"/>
                </a:lnTo>
                <a:lnTo>
                  <a:pt x="1718287" y="96573"/>
                </a:lnTo>
                <a:lnTo>
                  <a:pt x="1720185" y="98873"/>
                </a:lnTo>
                <a:lnTo>
                  <a:pt x="1725364" y="99367"/>
                </a:lnTo>
                <a:lnTo>
                  <a:pt x="1727663" y="97468"/>
                </a:lnTo>
                <a:lnTo>
                  <a:pt x="1736496" y="4893"/>
                </a:lnTo>
                <a:close/>
              </a:path>
              <a:path w="1737359" h="2414270">
                <a:moveTo>
                  <a:pt x="1736963" y="0"/>
                </a:moveTo>
                <a:lnTo>
                  <a:pt x="1647543" y="39880"/>
                </a:lnTo>
                <a:lnTo>
                  <a:pt x="1646476" y="42665"/>
                </a:lnTo>
                <a:lnTo>
                  <a:pt x="1648594" y="47416"/>
                </a:lnTo>
                <a:lnTo>
                  <a:pt x="1651379" y="48483"/>
                </a:lnTo>
                <a:lnTo>
                  <a:pt x="1717515" y="18987"/>
                </a:lnTo>
                <a:lnTo>
                  <a:pt x="1727645" y="4893"/>
                </a:lnTo>
                <a:lnTo>
                  <a:pt x="1736496" y="4893"/>
                </a:lnTo>
                <a:lnTo>
                  <a:pt x="1736963" y="0"/>
                </a:lnTo>
                <a:close/>
              </a:path>
              <a:path w="1737359" h="2414270">
                <a:moveTo>
                  <a:pt x="1730775" y="7142"/>
                </a:moveTo>
                <a:lnTo>
                  <a:pt x="1726820" y="7142"/>
                </a:lnTo>
                <a:lnTo>
                  <a:pt x="1733426" y="11891"/>
                </a:lnTo>
                <a:lnTo>
                  <a:pt x="1726053" y="15179"/>
                </a:lnTo>
                <a:lnTo>
                  <a:pt x="1725165" y="24484"/>
                </a:lnTo>
                <a:lnTo>
                  <a:pt x="1735294" y="10391"/>
                </a:lnTo>
                <a:lnTo>
                  <a:pt x="1730775" y="7142"/>
                </a:lnTo>
                <a:close/>
              </a:path>
              <a:path w="1737359" h="2414270">
                <a:moveTo>
                  <a:pt x="1727645" y="4893"/>
                </a:moveTo>
                <a:lnTo>
                  <a:pt x="1717515" y="18987"/>
                </a:lnTo>
                <a:lnTo>
                  <a:pt x="1726053" y="15179"/>
                </a:lnTo>
                <a:lnTo>
                  <a:pt x="1726820" y="7142"/>
                </a:lnTo>
                <a:lnTo>
                  <a:pt x="1730775" y="7142"/>
                </a:lnTo>
                <a:lnTo>
                  <a:pt x="1727645" y="4893"/>
                </a:lnTo>
                <a:close/>
              </a:path>
              <a:path w="1737359" h="2414270">
                <a:moveTo>
                  <a:pt x="1726820" y="7142"/>
                </a:moveTo>
                <a:lnTo>
                  <a:pt x="1726053" y="15179"/>
                </a:lnTo>
                <a:lnTo>
                  <a:pt x="1733426" y="11891"/>
                </a:lnTo>
                <a:lnTo>
                  <a:pt x="1726820" y="7142"/>
                </a:lnTo>
                <a:close/>
              </a:path>
            </a:pathLst>
          </a:custGeom>
          <a:solidFill>
            <a:srgbClr val="000000"/>
          </a:solidFill>
        </p:spPr>
        <p:txBody>
          <a:bodyPr wrap="square" lIns="0" tIns="0" rIns="0" bIns="0" rtlCol="0"/>
          <a:lstStyle/>
          <a:p>
            <a:endParaRPr sz="1588"/>
          </a:p>
        </p:txBody>
      </p:sp>
      <p:sp>
        <p:nvSpPr>
          <p:cNvPr id="11" name="object 11"/>
          <p:cNvSpPr/>
          <p:nvPr/>
        </p:nvSpPr>
        <p:spPr>
          <a:xfrm>
            <a:off x="5963022" y="2631141"/>
            <a:ext cx="199465" cy="931209"/>
          </a:xfrm>
          <a:custGeom>
            <a:avLst/>
            <a:gdLst/>
            <a:ahLst/>
            <a:cxnLst/>
            <a:rect l="l" t="t" r="r" b="b"/>
            <a:pathLst>
              <a:path w="226060" h="1055370">
                <a:moveTo>
                  <a:pt x="0" y="0"/>
                </a:moveTo>
                <a:lnTo>
                  <a:pt x="43996" y="1480"/>
                </a:lnTo>
                <a:lnTo>
                  <a:pt x="79924" y="5517"/>
                </a:lnTo>
                <a:lnTo>
                  <a:pt x="104147" y="11505"/>
                </a:lnTo>
                <a:lnTo>
                  <a:pt x="113030" y="18837"/>
                </a:lnTo>
                <a:lnTo>
                  <a:pt x="113030" y="508635"/>
                </a:lnTo>
                <a:lnTo>
                  <a:pt x="121912" y="515968"/>
                </a:lnTo>
                <a:lnTo>
                  <a:pt x="146135" y="521955"/>
                </a:lnTo>
                <a:lnTo>
                  <a:pt x="182063" y="525992"/>
                </a:lnTo>
                <a:lnTo>
                  <a:pt x="226060" y="527473"/>
                </a:lnTo>
                <a:lnTo>
                  <a:pt x="182063" y="528953"/>
                </a:lnTo>
                <a:lnTo>
                  <a:pt x="146135" y="532990"/>
                </a:lnTo>
                <a:lnTo>
                  <a:pt x="121912" y="538978"/>
                </a:lnTo>
                <a:lnTo>
                  <a:pt x="113030" y="546310"/>
                </a:lnTo>
                <a:lnTo>
                  <a:pt x="113030" y="1036109"/>
                </a:lnTo>
                <a:lnTo>
                  <a:pt x="104147" y="1043441"/>
                </a:lnTo>
                <a:lnTo>
                  <a:pt x="79924" y="1049429"/>
                </a:lnTo>
                <a:lnTo>
                  <a:pt x="43996" y="1053466"/>
                </a:lnTo>
                <a:lnTo>
                  <a:pt x="0" y="1054946"/>
                </a:lnTo>
              </a:path>
            </a:pathLst>
          </a:custGeom>
          <a:ln w="9419">
            <a:solidFill>
              <a:srgbClr val="000000"/>
            </a:solidFill>
          </a:ln>
        </p:spPr>
        <p:txBody>
          <a:bodyPr wrap="square" lIns="0" tIns="0" rIns="0" bIns="0" rtlCol="0"/>
          <a:lstStyle/>
          <a:p>
            <a:endParaRPr sz="1588"/>
          </a:p>
        </p:txBody>
      </p:sp>
      <p:sp>
        <p:nvSpPr>
          <p:cNvPr id="12" name="object 12"/>
          <p:cNvSpPr/>
          <p:nvPr/>
        </p:nvSpPr>
        <p:spPr>
          <a:xfrm>
            <a:off x="6428440" y="3827929"/>
            <a:ext cx="199465" cy="931209"/>
          </a:xfrm>
          <a:custGeom>
            <a:avLst/>
            <a:gdLst/>
            <a:ahLst/>
            <a:cxnLst/>
            <a:rect l="l" t="t" r="r" b="b"/>
            <a:pathLst>
              <a:path w="226060" h="1055370">
                <a:moveTo>
                  <a:pt x="0" y="0"/>
                </a:moveTo>
                <a:lnTo>
                  <a:pt x="43996" y="1480"/>
                </a:lnTo>
                <a:lnTo>
                  <a:pt x="79924" y="5517"/>
                </a:lnTo>
                <a:lnTo>
                  <a:pt x="104147" y="11505"/>
                </a:lnTo>
                <a:lnTo>
                  <a:pt x="113030" y="18837"/>
                </a:lnTo>
                <a:lnTo>
                  <a:pt x="113030" y="508635"/>
                </a:lnTo>
                <a:lnTo>
                  <a:pt x="121912" y="515968"/>
                </a:lnTo>
                <a:lnTo>
                  <a:pt x="146135" y="521955"/>
                </a:lnTo>
                <a:lnTo>
                  <a:pt x="182063" y="525992"/>
                </a:lnTo>
                <a:lnTo>
                  <a:pt x="226060" y="527473"/>
                </a:lnTo>
                <a:lnTo>
                  <a:pt x="182063" y="528953"/>
                </a:lnTo>
                <a:lnTo>
                  <a:pt x="146135" y="532990"/>
                </a:lnTo>
                <a:lnTo>
                  <a:pt x="121912" y="538978"/>
                </a:lnTo>
                <a:lnTo>
                  <a:pt x="113030" y="546310"/>
                </a:lnTo>
                <a:lnTo>
                  <a:pt x="113030" y="1036109"/>
                </a:lnTo>
                <a:lnTo>
                  <a:pt x="104147" y="1043441"/>
                </a:lnTo>
                <a:lnTo>
                  <a:pt x="79924" y="1049429"/>
                </a:lnTo>
                <a:lnTo>
                  <a:pt x="43996" y="1053466"/>
                </a:lnTo>
                <a:lnTo>
                  <a:pt x="0" y="1054946"/>
                </a:lnTo>
              </a:path>
            </a:pathLst>
          </a:custGeom>
          <a:ln w="9419">
            <a:solidFill>
              <a:srgbClr val="000000"/>
            </a:solidFill>
          </a:ln>
        </p:spPr>
        <p:txBody>
          <a:bodyPr wrap="square" lIns="0" tIns="0" rIns="0" bIns="0" rtlCol="0"/>
          <a:lstStyle/>
          <a:p>
            <a:endParaRPr sz="1588"/>
          </a:p>
        </p:txBody>
      </p:sp>
      <p:sp>
        <p:nvSpPr>
          <p:cNvPr id="13" name="object 13"/>
          <p:cNvSpPr/>
          <p:nvPr/>
        </p:nvSpPr>
        <p:spPr>
          <a:xfrm>
            <a:off x="6029512" y="5091206"/>
            <a:ext cx="133350" cy="797859"/>
          </a:xfrm>
          <a:custGeom>
            <a:avLst/>
            <a:gdLst/>
            <a:ahLst/>
            <a:cxnLst/>
            <a:rect l="l" t="t" r="r" b="b"/>
            <a:pathLst>
              <a:path w="151129" h="904240">
                <a:moveTo>
                  <a:pt x="0" y="0"/>
                </a:moveTo>
                <a:lnTo>
                  <a:pt x="29330" y="986"/>
                </a:lnTo>
                <a:lnTo>
                  <a:pt x="53282" y="3678"/>
                </a:lnTo>
                <a:lnTo>
                  <a:pt x="69431" y="7669"/>
                </a:lnTo>
                <a:lnTo>
                  <a:pt x="75353" y="12557"/>
                </a:lnTo>
                <a:lnTo>
                  <a:pt x="75353" y="439562"/>
                </a:lnTo>
                <a:lnTo>
                  <a:pt x="81274" y="444450"/>
                </a:lnTo>
                <a:lnTo>
                  <a:pt x="97423" y="448441"/>
                </a:lnTo>
                <a:lnTo>
                  <a:pt x="121375" y="451133"/>
                </a:lnTo>
                <a:lnTo>
                  <a:pt x="150706" y="452120"/>
                </a:lnTo>
                <a:lnTo>
                  <a:pt x="121375" y="453106"/>
                </a:lnTo>
                <a:lnTo>
                  <a:pt x="97423" y="455798"/>
                </a:lnTo>
                <a:lnTo>
                  <a:pt x="81274" y="459789"/>
                </a:lnTo>
                <a:lnTo>
                  <a:pt x="75353" y="464677"/>
                </a:lnTo>
                <a:lnTo>
                  <a:pt x="75353" y="891682"/>
                </a:lnTo>
                <a:lnTo>
                  <a:pt x="69431" y="896570"/>
                </a:lnTo>
                <a:lnTo>
                  <a:pt x="53282" y="900561"/>
                </a:lnTo>
                <a:lnTo>
                  <a:pt x="29330" y="903253"/>
                </a:lnTo>
                <a:lnTo>
                  <a:pt x="0" y="904240"/>
                </a:lnTo>
              </a:path>
            </a:pathLst>
          </a:custGeom>
          <a:ln w="9419">
            <a:solidFill>
              <a:srgbClr val="000000"/>
            </a:solidFill>
          </a:ln>
        </p:spPr>
        <p:txBody>
          <a:bodyPr wrap="square" lIns="0" tIns="0" rIns="0" bIns="0" rtlCol="0"/>
          <a:lstStyle/>
          <a:p>
            <a:endParaRPr sz="1588"/>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272118" y="537863"/>
            <a:ext cx="6027598" cy="391548"/>
          </a:xfrm>
          <a:prstGeom prst="rect">
            <a:avLst/>
          </a:prstGeom>
        </p:spPr>
        <p:txBody>
          <a:bodyPr vert="horz" wrap="square" lIns="0" tIns="11206" rIns="0" bIns="0" rtlCol="0" anchor="ctr">
            <a:spAutoFit/>
          </a:bodyPr>
          <a:lstStyle/>
          <a:p>
            <a:pPr marL="11206">
              <a:spcBef>
                <a:spcPts val="88"/>
              </a:spcBef>
              <a:tabLst>
                <a:tab pos="3001095" algn="l"/>
              </a:tabLst>
            </a:pPr>
            <a:r>
              <a:rPr sz="2471" spc="-13" dirty="0"/>
              <a:t>Typical</a:t>
            </a:r>
            <a:r>
              <a:rPr sz="2471" spc="-9" dirty="0"/>
              <a:t> </a:t>
            </a:r>
            <a:r>
              <a:rPr lang="en-US" sz="2471" spc="-13" dirty="0"/>
              <a:t>S</a:t>
            </a:r>
            <a:r>
              <a:rPr sz="2471" spc="-13" dirty="0"/>
              <a:t>ubsampling	</a:t>
            </a:r>
            <a:r>
              <a:rPr sz="2471" spc="-4" dirty="0"/>
              <a:t>in </a:t>
            </a:r>
            <a:r>
              <a:rPr sz="2471" dirty="0"/>
              <a:t>a </a:t>
            </a:r>
            <a:r>
              <a:rPr lang="en-US" sz="2471" spc="-13" dirty="0"/>
              <a:t>D</a:t>
            </a:r>
            <a:r>
              <a:rPr sz="2471" spc="-13" dirty="0"/>
              <a:t>eep</a:t>
            </a:r>
            <a:r>
              <a:rPr sz="2471" spc="-119" dirty="0"/>
              <a:t> </a:t>
            </a:r>
            <a:r>
              <a:rPr lang="en-US" sz="2471" spc="-13" dirty="0"/>
              <a:t>N</a:t>
            </a:r>
            <a:r>
              <a:rPr sz="2471" spc="-13" dirty="0"/>
              <a:t>etwork</a:t>
            </a:r>
            <a:endParaRPr sz="2471" dirty="0"/>
          </a:p>
        </p:txBody>
      </p:sp>
      <p:sp>
        <p:nvSpPr>
          <p:cNvPr id="5" name="object 5"/>
          <p:cNvSpPr txBox="1"/>
          <p:nvPr/>
        </p:nvSpPr>
        <p:spPr>
          <a:xfrm>
            <a:off x="695400" y="4371665"/>
            <a:ext cx="11017224" cy="2153679"/>
          </a:xfrm>
          <a:prstGeom prst="rect">
            <a:avLst/>
          </a:prstGeom>
        </p:spPr>
        <p:txBody>
          <a:bodyPr vert="horz" wrap="square" lIns="0" tIns="28015" rIns="0" bIns="0" rtlCol="0">
            <a:spAutoFit/>
          </a:bodyPr>
          <a:lstStyle/>
          <a:p>
            <a:pPr marL="309859" marR="277921" indent="-299213" algn="just">
              <a:lnSpc>
                <a:spcPts val="2480"/>
              </a:lnSpc>
              <a:spcBef>
                <a:spcPts val="221"/>
              </a:spcBef>
              <a:buChar char="•"/>
              <a:tabLst>
                <a:tab pos="310419" algn="l"/>
              </a:tabLst>
            </a:pPr>
            <a:r>
              <a:rPr sz="2118" spc="-13" dirty="0">
                <a:solidFill>
                  <a:srgbClr val="3333CC"/>
                </a:solidFill>
                <a:latin typeface="Arial"/>
                <a:cs typeface="Arial"/>
              </a:rPr>
              <a:t>Input image </a:t>
            </a:r>
            <a:r>
              <a:rPr sz="2118" spc="-4" dirty="0">
                <a:solidFill>
                  <a:srgbClr val="3333CC"/>
                </a:solidFill>
                <a:latin typeface="Arial"/>
                <a:cs typeface="Arial"/>
              </a:rPr>
              <a:t>is </a:t>
            </a:r>
            <a:r>
              <a:rPr sz="2118" spc="-9" dirty="0">
                <a:solidFill>
                  <a:srgbClr val="3333CC"/>
                </a:solidFill>
                <a:latin typeface="Arial"/>
                <a:cs typeface="Arial"/>
              </a:rPr>
              <a:t>filtered by </a:t>
            </a:r>
            <a:r>
              <a:rPr sz="2118" dirty="0">
                <a:latin typeface="Times New Roman"/>
                <a:cs typeface="Times New Roman"/>
              </a:rPr>
              <a:t>4 </a:t>
            </a:r>
            <a:r>
              <a:rPr sz="2118" spc="-13" dirty="0">
                <a:latin typeface="Times New Roman"/>
                <a:cs typeface="Times New Roman"/>
              </a:rPr>
              <a:t>5</a:t>
            </a:r>
            <a:r>
              <a:rPr sz="2118" spc="-13" dirty="0">
                <a:latin typeface="MS PGothic"/>
                <a:cs typeface="MS PGothic"/>
              </a:rPr>
              <a:t>×</a:t>
            </a:r>
            <a:r>
              <a:rPr sz="2118" spc="-13" dirty="0">
                <a:latin typeface="Times New Roman"/>
                <a:cs typeface="Times New Roman"/>
              </a:rPr>
              <a:t>5 </a:t>
            </a:r>
            <a:r>
              <a:rPr sz="2118" spc="-13" dirty="0">
                <a:solidFill>
                  <a:srgbClr val="3333CC"/>
                </a:solidFill>
                <a:latin typeface="Arial"/>
                <a:cs typeface="Arial"/>
              </a:rPr>
              <a:t>convolutional kernels which  create </a:t>
            </a:r>
            <a:r>
              <a:rPr sz="2118" dirty="0">
                <a:latin typeface="Times New Roman"/>
                <a:cs typeface="Times New Roman"/>
              </a:rPr>
              <a:t>4 </a:t>
            </a:r>
            <a:r>
              <a:rPr sz="2118" spc="-13" dirty="0">
                <a:solidFill>
                  <a:srgbClr val="3333CC"/>
                </a:solidFill>
                <a:latin typeface="Arial"/>
                <a:cs typeface="Arial"/>
              </a:rPr>
              <a:t>feature</a:t>
            </a:r>
            <a:r>
              <a:rPr sz="2118" spc="-115" dirty="0">
                <a:solidFill>
                  <a:srgbClr val="3333CC"/>
                </a:solidFill>
                <a:latin typeface="Arial"/>
                <a:cs typeface="Arial"/>
              </a:rPr>
              <a:t> </a:t>
            </a:r>
            <a:r>
              <a:rPr sz="2118" spc="-13" dirty="0">
                <a:solidFill>
                  <a:srgbClr val="3333CC"/>
                </a:solidFill>
                <a:latin typeface="Arial"/>
                <a:cs typeface="Arial"/>
              </a:rPr>
              <a:t>maps,</a:t>
            </a:r>
            <a:endParaRPr sz="2118" dirty="0">
              <a:latin typeface="Arial"/>
              <a:cs typeface="Arial"/>
            </a:endParaRPr>
          </a:p>
          <a:p>
            <a:pPr marL="310419" indent="-299213" algn="just">
              <a:spcBef>
                <a:spcPts val="393"/>
              </a:spcBef>
              <a:buChar char="•"/>
              <a:tabLst>
                <a:tab pos="310419" algn="l"/>
              </a:tabLst>
            </a:pPr>
            <a:r>
              <a:rPr sz="2118" spc="-13" dirty="0">
                <a:solidFill>
                  <a:srgbClr val="3333CC"/>
                </a:solidFill>
                <a:latin typeface="Arial"/>
                <a:cs typeface="Arial"/>
              </a:rPr>
              <a:t>Feature maps </a:t>
            </a:r>
            <a:r>
              <a:rPr sz="2118" spc="-9" dirty="0">
                <a:solidFill>
                  <a:srgbClr val="3333CC"/>
                </a:solidFill>
                <a:latin typeface="Arial"/>
                <a:cs typeface="Arial"/>
              </a:rPr>
              <a:t>are </a:t>
            </a:r>
            <a:r>
              <a:rPr sz="2118" spc="-13" dirty="0">
                <a:solidFill>
                  <a:srgbClr val="3333CC"/>
                </a:solidFill>
                <a:latin typeface="Arial"/>
                <a:cs typeface="Arial"/>
              </a:rPr>
              <a:t>subsampled </a:t>
            </a:r>
            <a:r>
              <a:rPr sz="2118" spc="-9" dirty="0">
                <a:solidFill>
                  <a:srgbClr val="3333CC"/>
                </a:solidFill>
                <a:latin typeface="Arial"/>
                <a:cs typeface="Arial"/>
              </a:rPr>
              <a:t>by </a:t>
            </a:r>
            <a:r>
              <a:rPr sz="2118" spc="-13" dirty="0">
                <a:solidFill>
                  <a:srgbClr val="3333CC"/>
                </a:solidFill>
                <a:latin typeface="Arial"/>
                <a:cs typeface="Arial"/>
              </a:rPr>
              <a:t>max</a:t>
            </a:r>
            <a:r>
              <a:rPr sz="2118" spc="-93" dirty="0">
                <a:solidFill>
                  <a:srgbClr val="3333CC"/>
                </a:solidFill>
                <a:latin typeface="Arial"/>
                <a:cs typeface="Arial"/>
              </a:rPr>
              <a:t> </a:t>
            </a:r>
            <a:r>
              <a:rPr sz="2118" spc="-13" dirty="0">
                <a:solidFill>
                  <a:srgbClr val="3333CC"/>
                </a:solidFill>
                <a:latin typeface="Arial"/>
                <a:cs typeface="Arial"/>
              </a:rPr>
              <a:t>pooling.</a:t>
            </a:r>
            <a:endParaRPr sz="2118" dirty="0">
              <a:latin typeface="Arial"/>
              <a:cs typeface="Arial"/>
            </a:endParaRPr>
          </a:p>
          <a:p>
            <a:pPr marL="309859" marR="4483" indent="-299213" algn="just">
              <a:lnSpc>
                <a:spcPts val="2453"/>
              </a:lnSpc>
              <a:spcBef>
                <a:spcPts val="706"/>
              </a:spcBef>
              <a:buChar char="•"/>
              <a:tabLst>
                <a:tab pos="310419" algn="l"/>
              </a:tabLst>
            </a:pPr>
            <a:r>
              <a:rPr sz="2118" spc="-13" dirty="0">
                <a:solidFill>
                  <a:srgbClr val="3333CC"/>
                </a:solidFill>
                <a:latin typeface="Arial"/>
                <a:cs typeface="Arial"/>
              </a:rPr>
              <a:t>The next </a:t>
            </a:r>
            <a:r>
              <a:rPr sz="2118" spc="-9" dirty="0">
                <a:solidFill>
                  <a:srgbClr val="3333CC"/>
                </a:solidFill>
                <a:latin typeface="Arial"/>
                <a:cs typeface="Arial"/>
              </a:rPr>
              <a:t>layer applies </a:t>
            </a:r>
            <a:r>
              <a:rPr sz="2118" spc="-9" dirty="0">
                <a:solidFill>
                  <a:srgbClr val="0000FF"/>
                </a:solidFill>
                <a:latin typeface="Calibri"/>
                <a:cs typeface="Calibri"/>
              </a:rPr>
              <a:t>ten </a:t>
            </a:r>
            <a:r>
              <a:rPr sz="2118" spc="-13" dirty="0">
                <a:latin typeface="Times New Roman"/>
                <a:cs typeface="Times New Roman"/>
              </a:rPr>
              <a:t>5</a:t>
            </a:r>
            <a:r>
              <a:rPr sz="2118" spc="-13" dirty="0">
                <a:latin typeface="MS PGothic"/>
                <a:cs typeface="MS PGothic"/>
              </a:rPr>
              <a:t>×</a:t>
            </a:r>
            <a:r>
              <a:rPr sz="2118" spc="-13" dirty="0">
                <a:latin typeface="Times New Roman"/>
                <a:cs typeface="Times New Roman"/>
              </a:rPr>
              <a:t>5 </a:t>
            </a:r>
            <a:r>
              <a:rPr sz="2118" spc="-13" dirty="0">
                <a:solidFill>
                  <a:srgbClr val="3333CC"/>
                </a:solidFill>
                <a:latin typeface="Arial"/>
                <a:cs typeface="Arial"/>
              </a:rPr>
              <a:t>convolutional kernels </a:t>
            </a:r>
            <a:r>
              <a:rPr sz="2118" spc="-9" dirty="0">
                <a:solidFill>
                  <a:srgbClr val="3333CC"/>
                </a:solidFill>
                <a:latin typeface="Arial"/>
                <a:cs typeface="Arial"/>
              </a:rPr>
              <a:t>to </a:t>
            </a:r>
            <a:r>
              <a:rPr sz="2118" spc="-13" dirty="0">
                <a:solidFill>
                  <a:srgbClr val="3333CC"/>
                </a:solidFill>
                <a:latin typeface="Arial"/>
                <a:cs typeface="Arial"/>
              </a:rPr>
              <a:t>these  subsampled images </a:t>
            </a:r>
            <a:r>
              <a:rPr sz="2118" spc="-9" dirty="0">
                <a:solidFill>
                  <a:srgbClr val="3333CC"/>
                </a:solidFill>
                <a:latin typeface="Arial"/>
                <a:cs typeface="Arial"/>
              </a:rPr>
              <a:t>and again we </a:t>
            </a:r>
            <a:r>
              <a:rPr sz="2118" spc="-13" dirty="0">
                <a:solidFill>
                  <a:srgbClr val="3333CC"/>
                </a:solidFill>
                <a:latin typeface="Arial"/>
                <a:cs typeface="Arial"/>
              </a:rPr>
              <a:t>pool </a:t>
            </a:r>
            <a:r>
              <a:rPr sz="2118" spc="-9" dirty="0">
                <a:solidFill>
                  <a:srgbClr val="3333CC"/>
                </a:solidFill>
                <a:latin typeface="Arial"/>
                <a:cs typeface="Arial"/>
              </a:rPr>
              <a:t>the </a:t>
            </a:r>
            <a:r>
              <a:rPr sz="2118" spc="-13" dirty="0">
                <a:solidFill>
                  <a:srgbClr val="3333CC"/>
                </a:solidFill>
                <a:latin typeface="Arial"/>
                <a:cs typeface="Arial"/>
              </a:rPr>
              <a:t>feature</a:t>
            </a:r>
            <a:r>
              <a:rPr sz="2118" spc="-106" dirty="0">
                <a:solidFill>
                  <a:srgbClr val="3333CC"/>
                </a:solidFill>
                <a:latin typeface="Arial"/>
                <a:cs typeface="Arial"/>
              </a:rPr>
              <a:t> </a:t>
            </a:r>
            <a:r>
              <a:rPr sz="2118" spc="-18" dirty="0">
                <a:solidFill>
                  <a:srgbClr val="3333CC"/>
                </a:solidFill>
                <a:latin typeface="Arial"/>
                <a:cs typeface="Arial"/>
              </a:rPr>
              <a:t>maps.</a:t>
            </a:r>
            <a:endParaRPr sz="2118" dirty="0">
              <a:latin typeface="Arial"/>
              <a:cs typeface="Arial"/>
            </a:endParaRPr>
          </a:p>
          <a:p>
            <a:pPr marL="309859" marR="200036" indent="-299213" algn="just">
              <a:lnSpc>
                <a:spcPct val="98700"/>
              </a:lnSpc>
              <a:spcBef>
                <a:spcPts val="437"/>
              </a:spcBef>
              <a:buChar char="•"/>
              <a:tabLst>
                <a:tab pos="310419" algn="l"/>
              </a:tabLst>
            </a:pPr>
            <a:r>
              <a:rPr sz="2118" spc="-13" dirty="0">
                <a:solidFill>
                  <a:srgbClr val="3333CC"/>
                </a:solidFill>
                <a:latin typeface="Arial"/>
                <a:cs typeface="Arial"/>
              </a:rPr>
              <a:t>The </a:t>
            </a:r>
            <a:r>
              <a:rPr sz="2118" spc="-9" dirty="0">
                <a:solidFill>
                  <a:srgbClr val="3333CC"/>
                </a:solidFill>
                <a:latin typeface="Arial"/>
                <a:cs typeface="Arial"/>
              </a:rPr>
              <a:t>final layer </a:t>
            </a:r>
            <a:r>
              <a:rPr sz="2118" spc="-4" dirty="0">
                <a:solidFill>
                  <a:srgbClr val="3333CC"/>
                </a:solidFill>
                <a:latin typeface="Arial"/>
                <a:cs typeface="Arial"/>
              </a:rPr>
              <a:t>is </a:t>
            </a:r>
            <a:r>
              <a:rPr sz="2118" dirty="0">
                <a:solidFill>
                  <a:srgbClr val="3333CC"/>
                </a:solidFill>
                <a:latin typeface="Arial"/>
                <a:cs typeface="Arial"/>
              </a:rPr>
              <a:t>a </a:t>
            </a:r>
            <a:r>
              <a:rPr sz="2118" spc="-9" dirty="0">
                <a:solidFill>
                  <a:srgbClr val="3333CC"/>
                </a:solidFill>
                <a:latin typeface="Arial"/>
                <a:cs typeface="Arial"/>
              </a:rPr>
              <a:t>fully </a:t>
            </a:r>
            <a:r>
              <a:rPr sz="2118" spc="-13" dirty="0">
                <a:solidFill>
                  <a:srgbClr val="3333CC"/>
                </a:solidFill>
                <a:latin typeface="Arial"/>
                <a:cs typeface="Arial"/>
              </a:rPr>
              <a:t>connected </a:t>
            </a:r>
            <a:r>
              <a:rPr sz="2118" spc="-9" dirty="0">
                <a:solidFill>
                  <a:srgbClr val="3333CC"/>
                </a:solidFill>
                <a:latin typeface="Arial"/>
                <a:cs typeface="Arial"/>
              </a:rPr>
              <a:t>layer </a:t>
            </a:r>
            <a:r>
              <a:rPr sz="2118" spc="-13" dirty="0">
                <a:solidFill>
                  <a:srgbClr val="3333CC"/>
                </a:solidFill>
                <a:latin typeface="Arial"/>
                <a:cs typeface="Arial"/>
              </a:rPr>
              <a:t>where </a:t>
            </a:r>
            <a:r>
              <a:rPr sz="2118" spc="-9" dirty="0">
                <a:solidFill>
                  <a:srgbClr val="3333CC"/>
                </a:solidFill>
                <a:latin typeface="Arial"/>
                <a:cs typeface="Arial"/>
              </a:rPr>
              <a:t>all </a:t>
            </a:r>
            <a:r>
              <a:rPr sz="2118" spc="-13" dirty="0">
                <a:solidFill>
                  <a:srgbClr val="3333CC"/>
                </a:solidFill>
                <a:latin typeface="Arial"/>
                <a:cs typeface="Arial"/>
              </a:rPr>
              <a:t>generated  features </a:t>
            </a:r>
            <a:r>
              <a:rPr sz="2118" spc="-9" dirty="0">
                <a:solidFill>
                  <a:srgbClr val="3333CC"/>
                </a:solidFill>
                <a:latin typeface="Arial"/>
                <a:cs typeface="Arial"/>
              </a:rPr>
              <a:t>are </a:t>
            </a:r>
            <a:r>
              <a:rPr sz="2118" spc="-13" dirty="0">
                <a:solidFill>
                  <a:srgbClr val="3333CC"/>
                </a:solidFill>
                <a:latin typeface="Arial"/>
                <a:cs typeface="Arial"/>
              </a:rPr>
              <a:t>combined </a:t>
            </a:r>
            <a:r>
              <a:rPr sz="2118" spc="-9" dirty="0">
                <a:solidFill>
                  <a:srgbClr val="3333CC"/>
                </a:solidFill>
                <a:latin typeface="Arial"/>
                <a:cs typeface="Arial"/>
              </a:rPr>
              <a:t>and </a:t>
            </a:r>
            <a:r>
              <a:rPr sz="2118" spc="-13" dirty="0">
                <a:solidFill>
                  <a:srgbClr val="3333CC"/>
                </a:solidFill>
                <a:latin typeface="Arial"/>
                <a:cs typeface="Arial"/>
              </a:rPr>
              <a:t>used </a:t>
            </a:r>
            <a:r>
              <a:rPr sz="2118" spc="-4" dirty="0">
                <a:solidFill>
                  <a:srgbClr val="3333CC"/>
                </a:solidFill>
                <a:latin typeface="Arial"/>
                <a:cs typeface="Arial"/>
              </a:rPr>
              <a:t>in </a:t>
            </a:r>
            <a:r>
              <a:rPr sz="2118" spc="-9" dirty="0">
                <a:solidFill>
                  <a:srgbClr val="3333CC"/>
                </a:solidFill>
                <a:latin typeface="Arial"/>
                <a:cs typeface="Arial"/>
              </a:rPr>
              <a:t>the classifier </a:t>
            </a:r>
            <a:r>
              <a:rPr sz="2118" spc="-13" dirty="0">
                <a:solidFill>
                  <a:srgbClr val="3333CC"/>
                </a:solidFill>
                <a:latin typeface="Arial"/>
                <a:cs typeface="Arial"/>
              </a:rPr>
              <a:t>(essentially  </a:t>
            </a:r>
            <a:r>
              <a:rPr sz="2118" spc="-9" dirty="0">
                <a:solidFill>
                  <a:srgbClr val="3333CC"/>
                </a:solidFill>
                <a:latin typeface="Arial"/>
                <a:cs typeface="Arial"/>
              </a:rPr>
              <a:t>logistic</a:t>
            </a:r>
            <a:r>
              <a:rPr sz="2118" spc="-31" dirty="0">
                <a:solidFill>
                  <a:srgbClr val="3333CC"/>
                </a:solidFill>
                <a:latin typeface="Arial"/>
                <a:cs typeface="Arial"/>
              </a:rPr>
              <a:t> </a:t>
            </a:r>
            <a:r>
              <a:rPr sz="2118" spc="-13" dirty="0">
                <a:solidFill>
                  <a:srgbClr val="3333CC"/>
                </a:solidFill>
                <a:latin typeface="Arial"/>
                <a:cs typeface="Arial"/>
              </a:rPr>
              <a:t>regression).</a:t>
            </a:r>
            <a:endParaRPr sz="2118" dirty="0">
              <a:latin typeface="Arial"/>
              <a:cs typeface="Arial"/>
            </a:endParaRPr>
          </a:p>
        </p:txBody>
      </p:sp>
      <p:sp>
        <p:nvSpPr>
          <p:cNvPr id="7" name="object 7"/>
          <p:cNvSpPr/>
          <p:nvPr/>
        </p:nvSpPr>
        <p:spPr>
          <a:xfrm>
            <a:off x="2063552" y="1196752"/>
            <a:ext cx="6927787" cy="3094490"/>
          </a:xfrm>
          <a:prstGeom prst="rect">
            <a:avLst/>
          </a:prstGeom>
          <a:blipFill>
            <a:blip r:embed="rId2" cstate="print"/>
            <a:stretch>
              <a:fillRect/>
            </a:stretch>
          </a:blipFill>
        </p:spPr>
        <p:txBody>
          <a:bodyPr wrap="square" lIns="0" tIns="0" rIns="0" bIns="0" rtlCol="0"/>
          <a:lstStyle/>
          <a:p>
            <a:endParaRPr sz="1588"/>
          </a:p>
        </p:txBody>
      </p:sp>
      <p:sp>
        <p:nvSpPr>
          <p:cNvPr id="8" name="object 8"/>
          <p:cNvSpPr/>
          <p:nvPr/>
        </p:nvSpPr>
        <p:spPr>
          <a:xfrm>
            <a:off x="1988274" y="1128958"/>
            <a:ext cx="7132062" cy="3242707"/>
          </a:xfrm>
          <a:custGeom>
            <a:avLst/>
            <a:gdLst/>
            <a:ahLst/>
            <a:cxnLst/>
            <a:rect l="l" t="t" r="r" b="b"/>
            <a:pathLst>
              <a:path w="5227955" h="2520950">
                <a:moveTo>
                  <a:pt x="0" y="0"/>
                </a:moveTo>
                <a:lnTo>
                  <a:pt x="5227637" y="0"/>
                </a:lnTo>
                <a:lnTo>
                  <a:pt x="5227637" y="2520951"/>
                </a:lnTo>
                <a:lnTo>
                  <a:pt x="0" y="2520951"/>
                </a:lnTo>
                <a:lnTo>
                  <a:pt x="0" y="0"/>
                </a:lnTo>
                <a:close/>
              </a:path>
            </a:pathLst>
          </a:custGeom>
          <a:ln w="9419">
            <a:solidFill>
              <a:srgbClr val="000000"/>
            </a:solidFill>
          </a:ln>
        </p:spPr>
        <p:txBody>
          <a:bodyPr wrap="square" lIns="0" tIns="0" rIns="0" bIns="0" rtlCol="0"/>
          <a:lstStyle/>
          <a:p>
            <a:endParaRPr sz="1588"/>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2771588" y="503517"/>
            <a:ext cx="6781800" cy="532279"/>
          </a:xfrm>
          <a:custGeom>
            <a:avLst/>
            <a:gdLst/>
            <a:ahLst/>
            <a:cxnLst/>
            <a:rect l="l" t="t" r="r" b="b"/>
            <a:pathLst>
              <a:path w="7686040" h="603250">
                <a:moveTo>
                  <a:pt x="0" y="0"/>
                </a:moveTo>
                <a:lnTo>
                  <a:pt x="7686039" y="0"/>
                </a:lnTo>
                <a:lnTo>
                  <a:pt x="7686039" y="602827"/>
                </a:lnTo>
                <a:lnTo>
                  <a:pt x="0" y="602827"/>
                </a:lnTo>
                <a:lnTo>
                  <a:pt x="0" y="0"/>
                </a:lnTo>
                <a:close/>
              </a:path>
            </a:pathLst>
          </a:custGeom>
          <a:solidFill>
            <a:srgbClr val="FFFFFF"/>
          </a:solidFill>
        </p:spPr>
        <p:txBody>
          <a:bodyPr wrap="square" lIns="0" tIns="0" rIns="0" bIns="0" rtlCol="0"/>
          <a:lstStyle/>
          <a:p>
            <a:endParaRPr sz="1588"/>
          </a:p>
        </p:txBody>
      </p:sp>
      <p:sp>
        <p:nvSpPr>
          <p:cNvPr id="6" name="object 6"/>
          <p:cNvSpPr txBox="1">
            <a:spLocks noGrp="1"/>
          </p:cNvSpPr>
          <p:nvPr>
            <p:ph type="title"/>
          </p:nvPr>
        </p:nvSpPr>
        <p:spPr>
          <a:xfrm>
            <a:off x="3204882" y="318128"/>
            <a:ext cx="6215530" cy="391548"/>
          </a:xfrm>
          <a:prstGeom prst="rect">
            <a:avLst/>
          </a:prstGeom>
        </p:spPr>
        <p:txBody>
          <a:bodyPr vert="horz" wrap="square" lIns="0" tIns="11206" rIns="0" bIns="0" rtlCol="0" anchor="ctr">
            <a:spAutoFit/>
          </a:bodyPr>
          <a:lstStyle/>
          <a:p>
            <a:pPr marL="11206">
              <a:spcBef>
                <a:spcPts val="88"/>
              </a:spcBef>
            </a:pPr>
            <a:r>
              <a:rPr sz="2471" spc="-13" dirty="0"/>
              <a:t>Two </a:t>
            </a:r>
            <a:r>
              <a:rPr lang="en-US" sz="2471" spc="-13" dirty="0"/>
              <a:t>T</a:t>
            </a:r>
            <a:r>
              <a:rPr sz="2471" spc="-13" dirty="0"/>
              <a:t>erminologies </a:t>
            </a:r>
            <a:r>
              <a:rPr sz="2471" spc="-9" dirty="0"/>
              <a:t>for </a:t>
            </a:r>
            <a:r>
              <a:rPr sz="2471" dirty="0"/>
              <a:t>a </a:t>
            </a:r>
            <a:r>
              <a:rPr lang="en-US" sz="2471" spc="-13" dirty="0"/>
              <a:t>T</a:t>
            </a:r>
            <a:r>
              <a:rPr sz="2471" spc="-13" dirty="0"/>
              <a:t>ypical </a:t>
            </a:r>
            <a:r>
              <a:rPr sz="2471" spc="-18" dirty="0"/>
              <a:t>CNN</a:t>
            </a:r>
            <a:r>
              <a:rPr sz="2471" spc="-106" dirty="0"/>
              <a:t> </a:t>
            </a:r>
            <a:r>
              <a:rPr lang="en-US" sz="2471" spc="-9" dirty="0"/>
              <a:t>L</a:t>
            </a:r>
            <a:r>
              <a:rPr sz="2471" spc="-9" dirty="0"/>
              <a:t>ayer</a:t>
            </a:r>
            <a:endParaRPr sz="2471" dirty="0"/>
          </a:p>
        </p:txBody>
      </p:sp>
      <p:sp>
        <p:nvSpPr>
          <p:cNvPr id="7" name="object 7"/>
          <p:cNvSpPr txBox="1"/>
          <p:nvPr/>
        </p:nvSpPr>
        <p:spPr>
          <a:xfrm>
            <a:off x="2173194" y="1101911"/>
            <a:ext cx="3723715" cy="1891196"/>
          </a:xfrm>
          <a:prstGeom prst="rect">
            <a:avLst/>
          </a:prstGeom>
          <a:ln w="9419">
            <a:solidFill>
              <a:srgbClr val="000000"/>
            </a:solidFill>
          </a:ln>
        </p:spPr>
        <p:txBody>
          <a:bodyPr vert="horz" wrap="square" lIns="0" tIns="23532" rIns="0" bIns="0" rtlCol="0">
            <a:spAutoFit/>
          </a:bodyPr>
          <a:lstStyle/>
          <a:p>
            <a:pPr marL="478517" marR="382141" indent="-398951">
              <a:lnSpc>
                <a:spcPct val="98300"/>
              </a:lnSpc>
              <a:spcBef>
                <a:spcPts val="185"/>
              </a:spcBef>
              <a:buAutoNum type="arabicPeriod"/>
              <a:tabLst>
                <a:tab pos="478517" algn="l"/>
                <a:tab pos="479077" algn="l"/>
              </a:tabLst>
            </a:pPr>
            <a:r>
              <a:rPr lang="en-US" sz="2118" spc="-9" dirty="0">
                <a:solidFill>
                  <a:srgbClr val="3333CC"/>
                </a:solidFill>
                <a:latin typeface="Arial"/>
                <a:cs typeface="Arial"/>
              </a:rPr>
              <a:t>CNN</a:t>
            </a:r>
            <a:r>
              <a:rPr sz="2118" spc="-9" dirty="0">
                <a:solidFill>
                  <a:srgbClr val="3333CC"/>
                </a:solidFill>
                <a:latin typeface="Arial"/>
                <a:cs typeface="Arial"/>
              </a:rPr>
              <a:t> </a:t>
            </a:r>
            <a:r>
              <a:rPr sz="2118" spc="-13" dirty="0">
                <a:solidFill>
                  <a:srgbClr val="3333CC"/>
                </a:solidFill>
                <a:latin typeface="Arial"/>
                <a:cs typeface="Arial"/>
              </a:rPr>
              <a:t>viewed </a:t>
            </a:r>
            <a:r>
              <a:rPr sz="2118" spc="-9" dirty="0">
                <a:solidFill>
                  <a:srgbClr val="3333CC"/>
                </a:solidFill>
                <a:latin typeface="Arial"/>
                <a:cs typeface="Arial"/>
              </a:rPr>
              <a:t>as </a:t>
            </a:r>
            <a:r>
              <a:rPr sz="2118" dirty="0">
                <a:solidFill>
                  <a:srgbClr val="3333CC"/>
                </a:solidFill>
                <a:latin typeface="Arial"/>
                <a:cs typeface="Arial"/>
              </a:rPr>
              <a:t>a</a:t>
            </a:r>
            <a:r>
              <a:rPr sz="2118" spc="-119" dirty="0">
                <a:solidFill>
                  <a:srgbClr val="3333CC"/>
                </a:solidFill>
                <a:latin typeface="Arial"/>
                <a:cs typeface="Arial"/>
              </a:rPr>
              <a:t> </a:t>
            </a:r>
            <a:r>
              <a:rPr sz="2118" spc="-13" dirty="0">
                <a:solidFill>
                  <a:srgbClr val="3333CC"/>
                </a:solidFill>
                <a:latin typeface="Arial"/>
                <a:cs typeface="Arial"/>
              </a:rPr>
              <a:t>small  </a:t>
            </a:r>
            <a:r>
              <a:rPr sz="2118" spc="-9" dirty="0">
                <a:solidFill>
                  <a:srgbClr val="3333CC"/>
                </a:solidFill>
                <a:latin typeface="Arial"/>
                <a:cs typeface="Arial"/>
              </a:rPr>
              <a:t>n</a:t>
            </a:r>
            <a:r>
              <a:rPr lang="en-US" sz="2118" spc="-9" dirty="0">
                <a:solidFill>
                  <a:srgbClr val="3333CC"/>
                </a:solidFill>
                <a:latin typeface="Arial"/>
                <a:cs typeface="Arial"/>
              </a:rPr>
              <a:t>umber</a:t>
            </a:r>
            <a:r>
              <a:rPr sz="2118" spc="-9" dirty="0">
                <a:solidFill>
                  <a:srgbClr val="3333CC"/>
                </a:solidFill>
                <a:latin typeface="Arial"/>
                <a:cs typeface="Arial"/>
              </a:rPr>
              <a:t> of </a:t>
            </a:r>
            <a:r>
              <a:rPr sz="2118" spc="-13" dirty="0">
                <a:solidFill>
                  <a:srgbClr val="3333CC"/>
                </a:solidFill>
                <a:latin typeface="Arial"/>
                <a:cs typeface="Arial"/>
              </a:rPr>
              <a:t>complex layers,  each </a:t>
            </a:r>
            <a:r>
              <a:rPr sz="2118" spc="-9" dirty="0">
                <a:solidFill>
                  <a:srgbClr val="3333CC"/>
                </a:solidFill>
                <a:latin typeface="Arial"/>
                <a:cs typeface="Arial"/>
              </a:rPr>
              <a:t>layer </a:t>
            </a:r>
            <a:r>
              <a:rPr sz="2118" spc="-13" dirty="0">
                <a:solidFill>
                  <a:srgbClr val="3333CC"/>
                </a:solidFill>
                <a:latin typeface="Arial"/>
                <a:cs typeface="Arial"/>
              </a:rPr>
              <a:t>having </a:t>
            </a:r>
            <a:r>
              <a:rPr sz="2118" spc="-18" dirty="0">
                <a:solidFill>
                  <a:srgbClr val="3333CC"/>
                </a:solidFill>
                <a:latin typeface="Arial"/>
                <a:cs typeface="Arial"/>
              </a:rPr>
              <a:t>many  </a:t>
            </a:r>
            <a:r>
              <a:rPr sz="2118" spc="-13" dirty="0">
                <a:solidFill>
                  <a:srgbClr val="3333CC"/>
                </a:solidFill>
                <a:latin typeface="Arial"/>
                <a:cs typeface="Arial"/>
              </a:rPr>
              <a:t>stages</a:t>
            </a:r>
            <a:endParaRPr sz="2118" dirty="0">
              <a:latin typeface="Arial"/>
              <a:cs typeface="Arial"/>
            </a:endParaRPr>
          </a:p>
          <a:p>
            <a:pPr marL="727861" marR="194432" lvl="1" indent="-249344">
              <a:lnSpc>
                <a:spcPts val="2030"/>
              </a:lnSpc>
              <a:spcBef>
                <a:spcPts val="600"/>
              </a:spcBef>
              <a:buClr>
                <a:srgbClr val="3333CC"/>
              </a:buClr>
              <a:buChar char="•"/>
              <a:tabLst>
                <a:tab pos="727861" algn="l"/>
                <a:tab pos="728421" algn="l"/>
              </a:tabLst>
            </a:pPr>
            <a:r>
              <a:rPr sz="1765" spc="-9" dirty="0">
                <a:solidFill>
                  <a:srgbClr val="006600"/>
                </a:solidFill>
                <a:latin typeface="Arial"/>
                <a:cs typeface="Arial"/>
              </a:rPr>
              <a:t>1-1 </a:t>
            </a:r>
            <a:r>
              <a:rPr sz="1765" spc="-13" dirty="0">
                <a:solidFill>
                  <a:srgbClr val="006600"/>
                </a:solidFill>
                <a:latin typeface="Arial"/>
                <a:cs typeface="Arial"/>
              </a:rPr>
              <a:t>mapping between</a:t>
            </a:r>
            <a:r>
              <a:rPr sz="1765" spc="-101" dirty="0">
                <a:solidFill>
                  <a:srgbClr val="006600"/>
                </a:solidFill>
                <a:latin typeface="Arial"/>
                <a:cs typeface="Arial"/>
              </a:rPr>
              <a:t> </a:t>
            </a:r>
            <a:r>
              <a:rPr sz="1765" spc="-13" dirty="0">
                <a:solidFill>
                  <a:srgbClr val="006600"/>
                </a:solidFill>
                <a:latin typeface="Arial"/>
                <a:cs typeface="Arial"/>
              </a:rPr>
              <a:t>kernel  tensors </a:t>
            </a:r>
            <a:r>
              <a:rPr sz="1765" spc="-9" dirty="0">
                <a:solidFill>
                  <a:srgbClr val="006600"/>
                </a:solidFill>
                <a:latin typeface="Arial"/>
                <a:cs typeface="Arial"/>
              </a:rPr>
              <a:t>and </a:t>
            </a:r>
            <a:r>
              <a:rPr sz="1765" spc="-13" dirty="0">
                <a:solidFill>
                  <a:srgbClr val="006600"/>
                </a:solidFill>
                <a:latin typeface="Arial"/>
                <a:cs typeface="Arial"/>
              </a:rPr>
              <a:t>network</a:t>
            </a:r>
            <a:r>
              <a:rPr sz="1765" spc="-75" dirty="0">
                <a:solidFill>
                  <a:srgbClr val="006600"/>
                </a:solidFill>
                <a:latin typeface="Arial"/>
                <a:cs typeface="Arial"/>
              </a:rPr>
              <a:t> </a:t>
            </a:r>
            <a:r>
              <a:rPr sz="1765" spc="-9" dirty="0">
                <a:solidFill>
                  <a:srgbClr val="006600"/>
                </a:solidFill>
                <a:latin typeface="Arial"/>
                <a:cs typeface="Arial"/>
              </a:rPr>
              <a:t>layers</a:t>
            </a:r>
            <a:endParaRPr sz="1765" dirty="0">
              <a:latin typeface="Arial"/>
              <a:cs typeface="Arial"/>
            </a:endParaRPr>
          </a:p>
        </p:txBody>
      </p:sp>
      <p:sp>
        <p:nvSpPr>
          <p:cNvPr id="8" name="object 8"/>
          <p:cNvSpPr/>
          <p:nvPr/>
        </p:nvSpPr>
        <p:spPr>
          <a:xfrm>
            <a:off x="3204882" y="3227294"/>
            <a:ext cx="1882588" cy="3294529"/>
          </a:xfrm>
          <a:prstGeom prst="rect">
            <a:avLst/>
          </a:prstGeom>
          <a:blipFill>
            <a:blip r:embed="rId2" cstate="print"/>
            <a:stretch>
              <a:fillRect/>
            </a:stretch>
          </a:blipFill>
        </p:spPr>
        <p:txBody>
          <a:bodyPr wrap="square" lIns="0" tIns="0" rIns="0" bIns="0" rtlCol="0"/>
          <a:lstStyle/>
          <a:p>
            <a:endParaRPr sz="1588"/>
          </a:p>
        </p:txBody>
      </p:sp>
      <p:sp>
        <p:nvSpPr>
          <p:cNvPr id="9" name="object 9"/>
          <p:cNvSpPr txBox="1"/>
          <p:nvPr/>
        </p:nvSpPr>
        <p:spPr>
          <a:xfrm>
            <a:off x="6029511" y="1101911"/>
            <a:ext cx="4167842" cy="1587380"/>
          </a:xfrm>
          <a:prstGeom prst="rect">
            <a:avLst/>
          </a:prstGeom>
          <a:ln w="9419">
            <a:solidFill>
              <a:srgbClr val="000000"/>
            </a:solidFill>
          </a:ln>
        </p:spPr>
        <p:txBody>
          <a:bodyPr vert="horz" wrap="square" lIns="0" tIns="17929" rIns="0" bIns="0" rtlCol="0">
            <a:spAutoFit/>
          </a:bodyPr>
          <a:lstStyle/>
          <a:p>
            <a:pPr marL="478517" indent="-399511">
              <a:spcBef>
                <a:spcPts val="141"/>
              </a:spcBef>
              <a:buAutoNum type="arabicPeriod" startAt="2"/>
              <a:tabLst>
                <a:tab pos="478517" algn="l"/>
                <a:tab pos="479077" algn="l"/>
              </a:tabLst>
            </a:pPr>
            <a:r>
              <a:rPr lang="en-US" sz="2118" spc="-9" dirty="0">
                <a:solidFill>
                  <a:srgbClr val="3333CC"/>
                </a:solidFill>
                <a:latin typeface="Arial"/>
                <a:cs typeface="Arial"/>
              </a:rPr>
              <a:t>CNN</a:t>
            </a:r>
            <a:r>
              <a:rPr sz="2118" spc="-9" dirty="0">
                <a:solidFill>
                  <a:srgbClr val="3333CC"/>
                </a:solidFill>
                <a:latin typeface="Arial"/>
                <a:cs typeface="Arial"/>
              </a:rPr>
              <a:t> </a:t>
            </a:r>
            <a:r>
              <a:rPr sz="2118" spc="-13" dirty="0">
                <a:solidFill>
                  <a:srgbClr val="3333CC"/>
                </a:solidFill>
                <a:latin typeface="Arial"/>
                <a:cs typeface="Arial"/>
              </a:rPr>
              <a:t>viewed </a:t>
            </a:r>
            <a:r>
              <a:rPr sz="2118" spc="-9" dirty="0">
                <a:solidFill>
                  <a:srgbClr val="3333CC"/>
                </a:solidFill>
                <a:latin typeface="Arial"/>
                <a:cs typeface="Arial"/>
              </a:rPr>
              <a:t>as </a:t>
            </a:r>
            <a:r>
              <a:rPr sz="2118" dirty="0">
                <a:solidFill>
                  <a:srgbClr val="3333CC"/>
                </a:solidFill>
                <a:latin typeface="Arial"/>
                <a:cs typeface="Arial"/>
              </a:rPr>
              <a:t>a </a:t>
            </a:r>
            <a:r>
              <a:rPr sz="2118" spc="-9" dirty="0">
                <a:solidFill>
                  <a:srgbClr val="3333CC"/>
                </a:solidFill>
                <a:latin typeface="Arial"/>
                <a:cs typeface="Arial"/>
              </a:rPr>
              <a:t>larger</a:t>
            </a:r>
            <a:r>
              <a:rPr sz="2118" spc="-128" dirty="0">
                <a:solidFill>
                  <a:srgbClr val="3333CC"/>
                </a:solidFill>
                <a:latin typeface="Arial"/>
                <a:cs typeface="Arial"/>
              </a:rPr>
              <a:t> </a:t>
            </a:r>
            <a:r>
              <a:rPr sz="2118" spc="-9" dirty="0">
                <a:solidFill>
                  <a:srgbClr val="3333CC"/>
                </a:solidFill>
                <a:latin typeface="Arial"/>
                <a:cs typeface="Arial"/>
              </a:rPr>
              <a:t>n</a:t>
            </a:r>
            <a:r>
              <a:rPr lang="en-US" sz="2118" spc="-9" dirty="0">
                <a:solidFill>
                  <a:srgbClr val="3333CC"/>
                </a:solidFill>
                <a:latin typeface="Arial"/>
                <a:cs typeface="Arial"/>
              </a:rPr>
              <a:t>umber</a:t>
            </a:r>
            <a:r>
              <a:rPr lang="en-US" sz="2118" dirty="0">
                <a:latin typeface="Arial"/>
                <a:cs typeface="Arial"/>
              </a:rPr>
              <a:t> </a:t>
            </a:r>
            <a:r>
              <a:rPr sz="2118" spc="-9" dirty="0">
                <a:solidFill>
                  <a:srgbClr val="3333CC"/>
                </a:solidFill>
                <a:latin typeface="Arial"/>
                <a:cs typeface="Arial"/>
              </a:rPr>
              <a:t>of </a:t>
            </a:r>
            <a:r>
              <a:rPr sz="2118" spc="-13" dirty="0">
                <a:solidFill>
                  <a:srgbClr val="3333CC"/>
                </a:solidFill>
                <a:latin typeface="Arial"/>
                <a:cs typeface="Arial"/>
              </a:rPr>
              <a:t>simple</a:t>
            </a:r>
            <a:r>
              <a:rPr sz="2118" spc="-44" dirty="0">
                <a:solidFill>
                  <a:srgbClr val="3333CC"/>
                </a:solidFill>
                <a:latin typeface="Arial"/>
                <a:cs typeface="Arial"/>
              </a:rPr>
              <a:t> </a:t>
            </a:r>
            <a:r>
              <a:rPr sz="2118" spc="-9" dirty="0">
                <a:solidFill>
                  <a:srgbClr val="3333CC"/>
                </a:solidFill>
                <a:latin typeface="Arial"/>
                <a:cs typeface="Arial"/>
              </a:rPr>
              <a:t>layers</a:t>
            </a:r>
            <a:endParaRPr sz="2118" dirty="0">
              <a:latin typeface="Arial"/>
              <a:cs typeface="Arial"/>
            </a:endParaRPr>
          </a:p>
          <a:p>
            <a:pPr marL="727861" marR="127754" lvl="1" indent="-249344">
              <a:spcBef>
                <a:spcPts val="353"/>
              </a:spcBef>
              <a:buClr>
                <a:srgbClr val="3333CC"/>
              </a:buClr>
              <a:buChar char="•"/>
              <a:tabLst>
                <a:tab pos="727861" algn="l"/>
                <a:tab pos="728421" algn="l"/>
              </a:tabLst>
            </a:pPr>
            <a:r>
              <a:rPr sz="1765" spc="-13" dirty="0">
                <a:solidFill>
                  <a:srgbClr val="006600"/>
                </a:solidFill>
                <a:latin typeface="Arial"/>
                <a:cs typeface="Arial"/>
              </a:rPr>
              <a:t>Every processing step </a:t>
            </a:r>
            <a:r>
              <a:rPr sz="1765" dirty="0">
                <a:solidFill>
                  <a:srgbClr val="006600"/>
                </a:solidFill>
                <a:latin typeface="Arial"/>
                <a:cs typeface="Arial"/>
              </a:rPr>
              <a:t>is a</a:t>
            </a:r>
            <a:r>
              <a:rPr sz="1765" spc="-93" dirty="0">
                <a:solidFill>
                  <a:srgbClr val="006600"/>
                </a:solidFill>
                <a:latin typeface="Arial"/>
                <a:cs typeface="Arial"/>
              </a:rPr>
              <a:t> </a:t>
            </a:r>
            <a:r>
              <a:rPr sz="1765" spc="-13" dirty="0">
                <a:solidFill>
                  <a:srgbClr val="006600"/>
                </a:solidFill>
                <a:latin typeface="Arial"/>
                <a:cs typeface="Arial"/>
              </a:rPr>
              <a:t>layer  </a:t>
            </a:r>
            <a:r>
              <a:rPr sz="1765" dirty="0">
                <a:solidFill>
                  <a:srgbClr val="006600"/>
                </a:solidFill>
                <a:latin typeface="Arial"/>
                <a:cs typeface="Arial"/>
              </a:rPr>
              <a:t>in </a:t>
            </a:r>
            <a:r>
              <a:rPr sz="1765" spc="-4" dirty="0">
                <a:solidFill>
                  <a:srgbClr val="006600"/>
                </a:solidFill>
                <a:latin typeface="Arial"/>
                <a:cs typeface="Arial"/>
              </a:rPr>
              <a:t>its </a:t>
            </a:r>
            <a:r>
              <a:rPr sz="1765" spc="-9" dirty="0">
                <a:solidFill>
                  <a:srgbClr val="006600"/>
                </a:solidFill>
                <a:latin typeface="Arial"/>
                <a:cs typeface="Arial"/>
              </a:rPr>
              <a:t>own</a:t>
            </a:r>
            <a:r>
              <a:rPr sz="1765" spc="-71" dirty="0">
                <a:solidFill>
                  <a:srgbClr val="006600"/>
                </a:solidFill>
                <a:latin typeface="Arial"/>
                <a:cs typeface="Arial"/>
              </a:rPr>
              <a:t> </a:t>
            </a:r>
            <a:r>
              <a:rPr sz="1765" spc="-9" dirty="0">
                <a:solidFill>
                  <a:srgbClr val="006600"/>
                </a:solidFill>
                <a:latin typeface="Arial"/>
                <a:cs typeface="Arial"/>
              </a:rPr>
              <a:t>right</a:t>
            </a:r>
            <a:endParaRPr sz="1765" dirty="0">
              <a:latin typeface="Arial"/>
              <a:cs typeface="Arial"/>
            </a:endParaRPr>
          </a:p>
          <a:p>
            <a:pPr marL="727861" lvl="1" indent="-249905">
              <a:spcBef>
                <a:spcPts val="446"/>
              </a:spcBef>
              <a:buClr>
                <a:srgbClr val="3333CC"/>
              </a:buClr>
              <a:buChar char="•"/>
              <a:tabLst>
                <a:tab pos="727861" algn="l"/>
                <a:tab pos="728421" algn="l"/>
              </a:tabLst>
            </a:pPr>
            <a:r>
              <a:rPr sz="1765" spc="-9" dirty="0">
                <a:solidFill>
                  <a:srgbClr val="006600"/>
                </a:solidFill>
                <a:latin typeface="Arial"/>
                <a:cs typeface="Arial"/>
              </a:rPr>
              <a:t>Not </a:t>
            </a:r>
            <a:r>
              <a:rPr sz="1765" spc="-13" dirty="0">
                <a:solidFill>
                  <a:srgbClr val="006600"/>
                </a:solidFill>
                <a:latin typeface="Arial"/>
                <a:cs typeface="Arial"/>
              </a:rPr>
              <a:t>every </a:t>
            </a:r>
            <a:r>
              <a:rPr sz="1765" spc="-9" dirty="0">
                <a:solidFill>
                  <a:srgbClr val="006600"/>
                </a:solidFill>
                <a:latin typeface="Arial"/>
                <a:cs typeface="Arial"/>
              </a:rPr>
              <a:t>layer has</a:t>
            </a:r>
            <a:r>
              <a:rPr sz="1765" spc="-79" dirty="0">
                <a:solidFill>
                  <a:srgbClr val="006600"/>
                </a:solidFill>
                <a:latin typeface="Arial"/>
                <a:cs typeface="Arial"/>
              </a:rPr>
              <a:t> </a:t>
            </a:r>
            <a:r>
              <a:rPr sz="1765" spc="-18" dirty="0">
                <a:solidFill>
                  <a:srgbClr val="006600"/>
                </a:solidFill>
                <a:latin typeface="Arial"/>
                <a:cs typeface="Arial"/>
              </a:rPr>
              <a:t>parameters</a:t>
            </a:r>
            <a:endParaRPr sz="1765" dirty="0">
              <a:latin typeface="Arial"/>
              <a:cs typeface="Arial"/>
            </a:endParaRPr>
          </a:p>
        </p:txBody>
      </p:sp>
      <p:sp>
        <p:nvSpPr>
          <p:cNvPr id="10" name="object 10"/>
          <p:cNvSpPr/>
          <p:nvPr/>
        </p:nvSpPr>
        <p:spPr>
          <a:xfrm>
            <a:off x="7037294" y="2958354"/>
            <a:ext cx="1748118" cy="3460781"/>
          </a:xfrm>
          <a:prstGeom prst="rect">
            <a:avLst/>
          </a:prstGeom>
          <a:blipFill>
            <a:blip r:embed="rId3" cstate="print"/>
            <a:stretch>
              <a:fillRect/>
            </a:stretch>
          </a:blipFill>
        </p:spPr>
        <p:txBody>
          <a:bodyPr wrap="square" lIns="0" tIns="0" rIns="0" bIns="0" rtlCol="0"/>
          <a:lstStyle/>
          <a:p>
            <a:endParaRPr sz="1588"/>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4285455" y="682164"/>
            <a:ext cx="3754531" cy="445922"/>
          </a:xfrm>
          <a:prstGeom prst="rect">
            <a:avLst/>
          </a:prstGeom>
        </p:spPr>
        <p:txBody>
          <a:bodyPr vert="horz" wrap="square" lIns="0" tIns="11206" rIns="0" bIns="0" rtlCol="0" anchor="ctr">
            <a:spAutoFit/>
          </a:bodyPr>
          <a:lstStyle/>
          <a:p>
            <a:pPr marL="11206">
              <a:spcBef>
                <a:spcPts val="88"/>
              </a:spcBef>
            </a:pPr>
            <a:r>
              <a:rPr lang="en-US" sz="2824" spc="-18" dirty="0"/>
              <a:t>Effect of Pooling</a:t>
            </a:r>
            <a:endParaRPr sz="2824" dirty="0"/>
          </a:p>
        </p:txBody>
      </p:sp>
      <p:sp>
        <p:nvSpPr>
          <p:cNvPr id="5" name="object 5"/>
          <p:cNvSpPr txBox="1"/>
          <p:nvPr/>
        </p:nvSpPr>
        <p:spPr>
          <a:xfrm>
            <a:off x="551384" y="1565596"/>
            <a:ext cx="11089232" cy="1217491"/>
          </a:xfrm>
          <a:prstGeom prst="rect">
            <a:avLst/>
          </a:prstGeom>
        </p:spPr>
        <p:txBody>
          <a:bodyPr vert="horz" wrap="square" lIns="0" tIns="67796" rIns="0" bIns="0" rtlCol="0">
            <a:spAutoFit/>
          </a:bodyPr>
          <a:lstStyle/>
          <a:p>
            <a:pPr marL="348522" indent="-348522">
              <a:spcBef>
                <a:spcPts val="534"/>
              </a:spcBef>
              <a:buChar char="•"/>
              <a:tabLst>
                <a:tab pos="348522" algn="l"/>
                <a:tab pos="349082" algn="l"/>
              </a:tabLst>
            </a:pPr>
            <a:r>
              <a:rPr sz="2800" spc="-13" dirty="0">
                <a:solidFill>
                  <a:srgbClr val="3333CC"/>
                </a:solidFill>
                <a:latin typeface="Arial"/>
                <a:cs typeface="Arial"/>
              </a:rPr>
              <a:t>Pooling </a:t>
            </a:r>
            <a:r>
              <a:rPr sz="2800" spc="-4" dirty="0">
                <a:solidFill>
                  <a:srgbClr val="3333CC"/>
                </a:solidFill>
                <a:latin typeface="Arial"/>
                <a:cs typeface="Arial"/>
              </a:rPr>
              <a:t>is </a:t>
            </a:r>
            <a:r>
              <a:rPr sz="2800" spc="-13" dirty="0">
                <a:solidFill>
                  <a:srgbClr val="3333CC"/>
                </a:solidFill>
                <a:latin typeface="Arial"/>
                <a:cs typeface="Arial"/>
              </a:rPr>
              <a:t>performed </a:t>
            </a:r>
            <a:r>
              <a:rPr sz="2800" spc="-9" dirty="0">
                <a:solidFill>
                  <a:srgbClr val="3333CC"/>
                </a:solidFill>
                <a:latin typeface="Arial"/>
                <a:cs typeface="Arial"/>
              </a:rPr>
              <a:t>for two</a:t>
            </a:r>
            <a:r>
              <a:rPr sz="2800" spc="-75" dirty="0">
                <a:solidFill>
                  <a:srgbClr val="3333CC"/>
                </a:solidFill>
                <a:latin typeface="Arial"/>
                <a:cs typeface="Arial"/>
              </a:rPr>
              <a:t> </a:t>
            </a:r>
            <a:r>
              <a:rPr sz="2800" spc="-13" dirty="0">
                <a:solidFill>
                  <a:srgbClr val="3333CC"/>
                </a:solidFill>
                <a:latin typeface="Arial"/>
                <a:cs typeface="Arial"/>
              </a:rPr>
              <a:t>reasons</a:t>
            </a:r>
            <a:endParaRPr sz="2800" dirty="0">
              <a:latin typeface="Arial"/>
              <a:cs typeface="Arial"/>
            </a:endParaRPr>
          </a:p>
          <a:p>
            <a:pPr marL="398389" indent="-398389">
              <a:spcBef>
                <a:spcPts val="375"/>
              </a:spcBef>
              <a:buClr>
                <a:srgbClr val="3333CC"/>
              </a:buClr>
              <a:buAutoNum type="arabicPeriod"/>
              <a:tabLst>
                <a:tab pos="398389" algn="l"/>
                <a:tab pos="398951" algn="l"/>
              </a:tabLst>
            </a:pPr>
            <a:r>
              <a:rPr sz="2000" spc="-13" dirty="0">
                <a:solidFill>
                  <a:srgbClr val="006600"/>
                </a:solidFill>
                <a:latin typeface="Arial"/>
                <a:cs typeface="Arial"/>
              </a:rPr>
              <a:t>Dimensionality</a:t>
            </a:r>
            <a:r>
              <a:rPr sz="2000" spc="-26" dirty="0">
                <a:solidFill>
                  <a:srgbClr val="006600"/>
                </a:solidFill>
                <a:latin typeface="Arial"/>
                <a:cs typeface="Arial"/>
              </a:rPr>
              <a:t> </a:t>
            </a:r>
            <a:r>
              <a:rPr sz="2000" spc="-13" dirty="0">
                <a:solidFill>
                  <a:srgbClr val="006600"/>
                </a:solidFill>
                <a:latin typeface="Arial"/>
                <a:cs typeface="Arial"/>
              </a:rPr>
              <a:t>reduction</a:t>
            </a:r>
            <a:endParaRPr sz="2000" dirty="0">
              <a:latin typeface="Arial"/>
              <a:cs typeface="Arial"/>
            </a:endParaRPr>
          </a:p>
          <a:p>
            <a:pPr marL="398389" indent="-398389">
              <a:spcBef>
                <a:spcPts val="446"/>
              </a:spcBef>
              <a:buClr>
                <a:srgbClr val="3333CC"/>
              </a:buClr>
              <a:buAutoNum type="arabicPeriod"/>
              <a:tabLst>
                <a:tab pos="398389" algn="l"/>
                <a:tab pos="398951" algn="l"/>
                <a:tab pos="3619693" algn="l"/>
              </a:tabLst>
            </a:pPr>
            <a:r>
              <a:rPr sz="2000" spc="-13" dirty="0">
                <a:solidFill>
                  <a:srgbClr val="006600"/>
                </a:solidFill>
                <a:latin typeface="Arial"/>
                <a:cs typeface="Arial"/>
              </a:rPr>
              <a:t>Invariance </a:t>
            </a:r>
            <a:r>
              <a:rPr sz="2000" spc="-9" dirty="0">
                <a:solidFill>
                  <a:srgbClr val="006600"/>
                </a:solidFill>
                <a:latin typeface="Arial"/>
                <a:cs typeface="Arial"/>
              </a:rPr>
              <a:t>to </a:t>
            </a:r>
            <a:r>
              <a:rPr sz="2000" spc="-13" dirty="0">
                <a:solidFill>
                  <a:srgbClr val="006600"/>
                </a:solidFill>
                <a:latin typeface="Arial"/>
                <a:cs typeface="Arial"/>
              </a:rPr>
              <a:t>transformations</a:t>
            </a:r>
            <a:r>
              <a:rPr sz="2000" spc="-9" dirty="0">
                <a:solidFill>
                  <a:srgbClr val="006600"/>
                </a:solidFill>
                <a:latin typeface="Arial"/>
                <a:cs typeface="Arial"/>
              </a:rPr>
              <a:t> of</a:t>
            </a:r>
            <a:r>
              <a:rPr lang="en-US" sz="2000" spc="-9" dirty="0">
                <a:solidFill>
                  <a:srgbClr val="006600"/>
                </a:solidFill>
                <a:latin typeface="Arial"/>
                <a:cs typeface="Arial"/>
              </a:rPr>
              <a:t> </a:t>
            </a:r>
            <a:r>
              <a:rPr sz="2000" spc="-13" dirty="0">
                <a:solidFill>
                  <a:srgbClr val="006600"/>
                </a:solidFill>
                <a:latin typeface="Arial"/>
                <a:cs typeface="Arial"/>
              </a:rPr>
              <a:t>rotation </a:t>
            </a:r>
            <a:r>
              <a:rPr sz="2000" spc="-9" dirty="0">
                <a:solidFill>
                  <a:srgbClr val="006600"/>
                </a:solidFill>
                <a:latin typeface="Arial"/>
                <a:cs typeface="Arial"/>
              </a:rPr>
              <a:t>and</a:t>
            </a:r>
            <a:r>
              <a:rPr sz="2000" spc="-57" dirty="0">
                <a:solidFill>
                  <a:srgbClr val="006600"/>
                </a:solidFill>
                <a:latin typeface="Arial"/>
                <a:cs typeface="Arial"/>
              </a:rPr>
              <a:t> </a:t>
            </a:r>
            <a:r>
              <a:rPr sz="2000" spc="-13" dirty="0">
                <a:solidFill>
                  <a:srgbClr val="006600"/>
                </a:solidFill>
                <a:latin typeface="Arial"/>
                <a:cs typeface="Arial"/>
              </a:rPr>
              <a:t>translation</a:t>
            </a:r>
            <a:endParaRPr sz="2000" dirty="0">
              <a:latin typeface="Arial"/>
              <a:cs typeface="Arial"/>
            </a:endParaRPr>
          </a:p>
        </p:txBody>
      </p:sp>
      <p:sp>
        <p:nvSpPr>
          <p:cNvPr id="6" name="object 6"/>
          <p:cNvSpPr/>
          <p:nvPr/>
        </p:nvSpPr>
        <p:spPr>
          <a:xfrm>
            <a:off x="3877235" y="3119180"/>
            <a:ext cx="3662082" cy="3103712"/>
          </a:xfrm>
          <a:prstGeom prst="rect">
            <a:avLst/>
          </a:prstGeom>
          <a:blipFill>
            <a:blip r:embed="rId2" cstate="print"/>
            <a:stretch>
              <a:fillRect/>
            </a:stretch>
          </a:blipFill>
        </p:spPr>
        <p:txBody>
          <a:bodyPr wrap="square" lIns="0" tIns="0" rIns="0" bIns="0" rtlCol="0"/>
          <a:lstStyle/>
          <a:p>
            <a:endParaRPr sz="1588"/>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003177" y="886332"/>
            <a:ext cx="6656294" cy="445922"/>
          </a:xfrm>
          <a:prstGeom prst="rect">
            <a:avLst/>
          </a:prstGeom>
        </p:spPr>
        <p:txBody>
          <a:bodyPr vert="horz" wrap="square" lIns="0" tIns="11206" rIns="0" bIns="0" rtlCol="0" anchor="ctr">
            <a:spAutoFit/>
          </a:bodyPr>
          <a:lstStyle/>
          <a:p>
            <a:pPr marL="11206">
              <a:spcBef>
                <a:spcPts val="88"/>
              </a:spcBef>
            </a:pPr>
            <a:r>
              <a:rPr sz="2824" spc="-18" dirty="0"/>
              <a:t>Some </a:t>
            </a:r>
            <a:r>
              <a:rPr lang="en-US" sz="2824" spc="-13" dirty="0"/>
              <a:t>T</a:t>
            </a:r>
            <a:r>
              <a:rPr sz="2824" spc="-13" dirty="0"/>
              <a:t>ypes </a:t>
            </a:r>
            <a:r>
              <a:rPr sz="2824" spc="-9" dirty="0"/>
              <a:t>of </a:t>
            </a:r>
            <a:r>
              <a:rPr lang="en-US" sz="2824" spc="-9" dirty="0"/>
              <a:t>L</a:t>
            </a:r>
            <a:r>
              <a:rPr sz="2824" spc="-9" dirty="0"/>
              <a:t>inear</a:t>
            </a:r>
            <a:r>
              <a:rPr sz="2824" spc="-84" dirty="0"/>
              <a:t> </a:t>
            </a:r>
            <a:r>
              <a:rPr lang="en-US" sz="2824" spc="-13" dirty="0"/>
              <a:t>T</a:t>
            </a:r>
            <a:r>
              <a:rPr sz="2824" spc="-13" dirty="0"/>
              <a:t>ransformations</a:t>
            </a:r>
            <a:endParaRPr sz="2824" dirty="0"/>
          </a:p>
        </p:txBody>
      </p:sp>
      <p:sp>
        <p:nvSpPr>
          <p:cNvPr id="5" name="object 5"/>
          <p:cNvSpPr/>
          <p:nvPr/>
        </p:nvSpPr>
        <p:spPr>
          <a:xfrm>
            <a:off x="5435799" y="2165724"/>
            <a:ext cx="2348627" cy="1423409"/>
          </a:xfrm>
          <a:prstGeom prst="rect">
            <a:avLst/>
          </a:prstGeom>
          <a:blipFill>
            <a:blip r:embed="rId2" cstate="print"/>
            <a:stretch>
              <a:fillRect/>
            </a:stretch>
          </a:blipFill>
        </p:spPr>
        <p:txBody>
          <a:bodyPr wrap="square" lIns="0" tIns="0" rIns="0" bIns="0" rtlCol="0"/>
          <a:lstStyle/>
          <a:p>
            <a:endParaRPr sz="1588"/>
          </a:p>
        </p:txBody>
      </p:sp>
      <p:sp>
        <p:nvSpPr>
          <p:cNvPr id="6" name="object 6"/>
          <p:cNvSpPr/>
          <p:nvPr/>
        </p:nvSpPr>
        <p:spPr>
          <a:xfrm>
            <a:off x="5360474" y="2161568"/>
            <a:ext cx="2535331" cy="1458446"/>
          </a:xfrm>
          <a:custGeom>
            <a:avLst/>
            <a:gdLst/>
            <a:ahLst/>
            <a:cxnLst/>
            <a:rect l="l" t="t" r="r" b="b"/>
            <a:pathLst>
              <a:path w="2873375" h="1652904">
                <a:moveTo>
                  <a:pt x="0" y="0"/>
                </a:moveTo>
                <a:lnTo>
                  <a:pt x="2872845" y="0"/>
                </a:lnTo>
                <a:lnTo>
                  <a:pt x="2872845" y="1652864"/>
                </a:lnTo>
                <a:lnTo>
                  <a:pt x="0" y="1652864"/>
                </a:lnTo>
                <a:lnTo>
                  <a:pt x="0" y="0"/>
                </a:lnTo>
                <a:close/>
              </a:path>
            </a:pathLst>
          </a:custGeom>
          <a:ln w="9419">
            <a:solidFill>
              <a:srgbClr val="000000"/>
            </a:solidFill>
          </a:ln>
        </p:spPr>
        <p:txBody>
          <a:bodyPr wrap="square" lIns="0" tIns="0" rIns="0" bIns="0" rtlCol="0"/>
          <a:lstStyle/>
          <a:p>
            <a:endParaRPr sz="1588"/>
          </a:p>
        </p:txBody>
      </p:sp>
      <p:sp>
        <p:nvSpPr>
          <p:cNvPr id="7" name="object 7"/>
          <p:cNvSpPr/>
          <p:nvPr/>
        </p:nvSpPr>
        <p:spPr>
          <a:xfrm>
            <a:off x="5544602" y="4173990"/>
            <a:ext cx="1548721" cy="1401860"/>
          </a:xfrm>
          <a:prstGeom prst="rect">
            <a:avLst/>
          </a:prstGeom>
          <a:blipFill>
            <a:blip r:embed="rId3" cstate="print"/>
            <a:stretch>
              <a:fillRect/>
            </a:stretch>
          </a:blipFill>
        </p:spPr>
        <p:txBody>
          <a:bodyPr wrap="square" lIns="0" tIns="0" rIns="0" bIns="0" rtlCol="0"/>
          <a:lstStyle/>
          <a:p>
            <a:endParaRPr sz="1588"/>
          </a:p>
        </p:txBody>
      </p:sp>
      <p:sp>
        <p:nvSpPr>
          <p:cNvPr id="8" name="object 8"/>
          <p:cNvSpPr/>
          <p:nvPr/>
        </p:nvSpPr>
        <p:spPr>
          <a:xfrm>
            <a:off x="5426962" y="4089727"/>
            <a:ext cx="1670797" cy="1490382"/>
          </a:xfrm>
          <a:custGeom>
            <a:avLst/>
            <a:gdLst/>
            <a:ahLst/>
            <a:cxnLst/>
            <a:rect l="l" t="t" r="r" b="b"/>
            <a:pathLst>
              <a:path w="1893570" h="1689100">
                <a:moveTo>
                  <a:pt x="0" y="0"/>
                </a:moveTo>
                <a:lnTo>
                  <a:pt x="1893252" y="0"/>
                </a:lnTo>
                <a:lnTo>
                  <a:pt x="1893252" y="1688981"/>
                </a:lnTo>
                <a:lnTo>
                  <a:pt x="0" y="1688981"/>
                </a:lnTo>
                <a:lnTo>
                  <a:pt x="0" y="0"/>
                </a:lnTo>
                <a:close/>
              </a:path>
            </a:pathLst>
          </a:custGeom>
          <a:ln w="9419">
            <a:solidFill>
              <a:srgbClr val="000000"/>
            </a:solidFill>
          </a:ln>
        </p:spPr>
        <p:txBody>
          <a:bodyPr wrap="square" lIns="0" tIns="0" rIns="0" bIns="0" rtlCol="0"/>
          <a:lstStyle/>
          <a:p>
            <a:endParaRPr sz="1588"/>
          </a:p>
        </p:txBody>
      </p:sp>
      <p:sp>
        <p:nvSpPr>
          <p:cNvPr id="9" name="object 9"/>
          <p:cNvSpPr/>
          <p:nvPr/>
        </p:nvSpPr>
        <p:spPr>
          <a:xfrm>
            <a:off x="2838077" y="4093884"/>
            <a:ext cx="1972483" cy="1535540"/>
          </a:xfrm>
          <a:prstGeom prst="rect">
            <a:avLst/>
          </a:prstGeom>
          <a:blipFill>
            <a:blip r:embed="rId4" cstate="print"/>
            <a:stretch>
              <a:fillRect/>
            </a:stretch>
          </a:blipFill>
        </p:spPr>
        <p:txBody>
          <a:bodyPr wrap="square" lIns="0" tIns="0" rIns="0" bIns="0" rtlCol="0"/>
          <a:lstStyle/>
          <a:p>
            <a:endParaRPr sz="1588"/>
          </a:p>
        </p:txBody>
      </p:sp>
      <p:sp>
        <p:nvSpPr>
          <p:cNvPr id="10" name="object 10"/>
          <p:cNvSpPr/>
          <p:nvPr/>
        </p:nvSpPr>
        <p:spPr>
          <a:xfrm>
            <a:off x="2833921" y="4089726"/>
            <a:ext cx="1981200" cy="1544171"/>
          </a:xfrm>
          <a:custGeom>
            <a:avLst/>
            <a:gdLst/>
            <a:ahLst/>
            <a:cxnLst/>
            <a:rect l="l" t="t" r="r" b="b"/>
            <a:pathLst>
              <a:path w="2245360" h="1750060">
                <a:moveTo>
                  <a:pt x="0" y="0"/>
                </a:moveTo>
                <a:lnTo>
                  <a:pt x="2244901" y="0"/>
                </a:lnTo>
                <a:lnTo>
                  <a:pt x="2244901" y="1749699"/>
                </a:lnTo>
                <a:lnTo>
                  <a:pt x="0" y="1749699"/>
                </a:lnTo>
                <a:lnTo>
                  <a:pt x="0" y="0"/>
                </a:lnTo>
                <a:close/>
              </a:path>
            </a:pathLst>
          </a:custGeom>
          <a:ln w="9419">
            <a:solidFill>
              <a:srgbClr val="000000"/>
            </a:solidFill>
          </a:ln>
        </p:spPr>
        <p:txBody>
          <a:bodyPr wrap="square" lIns="0" tIns="0" rIns="0" bIns="0" rtlCol="0"/>
          <a:lstStyle/>
          <a:p>
            <a:endParaRPr sz="1588"/>
          </a:p>
        </p:txBody>
      </p:sp>
      <p:sp>
        <p:nvSpPr>
          <p:cNvPr id="11" name="object 11"/>
          <p:cNvSpPr/>
          <p:nvPr/>
        </p:nvSpPr>
        <p:spPr>
          <a:xfrm>
            <a:off x="2848943" y="2165724"/>
            <a:ext cx="1958310" cy="1404609"/>
          </a:xfrm>
          <a:prstGeom prst="rect">
            <a:avLst/>
          </a:prstGeom>
          <a:blipFill>
            <a:blip r:embed="rId5" cstate="print"/>
            <a:stretch>
              <a:fillRect/>
            </a:stretch>
          </a:blipFill>
        </p:spPr>
        <p:txBody>
          <a:bodyPr wrap="square" lIns="0" tIns="0" rIns="0" bIns="0" rtlCol="0"/>
          <a:lstStyle/>
          <a:p>
            <a:endParaRPr sz="1588"/>
          </a:p>
        </p:txBody>
      </p:sp>
      <p:sp>
        <p:nvSpPr>
          <p:cNvPr id="12" name="object 12"/>
          <p:cNvSpPr/>
          <p:nvPr/>
        </p:nvSpPr>
        <p:spPr>
          <a:xfrm>
            <a:off x="2767433" y="2161568"/>
            <a:ext cx="2044513" cy="1482538"/>
          </a:xfrm>
          <a:custGeom>
            <a:avLst/>
            <a:gdLst/>
            <a:ahLst/>
            <a:cxnLst/>
            <a:rect l="l" t="t" r="r" b="b"/>
            <a:pathLst>
              <a:path w="2317115" h="1680210">
                <a:moveTo>
                  <a:pt x="0" y="0"/>
                </a:moveTo>
                <a:lnTo>
                  <a:pt x="2316507" y="0"/>
                </a:lnTo>
                <a:lnTo>
                  <a:pt x="2316507" y="1679751"/>
                </a:lnTo>
                <a:lnTo>
                  <a:pt x="0" y="1679751"/>
                </a:lnTo>
                <a:lnTo>
                  <a:pt x="0" y="0"/>
                </a:lnTo>
                <a:close/>
              </a:path>
            </a:pathLst>
          </a:custGeom>
          <a:ln w="9419">
            <a:solidFill>
              <a:srgbClr val="000000"/>
            </a:solidFill>
          </a:ln>
        </p:spPr>
        <p:txBody>
          <a:bodyPr wrap="square" lIns="0" tIns="0" rIns="0" bIns="0" rtlCol="0"/>
          <a:lstStyle/>
          <a:p>
            <a:endParaRPr sz="1588"/>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419032" y="512986"/>
            <a:ext cx="5225863" cy="1097767"/>
          </a:xfrm>
          <a:prstGeom prst="rect">
            <a:avLst/>
          </a:prstGeom>
        </p:spPr>
        <p:txBody>
          <a:bodyPr vert="horz" wrap="square" lIns="0" tIns="11206" rIns="0" bIns="0" rtlCol="0" anchor="ctr">
            <a:spAutoFit/>
          </a:bodyPr>
          <a:lstStyle/>
          <a:p>
            <a:pPr marL="11206">
              <a:spcBef>
                <a:spcPts val="88"/>
              </a:spcBef>
            </a:pPr>
            <a:r>
              <a:rPr sz="3530" spc="-22" dirty="0"/>
              <a:t>Types </a:t>
            </a:r>
            <a:r>
              <a:rPr sz="3530" spc="-13" dirty="0"/>
              <a:t>of </a:t>
            </a:r>
            <a:r>
              <a:rPr sz="3530" spc="-18" dirty="0"/>
              <a:t>Pooling</a:t>
            </a:r>
            <a:r>
              <a:rPr sz="3530" spc="-119" dirty="0"/>
              <a:t> </a:t>
            </a:r>
            <a:r>
              <a:rPr sz="3530" spc="-18" dirty="0"/>
              <a:t>functions</a:t>
            </a:r>
            <a:endParaRPr sz="3530"/>
          </a:p>
        </p:txBody>
      </p:sp>
      <p:sp>
        <p:nvSpPr>
          <p:cNvPr id="4" name="object 4"/>
          <p:cNvSpPr txBox="1"/>
          <p:nvPr/>
        </p:nvSpPr>
        <p:spPr>
          <a:xfrm>
            <a:off x="263352" y="1574203"/>
            <a:ext cx="11665296" cy="3967829"/>
          </a:xfrm>
          <a:prstGeom prst="rect">
            <a:avLst/>
          </a:prstGeom>
        </p:spPr>
        <p:txBody>
          <a:bodyPr vert="horz" wrap="square" lIns="0" tIns="28015" rIns="0" bIns="0" rtlCol="0">
            <a:spAutoFit/>
          </a:bodyPr>
          <a:lstStyle/>
          <a:p>
            <a:pPr marL="321626" marR="15689" indent="-299213">
              <a:lnSpc>
                <a:spcPts val="2480"/>
              </a:lnSpc>
              <a:spcBef>
                <a:spcPts val="221"/>
              </a:spcBef>
              <a:buChar char="•"/>
              <a:tabLst>
                <a:tab pos="321066" algn="l"/>
                <a:tab pos="321626" algn="l"/>
              </a:tabLst>
            </a:pPr>
            <a:r>
              <a:rPr sz="3600" dirty="0">
                <a:solidFill>
                  <a:srgbClr val="3333CC"/>
                </a:solidFill>
                <a:latin typeface="Arial"/>
                <a:cs typeface="Arial"/>
              </a:rPr>
              <a:t>A </a:t>
            </a:r>
            <a:r>
              <a:rPr sz="3600" spc="-9" dirty="0">
                <a:solidFill>
                  <a:srgbClr val="3333CC"/>
                </a:solidFill>
                <a:latin typeface="Arial"/>
                <a:cs typeface="Arial"/>
              </a:rPr>
              <a:t>pooling </a:t>
            </a:r>
            <a:r>
              <a:rPr sz="3600" spc="-13" dirty="0">
                <a:solidFill>
                  <a:srgbClr val="3333CC"/>
                </a:solidFill>
                <a:latin typeface="Arial"/>
                <a:cs typeface="Arial"/>
              </a:rPr>
              <a:t>function replaces </a:t>
            </a:r>
            <a:r>
              <a:rPr sz="3600" spc="-9" dirty="0">
                <a:solidFill>
                  <a:srgbClr val="3333CC"/>
                </a:solidFill>
                <a:latin typeface="Arial"/>
                <a:cs typeface="Arial"/>
              </a:rPr>
              <a:t>the </a:t>
            </a:r>
            <a:r>
              <a:rPr sz="3600" spc="-13" dirty="0">
                <a:solidFill>
                  <a:srgbClr val="3333CC"/>
                </a:solidFill>
                <a:latin typeface="Arial"/>
                <a:cs typeface="Arial"/>
              </a:rPr>
              <a:t>output </a:t>
            </a:r>
            <a:r>
              <a:rPr sz="3600" spc="-9" dirty="0">
                <a:solidFill>
                  <a:srgbClr val="3333CC"/>
                </a:solidFill>
                <a:latin typeface="Arial"/>
                <a:cs typeface="Arial"/>
              </a:rPr>
              <a:t>of the net at </a:t>
            </a:r>
            <a:r>
              <a:rPr sz="3600" dirty="0">
                <a:solidFill>
                  <a:srgbClr val="3333CC"/>
                </a:solidFill>
                <a:latin typeface="Arial"/>
                <a:cs typeface="Arial"/>
              </a:rPr>
              <a:t>a</a:t>
            </a:r>
            <a:r>
              <a:rPr sz="3600" spc="-150" dirty="0">
                <a:solidFill>
                  <a:srgbClr val="3333CC"/>
                </a:solidFill>
                <a:latin typeface="Arial"/>
                <a:cs typeface="Arial"/>
              </a:rPr>
              <a:t> </a:t>
            </a:r>
            <a:r>
              <a:rPr sz="3600" spc="-13" dirty="0">
                <a:solidFill>
                  <a:srgbClr val="3333CC"/>
                </a:solidFill>
                <a:latin typeface="Arial"/>
                <a:cs typeface="Arial"/>
              </a:rPr>
              <a:t>certain  location </a:t>
            </a:r>
            <a:r>
              <a:rPr sz="3600" spc="-9" dirty="0">
                <a:solidFill>
                  <a:srgbClr val="3333CC"/>
                </a:solidFill>
                <a:latin typeface="Arial"/>
                <a:cs typeface="Arial"/>
              </a:rPr>
              <a:t>with </a:t>
            </a:r>
            <a:r>
              <a:rPr sz="3600" dirty="0">
                <a:solidFill>
                  <a:srgbClr val="3333CC"/>
                </a:solidFill>
                <a:latin typeface="Arial"/>
                <a:cs typeface="Arial"/>
              </a:rPr>
              <a:t>a </a:t>
            </a:r>
            <a:r>
              <a:rPr sz="3600" spc="-13" dirty="0">
                <a:solidFill>
                  <a:srgbClr val="3333CC"/>
                </a:solidFill>
                <a:latin typeface="Arial"/>
                <a:cs typeface="Arial"/>
              </a:rPr>
              <a:t>summary statistic </a:t>
            </a:r>
            <a:r>
              <a:rPr sz="3600" spc="-9" dirty="0">
                <a:solidFill>
                  <a:srgbClr val="3333CC"/>
                </a:solidFill>
                <a:latin typeface="Arial"/>
                <a:cs typeface="Arial"/>
              </a:rPr>
              <a:t>of the </a:t>
            </a:r>
            <a:r>
              <a:rPr sz="3600" spc="-13" dirty="0">
                <a:solidFill>
                  <a:srgbClr val="3333CC"/>
                </a:solidFill>
                <a:latin typeface="Arial"/>
                <a:cs typeface="Arial"/>
              </a:rPr>
              <a:t>nearby</a:t>
            </a:r>
            <a:r>
              <a:rPr sz="3600" spc="-124" dirty="0">
                <a:solidFill>
                  <a:srgbClr val="3333CC"/>
                </a:solidFill>
                <a:latin typeface="Arial"/>
                <a:cs typeface="Arial"/>
              </a:rPr>
              <a:t> </a:t>
            </a:r>
            <a:r>
              <a:rPr sz="3600" spc="-13" dirty="0">
                <a:solidFill>
                  <a:srgbClr val="3333CC"/>
                </a:solidFill>
                <a:latin typeface="Arial"/>
                <a:cs typeface="Arial"/>
              </a:rPr>
              <a:t>inputs</a:t>
            </a:r>
            <a:endParaRPr sz="3600" dirty="0">
              <a:latin typeface="Arial"/>
              <a:cs typeface="Arial"/>
            </a:endParaRPr>
          </a:p>
          <a:p>
            <a:pPr marL="321626" indent="-299213">
              <a:spcBef>
                <a:spcPts val="371"/>
              </a:spcBef>
              <a:buChar char="•"/>
              <a:tabLst>
                <a:tab pos="321066" algn="l"/>
                <a:tab pos="321626" algn="l"/>
              </a:tabLst>
            </a:pPr>
            <a:r>
              <a:rPr sz="3600" spc="-13" dirty="0">
                <a:solidFill>
                  <a:srgbClr val="3333CC"/>
                </a:solidFill>
                <a:latin typeface="Arial"/>
                <a:cs typeface="Arial"/>
              </a:rPr>
              <a:t>Popular </a:t>
            </a:r>
            <a:r>
              <a:rPr sz="3600" spc="-9" dirty="0">
                <a:solidFill>
                  <a:srgbClr val="3333CC"/>
                </a:solidFill>
                <a:latin typeface="Arial"/>
                <a:cs typeface="Arial"/>
              </a:rPr>
              <a:t>pooling</a:t>
            </a:r>
            <a:r>
              <a:rPr sz="3600" spc="-31" dirty="0">
                <a:solidFill>
                  <a:srgbClr val="3333CC"/>
                </a:solidFill>
                <a:latin typeface="Arial"/>
                <a:cs typeface="Arial"/>
              </a:rPr>
              <a:t> </a:t>
            </a:r>
            <a:r>
              <a:rPr sz="3600" spc="-13" dirty="0">
                <a:solidFill>
                  <a:srgbClr val="3333CC"/>
                </a:solidFill>
                <a:latin typeface="Arial"/>
                <a:cs typeface="Arial"/>
              </a:rPr>
              <a:t>functions:</a:t>
            </a:r>
            <a:endParaRPr sz="3600" dirty="0">
              <a:latin typeface="Arial"/>
              <a:cs typeface="Arial"/>
            </a:endParaRPr>
          </a:p>
          <a:p>
            <a:pPr marL="769885" marR="785014" lvl="1" indent="-398951">
              <a:spcBef>
                <a:spcPts val="459"/>
              </a:spcBef>
              <a:buClr>
                <a:srgbClr val="3333CC"/>
              </a:buClr>
              <a:buAutoNum type="arabicPeriod"/>
              <a:tabLst>
                <a:tab pos="769885" algn="l"/>
                <a:tab pos="770446" algn="l"/>
              </a:tabLst>
            </a:pPr>
            <a:r>
              <a:rPr sz="2800" i="1" spc="-13" dirty="0">
                <a:solidFill>
                  <a:srgbClr val="006600"/>
                </a:solidFill>
                <a:latin typeface="Arial"/>
                <a:cs typeface="Arial"/>
              </a:rPr>
              <a:t>max </a:t>
            </a:r>
            <a:r>
              <a:rPr sz="2800" i="1" spc="-9" dirty="0">
                <a:solidFill>
                  <a:srgbClr val="006600"/>
                </a:solidFill>
                <a:latin typeface="Arial"/>
                <a:cs typeface="Arial"/>
              </a:rPr>
              <a:t>pooling </a:t>
            </a:r>
            <a:r>
              <a:rPr sz="2800" spc="-13" dirty="0">
                <a:solidFill>
                  <a:srgbClr val="006600"/>
                </a:solidFill>
                <a:latin typeface="Arial"/>
                <a:cs typeface="Arial"/>
              </a:rPr>
              <a:t>operation reports </a:t>
            </a:r>
            <a:r>
              <a:rPr sz="2800" spc="-9" dirty="0">
                <a:solidFill>
                  <a:srgbClr val="006600"/>
                </a:solidFill>
                <a:latin typeface="Arial"/>
                <a:cs typeface="Arial"/>
              </a:rPr>
              <a:t>the </a:t>
            </a:r>
            <a:r>
              <a:rPr sz="2800" spc="-13" dirty="0">
                <a:solidFill>
                  <a:srgbClr val="006600"/>
                </a:solidFill>
                <a:latin typeface="Arial"/>
                <a:cs typeface="Arial"/>
              </a:rPr>
              <a:t>maximum output </a:t>
            </a:r>
            <a:r>
              <a:rPr sz="2800" spc="-9" dirty="0">
                <a:solidFill>
                  <a:srgbClr val="006600"/>
                </a:solidFill>
                <a:latin typeface="Arial"/>
                <a:cs typeface="Arial"/>
              </a:rPr>
              <a:t>within </a:t>
            </a:r>
            <a:r>
              <a:rPr sz="2800" dirty="0">
                <a:solidFill>
                  <a:srgbClr val="006600"/>
                </a:solidFill>
                <a:latin typeface="Arial"/>
                <a:cs typeface="Arial"/>
              </a:rPr>
              <a:t>a  </a:t>
            </a:r>
            <a:r>
              <a:rPr sz="2800" spc="-13" dirty="0">
                <a:solidFill>
                  <a:srgbClr val="006600"/>
                </a:solidFill>
                <a:latin typeface="Arial"/>
                <a:cs typeface="Arial"/>
              </a:rPr>
              <a:t>rectangular</a:t>
            </a:r>
            <a:r>
              <a:rPr sz="2800" spc="-26" dirty="0">
                <a:solidFill>
                  <a:srgbClr val="006600"/>
                </a:solidFill>
                <a:latin typeface="Arial"/>
                <a:cs typeface="Arial"/>
              </a:rPr>
              <a:t> </a:t>
            </a:r>
            <a:r>
              <a:rPr sz="2800" spc="-13" dirty="0">
                <a:solidFill>
                  <a:srgbClr val="006600"/>
                </a:solidFill>
                <a:latin typeface="Arial"/>
                <a:cs typeface="Arial"/>
              </a:rPr>
              <a:t>neighborhood</a:t>
            </a:r>
            <a:endParaRPr sz="2800" dirty="0">
              <a:latin typeface="Arial"/>
              <a:cs typeface="Arial"/>
            </a:endParaRPr>
          </a:p>
          <a:p>
            <a:pPr marL="770446" lvl="1" indent="-399511">
              <a:spcBef>
                <a:spcPts val="361"/>
              </a:spcBef>
              <a:buClr>
                <a:srgbClr val="3333CC"/>
              </a:buClr>
              <a:buAutoNum type="arabicPeriod"/>
              <a:tabLst>
                <a:tab pos="769885" algn="l"/>
                <a:tab pos="770446" algn="l"/>
              </a:tabLst>
            </a:pPr>
            <a:r>
              <a:rPr sz="2800" spc="-13" dirty="0">
                <a:solidFill>
                  <a:srgbClr val="006600"/>
                </a:solidFill>
                <a:latin typeface="Arial"/>
                <a:cs typeface="Arial"/>
              </a:rPr>
              <a:t>Average </a:t>
            </a:r>
            <a:r>
              <a:rPr sz="2800" spc="-9" dirty="0">
                <a:solidFill>
                  <a:srgbClr val="006600"/>
                </a:solidFill>
                <a:latin typeface="Arial"/>
                <a:cs typeface="Arial"/>
              </a:rPr>
              <a:t>of </a:t>
            </a:r>
            <a:r>
              <a:rPr sz="2800" dirty="0">
                <a:solidFill>
                  <a:srgbClr val="006600"/>
                </a:solidFill>
                <a:latin typeface="Arial"/>
                <a:cs typeface="Arial"/>
              </a:rPr>
              <a:t>a </a:t>
            </a:r>
            <a:r>
              <a:rPr sz="2800" spc="-13" dirty="0">
                <a:solidFill>
                  <a:srgbClr val="006600"/>
                </a:solidFill>
                <a:latin typeface="Arial"/>
                <a:cs typeface="Arial"/>
              </a:rPr>
              <a:t>rectangular</a:t>
            </a:r>
            <a:r>
              <a:rPr sz="2800" spc="-71" dirty="0">
                <a:solidFill>
                  <a:srgbClr val="006600"/>
                </a:solidFill>
                <a:latin typeface="Arial"/>
                <a:cs typeface="Arial"/>
              </a:rPr>
              <a:t> </a:t>
            </a:r>
            <a:r>
              <a:rPr sz="2800" spc="-13" dirty="0">
                <a:solidFill>
                  <a:srgbClr val="006600"/>
                </a:solidFill>
                <a:latin typeface="Arial"/>
                <a:cs typeface="Arial"/>
              </a:rPr>
              <a:t>neighborhood</a:t>
            </a:r>
            <a:endParaRPr sz="2800" dirty="0">
              <a:latin typeface="Arial"/>
              <a:cs typeface="Arial"/>
            </a:endParaRPr>
          </a:p>
          <a:p>
            <a:pPr marL="770446" lvl="1" indent="-399511">
              <a:spcBef>
                <a:spcPts val="357"/>
              </a:spcBef>
              <a:buClr>
                <a:srgbClr val="3333CC"/>
              </a:buClr>
              <a:buAutoNum type="arabicPeriod"/>
              <a:tabLst>
                <a:tab pos="769885" algn="l"/>
                <a:tab pos="770446" algn="l"/>
              </a:tabLst>
            </a:pPr>
            <a:r>
              <a:rPr sz="2800" i="1" spc="-9" dirty="0">
                <a:latin typeface="Times New Roman"/>
                <a:cs typeface="Times New Roman"/>
              </a:rPr>
              <a:t>L</a:t>
            </a:r>
            <a:r>
              <a:rPr sz="2800" spc="-13" baseline="25641" dirty="0">
                <a:latin typeface="Times New Roman"/>
                <a:cs typeface="Times New Roman"/>
              </a:rPr>
              <a:t>2 </a:t>
            </a:r>
            <a:r>
              <a:rPr sz="2800" spc="-13" dirty="0">
                <a:solidFill>
                  <a:srgbClr val="006600"/>
                </a:solidFill>
                <a:latin typeface="Arial"/>
                <a:cs typeface="Arial"/>
              </a:rPr>
              <a:t>norm </a:t>
            </a:r>
            <a:r>
              <a:rPr sz="2800" spc="-9" dirty="0">
                <a:solidFill>
                  <a:srgbClr val="006600"/>
                </a:solidFill>
                <a:latin typeface="Arial"/>
                <a:cs typeface="Arial"/>
              </a:rPr>
              <a:t>of </a:t>
            </a:r>
            <a:r>
              <a:rPr sz="2800" dirty="0">
                <a:solidFill>
                  <a:srgbClr val="006600"/>
                </a:solidFill>
                <a:latin typeface="Arial"/>
                <a:cs typeface="Arial"/>
              </a:rPr>
              <a:t>a </a:t>
            </a:r>
            <a:r>
              <a:rPr sz="2800" spc="-13" dirty="0">
                <a:solidFill>
                  <a:srgbClr val="006600"/>
                </a:solidFill>
                <a:latin typeface="Arial"/>
                <a:cs typeface="Arial"/>
              </a:rPr>
              <a:t>rectangular</a:t>
            </a:r>
            <a:r>
              <a:rPr sz="2800" spc="-154" dirty="0">
                <a:solidFill>
                  <a:srgbClr val="006600"/>
                </a:solidFill>
                <a:latin typeface="Arial"/>
                <a:cs typeface="Arial"/>
              </a:rPr>
              <a:t> </a:t>
            </a:r>
            <a:r>
              <a:rPr sz="2800" spc="-13" dirty="0">
                <a:solidFill>
                  <a:srgbClr val="006600"/>
                </a:solidFill>
                <a:latin typeface="Arial"/>
                <a:cs typeface="Arial"/>
              </a:rPr>
              <a:t>neighborhood</a:t>
            </a:r>
            <a:endParaRPr sz="2800" dirty="0">
              <a:latin typeface="Arial"/>
              <a:cs typeface="Arial"/>
            </a:endParaRPr>
          </a:p>
          <a:p>
            <a:pPr marL="770446" lvl="1" indent="-399511">
              <a:spcBef>
                <a:spcPts val="446"/>
              </a:spcBef>
              <a:buClr>
                <a:srgbClr val="3333CC"/>
              </a:buClr>
              <a:buAutoNum type="arabicPeriod"/>
              <a:tabLst>
                <a:tab pos="769885" algn="l"/>
                <a:tab pos="770446" algn="l"/>
              </a:tabLst>
            </a:pPr>
            <a:r>
              <a:rPr sz="2800" spc="-13" dirty="0">
                <a:solidFill>
                  <a:srgbClr val="006600"/>
                </a:solidFill>
                <a:latin typeface="Arial"/>
                <a:cs typeface="Arial"/>
              </a:rPr>
              <a:t>Weighted average based </a:t>
            </a:r>
            <a:r>
              <a:rPr sz="2800" spc="-9" dirty="0">
                <a:solidFill>
                  <a:srgbClr val="006600"/>
                </a:solidFill>
                <a:latin typeface="Arial"/>
                <a:cs typeface="Arial"/>
              </a:rPr>
              <a:t>on the </a:t>
            </a:r>
            <a:r>
              <a:rPr sz="2800" spc="-13" dirty="0">
                <a:solidFill>
                  <a:srgbClr val="006600"/>
                </a:solidFill>
                <a:latin typeface="Arial"/>
                <a:cs typeface="Arial"/>
              </a:rPr>
              <a:t>distance from </a:t>
            </a:r>
            <a:r>
              <a:rPr sz="2800" spc="-9" dirty="0">
                <a:solidFill>
                  <a:srgbClr val="006600"/>
                </a:solidFill>
                <a:latin typeface="Arial"/>
                <a:cs typeface="Arial"/>
              </a:rPr>
              <a:t>the </a:t>
            </a:r>
            <a:r>
              <a:rPr sz="2800" spc="-13" dirty="0">
                <a:solidFill>
                  <a:srgbClr val="006600"/>
                </a:solidFill>
                <a:latin typeface="Arial"/>
                <a:cs typeface="Arial"/>
              </a:rPr>
              <a:t>central</a:t>
            </a:r>
            <a:r>
              <a:rPr sz="2800" spc="-97" dirty="0">
                <a:solidFill>
                  <a:srgbClr val="006600"/>
                </a:solidFill>
                <a:latin typeface="Arial"/>
                <a:cs typeface="Arial"/>
              </a:rPr>
              <a:t> </a:t>
            </a:r>
            <a:r>
              <a:rPr sz="2800" spc="-9" dirty="0">
                <a:solidFill>
                  <a:srgbClr val="006600"/>
                </a:solidFill>
                <a:latin typeface="Arial"/>
                <a:cs typeface="Arial"/>
              </a:rPr>
              <a:t>pixel</a:t>
            </a:r>
            <a:endParaRPr sz="2800" dirty="0">
              <a:latin typeface="Arial"/>
              <a:cs typeface="Arial"/>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793626" y="842377"/>
            <a:ext cx="7206166" cy="1119311"/>
          </a:xfrm>
          <a:prstGeom prst="rect">
            <a:avLst/>
          </a:prstGeom>
        </p:spPr>
        <p:txBody>
          <a:bodyPr vert="horz" wrap="square" lIns="0" tIns="11206" rIns="0" bIns="0" rtlCol="0" anchor="ctr">
            <a:spAutoFit/>
          </a:bodyPr>
          <a:lstStyle/>
          <a:p>
            <a:pPr marL="11206">
              <a:spcBef>
                <a:spcPts val="88"/>
              </a:spcBef>
            </a:pPr>
            <a:r>
              <a:rPr spc="-18" dirty="0"/>
              <a:t>Pooling </a:t>
            </a:r>
            <a:r>
              <a:rPr lang="en-US" spc="-22" dirty="0"/>
              <a:t>C</a:t>
            </a:r>
            <a:r>
              <a:rPr spc="-22" dirty="0"/>
              <a:t>auses </a:t>
            </a:r>
            <a:r>
              <a:rPr lang="en-US" spc="-18" dirty="0"/>
              <a:t>T</a:t>
            </a:r>
            <a:r>
              <a:rPr spc="-18" dirty="0"/>
              <a:t>ranslation</a:t>
            </a:r>
            <a:r>
              <a:rPr spc="-75" dirty="0"/>
              <a:t> </a:t>
            </a:r>
            <a:r>
              <a:rPr lang="en-US" spc="-18" dirty="0"/>
              <a:t>I</a:t>
            </a:r>
            <a:r>
              <a:rPr spc="-18" dirty="0"/>
              <a:t>nvariance</a:t>
            </a:r>
          </a:p>
        </p:txBody>
      </p:sp>
      <p:sp>
        <p:nvSpPr>
          <p:cNvPr id="5" name="object 5"/>
          <p:cNvSpPr txBox="1"/>
          <p:nvPr/>
        </p:nvSpPr>
        <p:spPr>
          <a:xfrm>
            <a:off x="623392" y="2204864"/>
            <a:ext cx="11233248" cy="1823652"/>
          </a:xfrm>
          <a:prstGeom prst="rect">
            <a:avLst/>
          </a:prstGeom>
        </p:spPr>
        <p:txBody>
          <a:bodyPr vert="horz" wrap="square" lIns="0" tIns="28015" rIns="0" bIns="0" rtlCol="0">
            <a:spAutoFit/>
          </a:bodyPr>
          <a:lstStyle/>
          <a:p>
            <a:pPr marL="309859" marR="493085" indent="-299213">
              <a:lnSpc>
                <a:spcPts val="2480"/>
              </a:lnSpc>
              <a:spcBef>
                <a:spcPts val="221"/>
              </a:spcBef>
              <a:buChar char="•"/>
              <a:tabLst>
                <a:tab pos="309859" algn="l"/>
                <a:tab pos="310419" algn="l"/>
              </a:tabLst>
            </a:pPr>
            <a:r>
              <a:rPr sz="2800" spc="-9" dirty="0">
                <a:solidFill>
                  <a:srgbClr val="3333CC"/>
                </a:solidFill>
                <a:latin typeface="Arial"/>
                <a:cs typeface="Arial"/>
              </a:rPr>
              <a:t>In all </a:t>
            </a:r>
            <a:r>
              <a:rPr sz="2800" spc="-13" dirty="0">
                <a:solidFill>
                  <a:srgbClr val="3333CC"/>
                </a:solidFill>
                <a:latin typeface="Arial"/>
                <a:cs typeface="Arial"/>
              </a:rPr>
              <a:t>cases, </a:t>
            </a:r>
            <a:r>
              <a:rPr sz="2800" spc="-9" dirty="0">
                <a:solidFill>
                  <a:srgbClr val="3333CC"/>
                </a:solidFill>
                <a:latin typeface="Arial"/>
                <a:cs typeface="Arial"/>
              </a:rPr>
              <a:t>pooling helps </a:t>
            </a:r>
            <a:r>
              <a:rPr sz="2800" spc="-13" dirty="0">
                <a:solidFill>
                  <a:srgbClr val="3333CC"/>
                </a:solidFill>
                <a:latin typeface="Arial"/>
                <a:cs typeface="Arial"/>
              </a:rPr>
              <a:t>make </a:t>
            </a:r>
            <a:r>
              <a:rPr sz="2800" spc="-9" dirty="0">
                <a:solidFill>
                  <a:srgbClr val="3333CC"/>
                </a:solidFill>
                <a:latin typeface="Arial"/>
                <a:cs typeface="Arial"/>
              </a:rPr>
              <a:t>the </a:t>
            </a:r>
            <a:r>
              <a:rPr sz="2800" spc="-13" dirty="0">
                <a:solidFill>
                  <a:srgbClr val="3333CC"/>
                </a:solidFill>
                <a:latin typeface="Arial"/>
                <a:cs typeface="Arial"/>
              </a:rPr>
              <a:t>representation become  approximately </a:t>
            </a:r>
            <a:r>
              <a:rPr sz="2800" i="1" spc="-13" dirty="0">
                <a:solidFill>
                  <a:srgbClr val="3333CC"/>
                </a:solidFill>
                <a:latin typeface="Arial"/>
                <a:cs typeface="Arial"/>
              </a:rPr>
              <a:t>invariant </a:t>
            </a:r>
            <a:r>
              <a:rPr sz="2800" spc="-9" dirty="0">
                <a:solidFill>
                  <a:srgbClr val="3333CC"/>
                </a:solidFill>
                <a:latin typeface="Arial"/>
                <a:cs typeface="Arial"/>
              </a:rPr>
              <a:t>to </a:t>
            </a:r>
            <a:r>
              <a:rPr sz="2800" spc="-13" dirty="0">
                <a:solidFill>
                  <a:srgbClr val="3333CC"/>
                </a:solidFill>
                <a:latin typeface="Arial"/>
                <a:cs typeface="Arial"/>
              </a:rPr>
              <a:t>small translations </a:t>
            </a:r>
            <a:r>
              <a:rPr sz="2800" spc="-9" dirty="0">
                <a:solidFill>
                  <a:srgbClr val="3333CC"/>
                </a:solidFill>
                <a:latin typeface="Arial"/>
                <a:cs typeface="Arial"/>
              </a:rPr>
              <a:t>of the</a:t>
            </a:r>
            <a:r>
              <a:rPr sz="2800" spc="-66" dirty="0">
                <a:solidFill>
                  <a:srgbClr val="3333CC"/>
                </a:solidFill>
                <a:latin typeface="Arial"/>
                <a:cs typeface="Arial"/>
              </a:rPr>
              <a:t> </a:t>
            </a:r>
            <a:r>
              <a:rPr sz="2800" spc="-13" dirty="0">
                <a:solidFill>
                  <a:srgbClr val="3333CC"/>
                </a:solidFill>
                <a:latin typeface="Arial"/>
                <a:cs typeface="Arial"/>
              </a:rPr>
              <a:t>input</a:t>
            </a:r>
            <a:endParaRPr sz="2800" dirty="0">
              <a:latin typeface="Arial"/>
              <a:cs typeface="Arial"/>
            </a:endParaRPr>
          </a:p>
          <a:p>
            <a:pPr marL="659501" marR="126073" lvl="1" indent="-249344">
              <a:lnSpc>
                <a:spcPts val="2030"/>
              </a:lnSpc>
              <a:spcBef>
                <a:spcPts val="525"/>
              </a:spcBef>
              <a:buClr>
                <a:srgbClr val="3333CC"/>
              </a:buClr>
              <a:buChar char="•"/>
              <a:tabLst>
                <a:tab pos="658941" algn="l"/>
                <a:tab pos="659501" algn="l"/>
              </a:tabLst>
            </a:pPr>
            <a:r>
              <a:rPr sz="2000" spc="-9" dirty="0">
                <a:solidFill>
                  <a:srgbClr val="006600"/>
                </a:solidFill>
                <a:latin typeface="Arial"/>
                <a:cs typeface="Arial"/>
              </a:rPr>
              <a:t>If we </a:t>
            </a:r>
            <a:r>
              <a:rPr sz="2000" spc="-13" dirty="0">
                <a:solidFill>
                  <a:srgbClr val="006600"/>
                </a:solidFill>
                <a:latin typeface="Arial"/>
                <a:cs typeface="Arial"/>
              </a:rPr>
              <a:t>translate </a:t>
            </a:r>
            <a:r>
              <a:rPr sz="2000" spc="-9" dirty="0">
                <a:solidFill>
                  <a:srgbClr val="006600"/>
                </a:solidFill>
                <a:latin typeface="Arial"/>
                <a:cs typeface="Arial"/>
              </a:rPr>
              <a:t>the input by </a:t>
            </a:r>
            <a:r>
              <a:rPr sz="2000" dirty="0">
                <a:solidFill>
                  <a:srgbClr val="006600"/>
                </a:solidFill>
                <a:latin typeface="Arial"/>
                <a:cs typeface="Arial"/>
              </a:rPr>
              <a:t>a </a:t>
            </a:r>
            <a:r>
              <a:rPr sz="2000" spc="-13" dirty="0">
                <a:solidFill>
                  <a:srgbClr val="006600"/>
                </a:solidFill>
                <a:latin typeface="Arial"/>
                <a:cs typeface="Arial"/>
              </a:rPr>
              <a:t>small amount </a:t>
            </a:r>
            <a:r>
              <a:rPr sz="2000" spc="-9" dirty="0">
                <a:solidFill>
                  <a:srgbClr val="006600"/>
                </a:solidFill>
                <a:latin typeface="Arial"/>
                <a:cs typeface="Arial"/>
              </a:rPr>
              <a:t>values of </a:t>
            </a:r>
            <a:r>
              <a:rPr sz="2000" spc="-13" dirty="0">
                <a:solidFill>
                  <a:srgbClr val="006600"/>
                </a:solidFill>
                <a:latin typeface="Arial"/>
                <a:cs typeface="Arial"/>
              </a:rPr>
              <a:t>most </a:t>
            </a:r>
            <a:r>
              <a:rPr sz="2000" spc="-9" dirty="0">
                <a:solidFill>
                  <a:srgbClr val="006600"/>
                </a:solidFill>
                <a:latin typeface="Arial"/>
                <a:cs typeface="Arial"/>
              </a:rPr>
              <a:t>of the</a:t>
            </a:r>
            <a:r>
              <a:rPr sz="2000" spc="-180" dirty="0">
                <a:solidFill>
                  <a:srgbClr val="006600"/>
                </a:solidFill>
                <a:latin typeface="Arial"/>
                <a:cs typeface="Arial"/>
              </a:rPr>
              <a:t> </a:t>
            </a:r>
            <a:r>
              <a:rPr sz="2000" spc="-13" dirty="0">
                <a:solidFill>
                  <a:srgbClr val="006600"/>
                </a:solidFill>
                <a:latin typeface="Arial"/>
                <a:cs typeface="Arial"/>
              </a:rPr>
              <a:t>outputs  does </a:t>
            </a:r>
            <a:r>
              <a:rPr sz="2000" spc="-9" dirty="0">
                <a:solidFill>
                  <a:srgbClr val="006600"/>
                </a:solidFill>
                <a:latin typeface="Arial"/>
                <a:cs typeface="Arial"/>
              </a:rPr>
              <a:t>not </a:t>
            </a:r>
            <a:r>
              <a:rPr sz="2000" spc="-13" dirty="0">
                <a:solidFill>
                  <a:srgbClr val="006600"/>
                </a:solidFill>
                <a:latin typeface="Arial"/>
                <a:cs typeface="Arial"/>
              </a:rPr>
              <a:t>change (example next</a:t>
            </a:r>
            <a:r>
              <a:rPr sz="2000" spc="-66" dirty="0">
                <a:solidFill>
                  <a:srgbClr val="006600"/>
                </a:solidFill>
                <a:latin typeface="Arial"/>
                <a:cs typeface="Arial"/>
              </a:rPr>
              <a:t> </a:t>
            </a:r>
            <a:r>
              <a:rPr sz="2000" spc="-13" dirty="0">
                <a:solidFill>
                  <a:srgbClr val="006600"/>
                </a:solidFill>
                <a:latin typeface="Arial"/>
                <a:cs typeface="Arial"/>
              </a:rPr>
              <a:t>slide)</a:t>
            </a:r>
            <a:endParaRPr sz="2000" dirty="0">
              <a:latin typeface="Arial"/>
              <a:cs typeface="Arial"/>
            </a:endParaRPr>
          </a:p>
          <a:p>
            <a:pPr marL="659501" marR="4483" lvl="1" indent="-249344">
              <a:lnSpc>
                <a:spcPts val="2030"/>
              </a:lnSpc>
              <a:spcBef>
                <a:spcPts val="538"/>
              </a:spcBef>
              <a:buClr>
                <a:srgbClr val="3333CC"/>
              </a:buClr>
              <a:buChar char="•"/>
              <a:tabLst>
                <a:tab pos="658941" algn="l"/>
                <a:tab pos="659501" algn="l"/>
              </a:tabLst>
            </a:pPr>
            <a:r>
              <a:rPr sz="2000" spc="-9" dirty="0">
                <a:solidFill>
                  <a:srgbClr val="006600"/>
                </a:solidFill>
                <a:latin typeface="Arial"/>
                <a:cs typeface="Arial"/>
              </a:rPr>
              <a:t>Pooling can be viewed as adding </a:t>
            </a:r>
            <a:r>
              <a:rPr sz="2000" dirty="0">
                <a:solidFill>
                  <a:srgbClr val="006600"/>
                </a:solidFill>
                <a:latin typeface="Arial"/>
                <a:cs typeface="Arial"/>
              </a:rPr>
              <a:t>a </a:t>
            </a:r>
            <a:r>
              <a:rPr sz="2000" spc="-13" dirty="0">
                <a:solidFill>
                  <a:srgbClr val="006600"/>
                </a:solidFill>
                <a:latin typeface="Arial"/>
                <a:cs typeface="Arial"/>
              </a:rPr>
              <a:t>strong </a:t>
            </a:r>
            <a:r>
              <a:rPr sz="2000" spc="-9" dirty="0">
                <a:solidFill>
                  <a:srgbClr val="006600"/>
                </a:solidFill>
                <a:latin typeface="Arial"/>
                <a:cs typeface="Arial"/>
              </a:rPr>
              <a:t>prior </a:t>
            </a:r>
            <a:r>
              <a:rPr sz="2000" spc="-13" dirty="0">
                <a:solidFill>
                  <a:srgbClr val="006600"/>
                </a:solidFill>
                <a:latin typeface="Arial"/>
                <a:cs typeface="Arial"/>
              </a:rPr>
              <a:t>that </a:t>
            </a:r>
            <a:r>
              <a:rPr sz="2000" spc="-9" dirty="0">
                <a:solidFill>
                  <a:srgbClr val="006600"/>
                </a:solidFill>
                <a:latin typeface="Arial"/>
                <a:cs typeface="Arial"/>
              </a:rPr>
              <a:t>the </a:t>
            </a:r>
            <a:r>
              <a:rPr sz="2000" spc="-13" dirty="0">
                <a:solidFill>
                  <a:srgbClr val="006600"/>
                </a:solidFill>
                <a:latin typeface="Arial"/>
                <a:cs typeface="Arial"/>
              </a:rPr>
              <a:t>function </a:t>
            </a:r>
            <a:r>
              <a:rPr sz="2000" spc="-9" dirty="0">
                <a:solidFill>
                  <a:srgbClr val="006600"/>
                </a:solidFill>
                <a:latin typeface="Arial"/>
                <a:cs typeface="Arial"/>
              </a:rPr>
              <a:t>the</a:t>
            </a:r>
            <a:r>
              <a:rPr sz="2000" spc="-176" dirty="0">
                <a:solidFill>
                  <a:srgbClr val="006600"/>
                </a:solidFill>
                <a:latin typeface="Arial"/>
                <a:cs typeface="Arial"/>
              </a:rPr>
              <a:t> </a:t>
            </a:r>
            <a:r>
              <a:rPr sz="2000" spc="-13" dirty="0">
                <a:solidFill>
                  <a:srgbClr val="006600"/>
                </a:solidFill>
                <a:latin typeface="Arial"/>
                <a:cs typeface="Arial"/>
              </a:rPr>
              <a:t>layer  </a:t>
            </a:r>
            <a:r>
              <a:rPr sz="2000" spc="-9" dirty="0">
                <a:solidFill>
                  <a:srgbClr val="006600"/>
                </a:solidFill>
                <a:latin typeface="Arial"/>
                <a:cs typeface="Arial"/>
              </a:rPr>
              <a:t>learns </a:t>
            </a:r>
            <a:r>
              <a:rPr sz="2000" spc="-13" dirty="0">
                <a:solidFill>
                  <a:srgbClr val="006600"/>
                </a:solidFill>
                <a:latin typeface="Arial"/>
                <a:cs typeface="Arial"/>
              </a:rPr>
              <a:t>must </a:t>
            </a:r>
            <a:r>
              <a:rPr sz="2000" spc="-9" dirty="0">
                <a:solidFill>
                  <a:srgbClr val="006600"/>
                </a:solidFill>
                <a:latin typeface="Arial"/>
                <a:cs typeface="Arial"/>
              </a:rPr>
              <a:t>be invariant to </a:t>
            </a:r>
            <a:r>
              <a:rPr sz="2000" spc="-13" dirty="0">
                <a:solidFill>
                  <a:srgbClr val="006600"/>
                </a:solidFill>
                <a:latin typeface="Arial"/>
                <a:cs typeface="Arial"/>
              </a:rPr>
              <a:t>small</a:t>
            </a:r>
            <a:r>
              <a:rPr sz="2000" spc="-88" dirty="0">
                <a:solidFill>
                  <a:srgbClr val="006600"/>
                </a:solidFill>
                <a:latin typeface="Arial"/>
                <a:cs typeface="Arial"/>
              </a:rPr>
              <a:t> </a:t>
            </a:r>
            <a:r>
              <a:rPr sz="2000" spc="-13" dirty="0">
                <a:solidFill>
                  <a:srgbClr val="006600"/>
                </a:solidFill>
                <a:latin typeface="Arial"/>
                <a:cs typeface="Arial"/>
              </a:rPr>
              <a:t>translations</a:t>
            </a:r>
            <a:endParaRPr sz="2000" dirty="0">
              <a:latin typeface="Arial"/>
              <a:cs typeface="Arial"/>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656187" y="524291"/>
            <a:ext cx="7426137" cy="391548"/>
          </a:xfrm>
          <a:prstGeom prst="rect">
            <a:avLst/>
          </a:prstGeom>
        </p:spPr>
        <p:txBody>
          <a:bodyPr vert="horz" wrap="square" lIns="0" tIns="11206" rIns="0" bIns="0" rtlCol="0" anchor="ctr">
            <a:spAutoFit/>
          </a:bodyPr>
          <a:lstStyle/>
          <a:p>
            <a:pPr marL="11206">
              <a:spcBef>
                <a:spcPts val="88"/>
              </a:spcBef>
            </a:pPr>
            <a:r>
              <a:rPr sz="2471" spc="-13" dirty="0"/>
              <a:t>Max </a:t>
            </a:r>
            <a:r>
              <a:rPr lang="en-US" sz="2471" spc="-9" dirty="0"/>
              <a:t>P</a:t>
            </a:r>
            <a:r>
              <a:rPr sz="2471" spc="-9" dirty="0"/>
              <a:t>ooling </a:t>
            </a:r>
            <a:r>
              <a:rPr lang="en-US" sz="2471" spc="-13" dirty="0"/>
              <a:t>I</a:t>
            </a:r>
            <a:r>
              <a:rPr sz="2471" spc="-13" dirty="0"/>
              <a:t>ntroduces </a:t>
            </a:r>
            <a:r>
              <a:rPr lang="en-US" sz="2471" spc="-13" dirty="0"/>
              <a:t>I</a:t>
            </a:r>
            <a:r>
              <a:rPr sz="2471" spc="-13" dirty="0"/>
              <a:t>nvariance </a:t>
            </a:r>
            <a:r>
              <a:rPr sz="2471" spc="-9" dirty="0"/>
              <a:t>to</a:t>
            </a:r>
            <a:r>
              <a:rPr sz="2471" spc="-75" dirty="0"/>
              <a:t> </a:t>
            </a:r>
            <a:r>
              <a:rPr lang="en-US" sz="2471" spc="-13" dirty="0"/>
              <a:t>T</a:t>
            </a:r>
            <a:r>
              <a:rPr sz="2471" spc="-13" dirty="0"/>
              <a:t>ranslation</a:t>
            </a:r>
            <a:endParaRPr sz="2471" dirty="0"/>
          </a:p>
        </p:txBody>
      </p:sp>
      <p:sp>
        <p:nvSpPr>
          <p:cNvPr id="6" name="object 6"/>
          <p:cNvSpPr txBox="1"/>
          <p:nvPr/>
        </p:nvSpPr>
        <p:spPr>
          <a:xfrm>
            <a:off x="479376" y="5387595"/>
            <a:ext cx="11233248" cy="1015738"/>
          </a:xfrm>
          <a:prstGeom prst="rect">
            <a:avLst/>
          </a:prstGeom>
        </p:spPr>
        <p:txBody>
          <a:bodyPr vert="horz" wrap="square" lIns="0" tIns="28015" rIns="0" bIns="0" rtlCol="0">
            <a:spAutoFit/>
          </a:bodyPr>
          <a:lstStyle/>
          <a:p>
            <a:pPr marL="309859" marR="4483" indent="-299213">
              <a:lnSpc>
                <a:spcPts val="2480"/>
              </a:lnSpc>
              <a:spcBef>
                <a:spcPts val="221"/>
              </a:spcBef>
              <a:buFontTx/>
              <a:buChar char="•"/>
              <a:tabLst>
                <a:tab pos="309859" algn="l"/>
                <a:tab pos="310419" algn="l"/>
              </a:tabLst>
            </a:pPr>
            <a:r>
              <a:rPr sz="2118" spc="-13" dirty="0">
                <a:solidFill>
                  <a:srgbClr val="3333CC"/>
                </a:solidFill>
                <a:latin typeface="Arial"/>
                <a:cs typeface="Arial"/>
              </a:rPr>
              <a:t>Every </a:t>
            </a:r>
            <a:r>
              <a:rPr sz="2118" spc="-9" dirty="0">
                <a:solidFill>
                  <a:srgbClr val="3333CC"/>
                </a:solidFill>
                <a:latin typeface="Arial"/>
                <a:cs typeface="Arial"/>
              </a:rPr>
              <a:t>input value has </a:t>
            </a:r>
            <a:r>
              <a:rPr sz="2118" spc="-13" dirty="0">
                <a:solidFill>
                  <a:srgbClr val="3333CC"/>
                </a:solidFill>
                <a:latin typeface="Arial"/>
                <a:cs typeface="Arial"/>
              </a:rPr>
              <a:t>changed, </a:t>
            </a:r>
            <a:r>
              <a:rPr sz="2118" spc="-9" dirty="0">
                <a:solidFill>
                  <a:srgbClr val="3333CC"/>
                </a:solidFill>
                <a:latin typeface="Arial"/>
                <a:cs typeface="Arial"/>
              </a:rPr>
              <a:t>but only half the </a:t>
            </a:r>
            <a:r>
              <a:rPr sz="2118" spc="-13" dirty="0">
                <a:solidFill>
                  <a:srgbClr val="3333CC"/>
                </a:solidFill>
                <a:latin typeface="Arial"/>
                <a:cs typeface="Arial"/>
              </a:rPr>
              <a:t>values</a:t>
            </a:r>
            <a:r>
              <a:rPr sz="2118" spc="-159" dirty="0">
                <a:solidFill>
                  <a:srgbClr val="3333CC"/>
                </a:solidFill>
                <a:latin typeface="Arial"/>
                <a:cs typeface="Arial"/>
              </a:rPr>
              <a:t> </a:t>
            </a:r>
            <a:r>
              <a:rPr sz="2118" spc="-9" dirty="0">
                <a:solidFill>
                  <a:srgbClr val="3333CC"/>
                </a:solidFill>
                <a:latin typeface="Arial"/>
                <a:cs typeface="Arial"/>
              </a:rPr>
              <a:t>of  </a:t>
            </a:r>
            <a:r>
              <a:rPr sz="2118" spc="-13" dirty="0">
                <a:solidFill>
                  <a:srgbClr val="3333CC"/>
                </a:solidFill>
                <a:latin typeface="Arial"/>
                <a:cs typeface="Arial"/>
              </a:rPr>
              <a:t>output have changed because maxpooling </a:t>
            </a:r>
            <a:r>
              <a:rPr sz="2118" spc="-9" dirty="0">
                <a:solidFill>
                  <a:srgbClr val="3333CC"/>
                </a:solidFill>
                <a:latin typeface="Arial"/>
                <a:cs typeface="Arial"/>
              </a:rPr>
              <a:t>units are</a:t>
            </a:r>
            <a:r>
              <a:rPr sz="2118" spc="-79" dirty="0">
                <a:solidFill>
                  <a:srgbClr val="3333CC"/>
                </a:solidFill>
                <a:latin typeface="Arial"/>
                <a:cs typeface="Arial"/>
              </a:rPr>
              <a:t> </a:t>
            </a:r>
            <a:r>
              <a:rPr sz="2118" spc="-9" dirty="0">
                <a:solidFill>
                  <a:srgbClr val="3333CC"/>
                </a:solidFill>
                <a:latin typeface="Arial"/>
                <a:cs typeface="Arial"/>
              </a:rPr>
              <a:t>only</a:t>
            </a:r>
            <a:r>
              <a:rPr lang="en-US" sz="2118" spc="-9" dirty="0">
                <a:solidFill>
                  <a:srgbClr val="3333CC"/>
                </a:solidFill>
                <a:latin typeface="Arial"/>
                <a:cs typeface="Arial"/>
              </a:rPr>
              <a:t> </a:t>
            </a:r>
            <a:r>
              <a:rPr lang="en-US" sz="2118" spc="-13" dirty="0">
                <a:solidFill>
                  <a:srgbClr val="3333CC"/>
                </a:solidFill>
                <a:latin typeface="Arial"/>
                <a:cs typeface="Arial"/>
              </a:rPr>
              <a:t>sensitive </a:t>
            </a:r>
            <a:r>
              <a:rPr lang="en-US" sz="2118" spc="-9" dirty="0">
                <a:solidFill>
                  <a:srgbClr val="3333CC"/>
                </a:solidFill>
                <a:latin typeface="Arial"/>
                <a:cs typeface="Arial"/>
              </a:rPr>
              <a:t>to </a:t>
            </a:r>
            <a:r>
              <a:rPr lang="en-US" sz="2118" spc="-13" dirty="0">
                <a:solidFill>
                  <a:srgbClr val="3333CC"/>
                </a:solidFill>
                <a:latin typeface="Arial"/>
                <a:cs typeface="Arial"/>
              </a:rPr>
              <a:t>maximum </a:t>
            </a:r>
            <a:r>
              <a:rPr lang="en-US" sz="2118" spc="-9" dirty="0">
                <a:solidFill>
                  <a:srgbClr val="3333CC"/>
                </a:solidFill>
                <a:latin typeface="Arial"/>
                <a:cs typeface="Arial"/>
              </a:rPr>
              <a:t>value </a:t>
            </a:r>
            <a:r>
              <a:rPr lang="en-US" sz="2118" spc="-4" dirty="0">
                <a:solidFill>
                  <a:srgbClr val="3333CC"/>
                </a:solidFill>
                <a:latin typeface="Arial"/>
                <a:cs typeface="Arial"/>
              </a:rPr>
              <a:t>in </a:t>
            </a:r>
            <a:r>
              <a:rPr lang="en-US" sz="2118" spc="-13" dirty="0">
                <a:solidFill>
                  <a:srgbClr val="3333CC"/>
                </a:solidFill>
                <a:latin typeface="Arial"/>
                <a:cs typeface="Arial"/>
              </a:rPr>
              <a:t>neighborhood </a:t>
            </a:r>
            <a:r>
              <a:rPr lang="en-US" sz="2118" spc="-9" dirty="0">
                <a:solidFill>
                  <a:srgbClr val="3333CC"/>
                </a:solidFill>
                <a:latin typeface="Arial"/>
                <a:cs typeface="Arial"/>
              </a:rPr>
              <a:t>not </a:t>
            </a:r>
            <a:r>
              <a:rPr lang="en-US" sz="2118" spc="-13" dirty="0">
                <a:solidFill>
                  <a:srgbClr val="3333CC"/>
                </a:solidFill>
                <a:latin typeface="Arial"/>
                <a:cs typeface="Arial"/>
              </a:rPr>
              <a:t>exact</a:t>
            </a:r>
            <a:r>
              <a:rPr lang="en-US" sz="2118" spc="-119" dirty="0">
                <a:solidFill>
                  <a:srgbClr val="3333CC"/>
                </a:solidFill>
                <a:latin typeface="Arial"/>
                <a:cs typeface="Arial"/>
              </a:rPr>
              <a:t> </a:t>
            </a:r>
            <a:r>
              <a:rPr lang="en-US" sz="2118" spc="-9" dirty="0">
                <a:solidFill>
                  <a:srgbClr val="3333CC"/>
                </a:solidFill>
                <a:latin typeface="Arial"/>
                <a:cs typeface="Arial"/>
              </a:rPr>
              <a:t>value</a:t>
            </a:r>
            <a:endParaRPr lang="en-US" sz="2118" dirty="0">
              <a:latin typeface="Arial"/>
              <a:cs typeface="Arial"/>
            </a:endParaRPr>
          </a:p>
          <a:p>
            <a:pPr marL="309859" marR="4483" indent="-299213">
              <a:lnSpc>
                <a:spcPts val="2480"/>
              </a:lnSpc>
              <a:spcBef>
                <a:spcPts val="221"/>
              </a:spcBef>
              <a:buChar char="•"/>
              <a:tabLst>
                <a:tab pos="309859" algn="l"/>
                <a:tab pos="310419" algn="l"/>
              </a:tabLst>
            </a:pPr>
            <a:endParaRPr sz="2118" dirty="0">
              <a:latin typeface="Arial"/>
              <a:cs typeface="Arial"/>
            </a:endParaRPr>
          </a:p>
        </p:txBody>
      </p:sp>
      <p:sp>
        <p:nvSpPr>
          <p:cNvPr id="8" name="object 8"/>
          <p:cNvSpPr/>
          <p:nvPr/>
        </p:nvSpPr>
        <p:spPr>
          <a:xfrm>
            <a:off x="3318678" y="1688480"/>
            <a:ext cx="3559788" cy="1484726"/>
          </a:xfrm>
          <a:prstGeom prst="rect">
            <a:avLst/>
          </a:prstGeom>
          <a:blipFill>
            <a:blip r:embed="rId2" cstate="print"/>
            <a:stretch>
              <a:fillRect/>
            </a:stretch>
          </a:blipFill>
        </p:spPr>
        <p:txBody>
          <a:bodyPr wrap="square" lIns="0" tIns="0" rIns="0" bIns="0" rtlCol="0"/>
          <a:lstStyle/>
          <a:p>
            <a:endParaRPr sz="1588"/>
          </a:p>
        </p:txBody>
      </p:sp>
      <p:sp>
        <p:nvSpPr>
          <p:cNvPr id="9" name="object 9"/>
          <p:cNvSpPr/>
          <p:nvPr/>
        </p:nvSpPr>
        <p:spPr>
          <a:xfrm>
            <a:off x="3166362" y="1629663"/>
            <a:ext cx="3798234" cy="1590674"/>
          </a:xfrm>
          <a:custGeom>
            <a:avLst/>
            <a:gdLst/>
            <a:ahLst/>
            <a:cxnLst/>
            <a:rect l="l" t="t" r="r" b="b"/>
            <a:pathLst>
              <a:path w="4304665" h="1802764">
                <a:moveTo>
                  <a:pt x="0" y="0"/>
                </a:moveTo>
                <a:lnTo>
                  <a:pt x="4304559" y="0"/>
                </a:lnTo>
                <a:lnTo>
                  <a:pt x="4304559" y="1802640"/>
                </a:lnTo>
                <a:lnTo>
                  <a:pt x="0" y="1802640"/>
                </a:lnTo>
                <a:lnTo>
                  <a:pt x="0" y="0"/>
                </a:lnTo>
                <a:close/>
              </a:path>
            </a:pathLst>
          </a:custGeom>
          <a:ln w="9419">
            <a:solidFill>
              <a:srgbClr val="000000"/>
            </a:solidFill>
          </a:ln>
        </p:spPr>
        <p:txBody>
          <a:bodyPr wrap="square" lIns="0" tIns="0" rIns="0" bIns="0" rtlCol="0"/>
          <a:lstStyle/>
          <a:p>
            <a:endParaRPr sz="1588"/>
          </a:p>
        </p:txBody>
      </p:sp>
      <p:sp>
        <p:nvSpPr>
          <p:cNvPr id="10" name="object 10"/>
          <p:cNvSpPr/>
          <p:nvPr/>
        </p:nvSpPr>
        <p:spPr>
          <a:xfrm>
            <a:off x="3378083" y="3787139"/>
            <a:ext cx="3372431" cy="1371125"/>
          </a:xfrm>
          <a:prstGeom prst="rect">
            <a:avLst/>
          </a:prstGeom>
          <a:blipFill>
            <a:blip r:embed="rId3" cstate="print"/>
            <a:stretch>
              <a:fillRect/>
            </a:stretch>
          </a:blipFill>
        </p:spPr>
        <p:txBody>
          <a:bodyPr wrap="square" lIns="0" tIns="0" rIns="0" bIns="0" rtlCol="0"/>
          <a:lstStyle/>
          <a:p>
            <a:endParaRPr sz="1588"/>
          </a:p>
        </p:txBody>
      </p:sp>
      <p:sp>
        <p:nvSpPr>
          <p:cNvPr id="11" name="object 11"/>
          <p:cNvSpPr/>
          <p:nvPr/>
        </p:nvSpPr>
        <p:spPr>
          <a:xfrm>
            <a:off x="3166362" y="3757286"/>
            <a:ext cx="3598768" cy="1507751"/>
          </a:xfrm>
          <a:custGeom>
            <a:avLst/>
            <a:gdLst/>
            <a:ahLst/>
            <a:cxnLst/>
            <a:rect l="l" t="t" r="r" b="b"/>
            <a:pathLst>
              <a:path w="4078604" h="1708785">
                <a:moveTo>
                  <a:pt x="0" y="0"/>
                </a:moveTo>
                <a:lnTo>
                  <a:pt x="4078499" y="0"/>
                </a:lnTo>
                <a:lnTo>
                  <a:pt x="4078499" y="1708261"/>
                </a:lnTo>
                <a:lnTo>
                  <a:pt x="0" y="1708261"/>
                </a:lnTo>
                <a:lnTo>
                  <a:pt x="0" y="0"/>
                </a:lnTo>
                <a:close/>
              </a:path>
            </a:pathLst>
          </a:custGeom>
          <a:ln w="9419">
            <a:solidFill>
              <a:srgbClr val="000000"/>
            </a:solidFill>
          </a:ln>
        </p:spPr>
        <p:txBody>
          <a:bodyPr wrap="square" lIns="0" tIns="0" rIns="0" bIns="0" rtlCol="0"/>
          <a:lstStyle/>
          <a:p>
            <a:endParaRPr sz="1588"/>
          </a:p>
        </p:txBody>
      </p:sp>
      <p:sp>
        <p:nvSpPr>
          <p:cNvPr id="12" name="object 12"/>
          <p:cNvSpPr txBox="1"/>
          <p:nvPr/>
        </p:nvSpPr>
        <p:spPr>
          <a:xfrm>
            <a:off x="2175285" y="1240714"/>
            <a:ext cx="7426138" cy="2442045"/>
          </a:xfrm>
          <a:prstGeom prst="rect">
            <a:avLst/>
          </a:prstGeom>
        </p:spPr>
        <p:txBody>
          <a:bodyPr vert="horz" wrap="square" lIns="0" tIns="11206" rIns="0" bIns="0" rtlCol="0">
            <a:spAutoFit/>
          </a:bodyPr>
          <a:lstStyle/>
          <a:p>
            <a:pPr marL="310419" indent="-299213">
              <a:spcBef>
                <a:spcPts val="88"/>
              </a:spcBef>
              <a:buChar char="•"/>
              <a:tabLst>
                <a:tab pos="309859" algn="l"/>
                <a:tab pos="310419" algn="l"/>
              </a:tabLst>
            </a:pPr>
            <a:r>
              <a:rPr sz="2118" spc="-9" dirty="0">
                <a:solidFill>
                  <a:srgbClr val="3333CC"/>
                </a:solidFill>
                <a:latin typeface="Arial"/>
                <a:cs typeface="Arial"/>
              </a:rPr>
              <a:t>View of </a:t>
            </a:r>
            <a:r>
              <a:rPr sz="2118" spc="-13" dirty="0">
                <a:solidFill>
                  <a:srgbClr val="3333CC"/>
                </a:solidFill>
                <a:latin typeface="Arial"/>
                <a:cs typeface="Arial"/>
              </a:rPr>
              <a:t>middle </a:t>
            </a:r>
            <a:r>
              <a:rPr sz="2118" spc="-9" dirty="0">
                <a:solidFill>
                  <a:srgbClr val="3333CC"/>
                </a:solidFill>
                <a:latin typeface="Arial"/>
                <a:cs typeface="Arial"/>
              </a:rPr>
              <a:t>of </a:t>
            </a:r>
            <a:r>
              <a:rPr sz="2118" spc="-13" dirty="0">
                <a:solidFill>
                  <a:srgbClr val="3333CC"/>
                </a:solidFill>
                <a:latin typeface="Arial"/>
                <a:cs typeface="Arial"/>
              </a:rPr>
              <a:t>output </a:t>
            </a:r>
            <a:r>
              <a:rPr sz="2118" spc="-9" dirty="0">
                <a:solidFill>
                  <a:srgbClr val="3333CC"/>
                </a:solidFill>
                <a:latin typeface="Arial"/>
                <a:cs typeface="Arial"/>
              </a:rPr>
              <a:t>of </a:t>
            </a:r>
            <a:r>
              <a:rPr sz="2118" dirty="0">
                <a:solidFill>
                  <a:srgbClr val="3333CC"/>
                </a:solidFill>
                <a:latin typeface="Arial"/>
                <a:cs typeface="Arial"/>
              </a:rPr>
              <a:t>a </a:t>
            </a:r>
            <a:r>
              <a:rPr sz="2118" spc="-13" dirty="0">
                <a:solidFill>
                  <a:srgbClr val="3333CC"/>
                </a:solidFill>
                <a:latin typeface="Arial"/>
                <a:cs typeface="Arial"/>
              </a:rPr>
              <a:t>convolutional</a:t>
            </a:r>
            <a:r>
              <a:rPr sz="2118" spc="-110" dirty="0">
                <a:solidFill>
                  <a:srgbClr val="3333CC"/>
                </a:solidFill>
                <a:latin typeface="Arial"/>
                <a:cs typeface="Arial"/>
              </a:rPr>
              <a:t> </a:t>
            </a:r>
            <a:r>
              <a:rPr sz="2118" spc="-9" dirty="0">
                <a:solidFill>
                  <a:srgbClr val="3333CC"/>
                </a:solidFill>
                <a:latin typeface="Arial"/>
                <a:cs typeface="Arial"/>
              </a:rPr>
              <a:t>layer</a:t>
            </a:r>
            <a:endParaRPr sz="2118" dirty="0">
              <a:latin typeface="Arial"/>
              <a:cs typeface="Arial"/>
            </a:endParaRPr>
          </a:p>
          <a:p>
            <a:pPr>
              <a:spcBef>
                <a:spcPts val="26"/>
              </a:spcBef>
              <a:buClr>
                <a:srgbClr val="3333CC"/>
              </a:buClr>
              <a:buFont typeface="Arial"/>
              <a:buChar char="•"/>
            </a:pPr>
            <a:endParaRPr sz="1941" dirty="0">
              <a:latin typeface="Arial"/>
              <a:cs typeface="Arial"/>
            </a:endParaRPr>
          </a:p>
          <a:p>
            <a:pPr marL="5197565"/>
            <a:r>
              <a:rPr sz="1765" spc="-13" dirty="0">
                <a:solidFill>
                  <a:srgbClr val="660066"/>
                </a:solidFill>
                <a:latin typeface="Arial"/>
                <a:cs typeface="Arial"/>
              </a:rPr>
              <a:t>Outputs </a:t>
            </a:r>
            <a:r>
              <a:rPr sz="1765" spc="-9" dirty="0">
                <a:solidFill>
                  <a:srgbClr val="660066"/>
                </a:solidFill>
                <a:latin typeface="Arial"/>
                <a:cs typeface="Arial"/>
              </a:rPr>
              <a:t>of</a:t>
            </a:r>
            <a:r>
              <a:rPr sz="1765" spc="-84" dirty="0">
                <a:solidFill>
                  <a:srgbClr val="660066"/>
                </a:solidFill>
                <a:latin typeface="Arial"/>
                <a:cs typeface="Arial"/>
              </a:rPr>
              <a:t> </a:t>
            </a:r>
            <a:r>
              <a:rPr sz="1765" spc="-13" dirty="0">
                <a:solidFill>
                  <a:srgbClr val="660066"/>
                </a:solidFill>
                <a:latin typeface="Arial"/>
                <a:cs typeface="Arial"/>
              </a:rPr>
              <a:t>maxpooling</a:t>
            </a:r>
            <a:endParaRPr sz="1765" dirty="0">
              <a:latin typeface="Arial"/>
              <a:cs typeface="Arial"/>
            </a:endParaRPr>
          </a:p>
          <a:p>
            <a:pPr>
              <a:lnSpc>
                <a:spcPct val="100000"/>
              </a:lnSpc>
            </a:pPr>
            <a:endParaRPr sz="1941" dirty="0">
              <a:latin typeface="Arial"/>
              <a:cs typeface="Arial"/>
            </a:endParaRPr>
          </a:p>
          <a:p>
            <a:pPr>
              <a:spcBef>
                <a:spcPts val="9"/>
              </a:spcBef>
            </a:pPr>
            <a:endParaRPr sz="1677" dirty="0">
              <a:latin typeface="Arial"/>
              <a:cs typeface="Arial"/>
            </a:endParaRPr>
          </a:p>
          <a:p>
            <a:pPr marL="5197565"/>
            <a:r>
              <a:rPr sz="1765" spc="-13" dirty="0">
                <a:solidFill>
                  <a:srgbClr val="660066"/>
                </a:solidFill>
                <a:latin typeface="Arial"/>
                <a:cs typeface="Arial"/>
              </a:rPr>
              <a:t>Outputs </a:t>
            </a:r>
            <a:r>
              <a:rPr sz="1765" spc="-9" dirty="0">
                <a:solidFill>
                  <a:srgbClr val="660066"/>
                </a:solidFill>
                <a:latin typeface="Arial"/>
                <a:cs typeface="Arial"/>
              </a:rPr>
              <a:t>of</a:t>
            </a:r>
            <a:r>
              <a:rPr sz="1765" spc="-110" dirty="0">
                <a:solidFill>
                  <a:srgbClr val="660066"/>
                </a:solidFill>
                <a:latin typeface="Arial"/>
                <a:cs typeface="Arial"/>
              </a:rPr>
              <a:t> </a:t>
            </a:r>
            <a:r>
              <a:rPr sz="1765" spc="-9" dirty="0">
                <a:solidFill>
                  <a:srgbClr val="660066"/>
                </a:solidFill>
                <a:latin typeface="Arial"/>
                <a:cs typeface="Arial"/>
              </a:rPr>
              <a:t>nonlinearity</a:t>
            </a:r>
            <a:endParaRPr sz="1765" dirty="0">
              <a:latin typeface="Arial"/>
              <a:cs typeface="Arial"/>
            </a:endParaRPr>
          </a:p>
          <a:p>
            <a:pPr>
              <a:spcBef>
                <a:spcPts val="26"/>
              </a:spcBef>
            </a:pPr>
            <a:endParaRPr sz="2471" dirty="0">
              <a:latin typeface="Arial"/>
              <a:cs typeface="Arial"/>
            </a:endParaRPr>
          </a:p>
          <a:p>
            <a:pPr marL="310419" indent="-299213">
              <a:buChar char="•"/>
              <a:tabLst>
                <a:tab pos="309859" algn="l"/>
                <a:tab pos="310419" algn="l"/>
              </a:tabLst>
            </a:pPr>
            <a:r>
              <a:rPr sz="2118" spc="-13" dirty="0">
                <a:solidFill>
                  <a:srgbClr val="3333CC"/>
                </a:solidFill>
                <a:latin typeface="Arial"/>
                <a:cs typeface="Arial"/>
              </a:rPr>
              <a:t>Same network after </a:t>
            </a:r>
            <a:r>
              <a:rPr sz="2118" spc="-9" dirty="0">
                <a:solidFill>
                  <a:srgbClr val="3333CC"/>
                </a:solidFill>
                <a:latin typeface="Arial"/>
                <a:cs typeface="Arial"/>
              </a:rPr>
              <a:t>the input has </a:t>
            </a:r>
            <a:r>
              <a:rPr sz="2118" spc="-13" dirty="0">
                <a:solidFill>
                  <a:srgbClr val="3333CC"/>
                </a:solidFill>
                <a:latin typeface="Arial"/>
                <a:cs typeface="Arial"/>
              </a:rPr>
              <a:t>been shifted </a:t>
            </a:r>
            <a:r>
              <a:rPr sz="2118" spc="-9" dirty="0">
                <a:solidFill>
                  <a:srgbClr val="3333CC"/>
                </a:solidFill>
                <a:latin typeface="Arial"/>
                <a:cs typeface="Arial"/>
              </a:rPr>
              <a:t>by one</a:t>
            </a:r>
            <a:r>
              <a:rPr sz="2118" spc="-132" dirty="0">
                <a:solidFill>
                  <a:srgbClr val="3333CC"/>
                </a:solidFill>
                <a:latin typeface="Arial"/>
                <a:cs typeface="Arial"/>
              </a:rPr>
              <a:t> </a:t>
            </a:r>
            <a:r>
              <a:rPr sz="2118" spc="-9" dirty="0">
                <a:solidFill>
                  <a:srgbClr val="3333CC"/>
                </a:solidFill>
                <a:latin typeface="Arial"/>
                <a:cs typeface="Arial"/>
              </a:rPr>
              <a:t>pixel</a:t>
            </a:r>
            <a:endParaRPr sz="2118" dirty="0">
              <a:latin typeface="Arial"/>
              <a:cs typeface="Arial"/>
            </a:endParaRPr>
          </a:p>
        </p:txBody>
      </p:sp>
      <p:sp>
        <p:nvSpPr>
          <p:cNvPr id="13" name="object 13"/>
          <p:cNvSpPr/>
          <p:nvPr/>
        </p:nvSpPr>
        <p:spPr>
          <a:xfrm>
            <a:off x="6960327" y="1983763"/>
            <a:ext cx="332815" cy="86846"/>
          </a:xfrm>
          <a:custGeom>
            <a:avLst/>
            <a:gdLst/>
            <a:ahLst/>
            <a:cxnLst/>
            <a:rect l="l" t="t" r="r" b="b"/>
            <a:pathLst>
              <a:path w="377189" h="98425">
                <a:moveTo>
                  <a:pt x="80651" y="0"/>
                </a:moveTo>
                <a:lnTo>
                  <a:pt x="0" y="55515"/>
                </a:lnTo>
                <a:lnTo>
                  <a:pt x="88023" y="98394"/>
                </a:lnTo>
                <a:lnTo>
                  <a:pt x="90843" y="97421"/>
                </a:lnTo>
                <a:lnTo>
                  <a:pt x="93120" y="92745"/>
                </a:lnTo>
                <a:lnTo>
                  <a:pt x="92148" y="89926"/>
                </a:lnTo>
                <a:lnTo>
                  <a:pt x="29716" y="59513"/>
                </a:lnTo>
                <a:lnTo>
                  <a:pt x="9673" y="59513"/>
                </a:lnTo>
                <a:lnTo>
                  <a:pt x="8970" y="50120"/>
                </a:lnTo>
                <a:lnTo>
                  <a:pt x="26341" y="48819"/>
                </a:lnTo>
                <a:lnTo>
                  <a:pt x="85992" y="7758"/>
                </a:lnTo>
                <a:lnTo>
                  <a:pt x="86533" y="4825"/>
                </a:lnTo>
                <a:lnTo>
                  <a:pt x="83583" y="541"/>
                </a:lnTo>
                <a:lnTo>
                  <a:pt x="80651" y="0"/>
                </a:lnTo>
                <a:close/>
              </a:path>
              <a:path w="377189" h="98425">
                <a:moveTo>
                  <a:pt x="26341" y="48819"/>
                </a:moveTo>
                <a:lnTo>
                  <a:pt x="8970" y="50120"/>
                </a:lnTo>
                <a:lnTo>
                  <a:pt x="9673" y="59513"/>
                </a:lnTo>
                <a:lnTo>
                  <a:pt x="20573" y="58696"/>
                </a:lnTo>
                <a:lnTo>
                  <a:pt x="11991" y="58696"/>
                </a:lnTo>
                <a:lnTo>
                  <a:pt x="11383" y="50582"/>
                </a:lnTo>
                <a:lnTo>
                  <a:pt x="23779" y="50582"/>
                </a:lnTo>
                <a:lnTo>
                  <a:pt x="26341" y="48819"/>
                </a:lnTo>
                <a:close/>
              </a:path>
              <a:path w="377189" h="98425">
                <a:moveTo>
                  <a:pt x="27044" y="58212"/>
                </a:moveTo>
                <a:lnTo>
                  <a:pt x="9673" y="59513"/>
                </a:lnTo>
                <a:lnTo>
                  <a:pt x="29716" y="59513"/>
                </a:lnTo>
                <a:lnTo>
                  <a:pt x="27044" y="58212"/>
                </a:lnTo>
                <a:close/>
              </a:path>
              <a:path w="377189" h="98425">
                <a:moveTo>
                  <a:pt x="11383" y="50582"/>
                </a:moveTo>
                <a:lnTo>
                  <a:pt x="11991" y="58696"/>
                </a:lnTo>
                <a:lnTo>
                  <a:pt x="18642" y="54118"/>
                </a:lnTo>
                <a:lnTo>
                  <a:pt x="11383" y="50582"/>
                </a:lnTo>
                <a:close/>
              </a:path>
              <a:path w="377189" h="98425">
                <a:moveTo>
                  <a:pt x="18642" y="54118"/>
                </a:moveTo>
                <a:lnTo>
                  <a:pt x="11991" y="58696"/>
                </a:lnTo>
                <a:lnTo>
                  <a:pt x="20573" y="58696"/>
                </a:lnTo>
                <a:lnTo>
                  <a:pt x="27044" y="58212"/>
                </a:lnTo>
                <a:lnTo>
                  <a:pt x="18642" y="54118"/>
                </a:lnTo>
                <a:close/>
              </a:path>
              <a:path w="377189" h="98425">
                <a:moveTo>
                  <a:pt x="376436" y="22589"/>
                </a:moveTo>
                <a:lnTo>
                  <a:pt x="26341" y="48819"/>
                </a:lnTo>
                <a:lnTo>
                  <a:pt x="18642" y="54118"/>
                </a:lnTo>
                <a:lnTo>
                  <a:pt x="27044" y="58212"/>
                </a:lnTo>
                <a:lnTo>
                  <a:pt x="377140" y="31982"/>
                </a:lnTo>
                <a:lnTo>
                  <a:pt x="376436" y="22589"/>
                </a:lnTo>
                <a:close/>
              </a:path>
              <a:path w="377189" h="98425">
                <a:moveTo>
                  <a:pt x="23779" y="50582"/>
                </a:moveTo>
                <a:lnTo>
                  <a:pt x="11383" y="50582"/>
                </a:lnTo>
                <a:lnTo>
                  <a:pt x="18642" y="54118"/>
                </a:lnTo>
                <a:lnTo>
                  <a:pt x="23779" y="50582"/>
                </a:lnTo>
                <a:close/>
              </a:path>
            </a:pathLst>
          </a:custGeom>
          <a:solidFill>
            <a:srgbClr val="000000"/>
          </a:solidFill>
        </p:spPr>
        <p:txBody>
          <a:bodyPr wrap="square" lIns="0" tIns="0" rIns="0" bIns="0" rtlCol="0"/>
          <a:lstStyle/>
          <a:p>
            <a:endParaRPr sz="1588"/>
          </a:p>
        </p:txBody>
      </p:sp>
      <p:sp>
        <p:nvSpPr>
          <p:cNvPr id="14" name="object 14"/>
          <p:cNvSpPr/>
          <p:nvPr/>
        </p:nvSpPr>
        <p:spPr>
          <a:xfrm>
            <a:off x="6960327" y="2781622"/>
            <a:ext cx="332815" cy="86846"/>
          </a:xfrm>
          <a:custGeom>
            <a:avLst/>
            <a:gdLst/>
            <a:ahLst/>
            <a:cxnLst/>
            <a:rect l="l" t="t" r="r" b="b"/>
            <a:pathLst>
              <a:path w="377189" h="98425">
                <a:moveTo>
                  <a:pt x="80651" y="0"/>
                </a:moveTo>
                <a:lnTo>
                  <a:pt x="0" y="55515"/>
                </a:lnTo>
                <a:lnTo>
                  <a:pt x="88023" y="98394"/>
                </a:lnTo>
                <a:lnTo>
                  <a:pt x="90843" y="97421"/>
                </a:lnTo>
                <a:lnTo>
                  <a:pt x="93120" y="92745"/>
                </a:lnTo>
                <a:lnTo>
                  <a:pt x="92148" y="89926"/>
                </a:lnTo>
                <a:lnTo>
                  <a:pt x="29714" y="59513"/>
                </a:lnTo>
                <a:lnTo>
                  <a:pt x="9673" y="59513"/>
                </a:lnTo>
                <a:lnTo>
                  <a:pt x="8970" y="50120"/>
                </a:lnTo>
                <a:lnTo>
                  <a:pt x="26341" y="48819"/>
                </a:lnTo>
                <a:lnTo>
                  <a:pt x="85992" y="7758"/>
                </a:lnTo>
                <a:lnTo>
                  <a:pt x="86533" y="4825"/>
                </a:lnTo>
                <a:lnTo>
                  <a:pt x="83583" y="541"/>
                </a:lnTo>
                <a:lnTo>
                  <a:pt x="80651" y="0"/>
                </a:lnTo>
                <a:close/>
              </a:path>
              <a:path w="377189" h="98425">
                <a:moveTo>
                  <a:pt x="26341" y="48819"/>
                </a:moveTo>
                <a:lnTo>
                  <a:pt x="8970" y="50120"/>
                </a:lnTo>
                <a:lnTo>
                  <a:pt x="9673" y="59513"/>
                </a:lnTo>
                <a:lnTo>
                  <a:pt x="20573" y="58696"/>
                </a:lnTo>
                <a:lnTo>
                  <a:pt x="11991" y="58696"/>
                </a:lnTo>
                <a:lnTo>
                  <a:pt x="11383" y="50584"/>
                </a:lnTo>
                <a:lnTo>
                  <a:pt x="23777" y="50584"/>
                </a:lnTo>
                <a:lnTo>
                  <a:pt x="26341" y="48819"/>
                </a:lnTo>
                <a:close/>
              </a:path>
              <a:path w="377189" h="98425">
                <a:moveTo>
                  <a:pt x="27042" y="58212"/>
                </a:moveTo>
                <a:lnTo>
                  <a:pt x="9673" y="59513"/>
                </a:lnTo>
                <a:lnTo>
                  <a:pt x="29714" y="59513"/>
                </a:lnTo>
                <a:lnTo>
                  <a:pt x="27042" y="58212"/>
                </a:lnTo>
                <a:close/>
              </a:path>
              <a:path w="377189" h="98425">
                <a:moveTo>
                  <a:pt x="11383" y="50584"/>
                </a:moveTo>
                <a:lnTo>
                  <a:pt x="11991" y="58696"/>
                </a:lnTo>
                <a:lnTo>
                  <a:pt x="18641" y="54119"/>
                </a:lnTo>
                <a:lnTo>
                  <a:pt x="11383" y="50584"/>
                </a:lnTo>
                <a:close/>
              </a:path>
              <a:path w="377189" h="98425">
                <a:moveTo>
                  <a:pt x="18641" y="54119"/>
                </a:moveTo>
                <a:lnTo>
                  <a:pt x="11991" y="58696"/>
                </a:lnTo>
                <a:lnTo>
                  <a:pt x="20573" y="58696"/>
                </a:lnTo>
                <a:lnTo>
                  <a:pt x="27042" y="58212"/>
                </a:lnTo>
                <a:lnTo>
                  <a:pt x="18641" y="54119"/>
                </a:lnTo>
                <a:close/>
              </a:path>
              <a:path w="377189" h="98425">
                <a:moveTo>
                  <a:pt x="376436" y="22589"/>
                </a:moveTo>
                <a:lnTo>
                  <a:pt x="26341" y="48819"/>
                </a:lnTo>
                <a:lnTo>
                  <a:pt x="18641" y="54119"/>
                </a:lnTo>
                <a:lnTo>
                  <a:pt x="27042" y="58212"/>
                </a:lnTo>
                <a:lnTo>
                  <a:pt x="377140" y="31982"/>
                </a:lnTo>
                <a:lnTo>
                  <a:pt x="376436" y="22589"/>
                </a:lnTo>
                <a:close/>
              </a:path>
              <a:path w="377189" h="98425">
                <a:moveTo>
                  <a:pt x="23777" y="50584"/>
                </a:moveTo>
                <a:lnTo>
                  <a:pt x="11383" y="50584"/>
                </a:lnTo>
                <a:lnTo>
                  <a:pt x="18641" y="54119"/>
                </a:lnTo>
                <a:lnTo>
                  <a:pt x="23777" y="50584"/>
                </a:lnTo>
                <a:close/>
              </a:path>
            </a:pathLst>
          </a:custGeom>
          <a:solidFill>
            <a:srgbClr val="000000"/>
          </a:solidFill>
        </p:spPr>
        <p:txBody>
          <a:bodyPr wrap="square" lIns="0" tIns="0" rIns="0" bIns="0" rtlCol="0"/>
          <a:lstStyle/>
          <a:p>
            <a:endParaRPr sz="1588"/>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589918" y="843783"/>
            <a:ext cx="6998633" cy="1097767"/>
          </a:xfrm>
          <a:prstGeom prst="rect">
            <a:avLst/>
          </a:prstGeom>
        </p:spPr>
        <p:txBody>
          <a:bodyPr vert="horz" wrap="square" lIns="0" tIns="11206" rIns="0" bIns="0" rtlCol="0" anchor="ctr">
            <a:spAutoFit/>
          </a:bodyPr>
          <a:lstStyle/>
          <a:p>
            <a:pPr marL="11206">
              <a:spcBef>
                <a:spcPts val="88"/>
              </a:spcBef>
            </a:pPr>
            <a:r>
              <a:rPr sz="3530" spc="-22" dirty="0"/>
              <a:t>Convolution </a:t>
            </a:r>
            <a:r>
              <a:rPr sz="3530" spc="-13" dirty="0"/>
              <a:t>with </a:t>
            </a:r>
            <a:r>
              <a:rPr sz="3530" spc="-18" dirty="0"/>
              <a:t>Discrete</a:t>
            </a:r>
            <a:r>
              <a:rPr sz="3530" spc="-93" dirty="0"/>
              <a:t> </a:t>
            </a:r>
            <a:r>
              <a:rPr sz="3530" spc="-18" dirty="0"/>
              <a:t>Variables</a:t>
            </a:r>
            <a:endParaRPr sz="3530"/>
          </a:p>
        </p:txBody>
      </p:sp>
      <p:sp>
        <p:nvSpPr>
          <p:cNvPr id="5" name="object 5"/>
          <p:cNvSpPr txBox="1"/>
          <p:nvPr/>
        </p:nvSpPr>
        <p:spPr>
          <a:xfrm>
            <a:off x="2175284" y="2077122"/>
            <a:ext cx="7413266" cy="1093942"/>
          </a:xfrm>
          <a:prstGeom prst="rect">
            <a:avLst/>
          </a:prstGeom>
        </p:spPr>
        <p:txBody>
          <a:bodyPr vert="horz" wrap="square" lIns="0" tIns="67235" rIns="0" bIns="0" rtlCol="0">
            <a:spAutoFit/>
          </a:bodyPr>
          <a:lstStyle/>
          <a:p>
            <a:pPr marL="310419" indent="-299213">
              <a:spcBef>
                <a:spcPts val="529"/>
              </a:spcBef>
              <a:buClr>
                <a:srgbClr val="3333CC"/>
              </a:buClr>
              <a:buChar char="•"/>
              <a:tabLst>
                <a:tab pos="309859" algn="l"/>
                <a:tab pos="310419" algn="l"/>
              </a:tabLst>
            </a:pPr>
            <a:r>
              <a:rPr lang="en-US" sz="2118" spc="-13" dirty="0">
                <a:solidFill>
                  <a:srgbClr val="0000FF"/>
                </a:solidFill>
                <a:latin typeface="Arial"/>
                <a:cs typeface="Arial"/>
              </a:rPr>
              <a:t>Ex: </a:t>
            </a:r>
            <a:r>
              <a:rPr sz="2118" spc="-13" dirty="0">
                <a:solidFill>
                  <a:srgbClr val="0000FF"/>
                </a:solidFill>
                <a:latin typeface="Arial"/>
                <a:cs typeface="Arial"/>
              </a:rPr>
              <a:t>Laser sensor may </a:t>
            </a:r>
            <a:r>
              <a:rPr sz="2118" spc="-9" dirty="0">
                <a:solidFill>
                  <a:srgbClr val="0000FF"/>
                </a:solidFill>
                <a:latin typeface="Arial"/>
                <a:cs typeface="Arial"/>
              </a:rPr>
              <a:t>only </a:t>
            </a:r>
            <a:r>
              <a:rPr sz="2118" spc="-13" dirty="0">
                <a:solidFill>
                  <a:srgbClr val="0000FF"/>
                </a:solidFill>
                <a:latin typeface="Arial"/>
                <a:cs typeface="Arial"/>
              </a:rPr>
              <a:t>provide data </a:t>
            </a:r>
            <a:r>
              <a:rPr sz="2118" spc="-9" dirty="0">
                <a:solidFill>
                  <a:srgbClr val="0000FF"/>
                </a:solidFill>
                <a:latin typeface="Arial"/>
                <a:cs typeface="Arial"/>
              </a:rPr>
              <a:t>at </a:t>
            </a:r>
            <a:r>
              <a:rPr sz="2118" spc="-13" dirty="0">
                <a:solidFill>
                  <a:srgbClr val="0000FF"/>
                </a:solidFill>
                <a:latin typeface="Arial"/>
                <a:cs typeface="Arial"/>
              </a:rPr>
              <a:t>regular</a:t>
            </a:r>
            <a:r>
              <a:rPr sz="2118" spc="-40" dirty="0">
                <a:solidFill>
                  <a:srgbClr val="0000FF"/>
                </a:solidFill>
                <a:latin typeface="Arial"/>
                <a:cs typeface="Arial"/>
              </a:rPr>
              <a:t> </a:t>
            </a:r>
            <a:r>
              <a:rPr sz="2118" spc="-13" dirty="0">
                <a:solidFill>
                  <a:srgbClr val="0000FF"/>
                </a:solidFill>
                <a:latin typeface="Arial"/>
                <a:cs typeface="Arial"/>
              </a:rPr>
              <a:t>intervals</a:t>
            </a:r>
            <a:endParaRPr sz="2118" dirty="0">
              <a:latin typeface="Arial"/>
              <a:cs typeface="Arial"/>
            </a:endParaRPr>
          </a:p>
          <a:p>
            <a:pPr marL="310419" indent="-299213">
              <a:spcBef>
                <a:spcPts val="446"/>
              </a:spcBef>
              <a:buClr>
                <a:srgbClr val="3333CC"/>
              </a:buClr>
              <a:buChar char="•"/>
              <a:tabLst>
                <a:tab pos="309859" algn="l"/>
                <a:tab pos="310419" algn="l"/>
              </a:tabLst>
            </a:pPr>
            <a:r>
              <a:rPr sz="2118" spc="-13" dirty="0">
                <a:solidFill>
                  <a:srgbClr val="0000FF"/>
                </a:solidFill>
                <a:latin typeface="Arial"/>
                <a:cs typeface="Arial"/>
              </a:rPr>
              <a:t>Time </a:t>
            </a:r>
            <a:r>
              <a:rPr sz="2118" spc="-9" dirty="0">
                <a:solidFill>
                  <a:srgbClr val="0000FF"/>
                </a:solidFill>
                <a:latin typeface="Arial"/>
                <a:cs typeface="Arial"/>
              </a:rPr>
              <a:t>index </a:t>
            </a:r>
            <a:r>
              <a:rPr sz="2118" i="1" dirty="0">
                <a:latin typeface="Times New Roman"/>
                <a:cs typeface="Times New Roman"/>
              </a:rPr>
              <a:t>t </a:t>
            </a:r>
            <a:r>
              <a:rPr sz="2118" spc="-13" dirty="0">
                <a:solidFill>
                  <a:srgbClr val="0000FF"/>
                </a:solidFill>
                <a:latin typeface="Arial"/>
                <a:cs typeface="Arial"/>
              </a:rPr>
              <a:t>take</a:t>
            </a:r>
            <a:r>
              <a:rPr lang="en-US" sz="2118" spc="-13" dirty="0">
                <a:solidFill>
                  <a:srgbClr val="0000FF"/>
                </a:solidFill>
                <a:latin typeface="Arial"/>
                <a:cs typeface="Arial"/>
              </a:rPr>
              <a:t>s</a:t>
            </a:r>
            <a:r>
              <a:rPr sz="2118" spc="-13" dirty="0">
                <a:solidFill>
                  <a:srgbClr val="0000FF"/>
                </a:solidFill>
                <a:latin typeface="Arial"/>
                <a:cs typeface="Arial"/>
              </a:rPr>
              <a:t> </a:t>
            </a:r>
            <a:r>
              <a:rPr sz="2118" spc="-9" dirty="0">
                <a:solidFill>
                  <a:srgbClr val="0000FF"/>
                </a:solidFill>
                <a:latin typeface="Arial"/>
                <a:cs typeface="Arial"/>
              </a:rPr>
              <a:t>on only </a:t>
            </a:r>
            <a:r>
              <a:rPr sz="2118" spc="-13" dirty="0">
                <a:solidFill>
                  <a:srgbClr val="0000FF"/>
                </a:solidFill>
                <a:latin typeface="Arial"/>
                <a:cs typeface="Arial"/>
              </a:rPr>
              <a:t>integer</a:t>
            </a:r>
            <a:r>
              <a:rPr sz="2118" spc="-62" dirty="0">
                <a:solidFill>
                  <a:srgbClr val="0000FF"/>
                </a:solidFill>
                <a:latin typeface="Arial"/>
                <a:cs typeface="Arial"/>
              </a:rPr>
              <a:t> </a:t>
            </a:r>
            <a:r>
              <a:rPr sz="2118" spc="-13" dirty="0">
                <a:solidFill>
                  <a:srgbClr val="0000FF"/>
                </a:solidFill>
                <a:latin typeface="Arial"/>
                <a:cs typeface="Arial"/>
              </a:rPr>
              <a:t>values</a:t>
            </a:r>
            <a:endParaRPr sz="2118" dirty="0">
              <a:latin typeface="Arial"/>
              <a:cs typeface="Arial"/>
            </a:endParaRPr>
          </a:p>
          <a:p>
            <a:pPr marL="659501" lvl="1" indent="-249344">
              <a:spcBef>
                <a:spcPts val="375"/>
              </a:spcBef>
              <a:buClr>
                <a:srgbClr val="3333CC"/>
              </a:buClr>
              <a:buFont typeface="Times New Roman"/>
              <a:buChar char="•"/>
              <a:tabLst>
                <a:tab pos="658941" algn="l"/>
                <a:tab pos="659501" algn="l"/>
              </a:tabLst>
            </a:pPr>
            <a:r>
              <a:rPr sz="1765" i="1" dirty="0">
                <a:latin typeface="Times New Roman"/>
                <a:cs typeface="Times New Roman"/>
              </a:rPr>
              <a:t>x </a:t>
            </a:r>
            <a:r>
              <a:rPr sz="1765" spc="-9" dirty="0">
                <a:solidFill>
                  <a:srgbClr val="006600"/>
                </a:solidFill>
                <a:latin typeface="Arial"/>
                <a:cs typeface="Arial"/>
              </a:rPr>
              <a:t>and </a:t>
            </a:r>
            <a:r>
              <a:rPr sz="1765" i="1" dirty="0">
                <a:latin typeface="Times New Roman"/>
                <a:cs typeface="Times New Roman"/>
              </a:rPr>
              <a:t>w </a:t>
            </a:r>
            <a:r>
              <a:rPr sz="1765" spc="-9" dirty="0">
                <a:solidFill>
                  <a:srgbClr val="006600"/>
                </a:solidFill>
                <a:latin typeface="Arial"/>
                <a:cs typeface="Arial"/>
              </a:rPr>
              <a:t>are </a:t>
            </a:r>
            <a:r>
              <a:rPr sz="1765" spc="-13" dirty="0">
                <a:solidFill>
                  <a:srgbClr val="006600"/>
                </a:solidFill>
                <a:latin typeface="Arial"/>
                <a:cs typeface="Arial"/>
              </a:rPr>
              <a:t>defined </a:t>
            </a:r>
            <a:r>
              <a:rPr sz="1765" spc="-9" dirty="0">
                <a:solidFill>
                  <a:srgbClr val="006600"/>
                </a:solidFill>
                <a:latin typeface="Arial"/>
                <a:cs typeface="Arial"/>
              </a:rPr>
              <a:t>only on </a:t>
            </a:r>
            <a:r>
              <a:rPr sz="1765" spc="-13" dirty="0">
                <a:solidFill>
                  <a:srgbClr val="006600"/>
                </a:solidFill>
                <a:latin typeface="Arial"/>
                <a:cs typeface="Arial"/>
              </a:rPr>
              <a:t>integer</a:t>
            </a:r>
            <a:r>
              <a:rPr sz="1765" spc="-40" dirty="0">
                <a:solidFill>
                  <a:srgbClr val="006600"/>
                </a:solidFill>
                <a:latin typeface="Arial"/>
                <a:cs typeface="Arial"/>
              </a:rPr>
              <a:t> </a:t>
            </a:r>
            <a:r>
              <a:rPr sz="1765" i="1" dirty="0">
                <a:latin typeface="Times New Roman"/>
                <a:cs typeface="Times New Roman"/>
              </a:rPr>
              <a:t>t</a:t>
            </a:r>
            <a:endParaRPr sz="1765" dirty="0">
              <a:latin typeface="Times New Roman"/>
              <a:cs typeface="Times New Roman"/>
            </a:endParaRPr>
          </a:p>
        </p:txBody>
      </p:sp>
      <p:sp>
        <p:nvSpPr>
          <p:cNvPr id="6" name="object 6"/>
          <p:cNvSpPr txBox="1"/>
          <p:nvPr/>
        </p:nvSpPr>
        <p:spPr>
          <a:xfrm>
            <a:off x="2175286" y="3981225"/>
            <a:ext cx="7822266" cy="2004573"/>
          </a:xfrm>
          <a:prstGeom prst="rect">
            <a:avLst/>
          </a:prstGeom>
        </p:spPr>
        <p:txBody>
          <a:bodyPr vert="horz" wrap="square" lIns="0" tIns="13447" rIns="0" bIns="0" rtlCol="0">
            <a:spAutoFit/>
          </a:bodyPr>
          <a:lstStyle/>
          <a:p>
            <a:pPr marL="309859" marR="4483" indent="-299213">
              <a:lnSpc>
                <a:spcPct val="99200"/>
              </a:lnSpc>
              <a:spcBef>
                <a:spcPts val="106"/>
              </a:spcBef>
              <a:buClr>
                <a:srgbClr val="3333CC"/>
              </a:buClr>
              <a:buChar char="•"/>
              <a:tabLst>
                <a:tab pos="309859" algn="l"/>
                <a:tab pos="310419" algn="l"/>
              </a:tabLst>
            </a:pPr>
            <a:r>
              <a:rPr sz="2118" spc="-9" dirty="0">
                <a:solidFill>
                  <a:srgbClr val="0000FF"/>
                </a:solidFill>
                <a:latin typeface="Arial"/>
                <a:cs typeface="Arial"/>
              </a:rPr>
              <a:t>In </a:t>
            </a:r>
            <a:r>
              <a:rPr sz="2118" spc="-13" dirty="0">
                <a:solidFill>
                  <a:srgbClr val="0000FF"/>
                </a:solidFill>
                <a:latin typeface="Arial"/>
                <a:cs typeface="Arial"/>
              </a:rPr>
              <a:t>ML applications, </a:t>
            </a:r>
            <a:r>
              <a:rPr sz="2118" spc="-9" dirty="0">
                <a:solidFill>
                  <a:srgbClr val="0000FF"/>
                </a:solidFill>
                <a:latin typeface="Arial"/>
                <a:cs typeface="Arial"/>
              </a:rPr>
              <a:t>input </a:t>
            </a:r>
            <a:r>
              <a:rPr sz="2118" spc="-4" dirty="0">
                <a:solidFill>
                  <a:srgbClr val="0000FF"/>
                </a:solidFill>
                <a:latin typeface="Arial"/>
                <a:cs typeface="Arial"/>
              </a:rPr>
              <a:t>is </a:t>
            </a:r>
            <a:r>
              <a:rPr sz="2118" dirty="0">
                <a:solidFill>
                  <a:srgbClr val="0000FF"/>
                </a:solidFill>
                <a:latin typeface="Arial"/>
                <a:cs typeface="Arial"/>
              </a:rPr>
              <a:t>a </a:t>
            </a:r>
            <a:r>
              <a:rPr sz="2118" spc="-13" dirty="0">
                <a:solidFill>
                  <a:srgbClr val="0000FF"/>
                </a:solidFill>
                <a:latin typeface="Arial"/>
                <a:cs typeface="Arial"/>
              </a:rPr>
              <a:t>multidimensional </a:t>
            </a:r>
            <a:r>
              <a:rPr sz="2118" spc="-9" dirty="0">
                <a:solidFill>
                  <a:srgbClr val="0000FF"/>
                </a:solidFill>
                <a:latin typeface="Arial"/>
                <a:cs typeface="Arial"/>
              </a:rPr>
              <a:t>array of </a:t>
            </a:r>
            <a:r>
              <a:rPr sz="2118" spc="-13" dirty="0">
                <a:solidFill>
                  <a:srgbClr val="0000FF"/>
                </a:solidFill>
                <a:latin typeface="Arial"/>
                <a:cs typeface="Arial"/>
              </a:rPr>
              <a:t>data and  </a:t>
            </a:r>
            <a:r>
              <a:rPr sz="2118" spc="-9" dirty="0">
                <a:solidFill>
                  <a:srgbClr val="0000FF"/>
                </a:solidFill>
                <a:latin typeface="Arial"/>
                <a:cs typeface="Arial"/>
              </a:rPr>
              <a:t>the </a:t>
            </a:r>
            <a:r>
              <a:rPr sz="2118" spc="-13" dirty="0">
                <a:solidFill>
                  <a:srgbClr val="0000FF"/>
                </a:solidFill>
                <a:latin typeface="Arial"/>
                <a:cs typeface="Arial"/>
              </a:rPr>
              <a:t>kernel </a:t>
            </a:r>
            <a:r>
              <a:rPr sz="2118" spc="-4" dirty="0">
                <a:solidFill>
                  <a:srgbClr val="0000FF"/>
                </a:solidFill>
                <a:latin typeface="Arial"/>
                <a:cs typeface="Arial"/>
              </a:rPr>
              <a:t>is </a:t>
            </a:r>
            <a:r>
              <a:rPr sz="2118" dirty="0">
                <a:solidFill>
                  <a:srgbClr val="0000FF"/>
                </a:solidFill>
                <a:latin typeface="Arial"/>
                <a:cs typeface="Arial"/>
              </a:rPr>
              <a:t>a </a:t>
            </a:r>
            <a:r>
              <a:rPr sz="2118" spc="-13" dirty="0">
                <a:solidFill>
                  <a:srgbClr val="0000FF"/>
                </a:solidFill>
                <a:latin typeface="Arial"/>
                <a:cs typeface="Arial"/>
              </a:rPr>
              <a:t>multidimensional </a:t>
            </a:r>
            <a:r>
              <a:rPr sz="2118" spc="-9" dirty="0">
                <a:solidFill>
                  <a:srgbClr val="0000FF"/>
                </a:solidFill>
                <a:latin typeface="Arial"/>
                <a:cs typeface="Arial"/>
              </a:rPr>
              <a:t>array of </a:t>
            </a:r>
            <a:r>
              <a:rPr sz="2118" spc="-13" dirty="0">
                <a:solidFill>
                  <a:srgbClr val="0000FF"/>
                </a:solidFill>
                <a:latin typeface="Arial"/>
                <a:cs typeface="Arial"/>
              </a:rPr>
              <a:t>parameters that </a:t>
            </a:r>
            <a:r>
              <a:rPr sz="2118" spc="-9" dirty="0">
                <a:solidFill>
                  <a:srgbClr val="0000FF"/>
                </a:solidFill>
                <a:latin typeface="Arial"/>
                <a:cs typeface="Arial"/>
              </a:rPr>
              <a:t>are  </a:t>
            </a:r>
            <a:r>
              <a:rPr sz="2118" spc="-13" dirty="0">
                <a:solidFill>
                  <a:srgbClr val="0000FF"/>
                </a:solidFill>
                <a:latin typeface="Arial"/>
                <a:cs typeface="Arial"/>
              </a:rPr>
              <a:t>adapted </a:t>
            </a:r>
            <a:r>
              <a:rPr sz="2118" spc="-9" dirty="0">
                <a:solidFill>
                  <a:srgbClr val="0000FF"/>
                </a:solidFill>
                <a:latin typeface="Arial"/>
                <a:cs typeface="Arial"/>
              </a:rPr>
              <a:t>by the learning</a:t>
            </a:r>
            <a:r>
              <a:rPr sz="2118" spc="-66" dirty="0">
                <a:solidFill>
                  <a:srgbClr val="0000FF"/>
                </a:solidFill>
                <a:latin typeface="Arial"/>
                <a:cs typeface="Arial"/>
              </a:rPr>
              <a:t> </a:t>
            </a:r>
            <a:r>
              <a:rPr sz="2118" spc="-13" dirty="0">
                <a:solidFill>
                  <a:srgbClr val="0000FF"/>
                </a:solidFill>
                <a:latin typeface="Arial"/>
                <a:cs typeface="Arial"/>
              </a:rPr>
              <a:t>algorithm</a:t>
            </a:r>
            <a:endParaRPr sz="2118">
              <a:latin typeface="Arial"/>
              <a:cs typeface="Arial"/>
            </a:endParaRPr>
          </a:p>
          <a:p>
            <a:pPr marL="659501" lvl="1" indent="-249344">
              <a:spcBef>
                <a:spcPts val="375"/>
              </a:spcBef>
              <a:buClr>
                <a:srgbClr val="3333CC"/>
              </a:buClr>
              <a:buChar char="•"/>
              <a:tabLst>
                <a:tab pos="658941" algn="l"/>
                <a:tab pos="659501" algn="l"/>
              </a:tabLst>
            </a:pPr>
            <a:r>
              <a:rPr sz="1765" spc="-13" dirty="0">
                <a:solidFill>
                  <a:srgbClr val="006600"/>
                </a:solidFill>
                <a:latin typeface="Arial"/>
                <a:cs typeface="Arial"/>
              </a:rPr>
              <a:t>These arrays </a:t>
            </a:r>
            <a:r>
              <a:rPr sz="1765" spc="-9" dirty="0">
                <a:solidFill>
                  <a:srgbClr val="006600"/>
                </a:solidFill>
                <a:latin typeface="Arial"/>
                <a:cs typeface="Arial"/>
              </a:rPr>
              <a:t>are </a:t>
            </a:r>
            <a:r>
              <a:rPr sz="1765" spc="-13" dirty="0">
                <a:solidFill>
                  <a:srgbClr val="006600"/>
                </a:solidFill>
                <a:latin typeface="Arial"/>
                <a:cs typeface="Arial"/>
              </a:rPr>
              <a:t>referred </a:t>
            </a:r>
            <a:r>
              <a:rPr sz="1765" spc="-9" dirty="0">
                <a:solidFill>
                  <a:srgbClr val="006600"/>
                </a:solidFill>
                <a:latin typeface="Arial"/>
                <a:cs typeface="Arial"/>
              </a:rPr>
              <a:t>to as</a:t>
            </a:r>
            <a:r>
              <a:rPr sz="1765" spc="-88" dirty="0">
                <a:solidFill>
                  <a:srgbClr val="006600"/>
                </a:solidFill>
                <a:latin typeface="Arial"/>
                <a:cs typeface="Arial"/>
              </a:rPr>
              <a:t> </a:t>
            </a:r>
            <a:r>
              <a:rPr sz="1765" spc="-13" dirty="0">
                <a:solidFill>
                  <a:srgbClr val="006600"/>
                </a:solidFill>
                <a:latin typeface="Arial"/>
                <a:cs typeface="Arial"/>
              </a:rPr>
              <a:t>tensors</a:t>
            </a:r>
            <a:endParaRPr sz="1765">
              <a:latin typeface="Arial"/>
              <a:cs typeface="Arial"/>
            </a:endParaRPr>
          </a:p>
          <a:p>
            <a:pPr marL="310419" indent="-299213">
              <a:spcBef>
                <a:spcPts val="432"/>
              </a:spcBef>
              <a:buClr>
                <a:srgbClr val="3333CC"/>
              </a:buClr>
              <a:buChar char="•"/>
              <a:tabLst>
                <a:tab pos="309859" algn="l"/>
                <a:tab pos="310419" algn="l"/>
              </a:tabLst>
            </a:pPr>
            <a:r>
              <a:rPr sz="2118" spc="-13" dirty="0">
                <a:solidFill>
                  <a:srgbClr val="0000FF"/>
                </a:solidFill>
                <a:latin typeface="Arial"/>
                <a:cs typeface="Arial"/>
              </a:rPr>
              <a:t>Input </a:t>
            </a:r>
            <a:r>
              <a:rPr sz="2118" spc="-9" dirty="0">
                <a:solidFill>
                  <a:srgbClr val="0000FF"/>
                </a:solidFill>
                <a:latin typeface="Arial"/>
                <a:cs typeface="Arial"/>
              </a:rPr>
              <a:t>and </a:t>
            </a:r>
            <a:r>
              <a:rPr sz="2118" spc="-13" dirty="0">
                <a:solidFill>
                  <a:srgbClr val="0000FF"/>
                </a:solidFill>
                <a:latin typeface="Arial"/>
                <a:cs typeface="Arial"/>
              </a:rPr>
              <a:t>kernel </a:t>
            </a:r>
            <a:r>
              <a:rPr sz="2118" spc="-9" dirty="0">
                <a:solidFill>
                  <a:srgbClr val="0000FF"/>
                </a:solidFill>
                <a:latin typeface="Arial"/>
                <a:cs typeface="Arial"/>
              </a:rPr>
              <a:t>are explicitly </a:t>
            </a:r>
            <a:r>
              <a:rPr sz="2118" spc="-13" dirty="0">
                <a:solidFill>
                  <a:srgbClr val="0000FF"/>
                </a:solidFill>
                <a:latin typeface="Arial"/>
                <a:cs typeface="Arial"/>
              </a:rPr>
              <a:t>stored</a:t>
            </a:r>
            <a:r>
              <a:rPr sz="2118" spc="-75" dirty="0">
                <a:solidFill>
                  <a:srgbClr val="0000FF"/>
                </a:solidFill>
                <a:latin typeface="Arial"/>
                <a:cs typeface="Arial"/>
              </a:rPr>
              <a:t> </a:t>
            </a:r>
            <a:r>
              <a:rPr sz="2118" spc="-13" dirty="0">
                <a:solidFill>
                  <a:srgbClr val="0000FF"/>
                </a:solidFill>
                <a:latin typeface="Arial"/>
                <a:cs typeface="Arial"/>
              </a:rPr>
              <a:t>separately</a:t>
            </a:r>
            <a:endParaRPr sz="2118">
              <a:latin typeface="Arial"/>
              <a:cs typeface="Arial"/>
            </a:endParaRPr>
          </a:p>
          <a:p>
            <a:pPr marL="659501" lvl="1" indent="-249344">
              <a:spcBef>
                <a:spcPts val="375"/>
              </a:spcBef>
              <a:buClr>
                <a:srgbClr val="3333CC"/>
              </a:buClr>
              <a:buChar char="•"/>
              <a:tabLst>
                <a:tab pos="658941" algn="l"/>
                <a:tab pos="659501" algn="l"/>
              </a:tabLst>
            </a:pPr>
            <a:r>
              <a:rPr sz="1765" spc="-9" dirty="0">
                <a:solidFill>
                  <a:srgbClr val="006600"/>
                </a:solidFill>
                <a:latin typeface="Arial"/>
                <a:cs typeface="Arial"/>
              </a:rPr>
              <a:t>The </a:t>
            </a:r>
            <a:r>
              <a:rPr sz="1765" spc="-13" dirty="0">
                <a:solidFill>
                  <a:srgbClr val="006600"/>
                </a:solidFill>
                <a:latin typeface="Arial"/>
                <a:cs typeface="Arial"/>
              </a:rPr>
              <a:t>functions </a:t>
            </a:r>
            <a:r>
              <a:rPr sz="1765" spc="-9" dirty="0">
                <a:solidFill>
                  <a:srgbClr val="006600"/>
                </a:solidFill>
                <a:latin typeface="Arial"/>
                <a:cs typeface="Arial"/>
              </a:rPr>
              <a:t>are </a:t>
            </a:r>
            <a:r>
              <a:rPr sz="1765" spc="-13" dirty="0">
                <a:solidFill>
                  <a:srgbClr val="006600"/>
                </a:solidFill>
                <a:latin typeface="Arial"/>
                <a:cs typeface="Arial"/>
              </a:rPr>
              <a:t>zero everywhere except </a:t>
            </a:r>
            <a:r>
              <a:rPr sz="1765" spc="-9" dirty="0">
                <a:solidFill>
                  <a:srgbClr val="006600"/>
                </a:solidFill>
                <a:latin typeface="Arial"/>
                <a:cs typeface="Arial"/>
              </a:rPr>
              <a:t>at </a:t>
            </a:r>
            <a:r>
              <a:rPr sz="1765" spc="-13" dirty="0">
                <a:solidFill>
                  <a:srgbClr val="006600"/>
                </a:solidFill>
                <a:latin typeface="Arial"/>
                <a:cs typeface="Arial"/>
              </a:rPr>
              <a:t>these</a:t>
            </a:r>
            <a:r>
              <a:rPr sz="1765" spc="-106" dirty="0">
                <a:solidFill>
                  <a:srgbClr val="006600"/>
                </a:solidFill>
                <a:latin typeface="Arial"/>
                <a:cs typeface="Arial"/>
              </a:rPr>
              <a:t> </a:t>
            </a:r>
            <a:r>
              <a:rPr sz="1765" spc="-9" dirty="0">
                <a:solidFill>
                  <a:srgbClr val="006600"/>
                </a:solidFill>
                <a:latin typeface="Arial"/>
                <a:cs typeface="Arial"/>
              </a:rPr>
              <a:t>points</a:t>
            </a:r>
            <a:endParaRPr sz="1765">
              <a:latin typeface="Arial"/>
              <a:cs typeface="Arial"/>
            </a:endParaRPr>
          </a:p>
        </p:txBody>
      </p:sp>
      <p:sp>
        <p:nvSpPr>
          <p:cNvPr id="7" name="object 7"/>
          <p:cNvSpPr txBox="1"/>
          <p:nvPr/>
        </p:nvSpPr>
        <p:spPr>
          <a:xfrm>
            <a:off x="5916755" y="3313056"/>
            <a:ext cx="118222" cy="139696"/>
          </a:xfrm>
          <a:prstGeom prst="rect">
            <a:avLst/>
          </a:prstGeom>
        </p:spPr>
        <p:txBody>
          <a:bodyPr vert="horz" wrap="square" lIns="0" tIns="10646" rIns="0" bIns="0" rtlCol="0">
            <a:spAutoFit/>
          </a:bodyPr>
          <a:lstStyle/>
          <a:p>
            <a:pPr>
              <a:spcBef>
                <a:spcPts val="84"/>
              </a:spcBef>
            </a:pPr>
            <a:r>
              <a:rPr sz="838" spc="31" dirty="0">
                <a:latin typeface="Segoe UI Symbol"/>
                <a:cs typeface="Segoe UI Symbol"/>
              </a:rPr>
              <a:t>∞</a:t>
            </a:r>
            <a:endParaRPr sz="838">
              <a:latin typeface="Segoe UI Symbol"/>
              <a:cs typeface="Segoe UI Symbol"/>
            </a:endParaRPr>
          </a:p>
        </p:txBody>
      </p:sp>
      <p:sp>
        <p:nvSpPr>
          <p:cNvPr id="8" name="object 8"/>
          <p:cNvSpPr txBox="1"/>
          <p:nvPr/>
        </p:nvSpPr>
        <p:spPr>
          <a:xfrm>
            <a:off x="4360239" y="3291274"/>
            <a:ext cx="2745441" cy="526538"/>
          </a:xfrm>
          <a:prstGeom prst="rect">
            <a:avLst/>
          </a:prstGeom>
        </p:spPr>
        <p:txBody>
          <a:bodyPr vert="horz" wrap="square" lIns="0" tIns="51546" rIns="0" bIns="0" rtlCol="0">
            <a:spAutoFit/>
          </a:bodyPr>
          <a:lstStyle/>
          <a:p>
            <a:pPr marL="22413">
              <a:spcBef>
                <a:spcPts val="405"/>
              </a:spcBef>
            </a:pPr>
            <a:r>
              <a:rPr sz="1456" i="1" spc="62" dirty="0">
                <a:latin typeface="Calibri"/>
                <a:cs typeface="Calibri"/>
              </a:rPr>
              <a:t>s</a:t>
            </a:r>
            <a:r>
              <a:rPr sz="1456" spc="62" dirty="0">
                <a:latin typeface="Calibri"/>
                <a:cs typeface="Calibri"/>
              </a:rPr>
              <a:t>(</a:t>
            </a:r>
            <a:r>
              <a:rPr sz="1456" i="1" spc="62" dirty="0">
                <a:latin typeface="Calibri"/>
                <a:cs typeface="Calibri"/>
              </a:rPr>
              <a:t>t</a:t>
            </a:r>
            <a:r>
              <a:rPr sz="1456" spc="62" dirty="0">
                <a:latin typeface="Calibri"/>
                <a:cs typeface="Calibri"/>
              </a:rPr>
              <a:t>)</a:t>
            </a:r>
            <a:r>
              <a:rPr sz="1456" spc="-79" dirty="0">
                <a:latin typeface="Calibri"/>
                <a:cs typeface="Calibri"/>
              </a:rPr>
              <a:t> </a:t>
            </a:r>
            <a:r>
              <a:rPr sz="1456" spc="128" dirty="0">
                <a:latin typeface="Segoe UI Symbol"/>
                <a:cs typeface="Segoe UI Symbol"/>
              </a:rPr>
              <a:t>=</a:t>
            </a:r>
            <a:r>
              <a:rPr sz="1456" spc="-141" dirty="0">
                <a:latin typeface="Segoe UI Symbol"/>
                <a:cs typeface="Segoe UI Symbol"/>
              </a:rPr>
              <a:t> </a:t>
            </a:r>
            <a:r>
              <a:rPr sz="1456" spc="49" dirty="0">
                <a:latin typeface="Calibri"/>
                <a:cs typeface="Calibri"/>
              </a:rPr>
              <a:t>(</a:t>
            </a:r>
            <a:r>
              <a:rPr sz="1456" i="1" spc="49" dirty="0">
                <a:latin typeface="Calibri"/>
                <a:cs typeface="Calibri"/>
              </a:rPr>
              <a:t>x</a:t>
            </a:r>
            <a:r>
              <a:rPr sz="1456" i="1" spc="22" dirty="0">
                <a:latin typeface="Calibri"/>
                <a:cs typeface="Calibri"/>
              </a:rPr>
              <a:t> </a:t>
            </a:r>
            <a:r>
              <a:rPr sz="1456" spc="-4" dirty="0">
                <a:latin typeface="Calibri"/>
                <a:cs typeface="Calibri"/>
              </a:rPr>
              <a:t>*</a:t>
            </a:r>
            <a:r>
              <a:rPr sz="1456" spc="-150" dirty="0">
                <a:latin typeface="Calibri"/>
                <a:cs typeface="Calibri"/>
              </a:rPr>
              <a:t> </a:t>
            </a:r>
            <a:r>
              <a:rPr sz="1456" i="1" spc="62" dirty="0">
                <a:latin typeface="Calibri"/>
                <a:cs typeface="Calibri"/>
              </a:rPr>
              <a:t>w</a:t>
            </a:r>
            <a:r>
              <a:rPr sz="1456" spc="62" dirty="0">
                <a:latin typeface="Calibri"/>
                <a:cs typeface="Calibri"/>
              </a:rPr>
              <a:t>)(</a:t>
            </a:r>
            <a:r>
              <a:rPr sz="1456" i="1" spc="62" dirty="0">
                <a:latin typeface="Calibri"/>
                <a:cs typeface="Calibri"/>
              </a:rPr>
              <a:t>t</a:t>
            </a:r>
            <a:r>
              <a:rPr sz="1456" spc="62" dirty="0">
                <a:latin typeface="Calibri"/>
                <a:cs typeface="Calibri"/>
              </a:rPr>
              <a:t>)</a:t>
            </a:r>
            <a:r>
              <a:rPr sz="1456" spc="-79" dirty="0">
                <a:latin typeface="Calibri"/>
                <a:cs typeface="Calibri"/>
              </a:rPr>
              <a:t> </a:t>
            </a:r>
            <a:r>
              <a:rPr sz="1456" spc="128" dirty="0">
                <a:latin typeface="Segoe UI Symbol"/>
                <a:cs typeface="Segoe UI Symbol"/>
              </a:rPr>
              <a:t>=</a:t>
            </a:r>
            <a:r>
              <a:rPr sz="1456" spc="326" dirty="0">
                <a:latin typeface="Segoe UI Symbol"/>
                <a:cs typeface="Segoe UI Symbol"/>
              </a:rPr>
              <a:t> </a:t>
            </a:r>
            <a:r>
              <a:rPr sz="3243" spc="410" baseline="-7936" dirty="0">
                <a:latin typeface="Segoe UI Symbol"/>
                <a:cs typeface="Segoe UI Symbol"/>
              </a:rPr>
              <a:t>∑</a:t>
            </a:r>
            <a:r>
              <a:rPr sz="3243" spc="-119" baseline="-7936" dirty="0">
                <a:latin typeface="Segoe UI Symbol"/>
                <a:cs typeface="Segoe UI Symbol"/>
              </a:rPr>
              <a:t> </a:t>
            </a:r>
            <a:r>
              <a:rPr sz="1456" i="1" spc="9" dirty="0">
                <a:latin typeface="Calibri"/>
                <a:cs typeface="Calibri"/>
              </a:rPr>
              <a:t>x</a:t>
            </a:r>
            <a:r>
              <a:rPr sz="1456" spc="9" dirty="0">
                <a:latin typeface="Calibri"/>
                <a:cs typeface="Calibri"/>
              </a:rPr>
              <a:t>(</a:t>
            </a:r>
            <a:r>
              <a:rPr sz="1456" i="1" spc="9" dirty="0">
                <a:latin typeface="Calibri"/>
                <a:cs typeface="Calibri"/>
              </a:rPr>
              <a:t>a</a:t>
            </a:r>
            <a:r>
              <a:rPr sz="1456" spc="9" dirty="0">
                <a:latin typeface="Calibri"/>
                <a:cs typeface="Calibri"/>
              </a:rPr>
              <a:t>)</a:t>
            </a:r>
            <a:r>
              <a:rPr sz="1456" i="1" spc="9" dirty="0">
                <a:latin typeface="Calibri"/>
                <a:cs typeface="Calibri"/>
              </a:rPr>
              <a:t>w</a:t>
            </a:r>
            <a:r>
              <a:rPr sz="1456" spc="9" dirty="0">
                <a:latin typeface="Calibri"/>
                <a:cs typeface="Calibri"/>
              </a:rPr>
              <a:t>(</a:t>
            </a:r>
            <a:r>
              <a:rPr sz="1456" i="1" spc="9" dirty="0">
                <a:latin typeface="Calibri"/>
                <a:cs typeface="Calibri"/>
              </a:rPr>
              <a:t>t</a:t>
            </a:r>
            <a:r>
              <a:rPr sz="1456" i="1" spc="4" dirty="0">
                <a:latin typeface="Calibri"/>
                <a:cs typeface="Calibri"/>
              </a:rPr>
              <a:t> </a:t>
            </a:r>
            <a:r>
              <a:rPr sz="1456" spc="141" dirty="0">
                <a:latin typeface="Segoe UI Symbol"/>
                <a:cs typeface="Segoe UI Symbol"/>
              </a:rPr>
              <a:t>−</a:t>
            </a:r>
            <a:r>
              <a:rPr sz="1456" i="1" spc="141" dirty="0">
                <a:latin typeface="Calibri"/>
                <a:cs typeface="Calibri"/>
              </a:rPr>
              <a:t>a</a:t>
            </a:r>
            <a:r>
              <a:rPr sz="1456" spc="141" dirty="0">
                <a:latin typeface="Calibri"/>
                <a:cs typeface="Calibri"/>
              </a:rPr>
              <a:t>)</a:t>
            </a:r>
            <a:endParaRPr sz="1456" dirty="0">
              <a:latin typeface="Calibri"/>
              <a:cs typeface="Calibri"/>
            </a:endParaRPr>
          </a:p>
          <a:p>
            <a:pPr marL="468991" algn="ctr">
              <a:spcBef>
                <a:spcPts val="119"/>
              </a:spcBef>
            </a:pPr>
            <a:r>
              <a:rPr sz="838" i="1" spc="49" dirty="0">
                <a:latin typeface="Calibri"/>
                <a:cs typeface="Calibri"/>
              </a:rPr>
              <a:t>a</a:t>
            </a:r>
            <a:r>
              <a:rPr sz="838" spc="49" dirty="0">
                <a:latin typeface="Segoe UI Symbol"/>
                <a:cs typeface="Segoe UI Symbol"/>
              </a:rPr>
              <a:t>=−∞</a:t>
            </a:r>
            <a:endParaRPr sz="838" dirty="0">
              <a:latin typeface="Segoe UI Symbol"/>
              <a:cs typeface="Segoe UI Symbol"/>
            </a:endParaRPr>
          </a:p>
        </p:txBody>
      </p:sp>
      <p:sp>
        <p:nvSpPr>
          <p:cNvPr id="9" name="object 9"/>
          <p:cNvSpPr/>
          <p:nvPr/>
        </p:nvSpPr>
        <p:spPr>
          <a:xfrm>
            <a:off x="4363150" y="3291867"/>
            <a:ext cx="3077556" cy="544606"/>
          </a:xfrm>
          <a:custGeom>
            <a:avLst/>
            <a:gdLst/>
            <a:ahLst/>
            <a:cxnLst/>
            <a:rect l="l" t="t" r="r" b="b"/>
            <a:pathLst>
              <a:path w="3105785" h="617220">
                <a:moveTo>
                  <a:pt x="0" y="0"/>
                </a:moveTo>
                <a:lnTo>
                  <a:pt x="3105185" y="0"/>
                </a:lnTo>
                <a:lnTo>
                  <a:pt x="3105185" y="616955"/>
                </a:lnTo>
                <a:lnTo>
                  <a:pt x="0" y="616955"/>
                </a:lnTo>
                <a:lnTo>
                  <a:pt x="0" y="0"/>
                </a:lnTo>
                <a:close/>
              </a:path>
            </a:pathLst>
          </a:custGeom>
          <a:ln w="9419">
            <a:solidFill>
              <a:srgbClr val="000000"/>
            </a:solidFill>
          </a:ln>
        </p:spPr>
        <p:txBody>
          <a:bodyPr wrap="square" lIns="0" tIns="0" rIns="0" bIns="0" rtlCol="0"/>
          <a:lstStyle/>
          <a:p>
            <a:endParaRPr sz="1588"/>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775520" y="1193080"/>
            <a:ext cx="10009112" cy="442203"/>
          </a:xfrm>
          <a:prstGeom prst="rect">
            <a:avLst/>
          </a:prstGeom>
        </p:spPr>
        <p:txBody>
          <a:bodyPr vert="horz" wrap="square" lIns="0" tIns="11206" rIns="0" bIns="0" rtlCol="0" anchor="ctr">
            <a:spAutoFit/>
          </a:bodyPr>
          <a:lstStyle/>
          <a:p>
            <a:pPr marL="11206">
              <a:spcBef>
                <a:spcPts val="88"/>
              </a:spcBef>
            </a:pPr>
            <a:r>
              <a:rPr sz="2800" spc="-13" dirty="0"/>
              <a:t>Importance </a:t>
            </a:r>
            <a:r>
              <a:rPr sz="2800" spc="-9" dirty="0"/>
              <a:t>of </a:t>
            </a:r>
            <a:r>
              <a:rPr sz="2800" spc="-13" dirty="0"/>
              <a:t>Translation</a:t>
            </a:r>
            <a:r>
              <a:rPr sz="2800" spc="-66" dirty="0"/>
              <a:t> </a:t>
            </a:r>
            <a:r>
              <a:rPr sz="2800" spc="-13" dirty="0"/>
              <a:t>Invariance</a:t>
            </a:r>
            <a:endParaRPr sz="2800" dirty="0"/>
          </a:p>
        </p:txBody>
      </p:sp>
      <p:sp>
        <p:nvSpPr>
          <p:cNvPr id="5" name="object 5"/>
          <p:cNvSpPr txBox="1"/>
          <p:nvPr/>
        </p:nvSpPr>
        <p:spPr>
          <a:xfrm>
            <a:off x="335360" y="2120154"/>
            <a:ext cx="11665296" cy="1690218"/>
          </a:xfrm>
          <a:prstGeom prst="rect">
            <a:avLst/>
          </a:prstGeom>
        </p:spPr>
        <p:txBody>
          <a:bodyPr vert="horz" wrap="square" lIns="0" tIns="28015" rIns="0" bIns="0" rtlCol="0">
            <a:spAutoFit/>
          </a:bodyPr>
          <a:lstStyle/>
          <a:p>
            <a:pPr marL="309859" marR="4483" indent="-299213">
              <a:lnSpc>
                <a:spcPts val="2480"/>
              </a:lnSpc>
              <a:spcBef>
                <a:spcPts val="221"/>
              </a:spcBef>
              <a:buChar char="•"/>
              <a:tabLst>
                <a:tab pos="309859" algn="l"/>
                <a:tab pos="310419" algn="l"/>
              </a:tabLst>
            </a:pPr>
            <a:r>
              <a:rPr sz="2118" spc="-13" dirty="0">
                <a:solidFill>
                  <a:srgbClr val="3333CC"/>
                </a:solidFill>
                <a:latin typeface="Arial"/>
                <a:cs typeface="Arial"/>
              </a:rPr>
              <a:t>Invariance </a:t>
            </a:r>
            <a:r>
              <a:rPr sz="2118" spc="-9" dirty="0">
                <a:solidFill>
                  <a:srgbClr val="3333CC"/>
                </a:solidFill>
                <a:latin typeface="Arial"/>
                <a:cs typeface="Arial"/>
              </a:rPr>
              <a:t>to </a:t>
            </a:r>
            <a:r>
              <a:rPr sz="2118" spc="-13" dirty="0">
                <a:solidFill>
                  <a:srgbClr val="3333CC"/>
                </a:solidFill>
                <a:latin typeface="Arial"/>
                <a:cs typeface="Arial"/>
              </a:rPr>
              <a:t>translation </a:t>
            </a:r>
            <a:r>
              <a:rPr sz="2118" spc="-4" dirty="0">
                <a:solidFill>
                  <a:srgbClr val="3333CC"/>
                </a:solidFill>
                <a:latin typeface="Arial"/>
                <a:cs typeface="Arial"/>
              </a:rPr>
              <a:t>is </a:t>
            </a:r>
            <a:r>
              <a:rPr sz="2118" spc="-13" dirty="0">
                <a:solidFill>
                  <a:srgbClr val="3333CC"/>
                </a:solidFill>
                <a:latin typeface="Arial"/>
                <a:cs typeface="Arial"/>
              </a:rPr>
              <a:t>important </a:t>
            </a:r>
            <a:r>
              <a:rPr sz="2118" spc="-4" dirty="0">
                <a:solidFill>
                  <a:srgbClr val="3333CC"/>
                </a:solidFill>
                <a:latin typeface="Arial"/>
                <a:cs typeface="Arial"/>
              </a:rPr>
              <a:t>if </a:t>
            </a:r>
            <a:r>
              <a:rPr sz="2118" spc="-9" dirty="0">
                <a:solidFill>
                  <a:srgbClr val="3333CC"/>
                </a:solidFill>
                <a:latin typeface="Arial"/>
                <a:cs typeface="Arial"/>
              </a:rPr>
              <a:t>we care </a:t>
            </a:r>
            <a:r>
              <a:rPr sz="2118" spc="-13" dirty="0">
                <a:solidFill>
                  <a:srgbClr val="3333CC"/>
                </a:solidFill>
                <a:latin typeface="Arial"/>
                <a:cs typeface="Arial"/>
              </a:rPr>
              <a:t>about whether </a:t>
            </a:r>
            <a:r>
              <a:rPr sz="2118" dirty="0">
                <a:solidFill>
                  <a:srgbClr val="3333CC"/>
                </a:solidFill>
                <a:latin typeface="Arial"/>
                <a:cs typeface="Arial"/>
              </a:rPr>
              <a:t>a  </a:t>
            </a:r>
            <a:r>
              <a:rPr sz="2118" spc="-13" dirty="0">
                <a:solidFill>
                  <a:srgbClr val="3333CC"/>
                </a:solidFill>
                <a:latin typeface="Arial"/>
                <a:cs typeface="Arial"/>
              </a:rPr>
              <a:t>feature </a:t>
            </a:r>
            <a:r>
              <a:rPr sz="2118" spc="-4" dirty="0">
                <a:solidFill>
                  <a:srgbClr val="3333CC"/>
                </a:solidFill>
                <a:latin typeface="Arial"/>
                <a:cs typeface="Arial"/>
              </a:rPr>
              <a:t>is </a:t>
            </a:r>
            <a:r>
              <a:rPr sz="2118" spc="-13" dirty="0">
                <a:solidFill>
                  <a:srgbClr val="3333CC"/>
                </a:solidFill>
                <a:latin typeface="Arial"/>
                <a:cs typeface="Arial"/>
              </a:rPr>
              <a:t>present rather than exactly where </a:t>
            </a:r>
            <a:r>
              <a:rPr sz="2118" spc="-4" dirty="0">
                <a:solidFill>
                  <a:srgbClr val="3333CC"/>
                </a:solidFill>
                <a:latin typeface="Arial"/>
                <a:cs typeface="Arial"/>
              </a:rPr>
              <a:t>it</a:t>
            </a:r>
            <a:r>
              <a:rPr sz="2118" spc="-93" dirty="0">
                <a:solidFill>
                  <a:srgbClr val="3333CC"/>
                </a:solidFill>
                <a:latin typeface="Arial"/>
                <a:cs typeface="Arial"/>
              </a:rPr>
              <a:t> </a:t>
            </a:r>
            <a:r>
              <a:rPr sz="2118" spc="-4" dirty="0">
                <a:solidFill>
                  <a:srgbClr val="3333CC"/>
                </a:solidFill>
                <a:latin typeface="Arial"/>
                <a:cs typeface="Arial"/>
              </a:rPr>
              <a:t>is</a:t>
            </a:r>
            <a:endParaRPr sz="2118" dirty="0">
              <a:latin typeface="Arial"/>
              <a:cs typeface="Arial"/>
            </a:endParaRPr>
          </a:p>
          <a:p>
            <a:pPr marL="659501" marR="447699" lvl="1" indent="-249344">
              <a:lnSpc>
                <a:spcPts val="2030"/>
              </a:lnSpc>
              <a:spcBef>
                <a:spcPts val="525"/>
              </a:spcBef>
              <a:buClr>
                <a:srgbClr val="3333CC"/>
              </a:buClr>
              <a:buChar char="•"/>
              <a:tabLst>
                <a:tab pos="658941" algn="l"/>
                <a:tab pos="659501" algn="l"/>
              </a:tabLst>
            </a:pPr>
            <a:r>
              <a:rPr lang="en-US" sz="1765" spc="-9" dirty="0">
                <a:solidFill>
                  <a:srgbClr val="006600"/>
                </a:solidFill>
                <a:latin typeface="Arial"/>
                <a:cs typeface="Arial"/>
              </a:rPr>
              <a:t>Ex: f</a:t>
            </a:r>
            <a:r>
              <a:rPr sz="1765" spc="-9" dirty="0">
                <a:solidFill>
                  <a:srgbClr val="006600"/>
                </a:solidFill>
                <a:latin typeface="Arial"/>
                <a:cs typeface="Arial"/>
              </a:rPr>
              <a:t>or </a:t>
            </a:r>
            <a:r>
              <a:rPr sz="1765" spc="-13" dirty="0">
                <a:solidFill>
                  <a:srgbClr val="006600"/>
                </a:solidFill>
                <a:latin typeface="Arial"/>
                <a:cs typeface="Arial"/>
              </a:rPr>
              <a:t>detecting </a:t>
            </a:r>
            <a:r>
              <a:rPr sz="1765" dirty="0">
                <a:solidFill>
                  <a:srgbClr val="006600"/>
                </a:solidFill>
                <a:latin typeface="Arial"/>
                <a:cs typeface="Arial"/>
              </a:rPr>
              <a:t>a </a:t>
            </a:r>
            <a:r>
              <a:rPr sz="1765" spc="-13" dirty="0">
                <a:solidFill>
                  <a:srgbClr val="006600"/>
                </a:solidFill>
                <a:latin typeface="Arial"/>
                <a:cs typeface="Arial"/>
              </a:rPr>
              <a:t>face</a:t>
            </a:r>
            <a:r>
              <a:rPr sz="1765" spc="-9" dirty="0">
                <a:solidFill>
                  <a:srgbClr val="006600"/>
                </a:solidFill>
                <a:latin typeface="Arial"/>
                <a:cs typeface="Arial"/>
              </a:rPr>
              <a:t> just </a:t>
            </a:r>
            <a:r>
              <a:rPr sz="1765" spc="-13" dirty="0">
                <a:solidFill>
                  <a:srgbClr val="006600"/>
                </a:solidFill>
                <a:latin typeface="Arial"/>
                <a:cs typeface="Arial"/>
              </a:rPr>
              <a:t>need </a:t>
            </a:r>
            <a:r>
              <a:rPr sz="1765" spc="-9" dirty="0">
                <a:solidFill>
                  <a:srgbClr val="006600"/>
                </a:solidFill>
                <a:latin typeface="Arial"/>
                <a:cs typeface="Arial"/>
              </a:rPr>
              <a:t>to </a:t>
            </a:r>
            <a:r>
              <a:rPr sz="1765" spc="-13" dirty="0">
                <a:solidFill>
                  <a:srgbClr val="006600"/>
                </a:solidFill>
                <a:latin typeface="Arial"/>
                <a:cs typeface="Arial"/>
              </a:rPr>
              <a:t>know that </a:t>
            </a:r>
            <a:r>
              <a:rPr sz="1765" spc="-9" dirty="0">
                <a:solidFill>
                  <a:srgbClr val="006600"/>
                </a:solidFill>
                <a:latin typeface="Arial"/>
                <a:cs typeface="Arial"/>
              </a:rPr>
              <a:t>an eye </a:t>
            </a:r>
            <a:r>
              <a:rPr sz="1765" dirty="0">
                <a:solidFill>
                  <a:srgbClr val="006600"/>
                </a:solidFill>
                <a:latin typeface="Arial"/>
                <a:cs typeface="Arial"/>
              </a:rPr>
              <a:t>is </a:t>
            </a:r>
            <a:r>
              <a:rPr sz="1765" spc="-13" dirty="0">
                <a:solidFill>
                  <a:srgbClr val="006600"/>
                </a:solidFill>
                <a:latin typeface="Arial"/>
                <a:cs typeface="Arial"/>
              </a:rPr>
              <a:t>present </a:t>
            </a:r>
            <a:r>
              <a:rPr sz="1765" dirty="0">
                <a:solidFill>
                  <a:srgbClr val="006600"/>
                </a:solidFill>
                <a:latin typeface="Arial"/>
                <a:cs typeface="Arial"/>
              </a:rPr>
              <a:t>in</a:t>
            </a:r>
            <a:r>
              <a:rPr sz="1765" spc="-207" dirty="0">
                <a:solidFill>
                  <a:srgbClr val="006600"/>
                </a:solidFill>
                <a:latin typeface="Arial"/>
                <a:cs typeface="Arial"/>
              </a:rPr>
              <a:t> </a:t>
            </a:r>
            <a:r>
              <a:rPr sz="1765" dirty="0">
                <a:solidFill>
                  <a:srgbClr val="006600"/>
                </a:solidFill>
                <a:latin typeface="Arial"/>
                <a:cs typeface="Arial"/>
              </a:rPr>
              <a:t>a  </a:t>
            </a:r>
            <a:r>
              <a:rPr sz="1765" spc="-13" dirty="0">
                <a:solidFill>
                  <a:srgbClr val="006600"/>
                </a:solidFill>
                <a:latin typeface="Arial"/>
                <a:cs typeface="Arial"/>
              </a:rPr>
              <a:t>region, </a:t>
            </a:r>
            <a:r>
              <a:rPr sz="1765" spc="-9" dirty="0">
                <a:solidFill>
                  <a:srgbClr val="006600"/>
                </a:solidFill>
                <a:latin typeface="Arial"/>
                <a:cs typeface="Arial"/>
              </a:rPr>
              <a:t>not </a:t>
            </a:r>
            <a:r>
              <a:rPr sz="1765" spc="-4" dirty="0">
                <a:solidFill>
                  <a:srgbClr val="006600"/>
                </a:solidFill>
                <a:latin typeface="Arial"/>
                <a:cs typeface="Arial"/>
              </a:rPr>
              <a:t>its </a:t>
            </a:r>
            <a:r>
              <a:rPr sz="1765" spc="-13" dirty="0">
                <a:solidFill>
                  <a:srgbClr val="006600"/>
                </a:solidFill>
                <a:latin typeface="Arial"/>
                <a:cs typeface="Arial"/>
              </a:rPr>
              <a:t>exact</a:t>
            </a:r>
            <a:r>
              <a:rPr sz="1765" spc="-71" dirty="0">
                <a:solidFill>
                  <a:srgbClr val="006600"/>
                </a:solidFill>
                <a:latin typeface="Arial"/>
                <a:cs typeface="Arial"/>
              </a:rPr>
              <a:t> </a:t>
            </a:r>
            <a:r>
              <a:rPr sz="1765" spc="-9" dirty="0">
                <a:solidFill>
                  <a:srgbClr val="006600"/>
                </a:solidFill>
                <a:latin typeface="Arial"/>
                <a:cs typeface="Arial"/>
              </a:rPr>
              <a:t>location</a:t>
            </a:r>
            <a:endParaRPr sz="1765" dirty="0">
              <a:latin typeface="Arial"/>
              <a:cs typeface="Arial"/>
            </a:endParaRPr>
          </a:p>
          <a:p>
            <a:pPr marL="309859" marR="259430" indent="-299213">
              <a:spcBef>
                <a:spcPts val="401"/>
              </a:spcBef>
              <a:buChar char="•"/>
              <a:tabLst>
                <a:tab pos="309859" algn="l"/>
                <a:tab pos="310419" algn="l"/>
              </a:tabLst>
            </a:pPr>
            <a:r>
              <a:rPr sz="2118" spc="-9" dirty="0">
                <a:solidFill>
                  <a:srgbClr val="3333CC"/>
                </a:solidFill>
                <a:latin typeface="Arial"/>
                <a:cs typeface="Arial"/>
              </a:rPr>
              <a:t>In </a:t>
            </a:r>
            <a:r>
              <a:rPr sz="2118" spc="-13" dirty="0">
                <a:solidFill>
                  <a:srgbClr val="3333CC"/>
                </a:solidFill>
                <a:latin typeface="Arial"/>
                <a:cs typeface="Arial"/>
              </a:rPr>
              <a:t>other context </a:t>
            </a:r>
            <a:r>
              <a:rPr sz="2118" spc="-4" dirty="0">
                <a:solidFill>
                  <a:srgbClr val="3333CC"/>
                </a:solidFill>
                <a:latin typeface="Arial"/>
                <a:cs typeface="Arial"/>
              </a:rPr>
              <a:t>it is </a:t>
            </a:r>
            <a:r>
              <a:rPr sz="2118" spc="-13" dirty="0">
                <a:solidFill>
                  <a:srgbClr val="3333CC"/>
                </a:solidFill>
                <a:latin typeface="Arial"/>
                <a:cs typeface="Arial"/>
              </a:rPr>
              <a:t>more important </a:t>
            </a:r>
            <a:r>
              <a:rPr sz="2118" spc="-9" dirty="0">
                <a:solidFill>
                  <a:srgbClr val="3333CC"/>
                </a:solidFill>
                <a:latin typeface="Arial"/>
                <a:cs typeface="Arial"/>
              </a:rPr>
              <a:t>to </a:t>
            </a:r>
            <a:r>
              <a:rPr sz="2118" spc="-13" dirty="0">
                <a:solidFill>
                  <a:srgbClr val="3333CC"/>
                </a:solidFill>
                <a:latin typeface="Arial"/>
                <a:cs typeface="Arial"/>
              </a:rPr>
              <a:t>preserve location </a:t>
            </a:r>
            <a:r>
              <a:rPr sz="2118" spc="-9" dirty="0">
                <a:solidFill>
                  <a:srgbClr val="3333CC"/>
                </a:solidFill>
                <a:latin typeface="Arial"/>
                <a:cs typeface="Arial"/>
              </a:rPr>
              <a:t>of </a:t>
            </a:r>
            <a:r>
              <a:rPr sz="2118" dirty="0">
                <a:solidFill>
                  <a:srgbClr val="3333CC"/>
                </a:solidFill>
                <a:latin typeface="Arial"/>
                <a:cs typeface="Arial"/>
              </a:rPr>
              <a:t>a  </a:t>
            </a:r>
            <a:r>
              <a:rPr sz="2118" spc="-13" dirty="0">
                <a:solidFill>
                  <a:srgbClr val="3333CC"/>
                </a:solidFill>
                <a:latin typeface="Arial"/>
                <a:cs typeface="Arial"/>
              </a:rPr>
              <a:t>feature</a:t>
            </a:r>
            <a:endParaRPr sz="2118" dirty="0">
              <a:latin typeface="Arial"/>
              <a:cs typeface="Arial"/>
            </a:endParaRPr>
          </a:p>
          <a:p>
            <a:pPr marL="659501" marR="481879" lvl="1" indent="-249344">
              <a:spcBef>
                <a:spcPts val="375"/>
              </a:spcBef>
              <a:buClr>
                <a:srgbClr val="3333CC"/>
              </a:buClr>
              <a:buChar char="•"/>
              <a:tabLst>
                <a:tab pos="658941" algn="l"/>
                <a:tab pos="659501" algn="l"/>
              </a:tabLst>
            </a:pPr>
            <a:r>
              <a:rPr sz="1765" spc="-13" dirty="0">
                <a:solidFill>
                  <a:srgbClr val="006600"/>
                </a:solidFill>
                <a:latin typeface="Arial"/>
                <a:cs typeface="Arial"/>
              </a:rPr>
              <a:t>E</a:t>
            </a:r>
            <a:r>
              <a:rPr lang="en-US" sz="1765" spc="-13" dirty="0">
                <a:solidFill>
                  <a:srgbClr val="006600"/>
                </a:solidFill>
                <a:latin typeface="Arial"/>
                <a:cs typeface="Arial"/>
              </a:rPr>
              <a:t>x:</a:t>
            </a:r>
            <a:r>
              <a:rPr sz="1765" spc="-13" dirty="0">
                <a:solidFill>
                  <a:srgbClr val="006600"/>
                </a:solidFill>
                <a:latin typeface="Arial"/>
                <a:cs typeface="Arial"/>
              </a:rPr>
              <a:t> </a:t>
            </a:r>
            <a:r>
              <a:rPr sz="1765" spc="-9" dirty="0">
                <a:solidFill>
                  <a:srgbClr val="006600"/>
                </a:solidFill>
                <a:latin typeface="Arial"/>
                <a:cs typeface="Arial"/>
              </a:rPr>
              <a:t>to </a:t>
            </a:r>
            <a:r>
              <a:rPr sz="1765" spc="-13" dirty="0">
                <a:solidFill>
                  <a:srgbClr val="006600"/>
                </a:solidFill>
                <a:latin typeface="Arial"/>
                <a:cs typeface="Arial"/>
              </a:rPr>
              <a:t>determine </a:t>
            </a:r>
            <a:r>
              <a:rPr sz="1765" dirty="0">
                <a:solidFill>
                  <a:srgbClr val="006600"/>
                </a:solidFill>
                <a:latin typeface="Arial"/>
                <a:cs typeface="Arial"/>
              </a:rPr>
              <a:t>a </a:t>
            </a:r>
            <a:r>
              <a:rPr sz="1765" spc="-13" dirty="0">
                <a:solidFill>
                  <a:srgbClr val="006600"/>
                </a:solidFill>
                <a:latin typeface="Arial"/>
                <a:cs typeface="Arial"/>
              </a:rPr>
              <a:t>corner </a:t>
            </a:r>
            <a:r>
              <a:rPr sz="1765" spc="-4" dirty="0">
                <a:solidFill>
                  <a:srgbClr val="006600"/>
                </a:solidFill>
                <a:latin typeface="Arial"/>
                <a:cs typeface="Arial"/>
              </a:rPr>
              <a:t>we </a:t>
            </a:r>
            <a:r>
              <a:rPr sz="1765" spc="-13" dirty="0">
                <a:solidFill>
                  <a:srgbClr val="006600"/>
                </a:solidFill>
                <a:latin typeface="Arial"/>
                <a:cs typeface="Arial"/>
              </a:rPr>
              <a:t>need </a:t>
            </a:r>
            <a:r>
              <a:rPr sz="1765" spc="-9" dirty="0">
                <a:solidFill>
                  <a:srgbClr val="006600"/>
                </a:solidFill>
                <a:latin typeface="Arial"/>
                <a:cs typeface="Arial"/>
              </a:rPr>
              <a:t>to </a:t>
            </a:r>
            <a:r>
              <a:rPr sz="1765" spc="-13" dirty="0">
                <a:solidFill>
                  <a:srgbClr val="006600"/>
                </a:solidFill>
                <a:latin typeface="Arial"/>
                <a:cs typeface="Arial"/>
              </a:rPr>
              <a:t>know whether </a:t>
            </a:r>
            <a:r>
              <a:rPr sz="1765" spc="-9" dirty="0">
                <a:solidFill>
                  <a:srgbClr val="006600"/>
                </a:solidFill>
                <a:latin typeface="Arial"/>
                <a:cs typeface="Arial"/>
              </a:rPr>
              <a:t>two </a:t>
            </a:r>
            <a:r>
              <a:rPr sz="1765" spc="-13" dirty="0">
                <a:solidFill>
                  <a:srgbClr val="006600"/>
                </a:solidFill>
                <a:latin typeface="Arial"/>
                <a:cs typeface="Arial"/>
              </a:rPr>
              <a:t>edges are  present </a:t>
            </a:r>
            <a:r>
              <a:rPr sz="1765" spc="-9" dirty="0">
                <a:solidFill>
                  <a:srgbClr val="006600"/>
                </a:solidFill>
                <a:latin typeface="Arial"/>
                <a:cs typeface="Arial"/>
              </a:rPr>
              <a:t>and </a:t>
            </a:r>
            <a:r>
              <a:rPr sz="1765" spc="-13" dirty="0">
                <a:solidFill>
                  <a:srgbClr val="006600"/>
                </a:solidFill>
                <a:latin typeface="Arial"/>
                <a:cs typeface="Arial"/>
              </a:rPr>
              <a:t>test whether they</a:t>
            </a:r>
            <a:r>
              <a:rPr sz="1765" spc="-66" dirty="0">
                <a:solidFill>
                  <a:srgbClr val="006600"/>
                </a:solidFill>
                <a:latin typeface="Arial"/>
                <a:cs typeface="Arial"/>
              </a:rPr>
              <a:t> </a:t>
            </a:r>
            <a:r>
              <a:rPr sz="1765" spc="-18" dirty="0">
                <a:solidFill>
                  <a:srgbClr val="006600"/>
                </a:solidFill>
                <a:latin typeface="Arial"/>
                <a:cs typeface="Arial"/>
              </a:rPr>
              <a:t>meet</a:t>
            </a:r>
            <a:endParaRPr sz="1765" dirty="0">
              <a:latin typeface="Arial"/>
              <a:cs typeface="Arial"/>
            </a:endParaRPr>
          </a:p>
        </p:txBody>
      </p:sp>
      <p:sp>
        <p:nvSpPr>
          <p:cNvPr id="2" name="object 4">
            <a:extLst>
              <a:ext uri="{FF2B5EF4-FFF2-40B4-BE49-F238E27FC236}">
                <a16:creationId xmlns:a16="http://schemas.microsoft.com/office/drawing/2014/main" id="{EE5BBC3A-1D2E-D7AF-DD6D-FA8573F8B343}"/>
              </a:ext>
            </a:extLst>
          </p:cNvPr>
          <p:cNvSpPr txBox="1">
            <a:spLocks/>
          </p:cNvSpPr>
          <p:nvPr/>
        </p:nvSpPr>
        <p:spPr>
          <a:xfrm>
            <a:off x="4007768" y="4080801"/>
            <a:ext cx="4668364" cy="445922"/>
          </a:xfrm>
          <a:prstGeom prst="rect">
            <a:avLst/>
          </a:prstGeom>
        </p:spPr>
        <p:txBody>
          <a:bodyPr vert="horz" wrap="square" lIns="0" tIns="11206" rIns="0" bIns="0" rtlCol="0" anchor="ctr">
            <a:spAutoFit/>
          </a:bodyPr>
          <a:lstStyle>
            <a:lvl1pPr algn="ctr" defTabSz="914400" rtl="0" eaLnBrk="1" latinLnBrk="0" hangingPunct="1">
              <a:spcBef>
                <a:spcPct val="0"/>
              </a:spcBef>
              <a:buNone/>
              <a:defRPr sz="3600" kern="1200">
                <a:solidFill>
                  <a:srgbClr val="996633"/>
                </a:solidFill>
                <a:latin typeface="+mj-lt"/>
                <a:ea typeface="+mj-ea"/>
                <a:cs typeface="+mj-cs"/>
              </a:defRPr>
            </a:lvl1pPr>
          </a:lstStyle>
          <a:p>
            <a:pPr marL="11206">
              <a:spcBef>
                <a:spcPts val="88"/>
              </a:spcBef>
            </a:pPr>
            <a:r>
              <a:rPr lang="en-US" sz="2824" spc="-13" dirty="0"/>
              <a:t>Learning other</a:t>
            </a:r>
            <a:r>
              <a:rPr lang="en-US" sz="2824" spc="-53" dirty="0"/>
              <a:t> </a:t>
            </a:r>
            <a:r>
              <a:rPr lang="en-US" sz="2824" spc="-13" dirty="0"/>
              <a:t>Invariances</a:t>
            </a:r>
            <a:endParaRPr lang="en-US" sz="2824" dirty="0"/>
          </a:p>
        </p:txBody>
      </p:sp>
      <p:sp>
        <p:nvSpPr>
          <p:cNvPr id="3" name="object 5">
            <a:extLst>
              <a:ext uri="{FF2B5EF4-FFF2-40B4-BE49-F238E27FC236}">
                <a16:creationId xmlns:a16="http://schemas.microsoft.com/office/drawing/2014/main" id="{203FD7C3-2634-3F8F-DE63-736D5E3A838C}"/>
              </a:ext>
            </a:extLst>
          </p:cNvPr>
          <p:cNvSpPr txBox="1"/>
          <p:nvPr/>
        </p:nvSpPr>
        <p:spPr>
          <a:xfrm>
            <a:off x="551384" y="4797152"/>
            <a:ext cx="11161240" cy="1106069"/>
          </a:xfrm>
          <a:prstGeom prst="rect">
            <a:avLst/>
          </a:prstGeom>
        </p:spPr>
        <p:txBody>
          <a:bodyPr vert="horz" wrap="square" lIns="0" tIns="70037" rIns="0" bIns="0" rtlCol="0">
            <a:spAutoFit/>
          </a:bodyPr>
          <a:lstStyle/>
          <a:p>
            <a:pPr marL="310419" indent="-299213">
              <a:spcBef>
                <a:spcPts val="552"/>
              </a:spcBef>
              <a:buChar char="•"/>
              <a:tabLst>
                <a:tab pos="309859" algn="l"/>
                <a:tab pos="310419" algn="l"/>
              </a:tabLst>
            </a:pPr>
            <a:r>
              <a:rPr sz="2118" spc="-13" dirty="0">
                <a:solidFill>
                  <a:srgbClr val="3333CC"/>
                </a:solidFill>
                <a:latin typeface="Arial"/>
                <a:cs typeface="Arial"/>
              </a:rPr>
              <a:t>Pooling over spatial regions produces invariance </a:t>
            </a:r>
            <a:r>
              <a:rPr sz="2118" spc="-9" dirty="0">
                <a:solidFill>
                  <a:srgbClr val="3333CC"/>
                </a:solidFill>
                <a:latin typeface="Arial"/>
                <a:cs typeface="Arial"/>
              </a:rPr>
              <a:t>to</a:t>
            </a:r>
            <a:r>
              <a:rPr sz="2118" spc="22" dirty="0">
                <a:solidFill>
                  <a:srgbClr val="3333CC"/>
                </a:solidFill>
                <a:latin typeface="Arial"/>
                <a:cs typeface="Arial"/>
              </a:rPr>
              <a:t> </a:t>
            </a:r>
            <a:r>
              <a:rPr sz="2118" spc="-13" dirty="0">
                <a:solidFill>
                  <a:srgbClr val="3333CC"/>
                </a:solidFill>
                <a:latin typeface="Arial"/>
                <a:cs typeface="Arial"/>
              </a:rPr>
              <a:t>translation</a:t>
            </a:r>
            <a:endParaRPr sz="2118" dirty="0">
              <a:latin typeface="Arial"/>
              <a:cs typeface="Arial"/>
            </a:endParaRPr>
          </a:p>
          <a:p>
            <a:pPr marL="310419" marR="169778" indent="-299213">
              <a:lnSpc>
                <a:spcPct val="99200"/>
              </a:lnSpc>
              <a:spcBef>
                <a:spcPts val="490"/>
              </a:spcBef>
              <a:buChar char="•"/>
              <a:tabLst>
                <a:tab pos="309859" algn="l"/>
                <a:tab pos="310419" algn="l"/>
              </a:tabLst>
            </a:pPr>
            <a:r>
              <a:rPr sz="2118" spc="-13" dirty="0">
                <a:solidFill>
                  <a:srgbClr val="3333CC"/>
                </a:solidFill>
                <a:latin typeface="Arial"/>
                <a:cs typeface="Arial"/>
              </a:rPr>
              <a:t>But </a:t>
            </a:r>
            <a:r>
              <a:rPr sz="2118" spc="-4" dirty="0">
                <a:solidFill>
                  <a:srgbClr val="3333CC"/>
                </a:solidFill>
                <a:latin typeface="Arial"/>
                <a:cs typeface="Arial"/>
              </a:rPr>
              <a:t>if </a:t>
            </a:r>
            <a:r>
              <a:rPr sz="2118" spc="-9" dirty="0">
                <a:solidFill>
                  <a:srgbClr val="3333CC"/>
                </a:solidFill>
                <a:latin typeface="Arial"/>
                <a:cs typeface="Arial"/>
              </a:rPr>
              <a:t>we </a:t>
            </a:r>
            <a:r>
              <a:rPr sz="2118" spc="-13" dirty="0">
                <a:solidFill>
                  <a:srgbClr val="3333CC"/>
                </a:solidFill>
                <a:latin typeface="Arial"/>
                <a:cs typeface="Arial"/>
              </a:rPr>
              <a:t>pool over </a:t>
            </a:r>
            <a:r>
              <a:rPr sz="2118" spc="-9" dirty="0">
                <a:solidFill>
                  <a:srgbClr val="3333CC"/>
                </a:solidFill>
                <a:latin typeface="Arial"/>
                <a:cs typeface="Arial"/>
              </a:rPr>
              <a:t>the </a:t>
            </a:r>
            <a:r>
              <a:rPr sz="2118" spc="-13" dirty="0">
                <a:solidFill>
                  <a:srgbClr val="3333CC"/>
                </a:solidFill>
                <a:latin typeface="Arial"/>
                <a:cs typeface="Arial"/>
              </a:rPr>
              <a:t>results </a:t>
            </a:r>
            <a:r>
              <a:rPr sz="2118" spc="-9" dirty="0">
                <a:solidFill>
                  <a:srgbClr val="3333CC"/>
                </a:solidFill>
                <a:latin typeface="Arial"/>
                <a:cs typeface="Arial"/>
              </a:rPr>
              <a:t>of </a:t>
            </a:r>
            <a:r>
              <a:rPr sz="2118" spc="-13" dirty="0">
                <a:solidFill>
                  <a:srgbClr val="3333CC"/>
                </a:solidFill>
                <a:latin typeface="Arial"/>
                <a:cs typeface="Arial"/>
              </a:rPr>
              <a:t>separately parameterized  convolutions, </a:t>
            </a:r>
            <a:r>
              <a:rPr sz="2118" spc="-9" dirty="0">
                <a:solidFill>
                  <a:srgbClr val="3333CC"/>
                </a:solidFill>
                <a:latin typeface="Arial"/>
                <a:cs typeface="Arial"/>
              </a:rPr>
              <a:t>the </a:t>
            </a:r>
            <a:r>
              <a:rPr sz="2118" spc="-13" dirty="0">
                <a:solidFill>
                  <a:srgbClr val="3333CC"/>
                </a:solidFill>
                <a:latin typeface="Arial"/>
                <a:cs typeface="Arial"/>
              </a:rPr>
              <a:t>features </a:t>
            </a:r>
            <a:r>
              <a:rPr sz="2118" spc="-9" dirty="0">
                <a:solidFill>
                  <a:srgbClr val="3333CC"/>
                </a:solidFill>
                <a:latin typeface="Arial"/>
                <a:cs typeface="Arial"/>
              </a:rPr>
              <a:t>can learn </a:t>
            </a:r>
            <a:r>
              <a:rPr sz="2118" spc="-13" dirty="0">
                <a:solidFill>
                  <a:srgbClr val="3333CC"/>
                </a:solidFill>
                <a:latin typeface="Arial"/>
                <a:cs typeface="Arial"/>
              </a:rPr>
              <a:t>which transformations </a:t>
            </a:r>
            <a:r>
              <a:rPr sz="2118" spc="-9" dirty="0">
                <a:solidFill>
                  <a:srgbClr val="3333CC"/>
                </a:solidFill>
                <a:latin typeface="Arial"/>
                <a:cs typeface="Arial"/>
              </a:rPr>
              <a:t>to  </a:t>
            </a:r>
            <a:r>
              <a:rPr sz="2118" spc="-13" dirty="0">
                <a:solidFill>
                  <a:srgbClr val="3333CC"/>
                </a:solidFill>
                <a:latin typeface="Arial"/>
                <a:cs typeface="Arial"/>
              </a:rPr>
              <a:t>become invariant</a:t>
            </a:r>
            <a:r>
              <a:rPr sz="2118" spc="-35" dirty="0">
                <a:solidFill>
                  <a:srgbClr val="3333CC"/>
                </a:solidFill>
                <a:latin typeface="Arial"/>
                <a:cs typeface="Arial"/>
              </a:rPr>
              <a:t> </a:t>
            </a:r>
            <a:r>
              <a:rPr sz="2118" spc="-13" dirty="0">
                <a:solidFill>
                  <a:srgbClr val="3333CC"/>
                </a:solidFill>
                <a:latin typeface="Arial"/>
                <a:cs typeface="Arial"/>
              </a:rPr>
              <a:t>to</a:t>
            </a:r>
            <a:endParaRPr sz="2118" dirty="0">
              <a:latin typeface="Arial"/>
              <a:cs typeface="Arial"/>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406589" y="816635"/>
            <a:ext cx="6333221" cy="445922"/>
          </a:xfrm>
          <a:prstGeom prst="rect">
            <a:avLst/>
          </a:prstGeom>
        </p:spPr>
        <p:txBody>
          <a:bodyPr vert="horz" wrap="square" lIns="0" tIns="11206" rIns="0" bIns="0" rtlCol="0" anchor="ctr">
            <a:spAutoFit/>
          </a:bodyPr>
          <a:lstStyle/>
          <a:p>
            <a:pPr marL="11206">
              <a:spcBef>
                <a:spcPts val="88"/>
              </a:spcBef>
            </a:pPr>
            <a:r>
              <a:rPr sz="2824" spc="-13" dirty="0"/>
              <a:t>Learning Invariance </a:t>
            </a:r>
            <a:r>
              <a:rPr sz="2824" spc="-9" dirty="0"/>
              <a:t>to</a:t>
            </a:r>
            <a:r>
              <a:rPr sz="2824" spc="-57" dirty="0"/>
              <a:t> </a:t>
            </a:r>
            <a:r>
              <a:rPr lang="en-US" sz="2824" spc="-13" dirty="0"/>
              <a:t>R</a:t>
            </a:r>
            <a:r>
              <a:rPr sz="2824" spc="-13" dirty="0"/>
              <a:t>otation</a:t>
            </a:r>
            <a:endParaRPr sz="2824" dirty="0"/>
          </a:p>
        </p:txBody>
      </p:sp>
      <p:sp>
        <p:nvSpPr>
          <p:cNvPr id="5" name="object 5"/>
          <p:cNvSpPr txBox="1"/>
          <p:nvPr/>
        </p:nvSpPr>
        <p:spPr>
          <a:xfrm>
            <a:off x="335360" y="2519977"/>
            <a:ext cx="4390952" cy="1629103"/>
          </a:xfrm>
          <a:prstGeom prst="rect">
            <a:avLst/>
          </a:prstGeom>
        </p:spPr>
        <p:txBody>
          <a:bodyPr vert="horz" wrap="square" lIns="0" tIns="15688" rIns="0" bIns="0" rtlCol="0">
            <a:spAutoFit/>
          </a:bodyPr>
          <a:lstStyle/>
          <a:p>
            <a:pPr marL="310419" marR="4483" indent="-299213">
              <a:lnSpc>
                <a:spcPct val="98500"/>
              </a:lnSpc>
              <a:spcBef>
                <a:spcPts val="124"/>
              </a:spcBef>
              <a:buChar char="•"/>
              <a:tabLst>
                <a:tab pos="309859" algn="l"/>
                <a:tab pos="310419" algn="l"/>
              </a:tabLst>
            </a:pPr>
            <a:r>
              <a:rPr sz="2118" dirty="0">
                <a:solidFill>
                  <a:srgbClr val="3333CC"/>
                </a:solidFill>
                <a:latin typeface="Arial"/>
                <a:cs typeface="Arial"/>
              </a:rPr>
              <a:t>A </a:t>
            </a:r>
            <a:r>
              <a:rPr sz="2118" spc="-9" dirty="0">
                <a:solidFill>
                  <a:srgbClr val="3333CC"/>
                </a:solidFill>
                <a:latin typeface="Arial"/>
                <a:cs typeface="Arial"/>
              </a:rPr>
              <a:t>pooling unit </a:t>
            </a:r>
            <a:r>
              <a:rPr sz="2118" spc="-13" dirty="0">
                <a:solidFill>
                  <a:srgbClr val="3333CC"/>
                </a:solidFill>
                <a:latin typeface="Arial"/>
                <a:cs typeface="Arial"/>
              </a:rPr>
              <a:t>that  </a:t>
            </a:r>
            <a:r>
              <a:rPr sz="2118" spc="-9" dirty="0">
                <a:solidFill>
                  <a:srgbClr val="3333CC"/>
                </a:solidFill>
                <a:latin typeface="Arial"/>
                <a:cs typeface="Arial"/>
              </a:rPr>
              <a:t>pools </a:t>
            </a:r>
            <a:r>
              <a:rPr sz="2118" spc="-13" dirty="0">
                <a:solidFill>
                  <a:srgbClr val="3333CC"/>
                </a:solidFill>
                <a:latin typeface="Arial"/>
                <a:cs typeface="Arial"/>
              </a:rPr>
              <a:t>over multiple  features that </a:t>
            </a:r>
            <a:r>
              <a:rPr sz="2118" spc="-9" dirty="0">
                <a:solidFill>
                  <a:srgbClr val="3333CC"/>
                </a:solidFill>
                <a:latin typeface="Arial"/>
                <a:cs typeface="Arial"/>
              </a:rPr>
              <a:t>are  </a:t>
            </a:r>
            <a:r>
              <a:rPr sz="2118" spc="-13" dirty="0">
                <a:solidFill>
                  <a:srgbClr val="3333CC"/>
                </a:solidFill>
                <a:latin typeface="Arial"/>
                <a:cs typeface="Arial"/>
              </a:rPr>
              <a:t>learned </a:t>
            </a:r>
            <a:r>
              <a:rPr sz="2118" spc="-9" dirty="0">
                <a:solidFill>
                  <a:srgbClr val="3333CC"/>
                </a:solidFill>
                <a:latin typeface="Arial"/>
                <a:cs typeface="Arial"/>
              </a:rPr>
              <a:t>with  </a:t>
            </a:r>
            <a:r>
              <a:rPr sz="2118" spc="-13" dirty="0">
                <a:solidFill>
                  <a:srgbClr val="3333CC"/>
                </a:solidFill>
                <a:latin typeface="Arial"/>
                <a:cs typeface="Arial"/>
              </a:rPr>
              <a:t>separate</a:t>
            </a:r>
            <a:r>
              <a:rPr sz="2118" spc="-75" dirty="0">
                <a:solidFill>
                  <a:srgbClr val="3333CC"/>
                </a:solidFill>
                <a:latin typeface="Arial"/>
                <a:cs typeface="Arial"/>
              </a:rPr>
              <a:t> </a:t>
            </a:r>
            <a:r>
              <a:rPr sz="2118" spc="-13" dirty="0">
                <a:solidFill>
                  <a:srgbClr val="3333CC"/>
                </a:solidFill>
                <a:latin typeface="Arial"/>
                <a:cs typeface="Arial"/>
              </a:rPr>
              <a:t>parameters  </a:t>
            </a:r>
            <a:r>
              <a:rPr sz="2118" spc="-9" dirty="0">
                <a:solidFill>
                  <a:srgbClr val="3333CC"/>
                </a:solidFill>
                <a:latin typeface="Arial"/>
                <a:cs typeface="Arial"/>
              </a:rPr>
              <a:t>can learn to be  </a:t>
            </a:r>
            <a:r>
              <a:rPr sz="2118" spc="-13" dirty="0">
                <a:solidFill>
                  <a:srgbClr val="3333CC"/>
                </a:solidFill>
                <a:latin typeface="Arial"/>
                <a:cs typeface="Arial"/>
              </a:rPr>
              <a:t>invariant </a:t>
            </a:r>
            <a:r>
              <a:rPr sz="2118" spc="-9" dirty="0">
                <a:solidFill>
                  <a:srgbClr val="3333CC"/>
                </a:solidFill>
                <a:latin typeface="Arial"/>
                <a:cs typeface="Arial"/>
              </a:rPr>
              <a:t>to  </a:t>
            </a:r>
            <a:r>
              <a:rPr sz="2118" spc="-13" dirty="0">
                <a:solidFill>
                  <a:srgbClr val="3333CC"/>
                </a:solidFill>
                <a:latin typeface="Arial"/>
                <a:cs typeface="Arial"/>
              </a:rPr>
              <a:t>transformations of  </a:t>
            </a:r>
            <a:r>
              <a:rPr sz="2118" spc="-9" dirty="0">
                <a:solidFill>
                  <a:srgbClr val="3333CC"/>
                </a:solidFill>
                <a:latin typeface="Arial"/>
                <a:cs typeface="Arial"/>
              </a:rPr>
              <a:t>the</a:t>
            </a:r>
            <a:r>
              <a:rPr sz="2118" spc="-26" dirty="0">
                <a:solidFill>
                  <a:srgbClr val="3333CC"/>
                </a:solidFill>
                <a:latin typeface="Arial"/>
                <a:cs typeface="Arial"/>
              </a:rPr>
              <a:t> </a:t>
            </a:r>
            <a:r>
              <a:rPr sz="2118" spc="-13" dirty="0">
                <a:solidFill>
                  <a:srgbClr val="3333CC"/>
                </a:solidFill>
                <a:latin typeface="Arial"/>
                <a:cs typeface="Arial"/>
              </a:rPr>
              <a:t>input</a:t>
            </a:r>
            <a:endParaRPr sz="2118" dirty="0">
              <a:latin typeface="Arial"/>
              <a:cs typeface="Arial"/>
            </a:endParaRPr>
          </a:p>
        </p:txBody>
      </p:sp>
      <p:sp>
        <p:nvSpPr>
          <p:cNvPr id="7" name="object 7"/>
          <p:cNvSpPr/>
          <p:nvPr/>
        </p:nvSpPr>
        <p:spPr>
          <a:xfrm>
            <a:off x="5348857" y="2411718"/>
            <a:ext cx="4390952" cy="2574295"/>
          </a:xfrm>
          <a:prstGeom prst="rect">
            <a:avLst/>
          </a:prstGeom>
          <a:blipFill>
            <a:blip r:embed="rId2" cstate="print"/>
            <a:stretch>
              <a:fillRect/>
            </a:stretch>
          </a:blipFill>
        </p:spPr>
        <p:txBody>
          <a:bodyPr wrap="square" lIns="0" tIns="0" rIns="0" bIns="0" rtlCol="0"/>
          <a:lstStyle/>
          <a:p>
            <a:endParaRPr sz="1588"/>
          </a:p>
        </p:txBody>
      </p:sp>
      <p:sp>
        <p:nvSpPr>
          <p:cNvPr id="8" name="object 8"/>
          <p:cNvSpPr txBox="1"/>
          <p:nvPr/>
        </p:nvSpPr>
        <p:spPr>
          <a:xfrm>
            <a:off x="5832139" y="5308002"/>
            <a:ext cx="1581150" cy="874693"/>
          </a:xfrm>
          <a:prstGeom prst="rect">
            <a:avLst/>
          </a:prstGeom>
        </p:spPr>
        <p:txBody>
          <a:bodyPr vert="horz" wrap="square" lIns="0" tIns="11206" rIns="0" bIns="0" rtlCol="0">
            <a:spAutoFit/>
          </a:bodyPr>
          <a:lstStyle/>
          <a:p>
            <a:pPr marL="11206">
              <a:lnSpc>
                <a:spcPts val="1685"/>
              </a:lnSpc>
              <a:spcBef>
                <a:spcPts val="88"/>
              </a:spcBef>
            </a:pPr>
            <a:r>
              <a:rPr sz="1412" spc="-9" dirty="0">
                <a:solidFill>
                  <a:srgbClr val="7030A0"/>
                </a:solidFill>
                <a:latin typeface="Arial"/>
                <a:cs typeface="Arial"/>
              </a:rPr>
              <a:t>Input tilted</a:t>
            </a:r>
            <a:r>
              <a:rPr sz="1412" spc="-13" dirty="0">
                <a:solidFill>
                  <a:srgbClr val="7030A0"/>
                </a:solidFill>
                <a:latin typeface="Arial"/>
                <a:cs typeface="Arial"/>
              </a:rPr>
              <a:t> </a:t>
            </a:r>
            <a:r>
              <a:rPr sz="1412" spc="-9" dirty="0">
                <a:solidFill>
                  <a:srgbClr val="7030A0"/>
                </a:solidFill>
                <a:latin typeface="Arial"/>
                <a:cs typeface="Arial"/>
              </a:rPr>
              <a:t>left</a:t>
            </a:r>
            <a:endParaRPr sz="1412">
              <a:latin typeface="Arial"/>
              <a:cs typeface="Arial"/>
            </a:endParaRPr>
          </a:p>
          <a:p>
            <a:pPr marL="11206" marR="4483">
              <a:lnSpc>
                <a:spcPct val="99400"/>
              </a:lnSpc>
            </a:pPr>
            <a:r>
              <a:rPr sz="1412" spc="-9" dirty="0">
                <a:solidFill>
                  <a:srgbClr val="7030A0"/>
                </a:solidFill>
                <a:latin typeface="Arial"/>
                <a:cs typeface="Arial"/>
              </a:rPr>
              <a:t>gets large</a:t>
            </a:r>
            <a:r>
              <a:rPr sz="1412" spc="-57" dirty="0">
                <a:solidFill>
                  <a:srgbClr val="7030A0"/>
                </a:solidFill>
                <a:latin typeface="Arial"/>
                <a:cs typeface="Arial"/>
              </a:rPr>
              <a:t> </a:t>
            </a:r>
            <a:r>
              <a:rPr sz="1412" spc="-13" dirty="0">
                <a:solidFill>
                  <a:srgbClr val="7030A0"/>
                </a:solidFill>
                <a:latin typeface="Arial"/>
                <a:cs typeface="Arial"/>
              </a:rPr>
              <a:t>response  </a:t>
            </a:r>
            <a:r>
              <a:rPr sz="1412" spc="-4" dirty="0">
                <a:solidFill>
                  <a:srgbClr val="7030A0"/>
                </a:solidFill>
                <a:latin typeface="Arial"/>
                <a:cs typeface="Arial"/>
              </a:rPr>
              <a:t>from </a:t>
            </a:r>
            <a:r>
              <a:rPr sz="1412" spc="-9" dirty="0">
                <a:solidFill>
                  <a:srgbClr val="7030A0"/>
                </a:solidFill>
                <a:latin typeface="Arial"/>
                <a:cs typeface="Arial"/>
              </a:rPr>
              <a:t>unit tuned </a:t>
            </a:r>
            <a:r>
              <a:rPr sz="1412" dirty="0">
                <a:solidFill>
                  <a:srgbClr val="7030A0"/>
                </a:solidFill>
                <a:latin typeface="Arial"/>
                <a:cs typeface="Arial"/>
              </a:rPr>
              <a:t>to  </a:t>
            </a:r>
            <a:r>
              <a:rPr sz="1412" spc="-9" dirty="0">
                <a:solidFill>
                  <a:srgbClr val="7030A0"/>
                </a:solidFill>
                <a:latin typeface="Arial"/>
                <a:cs typeface="Arial"/>
              </a:rPr>
              <a:t>left-tilted</a:t>
            </a:r>
            <a:r>
              <a:rPr sz="1412" spc="-18" dirty="0">
                <a:solidFill>
                  <a:srgbClr val="7030A0"/>
                </a:solidFill>
                <a:latin typeface="Arial"/>
                <a:cs typeface="Arial"/>
              </a:rPr>
              <a:t> </a:t>
            </a:r>
            <a:r>
              <a:rPr sz="1412" spc="-13" dirty="0">
                <a:solidFill>
                  <a:srgbClr val="7030A0"/>
                </a:solidFill>
                <a:latin typeface="Arial"/>
                <a:cs typeface="Arial"/>
              </a:rPr>
              <a:t>images</a:t>
            </a:r>
            <a:endParaRPr sz="1412">
              <a:latin typeface="Arial"/>
              <a:cs typeface="Arial"/>
            </a:endParaRPr>
          </a:p>
        </p:txBody>
      </p:sp>
      <p:sp>
        <p:nvSpPr>
          <p:cNvPr id="9" name="object 9"/>
          <p:cNvSpPr txBox="1"/>
          <p:nvPr/>
        </p:nvSpPr>
        <p:spPr>
          <a:xfrm>
            <a:off x="8318522" y="5308002"/>
            <a:ext cx="911038" cy="228619"/>
          </a:xfrm>
          <a:prstGeom prst="rect">
            <a:avLst/>
          </a:prstGeom>
        </p:spPr>
        <p:txBody>
          <a:bodyPr vert="horz" wrap="square" lIns="0" tIns="11206" rIns="0" bIns="0" rtlCol="0">
            <a:spAutoFit/>
          </a:bodyPr>
          <a:lstStyle/>
          <a:p>
            <a:pPr marL="11206">
              <a:spcBef>
                <a:spcPts val="88"/>
              </a:spcBef>
            </a:pPr>
            <a:r>
              <a:rPr sz="1412" spc="-18" dirty="0">
                <a:solidFill>
                  <a:srgbClr val="7030A0"/>
                </a:solidFill>
                <a:latin typeface="Arial"/>
                <a:cs typeface="Arial"/>
              </a:rPr>
              <a:t>Tilted</a:t>
            </a:r>
            <a:r>
              <a:rPr sz="1412" spc="-71" dirty="0">
                <a:solidFill>
                  <a:srgbClr val="7030A0"/>
                </a:solidFill>
                <a:latin typeface="Arial"/>
                <a:cs typeface="Arial"/>
              </a:rPr>
              <a:t> </a:t>
            </a:r>
            <a:r>
              <a:rPr sz="1412" spc="-13" dirty="0">
                <a:solidFill>
                  <a:srgbClr val="7030A0"/>
                </a:solidFill>
                <a:latin typeface="Arial"/>
                <a:cs typeface="Arial"/>
              </a:rPr>
              <a:t>Right</a:t>
            </a:r>
            <a:endParaRPr sz="1412">
              <a:latin typeface="Arial"/>
              <a:cs typeface="Arial"/>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761764" y="1075745"/>
            <a:ext cx="7171017" cy="391548"/>
          </a:xfrm>
          <a:prstGeom prst="rect">
            <a:avLst/>
          </a:prstGeom>
        </p:spPr>
        <p:txBody>
          <a:bodyPr vert="horz" wrap="square" lIns="0" tIns="11206" rIns="0" bIns="0" rtlCol="0" anchor="ctr">
            <a:spAutoFit/>
          </a:bodyPr>
          <a:lstStyle/>
          <a:p>
            <a:pPr marL="11206">
              <a:spcBef>
                <a:spcPts val="88"/>
              </a:spcBef>
            </a:pPr>
            <a:r>
              <a:rPr sz="2471" spc="-13" dirty="0"/>
              <a:t>Using </a:t>
            </a:r>
            <a:r>
              <a:rPr lang="en-US" sz="2471" spc="-13" dirty="0"/>
              <a:t>F</a:t>
            </a:r>
            <a:r>
              <a:rPr sz="2471" spc="-13" dirty="0"/>
              <a:t>ewer </a:t>
            </a:r>
            <a:r>
              <a:rPr lang="en-US" sz="2471" spc="-9" dirty="0"/>
              <a:t>P</a:t>
            </a:r>
            <a:r>
              <a:rPr sz="2471" spc="-9" dirty="0"/>
              <a:t>ooling </a:t>
            </a:r>
            <a:r>
              <a:rPr lang="en-US" sz="2471" spc="-9" dirty="0"/>
              <a:t>U</a:t>
            </a:r>
            <a:r>
              <a:rPr sz="2471" spc="-9" dirty="0"/>
              <a:t>nits </a:t>
            </a:r>
            <a:r>
              <a:rPr sz="2471" spc="-13" dirty="0"/>
              <a:t>than </a:t>
            </a:r>
            <a:r>
              <a:rPr lang="en-US" sz="2471" spc="-13" dirty="0"/>
              <a:t>D</a:t>
            </a:r>
            <a:r>
              <a:rPr sz="2471" spc="-13" dirty="0"/>
              <a:t>etector</a:t>
            </a:r>
            <a:r>
              <a:rPr sz="2471" spc="-115" dirty="0"/>
              <a:t> </a:t>
            </a:r>
            <a:r>
              <a:rPr lang="en-US" sz="2471" spc="-9" dirty="0"/>
              <a:t>U</a:t>
            </a:r>
            <a:r>
              <a:rPr sz="2471" spc="-9" dirty="0"/>
              <a:t>nits</a:t>
            </a:r>
            <a:endParaRPr sz="2471" dirty="0"/>
          </a:p>
        </p:txBody>
      </p:sp>
      <p:sp>
        <p:nvSpPr>
          <p:cNvPr id="5" name="object 5"/>
          <p:cNvSpPr txBox="1"/>
          <p:nvPr/>
        </p:nvSpPr>
        <p:spPr>
          <a:xfrm>
            <a:off x="335360" y="2120153"/>
            <a:ext cx="11593287" cy="1835103"/>
          </a:xfrm>
          <a:prstGeom prst="rect">
            <a:avLst/>
          </a:prstGeom>
        </p:spPr>
        <p:txBody>
          <a:bodyPr vert="horz" wrap="square" lIns="0" tIns="13447" rIns="0" bIns="0" rtlCol="0">
            <a:spAutoFit/>
          </a:bodyPr>
          <a:lstStyle/>
          <a:p>
            <a:pPr marL="309859" marR="534549" indent="-299213">
              <a:lnSpc>
                <a:spcPct val="99200"/>
              </a:lnSpc>
              <a:spcBef>
                <a:spcPts val="106"/>
              </a:spcBef>
              <a:buChar char="•"/>
              <a:tabLst>
                <a:tab pos="309859" algn="l"/>
                <a:tab pos="310419" algn="l"/>
              </a:tabLst>
            </a:pPr>
            <a:r>
              <a:rPr sz="2118" spc="-13" dirty="0">
                <a:solidFill>
                  <a:srgbClr val="3333CC"/>
                </a:solidFill>
                <a:latin typeface="Arial"/>
                <a:cs typeface="Arial"/>
              </a:rPr>
              <a:t>Because </a:t>
            </a:r>
            <a:r>
              <a:rPr sz="2118" spc="-9" dirty="0">
                <a:solidFill>
                  <a:srgbClr val="3333CC"/>
                </a:solidFill>
                <a:latin typeface="Arial"/>
                <a:cs typeface="Arial"/>
              </a:rPr>
              <a:t>pooling </a:t>
            </a:r>
            <a:r>
              <a:rPr sz="2118" spc="-13" dirty="0">
                <a:solidFill>
                  <a:srgbClr val="3333CC"/>
                </a:solidFill>
                <a:latin typeface="Arial"/>
                <a:cs typeface="Arial"/>
              </a:rPr>
              <a:t>summarizes </a:t>
            </a:r>
            <a:r>
              <a:rPr sz="2118" spc="-9" dirty="0">
                <a:solidFill>
                  <a:srgbClr val="3333CC"/>
                </a:solidFill>
                <a:latin typeface="Arial"/>
                <a:cs typeface="Arial"/>
              </a:rPr>
              <a:t>the </a:t>
            </a:r>
            <a:r>
              <a:rPr sz="2118" spc="-13" dirty="0">
                <a:solidFill>
                  <a:srgbClr val="3333CC"/>
                </a:solidFill>
                <a:latin typeface="Arial"/>
                <a:cs typeface="Arial"/>
              </a:rPr>
              <a:t>responses over </a:t>
            </a:r>
            <a:r>
              <a:rPr sz="2118" dirty="0">
                <a:solidFill>
                  <a:srgbClr val="3333CC"/>
                </a:solidFill>
                <a:latin typeface="Arial"/>
                <a:cs typeface="Arial"/>
              </a:rPr>
              <a:t>a </a:t>
            </a:r>
            <a:r>
              <a:rPr sz="2118" spc="-9" dirty="0">
                <a:solidFill>
                  <a:srgbClr val="3333CC"/>
                </a:solidFill>
                <a:latin typeface="Arial"/>
                <a:cs typeface="Arial"/>
              </a:rPr>
              <a:t>whole  </a:t>
            </a:r>
            <a:r>
              <a:rPr sz="2118" spc="-13" dirty="0">
                <a:solidFill>
                  <a:srgbClr val="3333CC"/>
                </a:solidFill>
                <a:latin typeface="Arial"/>
                <a:cs typeface="Arial"/>
              </a:rPr>
              <a:t>neighborhood, </a:t>
            </a:r>
            <a:r>
              <a:rPr sz="2118" spc="-4" dirty="0">
                <a:solidFill>
                  <a:srgbClr val="3333CC"/>
                </a:solidFill>
                <a:latin typeface="Arial"/>
                <a:cs typeface="Arial"/>
              </a:rPr>
              <a:t>it is </a:t>
            </a:r>
            <a:r>
              <a:rPr sz="2118" spc="-13" dirty="0">
                <a:solidFill>
                  <a:srgbClr val="3333CC"/>
                </a:solidFill>
                <a:latin typeface="Arial"/>
                <a:cs typeface="Arial"/>
              </a:rPr>
              <a:t>possible </a:t>
            </a:r>
            <a:r>
              <a:rPr sz="2118" spc="-9" dirty="0">
                <a:solidFill>
                  <a:srgbClr val="3333CC"/>
                </a:solidFill>
                <a:latin typeface="Arial"/>
                <a:cs typeface="Arial"/>
              </a:rPr>
              <a:t>to use </a:t>
            </a:r>
            <a:r>
              <a:rPr sz="2118" spc="-13" dirty="0">
                <a:solidFill>
                  <a:srgbClr val="3333CC"/>
                </a:solidFill>
                <a:latin typeface="Arial"/>
                <a:cs typeface="Arial"/>
              </a:rPr>
              <a:t>fewer </a:t>
            </a:r>
            <a:r>
              <a:rPr sz="2118" spc="-9" dirty="0">
                <a:solidFill>
                  <a:srgbClr val="3333CC"/>
                </a:solidFill>
                <a:latin typeface="Arial"/>
                <a:cs typeface="Arial"/>
              </a:rPr>
              <a:t>pooling units </a:t>
            </a:r>
            <a:r>
              <a:rPr sz="2118" spc="-13" dirty="0">
                <a:solidFill>
                  <a:srgbClr val="3333CC"/>
                </a:solidFill>
                <a:latin typeface="Arial"/>
                <a:cs typeface="Arial"/>
              </a:rPr>
              <a:t>than  detector</a:t>
            </a:r>
            <a:r>
              <a:rPr sz="2118" spc="-22" dirty="0">
                <a:solidFill>
                  <a:srgbClr val="3333CC"/>
                </a:solidFill>
                <a:latin typeface="Arial"/>
                <a:cs typeface="Arial"/>
              </a:rPr>
              <a:t> </a:t>
            </a:r>
            <a:r>
              <a:rPr sz="2118" spc="-13" dirty="0">
                <a:solidFill>
                  <a:srgbClr val="3333CC"/>
                </a:solidFill>
                <a:latin typeface="Arial"/>
                <a:cs typeface="Arial"/>
              </a:rPr>
              <a:t>units</a:t>
            </a:r>
            <a:endParaRPr sz="2118" dirty="0">
              <a:latin typeface="Arial"/>
              <a:cs typeface="Arial"/>
            </a:endParaRPr>
          </a:p>
          <a:p>
            <a:pPr marL="659501" marR="4483" lvl="1" indent="-249344">
              <a:spcBef>
                <a:spcPts val="375"/>
              </a:spcBef>
              <a:buClr>
                <a:srgbClr val="3333CC"/>
              </a:buClr>
              <a:buChar char="•"/>
              <a:tabLst>
                <a:tab pos="658941" algn="l"/>
                <a:tab pos="659501" algn="l"/>
              </a:tabLst>
            </a:pPr>
            <a:r>
              <a:rPr lang="en-US" sz="1765" spc="-9" dirty="0">
                <a:solidFill>
                  <a:srgbClr val="006600"/>
                </a:solidFill>
                <a:latin typeface="Arial"/>
                <a:cs typeface="Arial"/>
              </a:rPr>
              <a:t>This is due to the effect of</a:t>
            </a:r>
            <a:r>
              <a:rPr sz="1765" spc="-9" dirty="0">
                <a:solidFill>
                  <a:srgbClr val="006600"/>
                </a:solidFill>
                <a:latin typeface="Arial"/>
                <a:cs typeface="Arial"/>
              </a:rPr>
              <a:t> </a:t>
            </a:r>
            <a:r>
              <a:rPr sz="1765" spc="-13" dirty="0">
                <a:solidFill>
                  <a:srgbClr val="006600"/>
                </a:solidFill>
                <a:latin typeface="Arial"/>
                <a:cs typeface="Arial"/>
              </a:rPr>
              <a:t>reporting </a:t>
            </a:r>
            <a:r>
              <a:rPr sz="1765" spc="-18" dirty="0">
                <a:solidFill>
                  <a:srgbClr val="006600"/>
                </a:solidFill>
                <a:latin typeface="Arial"/>
                <a:cs typeface="Arial"/>
              </a:rPr>
              <a:t>summary </a:t>
            </a:r>
            <a:r>
              <a:rPr sz="1765" spc="-13" dirty="0">
                <a:solidFill>
                  <a:srgbClr val="006600"/>
                </a:solidFill>
                <a:latin typeface="Arial"/>
                <a:cs typeface="Arial"/>
              </a:rPr>
              <a:t>statistics </a:t>
            </a:r>
            <a:r>
              <a:rPr sz="1765" spc="-9" dirty="0">
                <a:solidFill>
                  <a:srgbClr val="006600"/>
                </a:solidFill>
                <a:latin typeface="Arial"/>
                <a:cs typeface="Arial"/>
              </a:rPr>
              <a:t>for pooling </a:t>
            </a:r>
            <a:r>
              <a:rPr sz="1765" spc="-13" dirty="0">
                <a:solidFill>
                  <a:srgbClr val="006600"/>
                </a:solidFill>
                <a:latin typeface="Arial"/>
                <a:cs typeface="Arial"/>
              </a:rPr>
              <a:t>regions spaced </a:t>
            </a:r>
            <a:r>
              <a:rPr sz="1765" i="1" dirty="0">
                <a:latin typeface="Cambria" panose="02040503050406030204" pitchFamily="18" charset="0"/>
                <a:cs typeface="Calibri"/>
              </a:rPr>
              <a:t>k</a:t>
            </a:r>
            <a:r>
              <a:rPr sz="1765" i="1" dirty="0">
                <a:latin typeface="Calibri"/>
                <a:cs typeface="Calibri"/>
              </a:rPr>
              <a:t> </a:t>
            </a:r>
            <a:r>
              <a:rPr sz="1765" spc="-9" dirty="0">
                <a:solidFill>
                  <a:srgbClr val="006600"/>
                </a:solidFill>
                <a:latin typeface="Arial"/>
                <a:cs typeface="Arial"/>
              </a:rPr>
              <a:t>pixels </a:t>
            </a:r>
            <a:r>
              <a:rPr sz="1765" spc="-13" dirty="0">
                <a:solidFill>
                  <a:srgbClr val="006600"/>
                </a:solidFill>
                <a:latin typeface="Arial"/>
                <a:cs typeface="Arial"/>
              </a:rPr>
              <a:t>apart  rather than </a:t>
            </a:r>
            <a:r>
              <a:rPr sz="1765" spc="-9" dirty="0">
                <a:solidFill>
                  <a:srgbClr val="006600"/>
                </a:solidFill>
                <a:latin typeface="Arial"/>
                <a:cs typeface="Arial"/>
              </a:rPr>
              <a:t>one pixel</a:t>
            </a:r>
            <a:r>
              <a:rPr sz="1765" spc="-57" dirty="0">
                <a:solidFill>
                  <a:srgbClr val="006600"/>
                </a:solidFill>
                <a:latin typeface="Arial"/>
                <a:cs typeface="Arial"/>
              </a:rPr>
              <a:t> </a:t>
            </a:r>
            <a:r>
              <a:rPr sz="1765" spc="-13" dirty="0">
                <a:solidFill>
                  <a:srgbClr val="006600"/>
                </a:solidFill>
                <a:latin typeface="Arial"/>
                <a:cs typeface="Arial"/>
              </a:rPr>
              <a:t>apart</a:t>
            </a:r>
            <a:endParaRPr sz="1765" dirty="0">
              <a:latin typeface="Arial"/>
              <a:cs typeface="Arial"/>
            </a:endParaRPr>
          </a:p>
          <a:p>
            <a:pPr marL="659501" lvl="1" indent="-249344">
              <a:spcBef>
                <a:spcPts val="340"/>
              </a:spcBef>
              <a:buClr>
                <a:srgbClr val="3333CC"/>
              </a:buClr>
              <a:buChar char="•"/>
              <a:tabLst>
                <a:tab pos="658941" algn="l"/>
                <a:tab pos="659501" algn="l"/>
              </a:tabLst>
            </a:pPr>
            <a:r>
              <a:rPr sz="1765" spc="-9" dirty="0">
                <a:solidFill>
                  <a:srgbClr val="006600"/>
                </a:solidFill>
                <a:latin typeface="Arial"/>
                <a:cs typeface="Arial"/>
              </a:rPr>
              <a:t>This </a:t>
            </a:r>
            <a:r>
              <a:rPr sz="1765" spc="-13" dirty="0">
                <a:solidFill>
                  <a:srgbClr val="006600"/>
                </a:solidFill>
                <a:latin typeface="Arial"/>
                <a:cs typeface="Arial"/>
              </a:rPr>
              <a:t>improves computational efficiency because </a:t>
            </a:r>
            <a:r>
              <a:rPr sz="1765" spc="-9" dirty="0">
                <a:solidFill>
                  <a:srgbClr val="006600"/>
                </a:solidFill>
                <a:latin typeface="Arial"/>
                <a:cs typeface="Arial"/>
              </a:rPr>
              <a:t>the </a:t>
            </a:r>
            <a:r>
              <a:rPr sz="1765" spc="-13" dirty="0">
                <a:solidFill>
                  <a:srgbClr val="006600"/>
                </a:solidFill>
                <a:latin typeface="Arial"/>
                <a:cs typeface="Arial"/>
              </a:rPr>
              <a:t>next </a:t>
            </a:r>
            <a:r>
              <a:rPr sz="1765" spc="-9" dirty="0">
                <a:solidFill>
                  <a:srgbClr val="006600"/>
                </a:solidFill>
                <a:latin typeface="Arial"/>
                <a:cs typeface="Arial"/>
              </a:rPr>
              <a:t>layer has</a:t>
            </a:r>
            <a:r>
              <a:rPr sz="1765" spc="-75" dirty="0">
                <a:solidFill>
                  <a:srgbClr val="006600"/>
                </a:solidFill>
                <a:latin typeface="Arial"/>
                <a:cs typeface="Arial"/>
              </a:rPr>
              <a:t> </a:t>
            </a:r>
            <a:r>
              <a:rPr sz="1765" i="1" dirty="0">
                <a:latin typeface="Cambria" panose="02040503050406030204" pitchFamily="18" charset="0"/>
                <a:cs typeface="Calibri"/>
              </a:rPr>
              <a:t>k</a:t>
            </a:r>
            <a:endParaRPr sz="1765" dirty="0">
              <a:latin typeface="Cambria" panose="02040503050406030204" pitchFamily="18" charset="0"/>
              <a:cs typeface="Calibri"/>
            </a:endParaRPr>
          </a:p>
          <a:p>
            <a:pPr marL="659501"/>
            <a:r>
              <a:rPr sz="1765" spc="-13" dirty="0">
                <a:solidFill>
                  <a:srgbClr val="006600"/>
                </a:solidFill>
                <a:latin typeface="Arial"/>
                <a:cs typeface="Arial"/>
              </a:rPr>
              <a:t>times fewer </a:t>
            </a:r>
            <a:r>
              <a:rPr sz="1765" spc="-9" dirty="0">
                <a:solidFill>
                  <a:srgbClr val="006600"/>
                </a:solidFill>
                <a:latin typeface="Arial"/>
                <a:cs typeface="Arial"/>
              </a:rPr>
              <a:t>inputs to</a:t>
            </a:r>
            <a:r>
              <a:rPr sz="1765" spc="-57" dirty="0">
                <a:solidFill>
                  <a:srgbClr val="006600"/>
                </a:solidFill>
                <a:latin typeface="Arial"/>
                <a:cs typeface="Arial"/>
              </a:rPr>
              <a:t> </a:t>
            </a:r>
            <a:r>
              <a:rPr sz="1765" spc="-13" dirty="0">
                <a:solidFill>
                  <a:srgbClr val="006600"/>
                </a:solidFill>
                <a:latin typeface="Arial"/>
                <a:cs typeface="Arial"/>
              </a:rPr>
              <a:t>process</a:t>
            </a:r>
            <a:endParaRPr sz="1765" dirty="0">
              <a:latin typeface="Arial"/>
              <a:cs typeface="Arial"/>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856352" y="407962"/>
            <a:ext cx="4695320" cy="445922"/>
          </a:xfrm>
          <a:prstGeom prst="rect">
            <a:avLst/>
          </a:prstGeom>
        </p:spPr>
        <p:txBody>
          <a:bodyPr vert="horz" wrap="square" lIns="0" tIns="11206" rIns="0" bIns="0" rtlCol="0" anchor="ctr">
            <a:spAutoFit/>
          </a:bodyPr>
          <a:lstStyle/>
          <a:p>
            <a:pPr marL="11206">
              <a:spcBef>
                <a:spcPts val="88"/>
              </a:spcBef>
            </a:pPr>
            <a:r>
              <a:rPr sz="2824" spc="-13" dirty="0"/>
              <a:t>Pooling with</a:t>
            </a:r>
            <a:r>
              <a:rPr sz="2824" spc="-75" dirty="0"/>
              <a:t> </a:t>
            </a:r>
            <a:r>
              <a:rPr lang="en-US" sz="2824" spc="-13" dirty="0" err="1"/>
              <a:t>D</a:t>
            </a:r>
            <a:r>
              <a:rPr sz="2824" spc="-13" dirty="0" err="1"/>
              <a:t>ownsampling</a:t>
            </a:r>
            <a:endParaRPr sz="2824" dirty="0"/>
          </a:p>
        </p:txBody>
      </p:sp>
      <p:sp>
        <p:nvSpPr>
          <p:cNvPr id="5" name="object 5"/>
          <p:cNvSpPr txBox="1"/>
          <p:nvPr/>
        </p:nvSpPr>
        <p:spPr>
          <a:xfrm>
            <a:off x="839416" y="1705983"/>
            <a:ext cx="10729192" cy="348889"/>
          </a:xfrm>
          <a:prstGeom prst="rect">
            <a:avLst/>
          </a:prstGeom>
        </p:spPr>
        <p:txBody>
          <a:bodyPr vert="horz" wrap="square" lIns="0" tIns="28015" rIns="0" bIns="0" rtlCol="0">
            <a:spAutoFit/>
          </a:bodyPr>
          <a:lstStyle/>
          <a:p>
            <a:pPr marL="310419" marR="4483" indent="-299213">
              <a:lnSpc>
                <a:spcPts val="2480"/>
              </a:lnSpc>
              <a:spcBef>
                <a:spcPts val="221"/>
              </a:spcBef>
              <a:buChar char="•"/>
              <a:tabLst>
                <a:tab pos="309859" algn="l"/>
                <a:tab pos="310419" algn="l"/>
              </a:tabLst>
            </a:pPr>
            <a:r>
              <a:rPr sz="2118" spc="-13" dirty="0">
                <a:solidFill>
                  <a:srgbClr val="3333CC"/>
                </a:solidFill>
                <a:latin typeface="Arial"/>
                <a:cs typeface="Arial"/>
              </a:rPr>
              <a:t>Max-pooling </a:t>
            </a:r>
            <a:r>
              <a:rPr sz="2118" spc="-9" dirty="0">
                <a:solidFill>
                  <a:srgbClr val="3333CC"/>
                </a:solidFill>
                <a:latin typeface="Arial"/>
                <a:cs typeface="Arial"/>
              </a:rPr>
              <a:t>with </a:t>
            </a:r>
            <a:r>
              <a:rPr sz="2118" dirty="0">
                <a:solidFill>
                  <a:srgbClr val="3333CC"/>
                </a:solidFill>
                <a:latin typeface="Arial"/>
                <a:cs typeface="Arial"/>
              </a:rPr>
              <a:t>a </a:t>
            </a:r>
            <a:r>
              <a:rPr sz="2118" spc="-13" dirty="0">
                <a:solidFill>
                  <a:srgbClr val="3333CC"/>
                </a:solidFill>
                <a:latin typeface="Arial"/>
                <a:cs typeface="Arial"/>
              </a:rPr>
              <a:t>pool </a:t>
            </a:r>
            <a:r>
              <a:rPr sz="2118" spc="-9" dirty="0">
                <a:solidFill>
                  <a:srgbClr val="3333CC"/>
                </a:solidFill>
                <a:latin typeface="Arial"/>
                <a:cs typeface="Arial"/>
              </a:rPr>
              <a:t>width of </a:t>
            </a:r>
            <a:r>
              <a:rPr sz="2118" spc="-13" dirty="0">
                <a:solidFill>
                  <a:srgbClr val="3333CC"/>
                </a:solidFill>
                <a:latin typeface="Arial"/>
                <a:cs typeface="Arial"/>
              </a:rPr>
              <a:t>three </a:t>
            </a:r>
            <a:r>
              <a:rPr sz="2118" spc="-9" dirty="0">
                <a:solidFill>
                  <a:srgbClr val="3333CC"/>
                </a:solidFill>
                <a:latin typeface="Arial"/>
                <a:cs typeface="Arial"/>
              </a:rPr>
              <a:t>and </a:t>
            </a:r>
            <a:r>
              <a:rPr sz="2118" dirty="0">
                <a:solidFill>
                  <a:srgbClr val="3333CC"/>
                </a:solidFill>
                <a:latin typeface="Arial"/>
                <a:cs typeface="Arial"/>
              </a:rPr>
              <a:t>a </a:t>
            </a:r>
            <a:r>
              <a:rPr sz="2118" spc="-9" dirty="0">
                <a:solidFill>
                  <a:srgbClr val="3333CC"/>
                </a:solidFill>
                <a:latin typeface="Arial"/>
                <a:cs typeface="Arial"/>
              </a:rPr>
              <a:t>stride</a:t>
            </a:r>
            <a:r>
              <a:rPr sz="2118" spc="-159" dirty="0">
                <a:solidFill>
                  <a:srgbClr val="3333CC"/>
                </a:solidFill>
                <a:latin typeface="Arial"/>
                <a:cs typeface="Arial"/>
              </a:rPr>
              <a:t> </a:t>
            </a:r>
            <a:r>
              <a:rPr sz="2118" spc="-13" dirty="0">
                <a:solidFill>
                  <a:srgbClr val="3333CC"/>
                </a:solidFill>
                <a:latin typeface="Arial"/>
                <a:cs typeface="Arial"/>
              </a:rPr>
              <a:t>between  </a:t>
            </a:r>
            <a:r>
              <a:rPr sz="2118" spc="-9" dirty="0">
                <a:solidFill>
                  <a:srgbClr val="3333CC"/>
                </a:solidFill>
                <a:latin typeface="Arial"/>
                <a:cs typeface="Arial"/>
              </a:rPr>
              <a:t>pools of</a:t>
            </a:r>
            <a:r>
              <a:rPr sz="2118" spc="-44" dirty="0">
                <a:solidFill>
                  <a:srgbClr val="3333CC"/>
                </a:solidFill>
                <a:latin typeface="Arial"/>
                <a:cs typeface="Arial"/>
              </a:rPr>
              <a:t> </a:t>
            </a:r>
            <a:r>
              <a:rPr sz="2118" spc="-9" dirty="0">
                <a:solidFill>
                  <a:srgbClr val="3333CC"/>
                </a:solidFill>
                <a:latin typeface="Arial"/>
                <a:cs typeface="Arial"/>
              </a:rPr>
              <a:t>two</a:t>
            </a:r>
            <a:endParaRPr sz="2118" dirty="0">
              <a:latin typeface="Arial"/>
              <a:cs typeface="Arial"/>
            </a:endParaRPr>
          </a:p>
        </p:txBody>
      </p:sp>
      <p:sp>
        <p:nvSpPr>
          <p:cNvPr id="6" name="object 6"/>
          <p:cNvSpPr txBox="1"/>
          <p:nvPr/>
        </p:nvSpPr>
        <p:spPr>
          <a:xfrm>
            <a:off x="623392" y="3884407"/>
            <a:ext cx="10657184" cy="1304366"/>
          </a:xfrm>
          <a:prstGeom prst="rect">
            <a:avLst/>
          </a:prstGeom>
        </p:spPr>
        <p:txBody>
          <a:bodyPr vert="horz" wrap="square" lIns="0" tIns="64994" rIns="0" bIns="0" rtlCol="0">
            <a:spAutoFit/>
          </a:bodyPr>
          <a:lstStyle/>
          <a:p>
            <a:pPr marL="310419" indent="-299213">
              <a:spcBef>
                <a:spcPts val="512"/>
              </a:spcBef>
              <a:buChar char="•"/>
              <a:tabLst>
                <a:tab pos="309859" algn="l"/>
                <a:tab pos="310419" algn="l"/>
              </a:tabLst>
            </a:pPr>
            <a:r>
              <a:rPr sz="2118" spc="-9" dirty="0">
                <a:solidFill>
                  <a:srgbClr val="3333CC"/>
                </a:solidFill>
                <a:latin typeface="Arial"/>
                <a:cs typeface="Arial"/>
              </a:rPr>
              <a:t>This </a:t>
            </a:r>
            <a:r>
              <a:rPr sz="2118" spc="-13" dirty="0">
                <a:solidFill>
                  <a:srgbClr val="3333CC"/>
                </a:solidFill>
                <a:latin typeface="Arial"/>
                <a:cs typeface="Arial"/>
              </a:rPr>
              <a:t>reduces representation </a:t>
            </a:r>
            <a:r>
              <a:rPr sz="2118" spc="-9" dirty="0">
                <a:solidFill>
                  <a:srgbClr val="3333CC"/>
                </a:solidFill>
                <a:latin typeface="Arial"/>
                <a:cs typeface="Arial"/>
              </a:rPr>
              <a:t>size by </a:t>
            </a:r>
            <a:r>
              <a:rPr sz="2118" dirty="0">
                <a:solidFill>
                  <a:srgbClr val="3333CC"/>
                </a:solidFill>
                <a:latin typeface="Arial"/>
                <a:cs typeface="Arial"/>
              </a:rPr>
              <a:t>a </a:t>
            </a:r>
            <a:r>
              <a:rPr sz="2118" spc="-13" dirty="0">
                <a:solidFill>
                  <a:srgbClr val="3333CC"/>
                </a:solidFill>
                <a:latin typeface="Arial"/>
                <a:cs typeface="Arial"/>
              </a:rPr>
              <a:t>factor </a:t>
            </a:r>
            <a:r>
              <a:rPr sz="2118" spc="-9" dirty="0">
                <a:solidFill>
                  <a:srgbClr val="3333CC"/>
                </a:solidFill>
                <a:latin typeface="Arial"/>
                <a:cs typeface="Arial"/>
              </a:rPr>
              <a:t>of</a:t>
            </a:r>
            <a:r>
              <a:rPr sz="2118" spc="-132" dirty="0">
                <a:solidFill>
                  <a:srgbClr val="3333CC"/>
                </a:solidFill>
                <a:latin typeface="Arial"/>
                <a:cs typeface="Arial"/>
              </a:rPr>
              <a:t> </a:t>
            </a:r>
            <a:r>
              <a:rPr sz="2118" spc="-13" dirty="0">
                <a:solidFill>
                  <a:srgbClr val="3333CC"/>
                </a:solidFill>
                <a:latin typeface="Arial"/>
                <a:cs typeface="Arial"/>
              </a:rPr>
              <a:t>two</a:t>
            </a:r>
            <a:endParaRPr sz="2118" dirty="0">
              <a:latin typeface="Arial"/>
              <a:cs typeface="Arial"/>
            </a:endParaRPr>
          </a:p>
          <a:p>
            <a:pPr marL="659501" lvl="1" indent="-249344">
              <a:spcBef>
                <a:spcPts val="353"/>
              </a:spcBef>
              <a:buClr>
                <a:srgbClr val="3333CC"/>
              </a:buClr>
              <a:buChar char="•"/>
              <a:tabLst>
                <a:tab pos="658941" algn="l"/>
                <a:tab pos="659501" algn="l"/>
              </a:tabLst>
            </a:pPr>
            <a:r>
              <a:rPr sz="1765" spc="-13" dirty="0">
                <a:solidFill>
                  <a:srgbClr val="006600"/>
                </a:solidFill>
                <a:latin typeface="Arial"/>
                <a:cs typeface="Arial"/>
              </a:rPr>
              <a:t>Which reduces computational burden </a:t>
            </a:r>
            <a:r>
              <a:rPr sz="1765" spc="-9" dirty="0">
                <a:solidFill>
                  <a:srgbClr val="006600"/>
                </a:solidFill>
                <a:latin typeface="Arial"/>
                <a:cs typeface="Arial"/>
              </a:rPr>
              <a:t>of </a:t>
            </a:r>
            <a:r>
              <a:rPr sz="1765" spc="-13" dirty="0">
                <a:solidFill>
                  <a:srgbClr val="006600"/>
                </a:solidFill>
                <a:latin typeface="Arial"/>
                <a:cs typeface="Arial"/>
              </a:rPr>
              <a:t>next</a:t>
            </a:r>
            <a:r>
              <a:rPr sz="1765" spc="-66" dirty="0">
                <a:solidFill>
                  <a:srgbClr val="006600"/>
                </a:solidFill>
                <a:latin typeface="Arial"/>
                <a:cs typeface="Arial"/>
              </a:rPr>
              <a:t> </a:t>
            </a:r>
            <a:r>
              <a:rPr sz="1765" spc="-9" dirty="0">
                <a:solidFill>
                  <a:srgbClr val="006600"/>
                </a:solidFill>
                <a:latin typeface="Arial"/>
                <a:cs typeface="Arial"/>
              </a:rPr>
              <a:t>layer</a:t>
            </a:r>
            <a:endParaRPr sz="1765" dirty="0">
              <a:latin typeface="Arial"/>
              <a:cs typeface="Arial"/>
            </a:endParaRPr>
          </a:p>
          <a:p>
            <a:pPr marL="659501" marR="4483" lvl="1" indent="-249344">
              <a:lnSpc>
                <a:spcPts val="2030"/>
              </a:lnSpc>
              <a:spcBef>
                <a:spcPts val="582"/>
              </a:spcBef>
              <a:buClr>
                <a:srgbClr val="3333CC"/>
              </a:buClr>
              <a:buChar char="•"/>
              <a:tabLst>
                <a:tab pos="658941" algn="l"/>
                <a:tab pos="659501" algn="l"/>
              </a:tabLst>
            </a:pPr>
            <a:r>
              <a:rPr sz="1765" spc="-13" dirty="0">
                <a:solidFill>
                  <a:srgbClr val="006600"/>
                </a:solidFill>
                <a:latin typeface="Arial"/>
                <a:cs typeface="Arial"/>
              </a:rPr>
              <a:t>Rightmost </a:t>
            </a:r>
            <a:r>
              <a:rPr sz="1765" spc="-9" dirty="0">
                <a:solidFill>
                  <a:srgbClr val="006600"/>
                </a:solidFill>
                <a:latin typeface="Arial"/>
                <a:cs typeface="Arial"/>
              </a:rPr>
              <a:t>pooling region has </a:t>
            </a:r>
            <a:r>
              <a:rPr sz="1765" dirty="0">
                <a:solidFill>
                  <a:srgbClr val="006600"/>
                </a:solidFill>
                <a:latin typeface="Arial"/>
                <a:cs typeface="Arial"/>
              </a:rPr>
              <a:t>a </a:t>
            </a:r>
            <a:r>
              <a:rPr sz="1765" spc="-9" dirty="0">
                <a:solidFill>
                  <a:srgbClr val="006600"/>
                </a:solidFill>
                <a:latin typeface="Arial"/>
                <a:cs typeface="Arial"/>
              </a:rPr>
              <a:t>smaller size but </a:t>
            </a:r>
            <a:r>
              <a:rPr sz="1765" spc="-13" dirty="0">
                <a:solidFill>
                  <a:srgbClr val="006600"/>
                </a:solidFill>
                <a:latin typeface="Arial"/>
                <a:cs typeface="Arial"/>
              </a:rPr>
              <a:t>must </a:t>
            </a:r>
            <a:r>
              <a:rPr sz="1765" spc="-9" dirty="0">
                <a:solidFill>
                  <a:srgbClr val="006600"/>
                </a:solidFill>
                <a:latin typeface="Arial"/>
                <a:cs typeface="Arial"/>
              </a:rPr>
              <a:t>be included</a:t>
            </a:r>
            <a:r>
              <a:rPr sz="1765" spc="-194" dirty="0">
                <a:solidFill>
                  <a:srgbClr val="006600"/>
                </a:solidFill>
                <a:latin typeface="Arial"/>
                <a:cs typeface="Arial"/>
              </a:rPr>
              <a:t> </a:t>
            </a:r>
            <a:r>
              <a:rPr sz="1765" dirty="0">
                <a:solidFill>
                  <a:srgbClr val="006600"/>
                </a:solidFill>
                <a:latin typeface="Arial"/>
                <a:cs typeface="Arial"/>
              </a:rPr>
              <a:t>if  </a:t>
            </a:r>
            <a:r>
              <a:rPr sz="1765" spc="-9" dirty="0">
                <a:solidFill>
                  <a:srgbClr val="006600"/>
                </a:solidFill>
                <a:latin typeface="Arial"/>
                <a:cs typeface="Arial"/>
              </a:rPr>
              <a:t>we don’t </a:t>
            </a:r>
            <a:r>
              <a:rPr sz="1765" spc="-13" dirty="0">
                <a:solidFill>
                  <a:srgbClr val="006600"/>
                </a:solidFill>
                <a:latin typeface="Arial"/>
                <a:cs typeface="Arial"/>
              </a:rPr>
              <a:t>want </a:t>
            </a:r>
            <a:r>
              <a:rPr sz="1765" spc="-9" dirty="0">
                <a:solidFill>
                  <a:srgbClr val="006600"/>
                </a:solidFill>
                <a:latin typeface="Arial"/>
                <a:cs typeface="Arial"/>
              </a:rPr>
              <a:t>to ignore </a:t>
            </a:r>
            <a:r>
              <a:rPr sz="1765" spc="-13" dirty="0">
                <a:solidFill>
                  <a:srgbClr val="006600"/>
                </a:solidFill>
                <a:latin typeface="Arial"/>
                <a:cs typeface="Arial"/>
              </a:rPr>
              <a:t>some </a:t>
            </a:r>
            <a:r>
              <a:rPr sz="1765" spc="-9" dirty="0">
                <a:solidFill>
                  <a:srgbClr val="006600"/>
                </a:solidFill>
                <a:latin typeface="Arial"/>
                <a:cs typeface="Arial"/>
              </a:rPr>
              <a:t>of the </a:t>
            </a:r>
            <a:r>
              <a:rPr sz="1765" spc="-13" dirty="0">
                <a:solidFill>
                  <a:srgbClr val="006600"/>
                </a:solidFill>
                <a:latin typeface="Arial"/>
                <a:cs typeface="Arial"/>
              </a:rPr>
              <a:t>detector</a:t>
            </a:r>
            <a:r>
              <a:rPr sz="1765" spc="-128" dirty="0">
                <a:solidFill>
                  <a:srgbClr val="006600"/>
                </a:solidFill>
                <a:latin typeface="Arial"/>
                <a:cs typeface="Arial"/>
              </a:rPr>
              <a:t> </a:t>
            </a:r>
            <a:r>
              <a:rPr sz="1765" spc="-9" dirty="0">
                <a:solidFill>
                  <a:srgbClr val="006600"/>
                </a:solidFill>
                <a:latin typeface="Arial"/>
                <a:cs typeface="Arial"/>
              </a:rPr>
              <a:t>units</a:t>
            </a:r>
            <a:endParaRPr sz="1765" dirty="0">
              <a:latin typeface="Arial"/>
              <a:cs typeface="Arial"/>
            </a:endParaRPr>
          </a:p>
        </p:txBody>
      </p:sp>
      <p:sp>
        <p:nvSpPr>
          <p:cNvPr id="7" name="object 7"/>
          <p:cNvSpPr/>
          <p:nvPr/>
        </p:nvSpPr>
        <p:spPr>
          <a:xfrm>
            <a:off x="3369982" y="2482539"/>
            <a:ext cx="4834864" cy="1408213"/>
          </a:xfrm>
          <a:prstGeom prst="rect">
            <a:avLst/>
          </a:prstGeom>
          <a:blipFill>
            <a:blip r:embed="rId2" cstate="print"/>
            <a:stretch>
              <a:fillRect/>
            </a:stretch>
          </a:blipFill>
        </p:spPr>
        <p:txBody>
          <a:bodyPr wrap="square" lIns="0" tIns="0" rIns="0" bIns="0" rtlCol="0"/>
          <a:lstStyle/>
          <a:p>
            <a:endParaRPr sz="1588"/>
          </a:p>
        </p:txBody>
      </p:sp>
      <p:sp>
        <p:nvSpPr>
          <p:cNvPr id="8" name="TextBox 7">
            <a:extLst>
              <a:ext uri="{FF2B5EF4-FFF2-40B4-BE49-F238E27FC236}">
                <a16:creationId xmlns:a16="http://schemas.microsoft.com/office/drawing/2014/main" id="{341C8FF6-1147-8F49-AF46-6E14F55396A4}"/>
              </a:ext>
            </a:extLst>
          </p:cNvPr>
          <p:cNvSpPr txBox="1"/>
          <p:nvPr/>
        </p:nvSpPr>
        <p:spPr>
          <a:xfrm>
            <a:off x="479376" y="5589240"/>
            <a:ext cx="11305256" cy="1015663"/>
          </a:xfrm>
          <a:prstGeom prst="rect">
            <a:avLst/>
          </a:prstGeom>
          <a:noFill/>
        </p:spPr>
        <p:txBody>
          <a:bodyPr wrap="square" rtlCol="0">
            <a:spAutoFit/>
          </a:bodyPr>
          <a:lstStyle/>
          <a:p>
            <a:r>
              <a:rPr lang="en-US" sz="2000" dirty="0" err="1">
                <a:solidFill>
                  <a:srgbClr val="00B050"/>
                </a:solidFill>
              </a:rPr>
              <a:t>Downsampling</a:t>
            </a:r>
            <a:r>
              <a:rPr lang="en-US" sz="2000" dirty="0">
                <a:solidFill>
                  <a:srgbClr val="00B050"/>
                </a:solidFill>
              </a:rPr>
              <a:t> makes a digital audio signal smaller by lowering its sampling rate or sample size (bits per sample).  It</a:t>
            </a:r>
            <a:r>
              <a:rPr lang="en-US" sz="2000" b="1" dirty="0">
                <a:solidFill>
                  <a:srgbClr val="00B050"/>
                </a:solidFill>
              </a:rPr>
              <a:t> </a:t>
            </a:r>
            <a:r>
              <a:rPr lang="en-US" sz="2000" dirty="0">
                <a:solidFill>
                  <a:srgbClr val="00B050"/>
                </a:solidFill>
              </a:rPr>
              <a:t>decreases the bit rate when transmitting over a limited bandwidth or to convert to a more limited audio format</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343472" y="476672"/>
            <a:ext cx="5444332" cy="445922"/>
          </a:xfrm>
          <a:prstGeom prst="rect">
            <a:avLst/>
          </a:prstGeom>
        </p:spPr>
        <p:txBody>
          <a:bodyPr vert="horz" wrap="square" lIns="0" tIns="11206" rIns="0" bIns="0" rtlCol="0" anchor="ctr">
            <a:spAutoFit/>
          </a:bodyPr>
          <a:lstStyle/>
          <a:p>
            <a:pPr marL="11206">
              <a:spcBef>
                <a:spcPts val="88"/>
              </a:spcBef>
            </a:pPr>
            <a:r>
              <a:rPr sz="2824" spc="-13" dirty="0"/>
              <a:t>Subsampling </a:t>
            </a:r>
            <a:r>
              <a:rPr sz="2824" spc="-9" dirty="0"/>
              <a:t>as </a:t>
            </a:r>
            <a:r>
              <a:rPr sz="2824" spc="-13" dirty="0"/>
              <a:t>Average</a:t>
            </a:r>
            <a:r>
              <a:rPr sz="2824" spc="-115" dirty="0"/>
              <a:t> </a:t>
            </a:r>
            <a:r>
              <a:rPr lang="en-US" sz="2824" spc="-9" dirty="0"/>
              <a:t>P</a:t>
            </a:r>
            <a:r>
              <a:rPr sz="2824" spc="-9" dirty="0"/>
              <a:t>ooling</a:t>
            </a:r>
            <a:endParaRPr sz="2824" dirty="0"/>
          </a:p>
        </p:txBody>
      </p:sp>
      <p:sp>
        <p:nvSpPr>
          <p:cNvPr id="5" name="object 5"/>
          <p:cNvSpPr/>
          <p:nvPr/>
        </p:nvSpPr>
        <p:spPr>
          <a:xfrm>
            <a:off x="1343472" y="1700808"/>
            <a:ext cx="9865096" cy="4536504"/>
          </a:xfrm>
          <a:prstGeom prst="rect">
            <a:avLst/>
          </a:prstGeom>
          <a:blipFill>
            <a:blip r:embed="rId2" cstate="print"/>
            <a:stretch>
              <a:fillRect/>
            </a:stretch>
          </a:blipFill>
        </p:spPr>
        <p:txBody>
          <a:bodyPr wrap="square" lIns="0" tIns="0" rIns="0" bIns="0" rtlCol="0"/>
          <a:lstStyle/>
          <a:p>
            <a:endParaRPr sz="1588"/>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63352" y="1122560"/>
            <a:ext cx="11305256" cy="565313"/>
          </a:xfrm>
          <a:prstGeom prst="rect">
            <a:avLst/>
          </a:prstGeom>
        </p:spPr>
        <p:txBody>
          <a:bodyPr vert="horz" wrap="square" lIns="0" tIns="11206" rIns="0" bIns="0" rtlCol="0" anchor="ctr">
            <a:spAutoFit/>
          </a:bodyPr>
          <a:lstStyle/>
          <a:p>
            <a:pPr marL="11206">
              <a:spcBef>
                <a:spcPts val="88"/>
              </a:spcBef>
            </a:pPr>
            <a:r>
              <a:rPr spc="-18" dirty="0"/>
              <a:t>Theoretical </a:t>
            </a:r>
            <a:r>
              <a:rPr spc="-22" dirty="0"/>
              <a:t>Guidance </a:t>
            </a:r>
            <a:r>
              <a:rPr spc="-13" dirty="0"/>
              <a:t>on</a:t>
            </a:r>
            <a:r>
              <a:rPr spc="-84" dirty="0"/>
              <a:t> </a:t>
            </a:r>
            <a:r>
              <a:rPr spc="-22" dirty="0"/>
              <a:t>Pooling</a:t>
            </a:r>
          </a:p>
        </p:txBody>
      </p:sp>
      <p:sp>
        <p:nvSpPr>
          <p:cNvPr id="5" name="object 5"/>
          <p:cNvSpPr txBox="1"/>
          <p:nvPr/>
        </p:nvSpPr>
        <p:spPr>
          <a:xfrm>
            <a:off x="911424" y="2060986"/>
            <a:ext cx="9937104" cy="2775179"/>
          </a:xfrm>
          <a:prstGeom prst="rect">
            <a:avLst/>
          </a:prstGeom>
        </p:spPr>
        <p:txBody>
          <a:bodyPr vert="horz" wrap="square" lIns="0" tIns="70037" rIns="0" bIns="0" rtlCol="0">
            <a:spAutoFit/>
          </a:bodyPr>
          <a:lstStyle/>
          <a:p>
            <a:pPr marL="310419" indent="-299213">
              <a:spcBef>
                <a:spcPts val="552"/>
              </a:spcBef>
              <a:buChar char="•"/>
              <a:tabLst>
                <a:tab pos="309859" algn="l"/>
                <a:tab pos="310419" algn="l"/>
              </a:tabLst>
            </a:pPr>
            <a:r>
              <a:rPr sz="2118" spc="-13" dirty="0">
                <a:solidFill>
                  <a:srgbClr val="3333CC"/>
                </a:solidFill>
                <a:latin typeface="Arial"/>
                <a:cs typeface="Arial"/>
              </a:rPr>
              <a:t>Which </a:t>
            </a:r>
            <a:r>
              <a:rPr sz="2118" spc="-9" dirty="0">
                <a:solidFill>
                  <a:srgbClr val="3333CC"/>
                </a:solidFill>
                <a:latin typeface="Arial"/>
                <a:cs typeface="Arial"/>
              </a:rPr>
              <a:t>kind of pooling </a:t>
            </a:r>
            <a:r>
              <a:rPr sz="2118" spc="-13" dirty="0">
                <a:solidFill>
                  <a:srgbClr val="3333CC"/>
                </a:solidFill>
                <a:latin typeface="Arial"/>
                <a:cs typeface="Arial"/>
              </a:rPr>
              <a:t>should </a:t>
            </a:r>
            <a:r>
              <a:rPr lang="en-US" sz="2118" spc="-13" dirty="0">
                <a:solidFill>
                  <a:srgbClr val="3333CC"/>
                </a:solidFill>
                <a:latin typeface="Arial"/>
                <a:cs typeface="Arial"/>
              </a:rPr>
              <a:t>one </a:t>
            </a:r>
            <a:r>
              <a:rPr sz="2118" spc="-9" dirty="0">
                <a:solidFill>
                  <a:srgbClr val="3333CC"/>
                </a:solidFill>
                <a:latin typeface="Arial"/>
                <a:cs typeface="Arial"/>
              </a:rPr>
              <a:t>use </a:t>
            </a:r>
            <a:r>
              <a:rPr sz="2118" spc="-4" dirty="0">
                <a:solidFill>
                  <a:srgbClr val="3333CC"/>
                </a:solidFill>
                <a:latin typeface="Arial"/>
                <a:cs typeface="Arial"/>
              </a:rPr>
              <a:t>in </a:t>
            </a:r>
            <a:r>
              <a:rPr sz="2118" spc="-13" dirty="0">
                <a:solidFill>
                  <a:srgbClr val="3333CC"/>
                </a:solidFill>
                <a:latin typeface="Arial"/>
                <a:cs typeface="Arial"/>
              </a:rPr>
              <a:t>different</a:t>
            </a:r>
            <a:r>
              <a:rPr sz="2118" spc="-115" dirty="0">
                <a:solidFill>
                  <a:srgbClr val="3333CC"/>
                </a:solidFill>
                <a:latin typeface="Arial"/>
                <a:cs typeface="Arial"/>
              </a:rPr>
              <a:t> </a:t>
            </a:r>
            <a:r>
              <a:rPr sz="2118" spc="-13" dirty="0">
                <a:solidFill>
                  <a:srgbClr val="3333CC"/>
                </a:solidFill>
                <a:latin typeface="Arial"/>
                <a:cs typeface="Arial"/>
              </a:rPr>
              <a:t>situations</a:t>
            </a:r>
            <a:endParaRPr sz="2118" dirty="0">
              <a:latin typeface="Arial"/>
              <a:cs typeface="Arial"/>
            </a:endParaRPr>
          </a:p>
          <a:p>
            <a:pPr marL="310419" indent="-299213">
              <a:spcBef>
                <a:spcPts val="468"/>
              </a:spcBef>
              <a:buChar char="•"/>
              <a:tabLst>
                <a:tab pos="309859" algn="l"/>
                <a:tab pos="310419" algn="l"/>
              </a:tabLst>
            </a:pPr>
            <a:r>
              <a:rPr lang="en-US" sz="2118" spc="-9" dirty="0">
                <a:solidFill>
                  <a:srgbClr val="3333CC"/>
                </a:solidFill>
                <a:latin typeface="Arial"/>
                <a:cs typeface="Arial"/>
              </a:rPr>
              <a:t>P</a:t>
            </a:r>
            <a:r>
              <a:rPr sz="2118" spc="-13" dirty="0">
                <a:solidFill>
                  <a:srgbClr val="3333CC"/>
                </a:solidFill>
                <a:latin typeface="Arial"/>
                <a:cs typeface="Arial"/>
              </a:rPr>
              <a:t>ossible </a:t>
            </a:r>
            <a:r>
              <a:rPr sz="2118" spc="-9" dirty="0">
                <a:solidFill>
                  <a:srgbClr val="3333CC"/>
                </a:solidFill>
                <a:latin typeface="Arial"/>
                <a:cs typeface="Arial"/>
              </a:rPr>
              <a:t>to </a:t>
            </a:r>
            <a:r>
              <a:rPr sz="2118" spc="-13" dirty="0">
                <a:solidFill>
                  <a:srgbClr val="3333CC"/>
                </a:solidFill>
                <a:latin typeface="Arial"/>
                <a:cs typeface="Arial"/>
              </a:rPr>
              <a:t>dynamically pool features</a:t>
            </a:r>
            <a:r>
              <a:rPr sz="2118" spc="-93" dirty="0">
                <a:solidFill>
                  <a:srgbClr val="3333CC"/>
                </a:solidFill>
                <a:latin typeface="Arial"/>
                <a:cs typeface="Arial"/>
              </a:rPr>
              <a:t> </a:t>
            </a:r>
            <a:r>
              <a:rPr sz="2118" spc="-13" dirty="0">
                <a:solidFill>
                  <a:srgbClr val="3333CC"/>
                </a:solidFill>
                <a:latin typeface="Arial"/>
                <a:cs typeface="Arial"/>
              </a:rPr>
              <a:t>together</a:t>
            </a:r>
            <a:endParaRPr sz="2118" dirty="0">
              <a:latin typeface="Arial"/>
              <a:cs typeface="Arial"/>
            </a:endParaRPr>
          </a:p>
          <a:p>
            <a:pPr marL="659501" lvl="1" indent="-249344">
              <a:spcBef>
                <a:spcPts val="375"/>
              </a:spcBef>
              <a:buClr>
                <a:srgbClr val="3333CC"/>
              </a:buClr>
              <a:buChar char="•"/>
              <a:tabLst>
                <a:tab pos="658941" algn="l"/>
                <a:tab pos="659501" algn="l"/>
              </a:tabLst>
            </a:pPr>
            <a:r>
              <a:rPr lang="en-US" sz="1765" spc="-9" dirty="0">
                <a:solidFill>
                  <a:srgbClr val="006600"/>
                </a:solidFill>
                <a:latin typeface="Arial"/>
                <a:cs typeface="Arial"/>
              </a:rPr>
              <a:t>R</a:t>
            </a:r>
            <a:r>
              <a:rPr sz="1765" spc="-13" dirty="0">
                <a:solidFill>
                  <a:srgbClr val="006600"/>
                </a:solidFill>
                <a:latin typeface="Arial"/>
                <a:cs typeface="Arial"/>
              </a:rPr>
              <a:t>un </a:t>
            </a:r>
            <a:r>
              <a:rPr sz="1765" dirty="0">
                <a:solidFill>
                  <a:srgbClr val="006600"/>
                </a:solidFill>
                <a:latin typeface="Arial"/>
                <a:cs typeface="Arial"/>
              </a:rPr>
              <a:t>a </a:t>
            </a:r>
            <a:r>
              <a:rPr sz="1765" spc="-13" dirty="0">
                <a:solidFill>
                  <a:srgbClr val="006600"/>
                </a:solidFill>
                <a:latin typeface="Arial"/>
                <a:cs typeface="Arial"/>
              </a:rPr>
              <a:t>clustering </a:t>
            </a:r>
            <a:r>
              <a:rPr sz="1765" spc="-9" dirty="0">
                <a:solidFill>
                  <a:srgbClr val="006600"/>
                </a:solidFill>
                <a:latin typeface="Arial"/>
                <a:cs typeface="Arial"/>
              </a:rPr>
              <a:t>algorithm on locations of </a:t>
            </a:r>
            <a:r>
              <a:rPr sz="1765" spc="-13" dirty="0">
                <a:solidFill>
                  <a:srgbClr val="006600"/>
                </a:solidFill>
                <a:latin typeface="Arial"/>
                <a:cs typeface="Arial"/>
              </a:rPr>
              <a:t>interesting</a:t>
            </a:r>
            <a:r>
              <a:rPr sz="1765" spc="-110" dirty="0">
                <a:solidFill>
                  <a:srgbClr val="006600"/>
                </a:solidFill>
                <a:latin typeface="Arial"/>
                <a:cs typeface="Arial"/>
              </a:rPr>
              <a:t> </a:t>
            </a:r>
            <a:r>
              <a:rPr sz="1765" spc="-13" dirty="0">
                <a:solidFill>
                  <a:srgbClr val="006600"/>
                </a:solidFill>
                <a:latin typeface="Arial"/>
                <a:cs typeface="Arial"/>
              </a:rPr>
              <a:t>features</a:t>
            </a:r>
            <a:endParaRPr sz="1765" dirty="0">
              <a:latin typeface="Arial"/>
              <a:cs typeface="Arial"/>
            </a:endParaRPr>
          </a:p>
          <a:p>
            <a:pPr marL="1008583" lvl="2" indent="-200036">
              <a:spcBef>
                <a:spcPts val="441"/>
              </a:spcBef>
              <a:buClr>
                <a:srgbClr val="3333CC"/>
              </a:buClr>
              <a:buChar char="•"/>
              <a:tabLst>
                <a:tab pos="1008023" algn="l"/>
                <a:tab pos="1008583" algn="l"/>
              </a:tabLst>
            </a:pPr>
            <a:r>
              <a:rPr sz="1765" spc="-9" dirty="0">
                <a:solidFill>
                  <a:srgbClr val="660066"/>
                </a:solidFill>
                <a:latin typeface="Arial"/>
                <a:cs typeface="Arial"/>
              </a:rPr>
              <a:t>Yields </a:t>
            </a:r>
            <a:r>
              <a:rPr sz="1765" dirty="0">
                <a:solidFill>
                  <a:srgbClr val="660066"/>
                </a:solidFill>
                <a:latin typeface="Arial"/>
                <a:cs typeface="Arial"/>
              </a:rPr>
              <a:t>a </a:t>
            </a:r>
            <a:r>
              <a:rPr sz="1765" spc="-13" dirty="0">
                <a:solidFill>
                  <a:srgbClr val="660066"/>
                </a:solidFill>
                <a:latin typeface="Arial"/>
                <a:cs typeface="Arial"/>
              </a:rPr>
              <a:t>different </a:t>
            </a:r>
            <a:r>
              <a:rPr sz="1765" spc="-9" dirty="0">
                <a:solidFill>
                  <a:srgbClr val="660066"/>
                </a:solidFill>
                <a:latin typeface="Arial"/>
                <a:cs typeface="Arial"/>
              </a:rPr>
              <a:t>set of pooling </a:t>
            </a:r>
            <a:r>
              <a:rPr sz="1765" spc="-13" dirty="0">
                <a:solidFill>
                  <a:srgbClr val="660066"/>
                </a:solidFill>
                <a:latin typeface="Arial"/>
                <a:cs typeface="Arial"/>
              </a:rPr>
              <a:t>regions </a:t>
            </a:r>
            <a:r>
              <a:rPr sz="1765" spc="-9" dirty="0">
                <a:solidFill>
                  <a:srgbClr val="660066"/>
                </a:solidFill>
                <a:latin typeface="Arial"/>
                <a:cs typeface="Arial"/>
              </a:rPr>
              <a:t>for </a:t>
            </a:r>
            <a:r>
              <a:rPr sz="1765" spc="-13" dirty="0">
                <a:solidFill>
                  <a:srgbClr val="660066"/>
                </a:solidFill>
                <a:latin typeface="Arial"/>
                <a:cs typeface="Arial"/>
              </a:rPr>
              <a:t>each</a:t>
            </a:r>
            <a:r>
              <a:rPr sz="1765" spc="-128" dirty="0">
                <a:solidFill>
                  <a:srgbClr val="660066"/>
                </a:solidFill>
                <a:latin typeface="Arial"/>
                <a:cs typeface="Arial"/>
              </a:rPr>
              <a:t> </a:t>
            </a:r>
            <a:r>
              <a:rPr sz="1765" spc="-13" dirty="0">
                <a:solidFill>
                  <a:srgbClr val="660066"/>
                </a:solidFill>
                <a:latin typeface="Arial"/>
                <a:cs typeface="Arial"/>
              </a:rPr>
              <a:t>image</a:t>
            </a:r>
            <a:endParaRPr sz="1765" dirty="0">
              <a:latin typeface="Arial"/>
              <a:cs typeface="Arial"/>
            </a:endParaRPr>
          </a:p>
          <a:p>
            <a:pPr marL="659501" lvl="1" indent="-249344">
              <a:spcBef>
                <a:spcPts val="340"/>
              </a:spcBef>
              <a:buClr>
                <a:srgbClr val="3333CC"/>
              </a:buClr>
              <a:buChar char="•"/>
              <a:tabLst>
                <a:tab pos="658941" algn="l"/>
                <a:tab pos="659501" algn="l"/>
              </a:tabLst>
            </a:pPr>
            <a:r>
              <a:rPr sz="1765" spc="-13" dirty="0">
                <a:solidFill>
                  <a:srgbClr val="006600"/>
                </a:solidFill>
                <a:latin typeface="Arial"/>
                <a:cs typeface="Arial"/>
              </a:rPr>
              <a:t>Another approach: </a:t>
            </a:r>
            <a:r>
              <a:rPr sz="1765" spc="-9" dirty="0">
                <a:solidFill>
                  <a:srgbClr val="006600"/>
                </a:solidFill>
                <a:latin typeface="Arial"/>
                <a:cs typeface="Arial"/>
              </a:rPr>
              <a:t>learn </a:t>
            </a:r>
            <a:r>
              <a:rPr sz="1765" dirty="0">
                <a:solidFill>
                  <a:srgbClr val="006600"/>
                </a:solidFill>
                <a:latin typeface="Arial"/>
                <a:cs typeface="Arial"/>
              </a:rPr>
              <a:t>a </a:t>
            </a:r>
            <a:r>
              <a:rPr sz="1765" spc="-9" dirty="0">
                <a:solidFill>
                  <a:srgbClr val="006600"/>
                </a:solidFill>
                <a:latin typeface="Arial"/>
                <a:cs typeface="Arial"/>
              </a:rPr>
              <a:t>single pooling</a:t>
            </a:r>
            <a:r>
              <a:rPr sz="1765" spc="-97" dirty="0">
                <a:solidFill>
                  <a:srgbClr val="006600"/>
                </a:solidFill>
                <a:latin typeface="Arial"/>
                <a:cs typeface="Arial"/>
              </a:rPr>
              <a:t> </a:t>
            </a:r>
            <a:r>
              <a:rPr sz="1765" spc="-13" dirty="0">
                <a:solidFill>
                  <a:srgbClr val="006600"/>
                </a:solidFill>
                <a:latin typeface="Arial"/>
                <a:cs typeface="Arial"/>
              </a:rPr>
              <a:t>structure</a:t>
            </a:r>
            <a:endParaRPr sz="1765" dirty="0">
              <a:latin typeface="Arial"/>
              <a:cs typeface="Arial"/>
            </a:endParaRPr>
          </a:p>
          <a:p>
            <a:pPr marL="309859" marR="488042" indent="-299213">
              <a:lnSpc>
                <a:spcPct val="100800"/>
              </a:lnSpc>
              <a:spcBef>
                <a:spcPts val="432"/>
              </a:spcBef>
              <a:buChar char="•"/>
              <a:tabLst>
                <a:tab pos="309859" algn="l"/>
                <a:tab pos="310419" algn="l"/>
              </a:tabLst>
            </a:pPr>
            <a:r>
              <a:rPr lang="en-US" sz="2118" spc="-13" dirty="0">
                <a:solidFill>
                  <a:srgbClr val="3333CC"/>
                </a:solidFill>
                <a:latin typeface="Arial"/>
                <a:cs typeface="Arial"/>
              </a:rPr>
              <a:t>However: </a:t>
            </a:r>
            <a:r>
              <a:rPr sz="2118" spc="-13" dirty="0">
                <a:solidFill>
                  <a:srgbClr val="3333CC"/>
                </a:solidFill>
                <a:latin typeface="Arial"/>
                <a:cs typeface="Arial"/>
              </a:rPr>
              <a:t>Pooling </a:t>
            </a:r>
            <a:r>
              <a:rPr sz="2118" spc="-9" dirty="0">
                <a:solidFill>
                  <a:srgbClr val="3333CC"/>
                </a:solidFill>
                <a:latin typeface="Arial"/>
                <a:cs typeface="Arial"/>
              </a:rPr>
              <a:t>can </a:t>
            </a:r>
            <a:r>
              <a:rPr sz="2118" spc="-13" dirty="0">
                <a:solidFill>
                  <a:srgbClr val="3333CC"/>
                </a:solidFill>
                <a:latin typeface="Arial"/>
                <a:cs typeface="Arial"/>
              </a:rPr>
              <a:t>complicate architectures that </a:t>
            </a:r>
            <a:r>
              <a:rPr sz="2118" spc="-9" dirty="0">
                <a:solidFill>
                  <a:srgbClr val="3333CC"/>
                </a:solidFill>
                <a:latin typeface="Arial"/>
                <a:cs typeface="Arial"/>
              </a:rPr>
              <a:t>use </a:t>
            </a:r>
            <a:r>
              <a:rPr sz="2118" spc="-13" dirty="0">
                <a:solidFill>
                  <a:srgbClr val="3333CC"/>
                </a:solidFill>
                <a:latin typeface="Arial"/>
                <a:cs typeface="Arial"/>
              </a:rPr>
              <a:t>top-down  information</a:t>
            </a:r>
            <a:endParaRPr sz="2118" dirty="0">
              <a:latin typeface="Arial"/>
              <a:cs typeface="Arial"/>
            </a:endParaRPr>
          </a:p>
          <a:p>
            <a:pPr marL="659501" lvl="1" indent="-249344">
              <a:spcBef>
                <a:spcPts val="375"/>
              </a:spcBef>
              <a:buClr>
                <a:srgbClr val="3333CC"/>
              </a:buClr>
              <a:buChar char="•"/>
              <a:tabLst>
                <a:tab pos="658941" algn="l"/>
                <a:tab pos="659501" algn="l"/>
              </a:tabLst>
            </a:pPr>
            <a:r>
              <a:rPr sz="1765" spc="-13" dirty="0">
                <a:solidFill>
                  <a:srgbClr val="006600"/>
                </a:solidFill>
                <a:latin typeface="Arial"/>
                <a:cs typeface="Arial"/>
              </a:rPr>
              <a:t>E.g., Boltzmann machines </a:t>
            </a:r>
            <a:r>
              <a:rPr sz="1765" spc="-9" dirty="0">
                <a:solidFill>
                  <a:srgbClr val="006600"/>
                </a:solidFill>
                <a:latin typeface="Arial"/>
                <a:cs typeface="Arial"/>
              </a:rPr>
              <a:t>and</a:t>
            </a:r>
            <a:r>
              <a:rPr sz="1765" spc="-62" dirty="0">
                <a:solidFill>
                  <a:srgbClr val="006600"/>
                </a:solidFill>
                <a:latin typeface="Arial"/>
                <a:cs typeface="Arial"/>
              </a:rPr>
              <a:t> </a:t>
            </a:r>
            <a:r>
              <a:rPr sz="1765" spc="-13" dirty="0">
                <a:solidFill>
                  <a:srgbClr val="006600"/>
                </a:solidFill>
                <a:latin typeface="Arial"/>
                <a:cs typeface="Arial"/>
              </a:rPr>
              <a:t>autoencoders</a:t>
            </a:r>
            <a:endParaRPr sz="1765" dirty="0">
              <a:latin typeface="Arial"/>
              <a:cs typeface="Arial"/>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pic>
        <p:nvPicPr>
          <p:cNvPr id="1103" name="Shape 1103"/>
          <p:cNvPicPr preferRelativeResize="0"/>
          <p:nvPr/>
        </p:nvPicPr>
        <p:blipFill>
          <a:blip r:embed="rId3">
            <a:alphaModFix/>
          </a:blip>
          <a:stretch>
            <a:fillRect/>
          </a:stretch>
        </p:blipFill>
        <p:spPr>
          <a:xfrm>
            <a:off x="3909950" y="2213377"/>
            <a:ext cx="3996924" cy="3157099"/>
          </a:xfrm>
          <a:prstGeom prst="rect">
            <a:avLst/>
          </a:prstGeom>
          <a:noFill/>
          <a:ln>
            <a:noFill/>
          </a:ln>
        </p:spPr>
      </p:pic>
      <p:sp>
        <p:nvSpPr>
          <p:cNvPr id="1104" name="Shape 1104"/>
          <p:cNvSpPr txBox="1"/>
          <p:nvPr/>
        </p:nvSpPr>
        <p:spPr>
          <a:xfrm>
            <a:off x="1746200" y="893575"/>
            <a:ext cx="8810700" cy="1247700"/>
          </a:xfrm>
          <a:prstGeom prst="rect">
            <a:avLst/>
          </a:prstGeom>
          <a:noFill/>
          <a:ln>
            <a:noFill/>
          </a:ln>
        </p:spPr>
        <p:txBody>
          <a:bodyPr lIns="91425" tIns="91425" rIns="91425" bIns="91425" anchor="t" anchorCtr="0">
            <a:noAutofit/>
          </a:bodyPr>
          <a:lstStyle/>
          <a:p>
            <a:r>
              <a:rPr lang="en" sz="3000" kern="0">
                <a:solidFill>
                  <a:srgbClr val="000000"/>
                </a:solidFill>
                <a:latin typeface="Arial"/>
                <a:ea typeface="Arial"/>
                <a:cs typeface="Arial"/>
                <a:sym typeface="Arial"/>
              </a:rPr>
              <a:t>Pooling layer</a:t>
            </a:r>
          </a:p>
          <a:p>
            <a:pPr marL="457200" indent="-342900">
              <a:buSzPct val="100000"/>
              <a:buFontTx/>
              <a:buChar char="-"/>
            </a:pPr>
            <a:r>
              <a:rPr lang="en" kern="0">
                <a:solidFill>
                  <a:srgbClr val="000000"/>
                </a:solidFill>
                <a:latin typeface="Arial"/>
                <a:ea typeface="Arial"/>
                <a:cs typeface="Arial"/>
                <a:sym typeface="Arial"/>
              </a:rPr>
              <a:t>makes the representations smaller and more manageable </a:t>
            </a:r>
          </a:p>
          <a:p>
            <a:pPr marL="457200" indent="-342900">
              <a:buSzPct val="100000"/>
              <a:buFontTx/>
              <a:buChar char="-"/>
            </a:pPr>
            <a:r>
              <a:rPr lang="en" kern="0">
                <a:solidFill>
                  <a:srgbClr val="000000"/>
                </a:solidFill>
                <a:latin typeface="Arial"/>
                <a:ea typeface="Arial"/>
                <a:cs typeface="Arial"/>
                <a:sym typeface="Arial"/>
              </a:rPr>
              <a:t>operates over each activation map independently:</a:t>
            </a:r>
          </a:p>
          <a:p>
            <a:endParaRPr kern="0">
              <a:solidFill>
                <a:srgbClr val="000000"/>
              </a:solidFill>
              <a:latin typeface="Arial"/>
              <a:ea typeface="Arial"/>
              <a:cs typeface="Arial"/>
              <a:sym typeface="Arial"/>
            </a:endParaRPr>
          </a:p>
        </p:txBody>
      </p:sp>
      <p:sp>
        <p:nvSpPr>
          <p:cNvPr id="5" name="Slide Number Placeholder 4"/>
          <p:cNvSpPr txBox="1">
            <a:spLocks/>
          </p:cNvSpPr>
          <p:nvPr/>
        </p:nvSpPr>
        <p:spPr bwMode="auto">
          <a:xfrm>
            <a:off x="3203312" y="6237312"/>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86536453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1524000" y="0"/>
            <a:ext cx="9144000" cy="69269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6D6D6D"/>
              </a:solidFill>
            </a:endParaRPr>
          </a:p>
        </p:txBody>
      </p:sp>
      <p:sp>
        <p:nvSpPr>
          <p:cNvPr id="5" name="4 - Ορθογώνιο"/>
          <p:cNvSpPr/>
          <p:nvPr/>
        </p:nvSpPr>
        <p:spPr>
          <a:xfrm>
            <a:off x="1524000" y="692696"/>
            <a:ext cx="9144000" cy="72008"/>
          </a:xfrm>
          <a:prstGeom prst="rect">
            <a:avLst/>
          </a:prstGeom>
          <a:solidFill>
            <a:srgbClr val="001F5C"/>
          </a:solidFill>
          <a:ln>
            <a:solidFill>
              <a:srgbClr val="00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ln>
                <a:solidFill>
                  <a:srgbClr val="001F5C"/>
                </a:solidFill>
              </a:ln>
              <a:solidFill>
                <a:srgbClr val="001F5C"/>
              </a:solidFill>
            </a:endParaRPr>
          </a:p>
        </p:txBody>
      </p:sp>
      <p:sp>
        <p:nvSpPr>
          <p:cNvPr id="6" name="5 - TextBox"/>
          <p:cNvSpPr txBox="1"/>
          <p:nvPr/>
        </p:nvSpPr>
        <p:spPr>
          <a:xfrm>
            <a:off x="1487488" y="53961"/>
            <a:ext cx="9395520" cy="584775"/>
          </a:xfrm>
          <a:prstGeom prst="rect">
            <a:avLst/>
          </a:prstGeom>
          <a:noFill/>
        </p:spPr>
        <p:txBody>
          <a:bodyPr wrap="square" lIns="91440" tIns="45720" rIns="91440" bIns="45720" rtlCol="0" anchor="t">
            <a:spAutoFit/>
          </a:bodyPr>
          <a:lstStyle/>
          <a:p>
            <a:r>
              <a:rPr lang="en-US" sz="3200" b="1" dirty="0">
                <a:solidFill>
                  <a:srgbClr val="000000"/>
                </a:solidFill>
                <a:cs typeface="Calibri"/>
              </a:rPr>
              <a:t>Pooling Layer </a:t>
            </a:r>
          </a:p>
        </p:txBody>
      </p:sp>
      <p:graphicFrame>
        <p:nvGraphicFramePr>
          <p:cNvPr id="3" name="Table 2"/>
          <p:cNvGraphicFramePr>
            <a:graphicFrameLocks noGrp="1"/>
          </p:cNvGraphicFramePr>
          <p:nvPr/>
        </p:nvGraphicFramePr>
        <p:xfrm>
          <a:off x="1847528" y="2117080"/>
          <a:ext cx="3192016" cy="2752080"/>
        </p:xfrm>
        <a:graphic>
          <a:graphicData uri="http://schemas.openxmlformats.org/drawingml/2006/table">
            <a:tbl>
              <a:tblPr firstRow="1" bandRow="1">
                <a:tableStyleId>{5940675A-B579-460E-94D1-54222C63F5DA}</a:tableStyleId>
              </a:tblPr>
              <a:tblGrid>
                <a:gridCol w="798004">
                  <a:extLst>
                    <a:ext uri="{9D8B030D-6E8A-4147-A177-3AD203B41FA5}">
                      <a16:colId xmlns:a16="http://schemas.microsoft.com/office/drawing/2014/main" val="4133437808"/>
                    </a:ext>
                  </a:extLst>
                </a:gridCol>
                <a:gridCol w="798004">
                  <a:extLst>
                    <a:ext uri="{9D8B030D-6E8A-4147-A177-3AD203B41FA5}">
                      <a16:colId xmlns:a16="http://schemas.microsoft.com/office/drawing/2014/main" val="2272243611"/>
                    </a:ext>
                  </a:extLst>
                </a:gridCol>
                <a:gridCol w="798004">
                  <a:extLst>
                    <a:ext uri="{9D8B030D-6E8A-4147-A177-3AD203B41FA5}">
                      <a16:colId xmlns:a16="http://schemas.microsoft.com/office/drawing/2014/main" val="927604546"/>
                    </a:ext>
                  </a:extLst>
                </a:gridCol>
                <a:gridCol w="798004">
                  <a:extLst>
                    <a:ext uri="{9D8B030D-6E8A-4147-A177-3AD203B41FA5}">
                      <a16:colId xmlns:a16="http://schemas.microsoft.com/office/drawing/2014/main" val="2486451309"/>
                    </a:ext>
                  </a:extLst>
                </a:gridCol>
              </a:tblGrid>
              <a:tr h="688020">
                <a:tc>
                  <a:txBody>
                    <a:bodyPr/>
                    <a:lstStyle/>
                    <a:p>
                      <a:pPr algn="ctr"/>
                      <a:r>
                        <a:rPr lang="en-US" sz="2800" dirty="0"/>
                        <a:t>1</a:t>
                      </a:r>
                    </a:p>
                  </a:txBody>
                  <a:tcPr>
                    <a:solidFill>
                      <a:srgbClr val="FF0000"/>
                    </a:solidFill>
                  </a:tcPr>
                </a:tc>
                <a:tc>
                  <a:txBody>
                    <a:bodyPr/>
                    <a:lstStyle/>
                    <a:p>
                      <a:pPr algn="ctr"/>
                      <a:r>
                        <a:rPr lang="en-US" sz="2800" dirty="0"/>
                        <a:t>3</a:t>
                      </a:r>
                    </a:p>
                  </a:txBody>
                  <a:tcPr>
                    <a:solidFill>
                      <a:srgbClr val="FF0000"/>
                    </a:solidFill>
                  </a:tcPr>
                </a:tc>
                <a:tc>
                  <a:txBody>
                    <a:bodyPr/>
                    <a:lstStyle/>
                    <a:p>
                      <a:pPr algn="ctr"/>
                      <a:r>
                        <a:rPr lang="en-US" sz="2800" dirty="0"/>
                        <a:t>2</a:t>
                      </a:r>
                    </a:p>
                  </a:txBody>
                  <a:tcPr>
                    <a:solidFill>
                      <a:schemeClr val="tx2">
                        <a:lumMod val="60000"/>
                        <a:lumOff val="40000"/>
                      </a:schemeClr>
                    </a:solidFill>
                  </a:tcPr>
                </a:tc>
                <a:tc>
                  <a:txBody>
                    <a:bodyPr/>
                    <a:lstStyle/>
                    <a:p>
                      <a:pPr algn="ctr"/>
                      <a:r>
                        <a:rPr lang="en-US" sz="2800" dirty="0"/>
                        <a:t>1</a:t>
                      </a:r>
                    </a:p>
                  </a:txBody>
                  <a:tcPr>
                    <a:solidFill>
                      <a:schemeClr val="tx2">
                        <a:lumMod val="60000"/>
                        <a:lumOff val="40000"/>
                      </a:schemeClr>
                    </a:solidFill>
                  </a:tcPr>
                </a:tc>
                <a:extLst>
                  <a:ext uri="{0D108BD9-81ED-4DB2-BD59-A6C34878D82A}">
                    <a16:rowId xmlns:a16="http://schemas.microsoft.com/office/drawing/2014/main" val="2248484458"/>
                  </a:ext>
                </a:extLst>
              </a:tr>
              <a:tr h="688020">
                <a:tc>
                  <a:txBody>
                    <a:bodyPr/>
                    <a:lstStyle/>
                    <a:p>
                      <a:pPr algn="ctr"/>
                      <a:r>
                        <a:rPr lang="en-US" sz="2800" dirty="0"/>
                        <a:t>2</a:t>
                      </a:r>
                    </a:p>
                  </a:txBody>
                  <a:tcPr>
                    <a:solidFill>
                      <a:srgbClr val="FF0000"/>
                    </a:solidFill>
                  </a:tcPr>
                </a:tc>
                <a:tc>
                  <a:txBody>
                    <a:bodyPr/>
                    <a:lstStyle/>
                    <a:p>
                      <a:pPr algn="ctr"/>
                      <a:r>
                        <a:rPr lang="en-US" sz="2800" dirty="0"/>
                        <a:t>9</a:t>
                      </a:r>
                    </a:p>
                  </a:txBody>
                  <a:tcPr>
                    <a:solidFill>
                      <a:srgbClr val="FF0000"/>
                    </a:solidFill>
                  </a:tcPr>
                </a:tc>
                <a:tc>
                  <a:txBody>
                    <a:bodyPr/>
                    <a:lstStyle/>
                    <a:p>
                      <a:pPr algn="ctr"/>
                      <a:r>
                        <a:rPr lang="en-US" sz="2800" dirty="0"/>
                        <a:t>1</a:t>
                      </a:r>
                    </a:p>
                  </a:txBody>
                  <a:tcPr>
                    <a:solidFill>
                      <a:schemeClr val="tx2">
                        <a:lumMod val="60000"/>
                        <a:lumOff val="40000"/>
                      </a:schemeClr>
                    </a:solidFill>
                  </a:tcPr>
                </a:tc>
                <a:tc>
                  <a:txBody>
                    <a:bodyPr/>
                    <a:lstStyle/>
                    <a:p>
                      <a:pPr algn="ctr"/>
                      <a:r>
                        <a:rPr lang="en-US" sz="2800" dirty="0"/>
                        <a:t>1</a:t>
                      </a:r>
                    </a:p>
                  </a:txBody>
                  <a:tcPr>
                    <a:solidFill>
                      <a:schemeClr val="tx2">
                        <a:lumMod val="60000"/>
                        <a:lumOff val="40000"/>
                      </a:schemeClr>
                    </a:solidFill>
                  </a:tcPr>
                </a:tc>
                <a:extLst>
                  <a:ext uri="{0D108BD9-81ED-4DB2-BD59-A6C34878D82A}">
                    <a16:rowId xmlns:a16="http://schemas.microsoft.com/office/drawing/2014/main" val="3585742730"/>
                  </a:ext>
                </a:extLst>
              </a:tr>
              <a:tr h="688020">
                <a:tc>
                  <a:txBody>
                    <a:bodyPr/>
                    <a:lstStyle/>
                    <a:p>
                      <a:pPr algn="ctr"/>
                      <a:r>
                        <a:rPr lang="en-US" sz="2800" dirty="0"/>
                        <a:t>1</a:t>
                      </a:r>
                    </a:p>
                  </a:txBody>
                  <a:tcPr>
                    <a:solidFill>
                      <a:srgbClr val="00B050"/>
                    </a:solidFill>
                  </a:tcPr>
                </a:tc>
                <a:tc>
                  <a:txBody>
                    <a:bodyPr/>
                    <a:lstStyle/>
                    <a:p>
                      <a:pPr algn="ctr"/>
                      <a:r>
                        <a:rPr lang="en-US" sz="2800" dirty="0"/>
                        <a:t>3</a:t>
                      </a:r>
                    </a:p>
                  </a:txBody>
                  <a:tcPr>
                    <a:solidFill>
                      <a:srgbClr val="00B050"/>
                    </a:solidFill>
                  </a:tcPr>
                </a:tc>
                <a:tc>
                  <a:txBody>
                    <a:bodyPr/>
                    <a:lstStyle/>
                    <a:p>
                      <a:pPr algn="ctr"/>
                      <a:r>
                        <a:rPr lang="en-US" sz="2800" dirty="0"/>
                        <a:t>2</a:t>
                      </a:r>
                    </a:p>
                  </a:txBody>
                  <a:tcPr>
                    <a:solidFill>
                      <a:srgbClr val="FFFF00"/>
                    </a:solidFill>
                  </a:tcPr>
                </a:tc>
                <a:tc>
                  <a:txBody>
                    <a:bodyPr/>
                    <a:lstStyle/>
                    <a:p>
                      <a:pPr algn="ctr"/>
                      <a:r>
                        <a:rPr lang="en-US" sz="2800" dirty="0"/>
                        <a:t>3</a:t>
                      </a:r>
                    </a:p>
                  </a:txBody>
                  <a:tcPr>
                    <a:solidFill>
                      <a:srgbClr val="FFFF00"/>
                    </a:solidFill>
                  </a:tcPr>
                </a:tc>
                <a:extLst>
                  <a:ext uri="{0D108BD9-81ED-4DB2-BD59-A6C34878D82A}">
                    <a16:rowId xmlns:a16="http://schemas.microsoft.com/office/drawing/2014/main" val="1291434298"/>
                  </a:ext>
                </a:extLst>
              </a:tr>
              <a:tr h="688020">
                <a:tc>
                  <a:txBody>
                    <a:bodyPr/>
                    <a:lstStyle/>
                    <a:p>
                      <a:pPr algn="ctr"/>
                      <a:r>
                        <a:rPr lang="en-US" sz="2800" dirty="0"/>
                        <a:t>5</a:t>
                      </a:r>
                    </a:p>
                  </a:txBody>
                  <a:tcPr>
                    <a:solidFill>
                      <a:srgbClr val="00B050"/>
                    </a:solidFill>
                  </a:tcPr>
                </a:tc>
                <a:tc>
                  <a:txBody>
                    <a:bodyPr/>
                    <a:lstStyle/>
                    <a:p>
                      <a:pPr algn="ctr"/>
                      <a:r>
                        <a:rPr lang="en-US" sz="2800" dirty="0"/>
                        <a:t>6</a:t>
                      </a:r>
                    </a:p>
                  </a:txBody>
                  <a:tcPr>
                    <a:solidFill>
                      <a:srgbClr val="00B050"/>
                    </a:solidFill>
                  </a:tcPr>
                </a:tc>
                <a:tc>
                  <a:txBody>
                    <a:bodyPr/>
                    <a:lstStyle/>
                    <a:p>
                      <a:pPr algn="ctr"/>
                      <a:r>
                        <a:rPr lang="en-US" sz="2800" dirty="0"/>
                        <a:t>1</a:t>
                      </a:r>
                    </a:p>
                  </a:txBody>
                  <a:tcPr>
                    <a:solidFill>
                      <a:srgbClr val="FFFF00"/>
                    </a:solidFill>
                  </a:tcPr>
                </a:tc>
                <a:tc>
                  <a:txBody>
                    <a:bodyPr/>
                    <a:lstStyle/>
                    <a:p>
                      <a:pPr algn="ctr"/>
                      <a:r>
                        <a:rPr lang="en-US" sz="2800" dirty="0"/>
                        <a:t>2</a:t>
                      </a:r>
                    </a:p>
                  </a:txBody>
                  <a:tcPr>
                    <a:solidFill>
                      <a:srgbClr val="FFFF00"/>
                    </a:solidFill>
                  </a:tcPr>
                </a:tc>
                <a:extLst>
                  <a:ext uri="{0D108BD9-81ED-4DB2-BD59-A6C34878D82A}">
                    <a16:rowId xmlns:a16="http://schemas.microsoft.com/office/drawing/2014/main" val="2625592942"/>
                  </a:ext>
                </a:extLst>
              </a:tr>
            </a:tbl>
          </a:graphicData>
        </a:graphic>
      </p:graphicFrame>
      <p:graphicFrame>
        <p:nvGraphicFramePr>
          <p:cNvPr id="7" name="Table 6"/>
          <p:cNvGraphicFramePr>
            <a:graphicFrameLocks noGrp="1"/>
          </p:cNvGraphicFramePr>
          <p:nvPr/>
        </p:nvGraphicFramePr>
        <p:xfrm>
          <a:off x="7248128" y="2801156"/>
          <a:ext cx="1679848" cy="1383928"/>
        </p:xfrm>
        <a:graphic>
          <a:graphicData uri="http://schemas.openxmlformats.org/drawingml/2006/table">
            <a:tbl>
              <a:tblPr firstRow="1" bandRow="1">
                <a:tableStyleId>{5940675A-B579-460E-94D1-54222C63F5DA}</a:tableStyleId>
              </a:tblPr>
              <a:tblGrid>
                <a:gridCol w="839924">
                  <a:extLst>
                    <a:ext uri="{9D8B030D-6E8A-4147-A177-3AD203B41FA5}">
                      <a16:colId xmlns:a16="http://schemas.microsoft.com/office/drawing/2014/main" val="3589727874"/>
                    </a:ext>
                  </a:extLst>
                </a:gridCol>
                <a:gridCol w="839924">
                  <a:extLst>
                    <a:ext uri="{9D8B030D-6E8A-4147-A177-3AD203B41FA5}">
                      <a16:colId xmlns:a16="http://schemas.microsoft.com/office/drawing/2014/main" val="3974057063"/>
                    </a:ext>
                  </a:extLst>
                </a:gridCol>
              </a:tblGrid>
              <a:tr h="691964">
                <a:tc>
                  <a:txBody>
                    <a:bodyPr/>
                    <a:lstStyle/>
                    <a:p>
                      <a:endParaRPr lang="en-US" dirty="0"/>
                    </a:p>
                  </a:txBody>
                  <a:tcPr>
                    <a:solidFill>
                      <a:srgbClr val="FF0000"/>
                    </a:solidFill>
                  </a:tcPr>
                </a:tc>
                <a:tc>
                  <a:txBody>
                    <a:bodyPr/>
                    <a:lstStyle/>
                    <a:p>
                      <a:endParaRPr lang="en-US" dirty="0"/>
                    </a:p>
                  </a:txBody>
                  <a:tcPr>
                    <a:solidFill>
                      <a:schemeClr val="tx2">
                        <a:lumMod val="60000"/>
                        <a:lumOff val="40000"/>
                      </a:schemeClr>
                    </a:solidFill>
                  </a:tcPr>
                </a:tc>
                <a:extLst>
                  <a:ext uri="{0D108BD9-81ED-4DB2-BD59-A6C34878D82A}">
                    <a16:rowId xmlns:a16="http://schemas.microsoft.com/office/drawing/2014/main" val="4039117624"/>
                  </a:ext>
                </a:extLst>
              </a:tr>
              <a:tr h="691964">
                <a:tc>
                  <a:txBody>
                    <a:bodyPr/>
                    <a:lstStyle/>
                    <a:p>
                      <a:endParaRPr lang="en-US" dirty="0"/>
                    </a:p>
                  </a:txBody>
                  <a:tcPr>
                    <a:solidFill>
                      <a:srgbClr val="00B050"/>
                    </a:solidFill>
                  </a:tcPr>
                </a:tc>
                <a:tc>
                  <a:txBody>
                    <a:bodyPr/>
                    <a:lstStyle/>
                    <a:p>
                      <a:endParaRPr lang="en-US" dirty="0"/>
                    </a:p>
                  </a:txBody>
                  <a:tcPr>
                    <a:solidFill>
                      <a:srgbClr val="FFFF00"/>
                    </a:solidFill>
                  </a:tcPr>
                </a:tc>
                <a:extLst>
                  <a:ext uri="{0D108BD9-81ED-4DB2-BD59-A6C34878D82A}">
                    <a16:rowId xmlns:a16="http://schemas.microsoft.com/office/drawing/2014/main" val="1847090769"/>
                  </a:ext>
                </a:extLst>
              </a:tr>
            </a:tbl>
          </a:graphicData>
        </a:graphic>
      </p:graphicFrame>
      <p:sp>
        <p:nvSpPr>
          <p:cNvPr id="31" name="TextBox 30"/>
          <p:cNvSpPr txBox="1"/>
          <p:nvPr/>
        </p:nvSpPr>
        <p:spPr>
          <a:xfrm>
            <a:off x="1524000" y="900159"/>
            <a:ext cx="4523680" cy="523220"/>
          </a:xfrm>
          <a:prstGeom prst="rect">
            <a:avLst/>
          </a:prstGeom>
          <a:noFill/>
        </p:spPr>
        <p:txBody>
          <a:bodyPr wrap="square" rtlCol="0">
            <a:spAutoFit/>
          </a:bodyPr>
          <a:lstStyle/>
          <a:p>
            <a:r>
              <a:rPr lang="en-US" sz="2800" dirty="0"/>
              <a:t>Max pooling</a:t>
            </a:r>
          </a:p>
        </p:txBody>
      </p:sp>
    </p:spTree>
    <p:extLst>
      <p:ext uri="{BB962C8B-B14F-4D97-AF65-F5344CB8AC3E}">
        <p14:creationId xmlns:p14="http://schemas.microsoft.com/office/powerpoint/2010/main" val="158155613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1524000" y="0"/>
            <a:ext cx="9144000" cy="69269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6D6D6D"/>
              </a:solidFill>
            </a:endParaRPr>
          </a:p>
        </p:txBody>
      </p:sp>
      <p:sp>
        <p:nvSpPr>
          <p:cNvPr id="5" name="4 - Ορθογώνιο"/>
          <p:cNvSpPr/>
          <p:nvPr/>
        </p:nvSpPr>
        <p:spPr>
          <a:xfrm>
            <a:off x="1524000" y="692696"/>
            <a:ext cx="9144000" cy="72008"/>
          </a:xfrm>
          <a:prstGeom prst="rect">
            <a:avLst/>
          </a:prstGeom>
          <a:solidFill>
            <a:srgbClr val="001F5C"/>
          </a:solidFill>
          <a:ln>
            <a:solidFill>
              <a:srgbClr val="00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ln>
                <a:solidFill>
                  <a:srgbClr val="001F5C"/>
                </a:solidFill>
              </a:ln>
              <a:solidFill>
                <a:srgbClr val="001F5C"/>
              </a:solidFill>
            </a:endParaRPr>
          </a:p>
        </p:txBody>
      </p:sp>
      <p:sp>
        <p:nvSpPr>
          <p:cNvPr id="6" name="5 - TextBox"/>
          <p:cNvSpPr txBox="1"/>
          <p:nvPr/>
        </p:nvSpPr>
        <p:spPr>
          <a:xfrm>
            <a:off x="1487488" y="53961"/>
            <a:ext cx="9395520" cy="584775"/>
          </a:xfrm>
          <a:prstGeom prst="rect">
            <a:avLst/>
          </a:prstGeom>
          <a:noFill/>
        </p:spPr>
        <p:txBody>
          <a:bodyPr wrap="square" lIns="91440" tIns="45720" rIns="91440" bIns="45720" rtlCol="0" anchor="t">
            <a:spAutoFit/>
          </a:bodyPr>
          <a:lstStyle/>
          <a:p>
            <a:r>
              <a:rPr lang="en-US" sz="3200" b="1" dirty="0">
                <a:solidFill>
                  <a:srgbClr val="000000"/>
                </a:solidFill>
                <a:cs typeface="Calibri"/>
              </a:rPr>
              <a:t>Pooling Layer </a:t>
            </a:r>
          </a:p>
        </p:txBody>
      </p:sp>
      <p:graphicFrame>
        <p:nvGraphicFramePr>
          <p:cNvPr id="3" name="Table 2"/>
          <p:cNvGraphicFramePr>
            <a:graphicFrameLocks noGrp="1"/>
          </p:cNvGraphicFramePr>
          <p:nvPr/>
        </p:nvGraphicFramePr>
        <p:xfrm>
          <a:off x="1847528" y="2117080"/>
          <a:ext cx="3192016" cy="2752080"/>
        </p:xfrm>
        <a:graphic>
          <a:graphicData uri="http://schemas.openxmlformats.org/drawingml/2006/table">
            <a:tbl>
              <a:tblPr firstRow="1" bandRow="1">
                <a:tableStyleId>{5940675A-B579-460E-94D1-54222C63F5DA}</a:tableStyleId>
              </a:tblPr>
              <a:tblGrid>
                <a:gridCol w="798004">
                  <a:extLst>
                    <a:ext uri="{9D8B030D-6E8A-4147-A177-3AD203B41FA5}">
                      <a16:colId xmlns:a16="http://schemas.microsoft.com/office/drawing/2014/main" val="4133437808"/>
                    </a:ext>
                  </a:extLst>
                </a:gridCol>
                <a:gridCol w="798004">
                  <a:extLst>
                    <a:ext uri="{9D8B030D-6E8A-4147-A177-3AD203B41FA5}">
                      <a16:colId xmlns:a16="http://schemas.microsoft.com/office/drawing/2014/main" val="2272243611"/>
                    </a:ext>
                  </a:extLst>
                </a:gridCol>
                <a:gridCol w="798004">
                  <a:extLst>
                    <a:ext uri="{9D8B030D-6E8A-4147-A177-3AD203B41FA5}">
                      <a16:colId xmlns:a16="http://schemas.microsoft.com/office/drawing/2014/main" val="927604546"/>
                    </a:ext>
                  </a:extLst>
                </a:gridCol>
                <a:gridCol w="798004">
                  <a:extLst>
                    <a:ext uri="{9D8B030D-6E8A-4147-A177-3AD203B41FA5}">
                      <a16:colId xmlns:a16="http://schemas.microsoft.com/office/drawing/2014/main" val="2486451309"/>
                    </a:ext>
                  </a:extLst>
                </a:gridCol>
              </a:tblGrid>
              <a:tr h="688020">
                <a:tc>
                  <a:txBody>
                    <a:bodyPr/>
                    <a:lstStyle/>
                    <a:p>
                      <a:pPr algn="ctr"/>
                      <a:r>
                        <a:rPr lang="en-US" sz="2800" dirty="0"/>
                        <a:t>1</a:t>
                      </a:r>
                    </a:p>
                  </a:txBody>
                  <a:tcPr>
                    <a:solidFill>
                      <a:srgbClr val="FF0000"/>
                    </a:solidFill>
                  </a:tcPr>
                </a:tc>
                <a:tc>
                  <a:txBody>
                    <a:bodyPr/>
                    <a:lstStyle/>
                    <a:p>
                      <a:pPr algn="ctr"/>
                      <a:r>
                        <a:rPr lang="en-US" sz="2800" dirty="0"/>
                        <a:t>3</a:t>
                      </a:r>
                    </a:p>
                  </a:txBody>
                  <a:tcPr>
                    <a:solidFill>
                      <a:srgbClr val="FF0000"/>
                    </a:solidFill>
                  </a:tcPr>
                </a:tc>
                <a:tc>
                  <a:txBody>
                    <a:bodyPr/>
                    <a:lstStyle/>
                    <a:p>
                      <a:pPr algn="ctr"/>
                      <a:r>
                        <a:rPr lang="en-US" sz="2800" dirty="0"/>
                        <a:t>2</a:t>
                      </a:r>
                    </a:p>
                  </a:txBody>
                  <a:tcPr>
                    <a:solidFill>
                      <a:schemeClr val="tx2">
                        <a:lumMod val="60000"/>
                        <a:lumOff val="40000"/>
                      </a:schemeClr>
                    </a:solidFill>
                  </a:tcPr>
                </a:tc>
                <a:tc>
                  <a:txBody>
                    <a:bodyPr/>
                    <a:lstStyle/>
                    <a:p>
                      <a:pPr algn="ctr"/>
                      <a:r>
                        <a:rPr lang="en-US" sz="2800" dirty="0"/>
                        <a:t>1</a:t>
                      </a:r>
                    </a:p>
                  </a:txBody>
                  <a:tcPr>
                    <a:solidFill>
                      <a:schemeClr val="tx2">
                        <a:lumMod val="60000"/>
                        <a:lumOff val="40000"/>
                      </a:schemeClr>
                    </a:solidFill>
                  </a:tcPr>
                </a:tc>
                <a:extLst>
                  <a:ext uri="{0D108BD9-81ED-4DB2-BD59-A6C34878D82A}">
                    <a16:rowId xmlns:a16="http://schemas.microsoft.com/office/drawing/2014/main" val="2248484458"/>
                  </a:ext>
                </a:extLst>
              </a:tr>
              <a:tr h="688020">
                <a:tc>
                  <a:txBody>
                    <a:bodyPr/>
                    <a:lstStyle/>
                    <a:p>
                      <a:pPr algn="ctr"/>
                      <a:r>
                        <a:rPr lang="en-US" sz="2800" dirty="0"/>
                        <a:t>2</a:t>
                      </a:r>
                    </a:p>
                  </a:txBody>
                  <a:tcPr>
                    <a:solidFill>
                      <a:srgbClr val="FF0000"/>
                    </a:solidFill>
                  </a:tcPr>
                </a:tc>
                <a:tc>
                  <a:txBody>
                    <a:bodyPr/>
                    <a:lstStyle/>
                    <a:p>
                      <a:pPr algn="ctr"/>
                      <a:r>
                        <a:rPr lang="en-US" sz="2800" dirty="0"/>
                        <a:t>9</a:t>
                      </a:r>
                    </a:p>
                  </a:txBody>
                  <a:tcPr>
                    <a:solidFill>
                      <a:srgbClr val="FF0000"/>
                    </a:solidFill>
                  </a:tcPr>
                </a:tc>
                <a:tc>
                  <a:txBody>
                    <a:bodyPr/>
                    <a:lstStyle/>
                    <a:p>
                      <a:pPr algn="ctr"/>
                      <a:r>
                        <a:rPr lang="en-US" sz="2800" dirty="0"/>
                        <a:t>1</a:t>
                      </a:r>
                    </a:p>
                  </a:txBody>
                  <a:tcPr>
                    <a:solidFill>
                      <a:schemeClr val="tx2">
                        <a:lumMod val="60000"/>
                        <a:lumOff val="40000"/>
                      </a:schemeClr>
                    </a:solidFill>
                  </a:tcPr>
                </a:tc>
                <a:tc>
                  <a:txBody>
                    <a:bodyPr/>
                    <a:lstStyle/>
                    <a:p>
                      <a:pPr algn="ctr"/>
                      <a:r>
                        <a:rPr lang="en-US" sz="2800" dirty="0"/>
                        <a:t>1</a:t>
                      </a:r>
                    </a:p>
                  </a:txBody>
                  <a:tcPr>
                    <a:solidFill>
                      <a:schemeClr val="tx2">
                        <a:lumMod val="60000"/>
                        <a:lumOff val="40000"/>
                      </a:schemeClr>
                    </a:solidFill>
                  </a:tcPr>
                </a:tc>
                <a:extLst>
                  <a:ext uri="{0D108BD9-81ED-4DB2-BD59-A6C34878D82A}">
                    <a16:rowId xmlns:a16="http://schemas.microsoft.com/office/drawing/2014/main" val="3585742730"/>
                  </a:ext>
                </a:extLst>
              </a:tr>
              <a:tr h="688020">
                <a:tc>
                  <a:txBody>
                    <a:bodyPr/>
                    <a:lstStyle/>
                    <a:p>
                      <a:pPr algn="ctr"/>
                      <a:r>
                        <a:rPr lang="en-US" sz="2800" dirty="0"/>
                        <a:t>1</a:t>
                      </a:r>
                    </a:p>
                  </a:txBody>
                  <a:tcPr>
                    <a:solidFill>
                      <a:srgbClr val="00B050"/>
                    </a:solidFill>
                  </a:tcPr>
                </a:tc>
                <a:tc>
                  <a:txBody>
                    <a:bodyPr/>
                    <a:lstStyle/>
                    <a:p>
                      <a:pPr algn="ctr"/>
                      <a:r>
                        <a:rPr lang="en-US" sz="2800" dirty="0"/>
                        <a:t>3</a:t>
                      </a:r>
                    </a:p>
                  </a:txBody>
                  <a:tcPr>
                    <a:solidFill>
                      <a:srgbClr val="00B050"/>
                    </a:solidFill>
                  </a:tcPr>
                </a:tc>
                <a:tc>
                  <a:txBody>
                    <a:bodyPr/>
                    <a:lstStyle/>
                    <a:p>
                      <a:pPr algn="ctr"/>
                      <a:r>
                        <a:rPr lang="en-US" sz="2800" dirty="0"/>
                        <a:t>2</a:t>
                      </a:r>
                    </a:p>
                  </a:txBody>
                  <a:tcPr>
                    <a:solidFill>
                      <a:srgbClr val="FFFF00"/>
                    </a:solidFill>
                  </a:tcPr>
                </a:tc>
                <a:tc>
                  <a:txBody>
                    <a:bodyPr/>
                    <a:lstStyle/>
                    <a:p>
                      <a:pPr algn="ctr"/>
                      <a:r>
                        <a:rPr lang="en-US" sz="2800" dirty="0"/>
                        <a:t>3</a:t>
                      </a:r>
                    </a:p>
                  </a:txBody>
                  <a:tcPr>
                    <a:solidFill>
                      <a:srgbClr val="FFFF00"/>
                    </a:solidFill>
                  </a:tcPr>
                </a:tc>
                <a:extLst>
                  <a:ext uri="{0D108BD9-81ED-4DB2-BD59-A6C34878D82A}">
                    <a16:rowId xmlns:a16="http://schemas.microsoft.com/office/drawing/2014/main" val="1291434298"/>
                  </a:ext>
                </a:extLst>
              </a:tr>
              <a:tr h="688020">
                <a:tc>
                  <a:txBody>
                    <a:bodyPr/>
                    <a:lstStyle/>
                    <a:p>
                      <a:pPr algn="ctr"/>
                      <a:r>
                        <a:rPr lang="en-US" sz="2800" dirty="0"/>
                        <a:t>5</a:t>
                      </a:r>
                    </a:p>
                  </a:txBody>
                  <a:tcPr>
                    <a:solidFill>
                      <a:srgbClr val="00B050"/>
                    </a:solidFill>
                  </a:tcPr>
                </a:tc>
                <a:tc>
                  <a:txBody>
                    <a:bodyPr/>
                    <a:lstStyle/>
                    <a:p>
                      <a:pPr algn="ctr"/>
                      <a:r>
                        <a:rPr lang="en-US" sz="2800" dirty="0"/>
                        <a:t>6</a:t>
                      </a:r>
                    </a:p>
                  </a:txBody>
                  <a:tcPr>
                    <a:solidFill>
                      <a:srgbClr val="00B050"/>
                    </a:solidFill>
                  </a:tcPr>
                </a:tc>
                <a:tc>
                  <a:txBody>
                    <a:bodyPr/>
                    <a:lstStyle/>
                    <a:p>
                      <a:pPr algn="ctr"/>
                      <a:r>
                        <a:rPr lang="en-US" sz="2800" dirty="0"/>
                        <a:t>1</a:t>
                      </a:r>
                    </a:p>
                  </a:txBody>
                  <a:tcPr>
                    <a:solidFill>
                      <a:srgbClr val="FFFF00"/>
                    </a:solidFill>
                  </a:tcPr>
                </a:tc>
                <a:tc>
                  <a:txBody>
                    <a:bodyPr/>
                    <a:lstStyle/>
                    <a:p>
                      <a:pPr algn="ctr"/>
                      <a:r>
                        <a:rPr lang="en-US" sz="2800" dirty="0"/>
                        <a:t>2</a:t>
                      </a:r>
                    </a:p>
                  </a:txBody>
                  <a:tcPr>
                    <a:solidFill>
                      <a:srgbClr val="FFFF00"/>
                    </a:solidFill>
                  </a:tcPr>
                </a:tc>
                <a:extLst>
                  <a:ext uri="{0D108BD9-81ED-4DB2-BD59-A6C34878D82A}">
                    <a16:rowId xmlns:a16="http://schemas.microsoft.com/office/drawing/2014/main" val="2625592942"/>
                  </a:ext>
                </a:extLst>
              </a:tr>
            </a:tbl>
          </a:graphicData>
        </a:graphic>
      </p:graphicFrame>
      <p:graphicFrame>
        <p:nvGraphicFramePr>
          <p:cNvPr id="7" name="Table 6"/>
          <p:cNvGraphicFramePr>
            <a:graphicFrameLocks noGrp="1"/>
          </p:cNvGraphicFramePr>
          <p:nvPr/>
        </p:nvGraphicFramePr>
        <p:xfrm>
          <a:off x="7248128" y="2801156"/>
          <a:ext cx="1679848" cy="1383928"/>
        </p:xfrm>
        <a:graphic>
          <a:graphicData uri="http://schemas.openxmlformats.org/drawingml/2006/table">
            <a:tbl>
              <a:tblPr firstRow="1" bandRow="1">
                <a:tableStyleId>{5940675A-B579-460E-94D1-54222C63F5DA}</a:tableStyleId>
              </a:tblPr>
              <a:tblGrid>
                <a:gridCol w="839924">
                  <a:extLst>
                    <a:ext uri="{9D8B030D-6E8A-4147-A177-3AD203B41FA5}">
                      <a16:colId xmlns:a16="http://schemas.microsoft.com/office/drawing/2014/main" val="3589727874"/>
                    </a:ext>
                  </a:extLst>
                </a:gridCol>
                <a:gridCol w="839924">
                  <a:extLst>
                    <a:ext uri="{9D8B030D-6E8A-4147-A177-3AD203B41FA5}">
                      <a16:colId xmlns:a16="http://schemas.microsoft.com/office/drawing/2014/main" val="3974057063"/>
                    </a:ext>
                  </a:extLst>
                </a:gridCol>
              </a:tblGrid>
              <a:tr h="691964">
                <a:tc>
                  <a:txBody>
                    <a:bodyPr/>
                    <a:lstStyle/>
                    <a:p>
                      <a:pPr algn="ctr"/>
                      <a:r>
                        <a:rPr lang="en-US" sz="2800" dirty="0"/>
                        <a:t>9</a:t>
                      </a:r>
                    </a:p>
                  </a:txBody>
                  <a:tcPr>
                    <a:solidFill>
                      <a:srgbClr val="FF0000"/>
                    </a:solidFill>
                  </a:tcPr>
                </a:tc>
                <a:tc>
                  <a:txBody>
                    <a:bodyPr/>
                    <a:lstStyle/>
                    <a:p>
                      <a:pPr algn="ctr"/>
                      <a:endParaRPr lang="en-US" sz="2800" dirty="0"/>
                    </a:p>
                  </a:txBody>
                  <a:tcPr>
                    <a:solidFill>
                      <a:schemeClr val="tx2">
                        <a:lumMod val="60000"/>
                        <a:lumOff val="40000"/>
                      </a:schemeClr>
                    </a:solidFill>
                  </a:tcPr>
                </a:tc>
                <a:extLst>
                  <a:ext uri="{0D108BD9-81ED-4DB2-BD59-A6C34878D82A}">
                    <a16:rowId xmlns:a16="http://schemas.microsoft.com/office/drawing/2014/main" val="4039117624"/>
                  </a:ext>
                </a:extLst>
              </a:tr>
              <a:tr h="691964">
                <a:tc>
                  <a:txBody>
                    <a:bodyPr/>
                    <a:lstStyle/>
                    <a:p>
                      <a:pPr algn="ctr"/>
                      <a:endParaRPr lang="en-US" sz="2800" dirty="0"/>
                    </a:p>
                  </a:txBody>
                  <a:tcPr>
                    <a:solidFill>
                      <a:srgbClr val="00B050"/>
                    </a:solidFill>
                  </a:tcPr>
                </a:tc>
                <a:tc>
                  <a:txBody>
                    <a:bodyPr/>
                    <a:lstStyle/>
                    <a:p>
                      <a:pPr algn="ctr"/>
                      <a:endParaRPr lang="en-US" sz="2800" dirty="0"/>
                    </a:p>
                  </a:txBody>
                  <a:tcPr>
                    <a:solidFill>
                      <a:srgbClr val="FFFF00"/>
                    </a:solidFill>
                  </a:tcPr>
                </a:tc>
                <a:extLst>
                  <a:ext uri="{0D108BD9-81ED-4DB2-BD59-A6C34878D82A}">
                    <a16:rowId xmlns:a16="http://schemas.microsoft.com/office/drawing/2014/main" val="1847090769"/>
                  </a:ext>
                </a:extLst>
              </a:tr>
            </a:tbl>
          </a:graphicData>
        </a:graphic>
      </p:graphicFrame>
      <p:sp>
        <p:nvSpPr>
          <p:cNvPr id="31" name="TextBox 30"/>
          <p:cNvSpPr txBox="1"/>
          <p:nvPr/>
        </p:nvSpPr>
        <p:spPr>
          <a:xfrm>
            <a:off x="1524000" y="900159"/>
            <a:ext cx="4523680" cy="523220"/>
          </a:xfrm>
          <a:prstGeom prst="rect">
            <a:avLst/>
          </a:prstGeom>
          <a:noFill/>
        </p:spPr>
        <p:txBody>
          <a:bodyPr wrap="square" rtlCol="0">
            <a:spAutoFit/>
          </a:bodyPr>
          <a:lstStyle/>
          <a:p>
            <a:r>
              <a:rPr lang="en-US" sz="2800" dirty="0"/>
              <a:t>Max pooling</a:t>
            </a:r>
          </a:p>
        </p:txBody>
      </p:sp>
    </p:spTree>
    <p:extLst>
      <p:ext uri="{BB962C8B-B14F-4D97-AF65-F5344CB8AC3E}">
        <p14:creationId xmlns:p14="http://schemas.microsoft.com/office/powerpoint/2010/main" val="251194096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1524000" y="0"/>
            <a:ext cx="9144000" cy="69269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6D6D6D"/>
              </a:solidFill>
            </a:endParaRPr>
          </a:p>
        </p:txBody>
      </p:sp>
      <p:sp>
        <p:nvSpPr>
          <p:cNvPr id="5" name="4 - Ορθογώνιο"/>
          <p:cNvSpPr/>
          <p:nvPr/>
        </p:nvSpPr>
        <p:spPr>
          <a:xfrm>
            <a:off x="1524000" y="692696"/>
            <a:ext cx="9144000" cy="72008"/>
          </a:xfrm>
          <a:prstGeom prst="rect">
            <a:avLst/>
          </a:prstGeom>
          <a:solidFill>
            <a:srgbClr val="001F5C"/>
          </a:solidFill>
          <a:ln>
            <a:solidFill>
              <a:srgbClr val="00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ln>
                <a:solidFill>
                  <a:srgbClr val="001F5C"/>
                </a:solidFill>
              </a:ln>
              <a:solidFill>
                <a:srgbClr val="001F5C"/>
              </a:solidFill>
            </a:endParaRPr>
          </a:p>
        </p:txBody>
      </p:sp>
      <p:sp>
        <p:nvSpPr>
          <p:cNvPr id="6" name="5 - TextBox"/>
          <p:cNvSpPr txBox="1"/>
          <p:nvPr/>
        </p:nvSpPr>
        <p:spPr>
          <a:xfrm>
            <a:off x="1487488" y="53961"/>
            <a:ext cx="9395520" cy="584775"/>
          </a:xfrm>
          <a:prstGeom prst="rect">
            <a:avLst/>
          </a:prstGeom>
          <a:noFill/>
        </p:spPr>
        <p:txBody>
          <a:bodyPr wrap="square" lIns="91440" tIns="45720" rIns="91440" bIns="45720" rtlCol="0" anchor="t">
            <a:spAutoFit/>
          </a:bodyPr>
          <a:lstStyle/>
          <a:p>
            <a:r>
              <a:rPr lang="en-US" sz="3200" b="1" dirty="0">
                <a:solidFill>
                  <a:srgbClr val="000000"/>
                </a:solidFill>
                <a:cs typeface="Calibri"/>
              </a:rPr>
              <a:t>Pooling Layer </a:t>
            </a:r>
          </a:p>
        </p:txBody>
      </p:sp>
      <p:graphicFrame>
        <p:nvGraphicFramePr>
          <p:cNvPr id="3" name="Table 2"/>
          <p:cNvGraphicFramePr>
            <a:graphicFrameLocks noGrp="1"/>
          </p:cNvGraphicFramePr>
          <p:nvPr/>
        </p:nvGraphicFramePr>
        <p:xfrm>
          <a:off x="1847528" y="2117080"/>
          <a:ext cx="3192016" cy="2752080"/>
        </p:xfrm>
        <a:graphic>
          <a:graphicData uri="http://schemas.openxmlformats.org/drawingml/2006/table">
            <a:tbl>
              <a:tblPr firstRow="1" bandRow="1">
                <a:tableStyleId>{5940675A-B579-460E-94D1-54222C63F5DA}</a:tableStyleId>
              </a:tblPr>
              <a:tblGrid>
                <a:gridCol w="798004">
                  <a:extLst>
                    <a:ext uri="{9D8B030D-6E8A-4147-A177-3AD203B41FA5}">
                      <a16:colId xmlns:a16="http://schemas.microsoft.com/office/drawing/2014/main" val="4133437808"/>
                    </a:ext>
                  </a:extLst>
                </a:gridCol>
                <a:gridCol w="798004">
                  <a:extLst>
                    <a:ext uri="{9D8B030D-6E8A-4147-A177-3AD203B41FA5}">
                      <a16:colId xmlns:a16="http://schemas.microsoft.com/office/drawing/2014/main" val="2272243611"/>
                    </a:ext>
                  </a:extLst>
                </a:gridCol>
                <a:gridCol w="798004">
                  <a:extLst>
                    <a:ext uri="{9D8B030D-6E8A-4147-A177-3AD203B41FA5}">
                      <a16:colId xmlns:a16="http://schemas.microsoft.com/office/drawing/2014/main" val="927604546"/>
                    </a:ext>
                  </a:extLst>
                </a:gridCol>
                <a:gridCol w="798004">
                  <a:extLst>
                    <a:ext uri="{9D8B030D-6E8A-4147-A177-3AD203B41FA5}">
                      <a16:colId xmlns:a16="http://schemas.microsoft.com/office/drawing/2014/main" val="2486451309"/>
                    </a:ext>
                  </a:extLst>
                </a:gridCol>
              </a:tblGrid>
              <a:tr h="688020">
                <a:tc>
                  <a:txBody>
                    <a:bodyPr/>
                    <a:lstStyle/>
                    <a:p>
                      <a:pPr algn="ctr"/>
                      <a:r>
                        <a:rPr lang="en-US" sz="2800" dirty="0"/>
                        <a:t>1</a:t>
                      </a:r>
                    </a:p>
                  </a:txBody>
                  <a:tcPr>
                    <a:solidFill>
                      <a:srgbClr val="FF0000"/>
                    </a:solidFill>
                  </a:tcPr>
                </a:tc>
                <a:tc>
                  <a:txBody>
                    <a:bodyPr/>
                    <a:lstStyle/>
                    <a:p>
                      <a:pPr algn="ctr"/>
                      <a:r>
                        <a:rPr lang="en-US" sz="2800" dirty="0"/>
                        <a:t>3</a:t>
                      </a:r>
                    </a:p>
                  </a:txBody>
                  <a:tcPr>
                    <a:solidFill>
                      <a:srgbClr val="FF0000"/>
                    </a:solidFill>
                  </a:tcPr>
                </a:tc>
                <a:tc>
                  <a:txBody>
                    <a:bodyPr/>
                    <a:lstStyle/>
                    <a:p>
                      <a:pPr algn="ctr"/>
                      <a:r>
                        <a:rPr lang="en-US" sz="2800" dirty="0"/>
                        <a:t>2</a:t>
                      </a:r>
                    </a:p>
                  </a:txBody>
                  <a:tcPr>
                    <a:solidFill>
                      <a:schemeClr val="tx2">
                        <a:lumMod val="60000"/>
                        <a:lumOff val="40000"/>
                      </a:schemeClr>
                    </a:solidFill>
                  </a:tcPr>
                </a:tc>
                <a:tc>
                  <a:txBody>
                    <a:bodyPr/>
                    <a:lstStyle/>
                    <a:p>
                      <a:pPr algn="ctr"/>
                      <a:r>
                        <a:rPr lang="en-US" sz="2800" dirty="0"/>
                        <a:t>1</a:t>
                      </a:r>
                    </a:p>
                  </a:txBody>
                  <a:tcPr>
                    <a:solidFill>
                      <a:schemeClr val="tx2">
                        <a:lumMod val="60000"/>
                        <a:lumOff val="40000"/>
                      </a:schemeClr>
                    </a:solidFill>
                  </a:tcPr>
                </a:tc>
                <a:extLst>
                  <a:ext uri="{0D108BD9-81ED-4DB2-BD59-A6C34878D82A}">
                    <a16:rowId xmlns:a16="http://schemas.microsoft.com/office/drawing/2014/main" val="2248484458"/>
                  </a:ext>
                </a:extLst>
              </a:tr>
              <a:tr h="688020">
                <a:tc>
                  <a:txBody>
                    <a:bodyPr/>
                    <a:lstStyle/>
                    <a:p>
                      <a:pPr algn="ctr"/>
                      <a:r>
                        <a:rPr lang="en-US" sz="2800" dirty="0"/>
                        <a:t>2</a:t>
                      </a:r>
                    </a:p>
                  </a:txBody>
                  <a:tcPr>
                    <a:solidFill>
                      <a:srgbClr val="FF0000"/>
                    </a:solidFill>
                  </a:tcPr>
                </a:tc>
                <a:tc>
                  <a:txBody>
                    <a:bodyPr/>
                    <a:lstStyle/>
                    <a:p>
                      <a:pPr algn="ctr"/>
                      <a:r>
                        <a:rPr lang="en-US" sz="2800" dirty="0"/>
                        <a:t>9</a:t>
                      </a:r>
                    </a:p>
                  </a:txBody>
                  <a:tcPr>
                    <a:solidFill>
                      <a:srgbClr val="FF0000"/>
                    </a:solidFill>
                  </a:tcPr>
                </a:tc>
                <a:tc>
                  <a:txBody>
                    <a:bodyPr/>
                    <a:lstStyle/>
                    <a:p>
                      <a:pPr algn="ctr"/>
                      <a:r>
                        <a:rPr lang="en-US" sz="2800" dirty="0"/>
                        <a:t>1</a:t>
                      </a:r>
                    </a:p>
                  </a:txBody>
                  <a:tcPr>
                    <a:solidFill>
                      <a:schemeClr val="tx2">
                        <a:lumMod val="60000"/>
                        <a:lumOff val="40000"/>
                      </a:schemeClr>
                    </a:solidFill>
                  </a:tcPr>
                </a:tc>
                <a:tc>
                  <a:txBody>
                    <a:bodyPr/>
                    <a:lstStyle/>
                    <a:p>
                      <a:pPr algn="ctr"/>
                      <a:r>
                        <a:rPr lang="en-US" sz="2800" dirty="0"/>
                        <a:t>1</a:t>
                      </a:r>
                    </a:p>
                  </a:txBody>
                  <a:tcPr>
                    <a:solidFill>
                      <a:schemeClr val="tx2">
                        <a:lumMod val="60000"/>
                        <a:lumOff val="40000"/>
                      </a:schemeClr>
                    </a:solidFill>
                  </a:tcPr>
                </a:tc>
                <a:extLst>
                  <a:ext uri="{0D108BD9-81ED-4DB2-BD59-A6C34878D82A}">
                    <a16:rowId xmlns:a16="http://schemas.microsoft.com/office/drawing/2014/main" val="3585742730"/>
                  </a:ext>
                </a:extLst>
              </a:tr>
              <a:tr h="688020">
                <a:tc>
                  <a:txBody>
                    <a:bodyPr/>
                    <a:lstStyle/>
                    <a:p>
                      <a:pPr algn="ctr"/>
                      <a:r>
                        <a:rPr lang="en-US" sz="2800" dirty="0"/>
                        <a:t>1</a:t>
                      </a:r>
                    </a:p>
                  </a:txBody>
                  <a:tcPr>
                    <a:solidFill>
                      <a:srgbClr val="00B050"/>
                    </a:solidFill>
                  </a:tcPr>
                </a:tc>
                <a:tc>
                  <a:txBody>
                    <a:bodyPr/>
                    <a:lstStyle/>
                    <a:p>
                      <a:pPr algn="ctr"/>
                      <a:r>
                        <a:rPr lang="en-US" sz="2800" dirty="0"/>
                        <a:t>3</a:t>
                      </a:r>
                    </a:p>
                  </a:txBody>
                  <a:tcPr>
                    <a:solidFill>
                      <a:srgbClr val="00B050"/>
                    </a:solidFill>
                  </a:tcPr>
                </a:tc>
                <a:tc>
                  <a:txBody>
                    <a:bodyPr/>
                    <a:lstStyle/>
                    <a:p>
                      <a:pPr algn="ctr"/>
                      <a:r>
                        <a:rPr lang="en-US" sz="2800" dirty="0"/>
                        <a:t>2</a:t>
                      </a:r>
                    </a:p>
                  </a:txBody>
                  <a:tcPr>
                    <a:solidFill>
                      <a:srgbClr val="FFFF00"/>
                    </a:solidFill>
                  </a:tcPr>
                </a:tc>
                <a:tc>
                  <a:txBody>
                    <a:bodyPr/>
                    <a:lstStyle/>
                    <a:p>
                      <a:pPr algn="ctr"/>
                      <a:r>
                        <a:rPr lang="en-US" sz="2800" dirty="0"/>
                        <a:t>3</a:t>
                      </a:r>
                    </a:p>
                  </a:txBody>
                  <a:tcPr>
                    <a:solidFill>
                      <a:srgbClr val="FFFF00"/>
                    </a:solidFill>
                  </a:tcPr>
                </a:tc>
                <a:extLst>
                  <a:ext uri="{0D108BD9-81ED-4DB2-BD59-A6C34878D82A}">
                    <a16:rowId xmlns:a16="http://schemas.microsoft.com/office/drawing/2014/main" val="1291434298"/>
                  </a:ext>
                </a:extLst>
              </a:tr>
              <a:tr h="688020">
                <a:tc>
                  <a:txBody>
                    <a:bodyPr/>
                    <a:lstStyle/>
                    <a:p>
                      <a:pPr algn="ctr"/>
                      <a:r>
                        <a:rPr lang="en-US" sz="2800" dirty="0"/>
                        <a:t>5</a:t>
                      </a:r>
                    </a:p>
                  </a:txBody>
                  <a:tcPr>
                    <a:solidFill>
                      <a:srgbClr val="00B050"/>
                    </a:solidFill>
                  </a:tcPr>
                </a:tc>
                <a:tc>
                  <a:txBody>
                    <a:bodyPr/>
                    <a:lstStyle/>
                    <a:p>
                      <a:pPr algn="ctr"/>
                      <a:r>
                        <a:rPr lang="en-US" sz="2800" dirty="0"/>
                        <a:t>6</a:t>
                      </a:r>
                    </a:p>
                  </a:txBody>
                  <a:tcPr>
                    <a:solidFill>
                      <a:srgbClr val="00B050"/>
                    </a:solidFill>
                  </a:tcPr>
                </a:tc>
                <a:tc>
                  <a:txBody>
                    <a:bodyPr/>
                    <a:lstStyle/>
                    <a:p>
                      <a:pPr algn="ctr"/>
                      <a:r>
                        <a:rPr lang="en-US" sz="2800" dirty="0"/>
                        <a:t>1</a:t>
                      </a:r>
                    </a:p>
                  </a:txBody>
                  <a:tcPr>
                    <a:solidFill>
                      <a:srgbClr val="FFFF00"/>
                    </a:solidFill>
                  </a:tcPr>
                </a:tc>
                <a:tc>
                  <a:txBody>
                    <a:bodyPr/>
                    <a:lstStyle/>
                    <a:p>
                      <a:pPr algn="ctr"/>
                      <a:r>
                        <a:rPr lang="en-US" sz="2800" dirty="0"/>
                        <a:t>2</a:t>
                      </a:r>
                    </a:p>
                  </a:txBody>
                  <a:tcPr>
                    <a:solidFill>
                      <a:srgbClr val="FFFF00"/>
                    </a:solidFill>
                  </a:tcPr>
                </a:tc>
                <a:extLst>
                  <a:ext uri="{0D108BD9-81ED-4DB2-BD59-A6C34878D82A}">
                    <a16:rowId xmlns:a16="http://schemas.microsoft.com/office/drawing/2014/main" val="2625592942"/>
                  </a:ext>
                </a:extLst>
              </a:tr>
            </a:tbl>
          </a:graphicData>
        </a:graphic>
      </p:graphicFrame>
      <p:graphicFrame>
        <p:nvGraphicFramePr>
          <p:cNvPr id="7" name="Table 6"/>
          <p:cNvGraphicFramePr>
            <a:graphicFrameLocks noGrp="1"/>
          </p:cNvGraphicFramePr>
          <p:nvPr/>
        </p:nvGraphicFramePr>
        <p:xfrm>
          <a:off x="7248128" y="2801156"/>
          <a:ext cx="1679848" cy="1383928"/>
        </p:xfrm>
        <a:graphic>
          <a:graphicData uri="http://schemas.openxmlformats.org/drawingml/2006/table">
            <a:tbl>
              <a:tblPr firstRow="1" bandRow="1">
                <a:tableStyleId>{5940675A-B579-460E-94D1-54222C63F5DA}</a:tableStyleId>
              </a:tblPr>
              <a:tblGrid>
                <a:gridCol w="839924">
                  <a:extLst>
                    <a:ext uri="{9D8B030D-6E8A-4147-A177-3AD203B41FA5}">
                      <a16:colId xmlns:a16="http://schemas.microsoft.com/office/drawing/2014/main" val="3589727874"/>
                    </a:ext>
                  </a:extLst>
                </a:gridCol>
                <a:gridCol w="839924">
                  <a:extLst>
                    <a:ext uri="{9D8B030D-6E8A-4147-A177-3AD203B41FA5}">
                      <a16:colId xmlns:a16="http://schemas.microsoft.com/office/drawing/2014/main" val="3974057063"/>
                    </a:ext>
                  </a:extLst>
                </a:gridCol>
              </a:tblGrid>
              <a:tr h="691964">
                <a:tc>
                  <a:txBody>
                    <a:bodyPr/>
                    <a:lstStyle/>
                    <a:p>
                      <a:pPr algn="ctr"/>
                      <a:r>
                        <a:rPr lang="en-US" sz="2800" dirty="0"/>
                        <a:t>9</a:t>
                      </a:r>
                    </a:p>
                  </a:txBody>
                  <a:tcPr>
                    <a:solidFill>
                      <a:srgbClr val="FF0000"/>
                    </a:solidFill>
                  </a:tcPr>
                </a:tc>
                <a:tc>
                  <a:txBody>
                    <a:bodyPr/>
                    <a:lstStyle/>
                    <a:p>
                      <a:pPr algn="ctr"/>
                      <a:r>
                        <a:rPr lang="en-US" sz="2800" dirty="0"/>
                        <a:t>2</a:t>
                      </a:r>
                    </a:p>
                  </a:txBody>
                  <a:tcPr>
                    <a:solidFill>
                      <a:schemeClr val="tx2">
                        <a:lumMod val="60000"/>
                        <a:lumOff val="40000"/>
                      </a:schemeClr>
                    </a:solidFill>
                  </a:tcPr>
                </a:tc>
                <a:extLst>
                  <a:ext uri="{0D108BD9-81ED-4DB2-BD59-A6C34878D82A}">
                    <a16:rowId xmlns:a16="http://schemas.microsoft.com/office/drawing/2014/main" val="4039117624"/>
                  </a:ext>
                </a:extLst>
              </a:tr>
              <a:tr h="691964">
                <a:tc>
                  <a:txBody>
                    <a:bodyPr/>
                    <a:lstStyle/>
                    <a:p>
                      <a:pPr algn="ctr"/>
                      <a:r>
                        <a:rPr lang="en-US" sz="2800" dirty="0"/>
                        <a:t>6</a:t>
                      </a:r>
                    </a:p>
                  </a:txBody>
                  <a:tcPr>
                    <a:solidFill>
                      <a:srgbClr val="00B050"/>
                    </a:solidFill>
                  </a:tcPr>
                </a:tc>
                <a:tc>
                  <a:txBody>
                    <a:bodyPr/>
                    <a:lstStyle/>
                    <a:p>
                      <a:pPr algn="ctr"/>
                      <a:r>
                        <a:rPr lang="en-US" sz="2800" dirty="0"/>
                        <a:t>3</a:t>
                      </a:r>
                    </a:p>
                  </a:txBody>
                  <a:tcPr>
                    <a:solidFill>
                      <a:srgbClr val="FFFF00"/>
                    </a:solidFill>
                  </a:tcPr>
                </a:tc>
                <a:extLst>
                  <a:ext uri="{0D108BD9-81ED-4DB2-BD59-A6C34878D82A}">
                    <a16:rowId xmlns:a16="http://schemas.microsoft.com/office/drawing/2014/main" val="1847090769"/>
                  </a:ext>
                </a:extLst>
              </a:tr>
            </a:tbl>
          </a:graphicData>
        </a:graphic>
      </p:graphicFrame>
      <p:sp>
        <p:nvSpPr>
          <p:cNvPr id="31" name="TextBox 30"/>
          <p:cNvSpPr txBox="1"/>
          <p:nvPr/>
        </p:nvSpPr>
        <p:spPr>
          <a:xfrm>
            <a:off x="1524000" y="900159"/>
            <a:ext cx="4523680" cy="523220"/>
          </a:xfrm>
          <a:prstGeom prst="rect">
            <a:avLst/>
          </a:prstGeom>
          <a:noFill/>
        </p:spPr>
        <p:txBody>
          <a:bodyPr wrap="square" rtlCol="0">
            <a:spAutoFit/>
          </a:bodyPr>
          <a:lstStyle/>
          <a:p>
            <a:r>
              <a:rPr lang="en-US" sz="2800" dirty="0"/>
              <a:t>Max pooling</a:t>
            </a:r>
          </a:p>
        </p:txBody>
      </p:sp>
      <p:sp>
        <p:nvSpPr>
          <p:cNvPr id="8" name="TextBox 7"/>
          <p:cNvSpPr txBox="1"/>
          <p:nvPr/>
        </p:nvSpPr>
        <p:spPr>
          <a:xfrm>
            <a:off x="3035648" y="5138027"/>
            <a:ext cx="2268264" cy="523220"/>
          </a:xfrm>
          <a:prstGeom prst="rect">
            <a:avLst/>
          </a:prstGeom>
          <a:noFill/>
        </p:spPr>
        <p:txBody>
          <a:bodyPr wrap="square" rtlCol="0">
            <a:spAutoFit/>
          </a:bodyPr>
          <a:lstStyle/>
          <a:p>
            <a:r>
              <a:rPr lang="en-US" sz="2800" dirty="0"/>
              <a:t>4 x 4</a:t>
            </a:r>
          </a:p>
        </p:txBody>
      </p:sp>
      <p:sp>
        <p:nvSpPr>
          <p:cNvPr id="10" name="TextBox 9"/>
          <p:cNvSpPr txBox="1"/>
          <p:nvPr/>
        </p:nvSpPr>
        <p:spPr>
          <a:xfrm>
            <a:off x="7994216" y="5138027"/>
            <a:ext cx="1008112" cy="523220"/>
          </a:xfrm>
          <a:prstGeom prst="rect">
            <a:avLst/>
          </a:prstGeom>
          <a:noFill/>
        </p:spPr>
        <p:txBody>
          <a:bodyPr wrap="square" rtlCol="0">
            <a:spAutoFit/>
          </a:bodyPr>
          <a:lstStyle/>
          <a:p>
            <a:r>
              <a:rPr lang="en-US" sz="2800" dirty="0"/>
              <a:t>2 x 2</a:t>
            </a:r>
          </a:p>
        </p:txBody>
      </p:sp>
      <p:sp>
        <p:nvSpPr>
          <p:cNvPr id="11" name="TextBox 10"/>
          <p:cNvSpPr txBox="1"/>
          <p:nvPr/>
        </p:nvSpPr>
        <p:spPr>
          <a:xfrm>
            <a:off x="7248128" y="899181"/>
            <a:ext cx="1127472" cy="1384995"/>
          </a:xfrm>
          <a:prstGeom prst="rect">
            <a:avLst/>
          </a:prstGeom>
          <a:noFill/>
        </p:spPr>
        <p:txBody>
          <a:bodyPr wrap="square" rtlCol="0">
            <a:spAutoFit/>
          </a:bodyPr>
          <a:lstStyle/>
          <a:p>
            <a:r>
              <a:rPr lang="en-US" sz="2800" dirty="0"/>
              <a:t>f = 2</a:t>
            </a:r>
          </a:p>
          <a:p>
            <a:r>
              <a:rPr lang="en-US" sz="2800" dirty="0"/>
              <a:t>s = 2</a:t>
            </a:r>
          </a:p>
          <a:p>
            <a:r>
              <a:rPr lang="en-US" sz="2800" dirty="0"/>
              <a:t>p = 0</a:t>
            </a:r>
          </a:p>
        </p:txBody>
      </p:sp>
      <p:sp>
        <p:nvSpPr>
          <p:cNvPr id="12" name="TextBox 11"/>
          <p:cNvSpPr txBox="1"/>
          <p:nvPr/>
        </p:nvSpPr>
        <p:spPr>
          <a:xfrm>
            <a:off x="3035648" y="5777594"/>
            <a:ext cx="1127472" cy="523220"/>
          </a:xfrm>
          <a:prstGeom prst="rect">
            <a:avLst/>
          </a:prstGeom>
          <a:noFill/>
        </p:spPr>
        <p:txBody>
          <a:bodyPr wrap="square" rtlCol="0">
            <a:spAutoFit/>
          </a:bodyPr>
          <a:lstStyle/>
          <a:p>
            <a:r>
              <a:rPr lang="en-US" sz="2800" dirty="0"/>
              <a:t>n x n</a:t>
            </a:r>
          </a:p>
        </p:txBody>
      </p:sp>
      <mc:AlternateContent xmlns:mc="http://schemas.openxmlformats.org/markup-compatibility/2006" xmlns:a14="http://schemas.microsoft.com/office/drawing/2010/main">
        <mc:Choice Requires="a14">
          <p:sp>
            <p:nvSpPr>
              <p:cNvPr id="15" name="TextBox 14"/>
              <p:cNvSpPr txBox="1"/>
              <p:nvPr/>
            </p:nvSpPr>
            <p:spPr>
              <a:xfrm>
                <a:off x="6401279" y="5661248"/>
                <a:ext cx="4193987" cy="1050993"/>
              </a:xfrm>
              <a:prstGeom prst="rect">
                <a:avLst/>
              </a:prstGeom>
              <a:noFill/>
            </p:spPr>
            <p:txBody>
              <a:bodyPr wrap="square" rtlCol="0">
                <a:spAutoFit/>
              </a:bodyPr>
              <a:lstStyle/>
              <a:p>
                <a14:m>
                  <m:oMath xmlns:m="http://schemas.openxmlformats.org/officeDocument/2006/math">
                    <m:d>
                      <m:dPr>
                        <m:begChr m:val=""/>
                        <m:endChr m:val="⌋"/>
                        <m:ctrlPr>
                          <a:rPr lang="en-US" sz="2800" i="1" dirty="0">
                            <a:latin typeface="Cambria Math" panose="02040503050406030204" pitchFamily="18" charset="0"/>
                          </a:rPr>
                        </m:ctrlPr>
                      </m:dPr>
                      <m:e>
                        <m:d>
                          <m:dPr>
                            <m:begChr m:val="⌊"/>
                            <m:endChr m:val=""/>
                            <m:ctrlPr>
                              <a:rPr lang="en-US" sz="2800" i="1">
                                <a:latin typeface="Cambria Math" panose="02040503050406030204" pitchFamily="18" charset="0"/>
                              </a:rPr>
                            </m:ctrlPr>
                          </m:dPr>
                          <m:e>
                            <m:f>
                              <m:fPr>
                                <m:ctrlPr>
                                  <a:rPr lang="en-US" sz="2800" i="1">
                                    <a:latin typeface="Cambria Math" panose="02040503050406030204" pitchFamily="18" charset="0"/>
                                  </a:rPr>
                                </m:ctrlPr>
                              </m:fPr>
                              <m:num>
                                <m:r>
                                  <m:rPr>
                                    <m:nor/>
                                  </m:rPr>
                                  <a:rPr lang="en-US" sz="2800" dirty="0"/>
                                  <m:t>n</m:t>
                                </m:r>
                                <m:r>
                                  <m:rPr>
                                    <m:nor/>
                                  </m:rPr>
                                  <a:rPr lang="en-US" sz="2800" dirty="0"/>
                                  <m:t>+2</m:t>
                                </m:r>
                                <m:r>
                                  <m:rPr>
                                    <m:nor/>
                                  </m:rPr>
                                  <a:rPr lang="en-US" sz="2800" dirty="0"/>
                                  <m:t>p</m:t>
                                </m:r>
                                <m:r>
                                  <m:rPr>
                                    <m:nor/>
                                  </m:rPr>
                                  <a:rPr lang="en-US" sz="2800" dirty="0"/>
                                  <m:t>−</m:t>
                                </m:r>
                                <m:r>
                                  <m:rPr>
                                    <m:nor/>
                                  </m:rPr>
                                  <a:rPr lang="en-US" sz="2800" dirty="0"/>
                                  <m:t>f</m:t>
                                </m:r>
                              </m:num>
                              <m:den>
                                <m:r>
                                  <m:rPr>
                                    <m:sty m:val="p"/>
                                  </m:rPr>
                                  <a:rPr lang="en-US" sz="2800">
                                    <a:latin typeface="Cambria Math" panose="02040503050406030204" pitchFamily="18" charset="0"/>
                                  </a:rPr>
                                  <m:t>s</m:t>
                                </m:r>
                              </m:den>
                            </m:f>
                          </m:e>
                        </m:d>
                      </m:e>
                    </m:d>
                  </m:oMath>
                </a14:m>
                <a:r>
                  <a:rPr lang="en-US" sz="2800" dirty="0"/>
                  <a:t>+1  x</a:t>
                </a:r>
                <a14:m>
                  <m:oMath xmlns:m="http://schemas.openxmlformats.org/officeDocument/2006/math">
                    <m:d>
                      <m:dPr>
                        <m:begChr m:val=""/>
                        <m:endChr m:val="⌋"/>
                        <m:ctrlPr>
                          <a:rPr lang="en-US" sz="2800" i="1" dirty="0">
                            <a:latin typeface="Cambria Math" panose="02040503050406030204" pitchFamily="18" charset="0"/>
                          </a:rPr>
                        </m:ctrlPr>
                      </m:dPr>
                      <m:e>
                        <m:r>
                          <a:rPr lang="en-US" sz="2800" i="1" dirty="0">
                            <a:latin typeface="Cambria Math" panose="02040503050406030204" pitchFamily="18" charset="0"/>
                          </a:rPr>
                          <m:t> </m:t>
                        </m:r>
                        <m:d>
                          <m:dPr>
                            <m:begChr m:val="⌊"/>
                            <m:endChr m:val=""/>
                            <m:ctrlPr>
                              <a:rPr lang="en-US" sz="2800" i="1">
                                <a:latin typeface="Cambria Math" panose="02040503050406030204" pitchFamily="18" charset="0"/>
                              </a:rPr>
                            </m:ctrlPr>
                          </m:dPr>
                          <m:e>
                            <m:f>
                              <m:fPr>
                                <m:ctrlPr>
                                  <a:rPr lang="en-US" sz="2800" i="1">
                                    <a:latin typeface="Cambria Math" panose="02040503050406030204" pitchFamily="18" charset="0"/>
                                  </a:rPr>
                                </m:ctrlPr>
                              </m:fPr>
                              <m:num>
                                <m:r>
                                  <m:rPr>
                                    <m:nor/>
                                  </m:rPr>
                                  <a:rPr lang="en-US" sz="2800" dirty="0"/>
                                  <m:t>n</m:t>
                                </m:r>
                                <m:r>
                                  <m:rPr>
                                    <m:nor/>
                                  </m:rPr>
                                  <a:rPr lang="en-US" sz="2800" dirty="0"/>
                                  <m:t>+2</m:t>
                                </m:r>
                                <m:r>
                                  <m:rPr>
                                    <m:nor/>
                                  </m:rPr>
                                  <a:rPr lang="en-US" sz="2800" dirty="0"/>
                                  <m:t>p</m:t>
                                </m:r>
                                <m:r>
                                  <m:rPr>
                                    <m:nor/>
                                  </m:rPr>
                                  <a:rPr lang="en-US" sz="2800" dirty="0"/>
                                  <m:t>−</m:t>
                                </m:r>
                                <m:r>
                                  <m:rPr>
                                    <m:nor/>
                                  </m:rPr>
                                  <a:rPr lang="en-US" sz="2800" dirty="0"/>
                                  <m:t>f</m:t>
                                </m:r>
                              </m:num>
                              <m:den>
                                <m:r>
                                  <m:rPr>
                                    <m:sty m:val="p"/>
                                  </m:rPr>
                                  <a:rPr lang="en-US" sz="2800">
                                    <a:latin typeface="Cambria Math" panose="02040503050406030204" pitchFamily="18" charset="0"/>
                                  </a:rPr>
                                  <m:t>s</m:t>
                                </m:r>
                              </m:den>
                            </m:f>
                          </m:e>
                        </m:d>
                      </m:e>
                    </m:d>
                  </m:oMath>
                </a14:m>
                <a:r>
                  <a:rPr lang="en-US" sz="2800" dirty="0"/>
                  <a:t>+1 </a:t>
                </a:r>
              </a:p>
            </p:txBody>
          </p:sp>
        </mc:Choice>
        <mc:Fallback xmlns="">
          <p:sp>
            <p:nvSpPr>
              <p:cNvPr id="15" name="TextBox 14"/>
              <p:cNvSpPr txBox="1">
                <a:spLocks noRot="1" noChangeAspect="1" noMove="1" noResize="1" noEditPoints="1" noAdjustHandles="1" noChangeArrowheads="1" noChangeShapeType="1" noTextEdit="1"/>
              </p:cNvSpPr>
              <p:nvPr/>
            </p:nvSpPr>
            <p:spPr>
              <a:xfrm>
                <a:off x="6401279" y="5661248"/>
                <a:ext cx="4193987" cy="1050993"/>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1164907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312372" y="1115396"/>
            <a:ext cx="6212628" cy="554541"/>
          </a:xfrm>
          <a:prstGeom prst="rect">
            <a:avLst/>
          </a:prstGeom>
        </p:spPr>
        <p:txBody>
          <a:bodyPr vert="horz" wrap="square" lIns="0" tIns="11206" rIns="0" bIns="0" rtlCol="0" anchor="ctr">
            <a:spAutoFit/>
          </a:bodyPr>
          <a:lstStyle/>
          <a:p>
            <a:pPr marL="11206">
              <a:spcBef>
                <a:spcPts val="88"/>
              </a:spcBef>
            </a:pPr>
            <a:r>
              <a:rPr sz="3530" spc="-22" dirty="0"/>
              <a:t>Convolution </a:t>
            </a:r>
            <a:r>
              <a:rPr sz="3530" spc="-4" dirty="0"/>
              <a:t>in </a:t>
            </a:r>
            <a:r>
              <a:rPr lang="en-US" sz="3530" spc="-18" dirty="0"/>
              <a:t>D</a:t>
            </a:r>
            <a:r>
              <a:rPr sz="3530" spc="-18" dirty="0"/>
              <a:t>iscrete</a:t>
            </a:r>
            <a:r>
              <a:rPr sz="3530" spc="-97" dirty="0"/>
              <a:t> </a:t>
            </a:r>
            <a:r>
              <a:rPr lang="en-US" sz="3530" spc="-18" dirty="0"/>
              <a:t>C</a:t>
            </a:r>
            <a:r>
              <a:rPr sz="3530" spc="-18" dirty="0"/>
              <a:t>ase</a:t>
            </a:r>
            <a:endParaRPr sz="3530" dirty="0"/>
          </a:p>
        </p:txBody>
      </p:sp>
      <p:sp>
        <p:nvSpPr>
          <p:cNvPr id="5" name="object 5"/>
          <p:cNvSpPr txBox="1"/>
          <p:nvPr/>
        </p:nvSpPr>
        <p:spPr>
          <a:xfrm>
            <a:off x="2773680" y="2120154"/>
            <a:ext cx="5027519" cy="337238"/>
          </a:xfrm>
          <a:prstGeom prst="rect">
            <a:avLst/>
          </a:prstGeom>
        </p:spPr>
        <p:txBody>
          <a:bodyPr vert="horz" wrap="square" lIns="0" tIns="11206" rIns="0" bIns="0" rtlCol="0">
            <a:spAutoFit/>
          </a:bodyPr>
          <a:lstStyle/>
          <a:p>
            <a:pPr marL="310419" indent="-299213">
              <a:spcBef>
                <a:spcPts val="88"/>
              </a:spcBef>
              <a:buChar char="•"/>
              <a:tabLst>
                <a:tab pos="309859" algn="l"/>
                <a:tab pos="310419" algn="l"/>
                <a:tab pos="4363243" algn="l"/>
              </a:tabLst>
            </a:pPr>
            <a:r>
              <a:rPr sz="2118" spc="-9" dirty="0">
                <a:solidFill>
                  <a:srgbClr val="3333CC"/>
                </a:solidFill>
                <a:latin typeface="Arial"/>
                <a:cs typeface="Arial"/>
              </a:rPr>
              <a:t>Here we </a:t>
            </a:r>
            <a:r>
              <a:rPr sz="2118" spc="-13" dirty="0">
                <a:solidFill>
                  <a:srgbClr val="3333CC"/>
                </a:solidFill>
                <a:latin typeface="Arial"/>
                <a:cs typeface="Arial"/>
              </a:rPr>
              <a:t>have discrete</a:t>
            </a:r>
            <a:r>
              <a:rPr sz="2118" spc="-22" dirty="0">
                <a:solidFill>
                  <a:srgbClr val="3333CC"/>
                </a:solidFill>
                <a:latin typeface="Arial"/>
                <a:cs typeface="Arial"/>
              </a:rPr>
              <a:t> </a:t>
            </a:r>
            <a:r>
              <a:rPr sz="2118" spc="-13" dirty="0">
                <a:solidFill>
                  <a:srgbClr val="3333CC"/>
                </a:solidFill>
                <a:latin typeface="Arial"/>
                <a:cs typeface="Arial"/>
              </a:rPr>
              <a:t>functions</a:t>
            </a:r>
            <a:r>
              <a:rPr sz="2118" spc="-124" dirty="0">
                <a:solidFill>
                  <a:srgbClr val="3333CC"/>
                </a:solidFill>
                <a:latin typeface="Arial"/>
                <a:cs typeface="Arial"/>
              </a:rPr>
              <a:t> </a:t>
            </a:r>
            <a:r>
              <a:rPr sz="2118" i="1" dirty="0">
                <a:latin typeface="Times New Roman"/>
                <a:cs typeface="Times New Roman"/>
              </a:rPr>
              <a:t>f	</a:t>
            </a:r>
            <a:r>
              <a:rPr sz="2118" spc="-9" dirty="0">
                <a:solidFill>
                  <a:srgbClr val="3333CC"/>
                </a:solidFill>
                <a:latin typeface="Arial"/>
                <a:cs typeface="Arial"/>
              </a:rPr>
              <a:t>and</a:t>
            </a:r>
            <a:r>
              <a:rPr sz="2118" spc="-97" dirty="0">
                <a:solidFill>
                  <a:srgbClr val="3333CC"/>
                </a:solidFill>
                <a:latin typeface="Arial"/>
                <a:cs typeface="Arial"/>
              </a:rPr>
              <a:t> </a:t>
            </a:r>
            <a:r>
              <a:rPr sz="2118" i="1" dirty="0">
                <a:latin typeface="Times New Roman"/>
                <a:cs typeface="Times New Roman"/>
              </a:rPr>
              <a:t>g</a:t>
            </a:r>
            <a:endParaRPr sz="2118">
              <a:latin typeface="Times New Roman"/>
              <a:cs typeface="Times New Roman"/>
            </a:endParaRPr>
          </a:p>
        </p:txBody>
      </p:sp>
      <p:sp>
        <p:nvSpPr>
          <p:cNvPr id="6" name="object 6"/>
          <p:cNvSpPr/>
          <p:nvPr/>
        </p:nvSpPr>
        <p:spPr>
          <a:xfrm>
            <a:off x="3170517" y="3759692"/>
            <a:ext cx="3468469" cy="476498"/>
          </a:xfrm>
          <a:prstGeom prst="rect">
            <a:avLst/>
          </a:prstGeom>
          <a:blipFill>
            <a:blip r:embed="rId2" cstate="print"/>
            <a:stretch>
              <a:fillRect/>
            </a:stretch>
          </a:blipFill>
        </p:spPr>
        <p:txBody>
          <a:bodyPr wrap="square" lIns="0" tIns="0" rIns="0" bIns="0" rtlCol="0"/>
          <a:lstStyle/>
          <a:p>
            <a:endParaRPr sz="1588"/>
          </a:p>
        </p:txBody>
      </p:sp>
      <p:sp>
        <p:nvSpPr>
          <p:cNvPr id="7" name="object 7"/>
          <p:cNvSpPr/>
          <p:nvPr/>
        </p:nvSpPr>
        <p:spPr>
          <a:xfrm>
            <a:off x="3170517" y="4625787"/>
            <a:ext cx="1584635" cy="587312"/>
          </a:xfrm>
          <a:prstGeom prst="rect">
            <a:avLst/>
          </a:prstGeom>
          <a:blipFill>
            <a:blip r:embed="rId3" cstate="print"/>
            <a:stretch>
              <a:fillRect/>
            </a:stretch>
          </a:blipFill>
        </p:spPr>
        <p:txBody>
          <a:bodyPr wrap="square" lIns="0" tIns="0" rIns="0" bIns="0" rtlCol="0"/>
          <a:lstStyle/>
          <a:p>
            <a:endParaRPr sz="1588"/>
          </a:p>
        </p:txBody>
      </p:sp>
      <p:sp>
        <p:nvSpPr>
          <p:cNvPr id="8" name="object 8"/>
          <p:cNvSpPr txBox="1"/>
          <p:nvPr/>
        </p:nvSpPr>
        <p:spPr>
          <a:xfrm>
            <a:off x="2640703" y="3912197"/>
            <a:ext cx="330574" cy="228619"/>
          </a:xfrm>
          <a:prstGeom prst="rect">
            <a:avLst/>
          </a:prstGeom>
        </p:spPr>
        <p:txBody>
          <a:bodyPr vert="horz" wrap="square" lIns="0" tIns="11206" rIns="0" bIns="0" rtlCol="0">
            <a:spAutoFit/>
          </a:bodyPr>
          <a:lstStyle/>
          <a:p>
            <a:pPr marL="11206">
              <a:spcBef>
                <a:spcPts val="88"/>
              </a:spcBef>
            </a:pPr>
            <a:r>
              <a:rPr sz="1412" i="1" dirty="0">
                <a:latin typeface="Times New Roman"/>
                <a:cs typeface="Times New Roman"/>
              </a:rPr>
              <a:t>f </a:t>
            </a:r>
            <a:r>
              <a:rPr sz="1412" spc="-4" dirty="0">
                <a:latin typeface="Times New Roman"/>
                <a:cs typeface="Times New Roman"/>
              </a:rPr>
              <a:t>[</a:t>
            </a:r>
            <a:r>
              <a:rPr sz="1412" i="1" spc="-4" dirty="0">
                <a:latin typeface="Times New Roman"/>
                <a:cs typeface="Times New Roman"/>
              </a:rPr>
              <a:t>t</a:t>
            </a:r>
            <a:r>
              <a:rPr sz="1412" i="1" spc="-84" dirty="0">
                <a:latin typeface="Times New Roman"/>
                <a:cs typeface="Times New Roman"/>
              </a:rPr>
              <a:t> </a:t>
            </a:r>
            <a:r>
              <a:rPr sz="1412" dirty="0">
                <a:latin typeface="Times New Roman"/>
                <a:cs typeface="Times New Roman"/>
              </a:rPr>
              <a:t>]</a:t>
            </a:r>
            <a:endParaRPr sz="1412">
              <a:latin typeface="Times New Roman"/>
              <a:cs typeface="Times New Roman"/>
            </a:endParaRPr>
          </a:p>
        </p:txBody>
      </p:sp>
      <p:sp>
        <p:nvSpPr>
          <p:cNvPr id="9" name="object 9"/>
          <p:cNvSpPr txBox="1"/>
          <p:nvPr/>
        </p:nvSpPr>
        <p:spPr>
          <a:xfrm>
            <a:off x="2640703" y="4775499"/>
            <a:ext cx="492499" cy="228619"/>
          </a:xfrm>
          <a:prstGeom prst="rect">
            <a:avLst/>
          </a:prstGeom>
        </p:spPr>
        <p:txBody>
          <a:bodyPr vert="horz" wrap="square" lIns="0" tIns="11206" rIns="0" bIns="0" rtlCol="0">
            <a:spAutoFit/>
          </a:bodyPr>
          <a:lstStyle/>
          <a:p>
            <a:pPr marL="11206">
              <a:spcBef>
                <a:spcPts val="88"/>
              </a:spcBef>
            </a:pPr>
            <a:r>
              <a:rPr sz="1412" i="1" dirty="0">
                <a:latin typeface="Times New Roman"/>
                <a:cs typeface="Times New Roman"/>
              </a:rPr>
              <a:t>g </a:t>
            </a:r>
            <a:r>
              <a:rPr sz="1412" spc="-4" dirty="0">
                <a:latin typeface="Times New Roman"/>
                <a:cs typeface="Times New Roman"/>
              </a:rPr>
              <a:t>[</a:t>
            </a:r>
            <a:r>
              <a:rPr sz="1412" i="1" spc="-4" dirty="0">
                <a:latin typeface="Times New Roman"/>
                <a:cs typeface="Times New Roman"/>
              </a:rPr>
              <a:t>t-τ</a:t>
            </a:r>
            <a:r>
              <a:rPr sz="1412" i="1" spc="-93" dirty="0">
                <a:latin typeface="Times New Roman"/>
                <a:cs typeface="Times New Roman"/>
              </a:rPr>
              <a:t> </a:t>
            </a:r>
            <a:r>
              <a:rPr sz="1412" dirty="0">
                <a:latin typeface="Times New Roman"/>
                <a:cs typeface="Times New Roman"/>
              </a:rPr>
              <a:t>]</a:t>
            </a:r>
            <a:endParaRPr sz="1412">
              <a:latin typeface="Times New Roman"/>
              <a:cs typeface="Times New Roman"/>
            </a:endParaRPr>
          </a:p>
        </p:txBody>
      </p:sp>
      <p:sp>
        <p:nvSpPr>
          <p:cNvPr id="10" name="object 10"/>
          <p:cNvSpPr txBox="1"/>
          <p:nvPr/>
        </p:nvSpPr>
        <p:spPr>
          <a:xfrm>
            <a:off x="4283277" y="2787938"/>
            <a:ext cx="143435" cy="170340"/>
          </a:xfrm>
          <a:prstGeom prst="rect">
            <a:avLst/>
          </a:prstGeom>
        </p:spPr>
        <p:txBody>
          <a:bodyPr vert="horz" wrap="square" lIns="0" tIns="14007" rIns="0" bIns="0" rtlCol="0">
            <a:spAutoFit/>
          </a:bodyPr>
          <a:lstStyle/>
          <a:p>
            <a:pPr>
              <a:spcBef>
                <a:spcPts val="110"/>
              </a:spcBef>
            </a:pPr>
            <a:r>
              <a:rPr sz="1015" spc="57" dirty="0">
                <a:latin typeface="Segoe UI Symbol"/>
                <a:cs typeface="Segoe UI Symbol"/>
              </a:rPr>
              <a:t>∞</a:t>
            </a:r>
            <a:endParaRPr sz="1015">
              <a:latin typeface="Segoe UI Symbol"/>
              <a:cs typeface="Segoe UI Symbol"/>
            </a:endParaRPr>
          </a:p>
        </p:txBody>
      </p:sp>
      <p:sp>
        <p:nvSpPr>
          <p:cNvPr id="11" name="object 11"/>
          <p:cNvSpPr txBox="1"/>
          <p:nvPr/>
        </p:nvSpPr>
        <p:spPr>
          <a:xfrm>
            <a:off x="3029380" y="2760921"/>
            <a:ext cx="2770094" cy="656597"/>
          </a:xfrm>
          <a:prstGeom prst="rect">
            <a:avLst/>
          </a:prstGeom>
        </p:spPr>
        <p:txBody>
          <a:bodyPr vert="horz" wrap="square" lIns="0" tIns="59951" rIns="0" bIns="0" rtlCol="0">
            <a:spAutoFit/>
          </a:bodyPr>
          <a:lstStyle/>
          <a:p>
            <a:pPr marL="22413">
              <a:spcBef>
                <a:spcPts val="472"/>
              </a:spcBef>
              <a:tabLst>
                <a:tab pos="1176680" algn="l"/>
              </a:tabLst>
            </a:pPr>
            <a:r>
              <a:rPr sz="1765" spc="124" dirty="0">
                <a:latin typeface="Calibri"/>
                <a:cs typeface="Calibri"/>
              </a:rPr>
              <a:t>(</a:t>
            </a:r>
            <a:r>
              <a:rPr sz="1765" i="1" spc="124" dirty="0">
                <a:latin typeface="Calibri"/>
                <a:cs typeface="Calibri"/>
              </a:rPr>
              <a:t>f </a:t>
            </a:r>
            <a:r>
              <a:rPr sz="1765" spc="18" dirty="0">
                <a:latin typeface="Calibri"/>
                <a:cs typeface="Calibri"/>
              </a:rPr>
              <a:t>* </a:t>
            </a:r>
            <a:r>
              <a:rPr sz="1765" i="1" spc="22" dirty="0">
                <a:latin typeface="Calibri"/>
                <a:cs typeface="Calibri"/>
              </a:rPr>
              <a:t>g</a:t>
            </a:r>
            <a:r>
              <a:rPr sz="1765" spc="22" dirty="0">
                <a:latin typeface="Calibri"/>
                <a:cs typeface="Calibri"/>
              </a:rPr>
              <a:t>)[</a:t>
            </a:r>
            <a:r>
              <a:rPr sz="1765" i="1" spc="22" dirty="0">
                <a:latin typeface="Calibri"/>
                <a:cs typeface="Calibri"/>
              </a:rPr>
              <a:t>t</a:t>
            </a:r>
            <a:r>
              <a:rPr sz="1765" i="1" spc="-282" dirty="0">
                <a:latin typeface="Calibri"/>
                <a:cs typeface="Calibri"/>
              </a:rPr>
              <a:t> </a:t>
            </a:r>
            <a:r>
              <a:rPr sz="1765" spc="-44" dirty="0">
                <a:latin typeface="Calibri"/>
                <a:cs typeface="Calibri"/>
              </a:rPr>
              <a:t>]</a:t>
            </a:r>
            <a:r>
              <a:rPr sz="1765" spc="-106" dirty="0">
                <a:latin typeface="Calibri"/>
                <a:cs typeface="Calibri"/>
              </a:rPr>
              <a:t> </a:t>
            </a:r>
            <a:r>
              <a:rPr sz="1765" spc="185" dirty="0">
                <a:latin typeface="Segoe UI Symbol"/>
                <a:cs typeface="Segoe UI Symbol"/>
              </a:rPr>
              <a:t>=	</a:t>
            </a:r>
            <a:r>
              <a:rPr sz="4037" spc="490" baseline="-8196" dirty="0">
                <a:latin typeface="Segoe UI Symbol"/>
                <a:cs typeface="Segoe UI Symbol"/>
              </a:rPr>
              <a:t>∑</a:t>
            </a:r>
            <a:r>
              <a:rPr sz="4037" spc="92" baseline="-8196" dirty="0">
                <a:latin typeface="Segoe UI Symbol"/>
                <a:cs typeface="Segoe UI Symbol"/>
              </a:rPr>
              <a:t> </a:t>
            </a:r>
            <a:r>
              <a:rPr sz="1765" i="1" spc="9" dirty="0">
                <a:latin typeface="Calibri"/>
                <a:cs typeface="Calibri"/>
              </a:rPr>
              <a:t>f</a:t>
            </a:r>
            <a:r>
              <a:rPr sz="1765" i="1" spc="-221" dirty="0">
                <a:latin typeface="Calibri"/>
                <a:cs typeface="Calibri"/>
              </a:rPr>
              <a:t> </a:t>
            </a:r>
            <a:r>
              <a:rPr sz="1765" spc="101" dirty="0">
                <a:latin typeface="Calibri"/>
                <a:cs typeface="Calibri"/>
              </a:rPr>
              <a:t>[</a:t>
            </a:r>
            <a:r>
              <a:rPr sz="1765" i="1" spc="101" dirty="0">
                <a:latin typeface="Calibri"/>
                <a:cs typeface="Calibri"/>
              </a:rPr>
              <a:t>τ</a:t>
            </a:r>
            <a:r>
              <a:rPr sz="1765" spc="101" dirty="0">
                <a:latin typeface="Calibri"/>
                <a:cs typeface="Calibri"/>
              </a:rPr>
              <a:t>]</a:t>
            </a:r>
            <a:r>
              <a:rPr sz="1765" spc="101" dirty="0">
                <a:latin typeface="Segoe UI Symbol"/>
                <a:cs typeface="Segoe UI Symbol"/>
              </a:rPr>
              <a:t>⋅</a:t>
            </a:r>
            <a:r>
              <a:rPr sz="1765" spc="-313" dirty="0">
                <a:latin typeface="Segoe UI Symbol"/>
                <a:cs typeface="Segoe UI Symbol"/>
              </a:rPr>
              <a:t> </a:t>
            </a:r>
            <a:r>
              <a:rPr sz="1765" i="1" spc="-53" dirty="0">
                <a:latin typeface="Calibri"/>
                <a:cs typeface="Calibri"/>
              </a:rPr>
              <a:t>g</a:t>
            </a:r>
            <a:r>
              <a:rPr sz="1765" spc="-53" dirty="0">
                <a:latin typeface="Calibri"/>
                <a:cs typeface="Calibri"/>
              </a:rPr>
              <a:t>[</a:t>
            </a:r>
            <a:r>
              <a:rPr sz="1765" i="1" spc="-53" dirty="0">
                <a:latin typeface="Calibri"/>
                <a:cs typeface="Calibri"/>
              </a:rPr>
              <a:t>t</a:t>
            </a:r>
            <a:r>
              <a:rPr sz="1765" i="1" spc="4" dirty="0">
                <a:latin typeface="Calibri"/>
                <a:cs typeface="Calibri"/>
              </a:rPr>
              <a:t> </a:t>
            </a:r>
            <a:r>
              <a:rPr sz="1765" spc="190" dirty="0">
                <a:latin typeface="Segoe UI Symbol"/>
                <a:cs typeface="Segoe UI Symbol"/>
              </a:rPr>
              <a:t>−</a:t>
            </a:r>
            <a:r>
              <a:rPr sz="1765" spc="-202" dirty="0">
                <a:latin typeface="Segoe UI Symbol"/>
                <a:cs typeface="Segoe UI Symbol"/>
              </a:rPr>
              <a:t> </a:t>
            </a:r>
            <a:r>
              <a:rPr sz="1765" i="1" spc="154" dirty="0">
                <a:latin typeface="Calibri"/>
                <a:cs typeface="Calibri"/>
              </a:rPr>
              <a:t>τ</a:t>
            </a:r>
            <a:r>
              <a:rPr sz="1765" spc="154" dirty="0">
                <a:latin typeface="Calibri"/>
                <a:cs typeface="Calibri"/>
              </a:rPr>
              <a:t>]</a:t>
            </a:r>
            <a:endParaRPr sz="1765">
              <a:latin typeface="Calibri"/>
              <a:cs typeface="Calibri"/>
            </a:endParaRPr>
          </a:p>
          <a:p>
            <a:pPr marR="118789" algn="ctr">
              <a:spcBef>
                <a:spcPts val="172"/>
              </a:spcBef>
            </a:pPr>
            <a:r>
              <a:rPr sz="1015" i="1" spc="106" dirty="0">
                <a:latin typeface="Calibri"/>
                <a:cs typeface="Calibri"/>
              </a:rPr>
              <a:t>τ</a:t>
            </a:r>
            <a:r>
              <a:rPr sz="1015" spc="106" dirty="0">
                <a:latin typeface="Segoe UI Symbol"/>
                <a:cs typeface="Segoe UI Symbol"/>
              </a:rPr>
              <a:t>=−∞</a:t>
            </a:r>
            <a:endParaRPr sz="1015">
              <a:latin typeface="Segoe UI Symbol"/>
              <a:cs typeface="Segoe UI Symbol"/>
            </a:endParaRPr>
          </a:p>
        </p:txBody>
      </p:sp>
      <p:sp>
        <p:nvSpPr>
          <p:cNvPr id="12" name="object 12"/>
          <p:cNvSpPr/>
          <p:nvPr/>
        </p:nvSpPr>
        <p:spPr>
          <a:xfrm>
            <a:off x="3033386" y="2759962"/>
            <a:ext cx="2763931" cy="673474"/>
          </a:xfrm>
          <a:custGeom>
            <a:avLst/>
            <a:gdLst/>
            <a:ahLst/>
            <a:cxnLst/>
            <a:rect l="l" t="t" r="r" b="b"/>
            <a:pathLst>
              <a:path w="3132454" h="763270">
                <a:moveTo>
                  <a:pt x="0" y="0"/>
                </a:moveTo>
                <a:lnTo>
                  <a:pt x="3131873" y="0"/>
                </a:lnTo>
                <a:lnTo>
                  <a:pt x="3131873" y="762952"/>
                </a:lnTo>
                <a:lnTo>
                  <a:pt x="0" y="762952"/>
                </a:lnTo>
                <a:lnTo>
                  <a:pt x="0" y="0"/>
                </a:lnTo>
                <a:close/>
              </a:path>
            </a:pathLst>
          </a:custGeom>
          <a:ln w="9419">
            <a:solidFill>
              <a:srgbClr val="000000"/>
            </a:solidFill>
          </a:ln>
        </p:spPr>
        <p:txBody>
          <a:bodyPr wrap="square" lIns="0" tIns="0" rIns="0" bIns="0" rtlCol="0"/>
          <a:lstStyle/>
          <a:p>
            <a:endParaRPr sz="1588"/>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1524000" y="0"/>
            <a:ext cx="9144000" cy="69269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6D6D6D"/>
              </a:solidFill>
            </a:endParaRPr>
          </a:p>
        </p:txBody>
      </p:sp>
      <p:sp>
        <p:nvSpPr>
          <p:cNvPr id="5" name="4 - Ορθογώνιο"/>
          <p:cNvSpPr/>
          <p:nvPr/>
        </p:nvSpPr>
        <p:spPr>
          <a:xfrm>
            <a:off x="1524000" y="692696"/>
            <a:ext cx="9144000" cy="72008"/>
          </a:xfrm>
          <a:prstGeom prst="rect">
            <a:avLst/>
          </a:prstGeom>
          <a:solidFill>
            <a:srgbClr val="001F5C"/>
          </a:solidFill>
          <a:ln>
            <a:solidFill>
              <a:srgbClr val="00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ln>
                <a:solidFill>
                  <a:srgbClr val="001F5C"/>
                </a:solidFill>
              </a:ln>
              <a:solidFill>
                <a:srgbClr val="001F5C"/>
              </a:solidFill>
            </a:endParaRPr>
          </a:p>
        </p:txBody>
      </p:sp>
      <p:sp>
        <p:nvSpPr>
          <p:cNvPr id="6" name="5 - TextBox"/>
          <p:cNvSpPr txBox="1"/>
          <p:nvPr/>
        </p:nvSpPr>
        <p:spPr>
          <a:xfrm>
            <a:off x="1487488" y="53961"/>
            <a:ext cx="9395520" cy="584775"/>
          </a:xfrm>
          <a:prstGeom prst="rect">
            <a:avLst/>
          </a:prstGeom>
          <a:noFill/>
        </p:spPr>
        <p:txBody>
          <a:bodyPr wrap="square" lIns="91440" tIns="45720" rIns="91440" bIns="45720" rtlCol="0" anchor="t">
            <a:spAutoFit/>
          </a:bodyPr>
          <a:lstStyle/>
          <a:p>
            <a:r>
              <a:rPr lang="en-US" sz="3200" b="1" dirty="0">
                <a:solidFill>
                  <a:srgbClr val="000000"/>
                </a:solidFill>
                <a:cs typeface="Calibri"/>
              </a:rPr>
              <a:t>Pooling Layer </a:t>
            </a:r>
          </a:p>
        </p:txBody>
      </p:sp>
      <p:graphicFrame>
        <p:nvGraphicFramePr>
          <p:cNvPr id="3" name="Table 2"/>
          <p:cNvGraphicFramePr>
            <a:graphicFrameLocks noGrp="1"/>
          </p:cNvGraphicFramePr>
          <p:nvPr/>
        </p:nvGraphicFramePr>
        <p:xfrm>
          <a:off x="1847528" y="2117080"/>
          <a:ext cx="3192016" cy="2752080"/>
        </p:xfrm>
        <a:graphic>
          <a:graphicData uri="http://schemas.openxmlformats.org/drawingml/2006/table">
            <a:tbl>
              <a:tblPr firstRow="1" bandRow="1">
                <a:tableStyleId>{5940675A-B579-460E-94D1-54222C63F5DA}</a:tableStyleId>
              </a:tblPr>
              <a:tblGrid>
                <a:gridCol w="798004">
                  <a:extLst>
                    <a:ext uri="{9D8B030D-6E8A-4147-A177-3AD203B41FA5}">
                      <a16:colId xmlns:a16="http://schemas.microsoft.com/office/drawing/2014/main" val="4133437808"/>
                    </a:ext>
                  </a:extLst>
                </a:gridCol>
                <a:gridCol w="798004">
                  <a:extLst>
                    <a:ext uri="{9D8B030D-6E8A-4147-A177-3AD203B41FA5}">
                      <a16:colId xmlns:a16="http://schemas.microsoft.com/office/drawing/2014/main" val="2272243611"/>
                    </a:ext>
                  </a:extLst>
                </a:gridCol>
                <a:gridCol w="798004">
                  <a:extLst>
                    <a:ext uri="{9D8B030D-6E8A-4147-A177-3AD203B41FA5}">
                      <a16:colId xmlns:a16="http://schemas.microsoft.com/office/drawing/2014/main" val="927604546"/>
                    </a:ext>
                  </a:extLst>
                </a:gridCol>
                <a:gridCol w="798004">
                  <a:extLst>
                    <a:ext uri="{9D8B030D-6E8A-4147-A177-3AD203B41FA5}">
                      <a16:colId xmlns:a16="http://schemas.microsoft.com/office/drawing/2014/main" val="2486451309"/>
                    </a:ext>
                  </a:extLst>
                </a:gridCol>
              </a:tblGrid>
              <a:tr h="688020">
                <a:tc>
                  <a:txBody>
                    <a:bodyPr/>
                    <a:lstStyle/>
                    <a:p>
                      <a:pPr algn="ctr"/>
                      <a:r>
                        <a:rPr lang="en-US" sz="2800" dirty="0"/>
                        <a:t>1</a:t>
                      </a:r>
                    </a:p>
                  </a:txBody>
                  <a:tcPr>
                    <a:solidFill>
                      <a:srgbClr val="FF0000"/>
                    </a:solidFill>
                  </a:tcPr>
                </a:tc>
                <a:tc>
                  <a:txBody>
                    <a:bodyPr/>
                    <a:lstStyle/>
                    <a:p>
                      <a:pPr algn="ctr"/>
                      <a:r>
                        <a:rPr lang="en-US" sz="2800" dirty="0"/>
                        <a:t>3</a:t>
                      </a:r>
                    </a:p>
                  </a:txBody>
                  <a:tcPr>
                    <a:solidFill>
                      <a:srgbClr val="FF0000"/>
                    </a:solidFill>
                  </a:tcPr>
                </a:tc>
                <a:tc>
                  <a:txBody>
                    <a:bodyPr/>
                    <a:lstStyle/>
                    <a:p>
                      <a:pPr algn="ctr"/>
                      <a:r>
                        <a:rPr lang="en-US" sz="2800" dirty="0"/>
                        <a:t>2</a:t>
                      </a:r>
                    </a:p>
                  </a:txBody>
                  <a:tcPr>
                    <a:solidFill>
                      <a:schemeClr val="tx2">
                        <a:lumMod val="60000"/>
                        <a:lumOff val="40000"/>
                      </a:schemeClr>
                    </a:solidFill>
                  </a:tcPr>
                </a:tc>
                <a:tc>
                  <a:txBody>
                    <a:bodyPr/>
                    <a:lstStyle/>
                    <a:p>
                      <a:pPr algn="ctr"/>
                      <a:r>
                        <a:rPr lang="en-US" sz="2800" dirty="0"/>
                        <a:t>1</a:t>
                      </a:r>
                    </a:p>
                  </a:txBody>
                  <a:tcPr>
                    <a:solidFill>
                      <a:schemeClr val="tx2">
                        <a:lumMod val="60000"/>
                        <a:lumOff val="40000"/>
                      </a:schemeClr>
                    </a:solidFill>
                  </a:tcPr>
                </a:tc>
                <a:extLst>
                  <a:ext uri="{0D108BD9-81ED-4DB2-BD59-A6C34878D82A}">
                    <a16:rowId xmlns:a16="http://schemas.microsoft.com/office/drawing/2014/main" val="2248484458"/>
                  </a:ext>
                </a:extLst>
              </a:tr>
              <a:tr h="688020">
                <a:tc>
                  <a:txBody>
                    <a:bodyPr/>
                    <a:lstStyle/>
                    <a:p>
                      <a:pPr algn="ctr"/>
                      <a:r>
                        <a:rPr lang="en-US" sz="2800" dirty="0"/>
                        <a:t>2</a:t>
                      </a:r>
                    </a:p>
                  </a:txBody>
                  <a:tcPr>
                    <a:solidFill>
                      <a:srgbClr val="FF0000"/>
                    </a:solidFill>
                  </a:tcPr>
                </a:tc>
                <a:tc>
                  <a:txBody>
                    <a:bodyPr/>
                    <a:lstStyle/>
                    <a:p>
                      <a:pPr algn="ctr"/>
                      <a:r>
                        <a:rPr lang="en-US" sz="2800" dirty="0"/>
                        <a:t>9</a:t>
                      </a:r>
                    </a:p>
                  </a:txBody>
                  <a:tcPr>
                    <a:solidFill>
                      <a:srgbClr val="FF0000"/>
                    </a:solidFill>
                  </a:tcPr>
                </a:tc>
                <a:tc>
                  <a:txBody>
                    <a:bodyPr/>
                    <a:lstStyle/>
                    <a:p>
                      <a:pPr algn="ctr"/>
                      <a:r>
                        <a:rPr lang="en-US" sz="2800" dirty="0"/>
                        <a:t>1</a:t>
                      </a:r>
                    </a:p>
                  </a:txBody>
                  <a:tcPr>
                    <a:solidFill>
                      <a:schemeClr val="tx2">
                        <a:lumMod val="60000"/>
                        <a:lumOff val="40000"/>
                      </a:schemeClr>
                    </a:solidFill>
                  </a:tcPr>
                </a:tc>
                <a:tc>
                  <a:txBody>
                    <a:bodyPr/>
                    <a:lstStyle/>
                    <a:p>
                      <a:pPr algn="ctr"/>
                      <a:r>
                        <a:rPr lang="en-US" sz="2800" dirty="0"/>
                        <a:t>1</a:t>
                      </a:r>
                    </a:p>
                  </a:txBody>
                  <a:tcPr>
                    <a:solidFill>
                      <a:schemeClr val="tx2">
                        <a:lumMod val="60000"/>
                        <a:lumOff val="40000"/>
                      </a:schemeClr>
                    </a:solidFill>
                  </a:tcPr>
                </a:tc>
                <a:extLst>
                  <a:ext uri="{0D108BD9-81ED-4DB2-BD59-A6C34878D82A}">
                    <a16:rowId xmlns:a16="http://schemas.microsoft.com/office/drawing/2014/main" val="3585742730"/>
                  </a:ext>
                </a:extLst>
              </a:tr>
              <a:tr h="688020">
                <a:tc>
                  <a:txBody>
                    <a:bodyPr/>
                    <a:lstStyle/>
                    <a:p>
                      <a:pPr algn="ctr"/>
                      <a:r>
                        <a:rPr lang="en-US" sz="2800" dirty="0"/>
                        <a:t>1</a:t>
                      </a:r>
                    </a:p>
                  </a:txBody>
                  <a:tcPr>
                    <a:solidFill>
                      <a:srgbClr val="00B050"/>
                    </a:solidFill>
                  </a:tcPr>
                </a:tc>
                <a:tc>
                  <a:txBody>
                    <a:bodyPr/>
                    <a:lstStyle/>
                    <a:p>
                      <a:pPr algn="ctr"/>
                      <a:r>
                        <a:rPr lang="en-US" sz="2800" dirty="0"/>
                        <a:t>3</a:t>
                      </a:r>
                    </a:p>
                  </a:txBody>
                  <a:tcPr>
                    <a:solidFill>
                      <a:srgbClr val="00B050"/>
                    </a:solidFill>
                  </a:tcPr>
                </a:tc>
                <a:tc>
                  <a:txBody>
                    <a:bodyPr/>
                    <a:lstStyle/>
                    <a:p>
                      <a:pPr algn="ctr"/>
                      <a:r>
                        <a:rPr lang="en-US" sz="2800" dirty="0"/>
                        <a:t>2</a:t>
                      </a:r>
                    </a:p>
                  </a:txBody>
                  <a:tcPr>
                    <a:solidFill>
                      <a:srgbClr val="FFFF00"/>
                    </a:solidFill>
                  </a:tcPr>
                </a:tc>
                <a:tc>
                  <a:txBody>
                    <a:bodyPr/>
                    <a:lstStyle/>
                    <a:p>
                      <a:pPr algn="ctr"/>
                      <a:r>
                        <a:rPr lang="en-US" sz="2800" dirty="0"/>
                        <a:t>3</a:t>
                      </a:r>
                    </a:p>
                  </a:txBody>
                  <a:tcPr>
                    <a:solidFill>
                      <a:srgbClr val="FFFF00"/>
                    </a:solidFill>
                  </a:tcPr>
                </a:tc>
                <a:extLst>
                  <a:ext uri="{0D108BD9-81ED-4DB2-BD59-A6C34878D82A}">
                    <a16:rowId xmlns:a16="http://schemas.microsoft.com/office/drawing/2014/main" val="1291434298"/>
                  </a:ext>
                </a:extLst>
              </a:tr>
              <a:tr h="688020">
                <a:tc>
                  <a:txBody>
                    <a:bodyPr/>
                    <a:lstStyle/>
                    <a:p>
                      <a:pPr algn="ctr"/>
                      <a:r>
                        <a:rPr lang="en-US" sz="2800" dirty="0"/>
                        <a:t>5</a:t>
                      </a:r>
                    </a:p>
                  </a:txBody>
                  <a:tcPr>
                    <a:solidFill>
                      <a:srgbClr val="00B050"/>
                    </a:solidFill>
                  </a:tcPr>
                </a:tc>
                <a:tc>
                  <a:txBody>
                    <a:bodyPr/>
                    <a:lstStyle/>
                    <a:p>
                      <a:pPr algn="ctr"/>
                      <a:r>
                        <a:rPr lang="en-US" sz="2800" dirty="0"/>
                        <a:t>6</a:t>
                      </a:r>
                    </a:p>
                  </a:txBody>
                  <a:tcPr>
                    <a:solidFill>
                      <a:srgbClr val="00B050"/>
                    </a:solidFill>
                  </a:tcPr>
                </a:tc>
                <a:tc>
                  <a:txBody>
                    <a:bodyPr/>
                    <a:lstStyle/>
                    <a:p>
                      <a:pPr algn="ctr"/>
                      <a:r>
                        <a:rPr lang="en-US" sz="2800" dirty="0"/>
                        <a:t>1</a:t>
                      </a:r>
                    </a:p>
                  </a:txBody>
                  <a:tcPr>
                    <a:solidFill>
                      <a:srgbClr val="FFFF00"/>
                    </a:solidFill>
                  </a:tcPr>
                </a:tc>
                <a:tc>
                  <a:txBody>
                    <a:bodyPr/>
                    <a:lstStyle/>
                    <a:p>
                      <a:pPr algn="ctr"/>
                      <a:r>
                        <a:rPr lang="en-US" sz="2800" dirty="0"/>
                        <a:t>2</a:t>
                      </a:r>
                    </a:p>
                  </a:txBody>
                  <a:tcPr>
                    <a:solidFill>
                      <a:srgbClr val="FFFF00"/>
                    </a:solidFill>
                  </a:tcPr>
                </a:tc>
                <a:extLst>
                  <a:ext uri="{0D108BD9-81ED-4DB2-BD59-A6C34878D82A}">
                    <a16:rowId xmlns:a16="http://schemas.microsoft.com/office/drawing/2014/main" val="2625592942"/>
                  </a:ext>
                </a:extLst>
              </a:tr>
            </a:tbl>
          </a:graphicData>
        </a:graphic>
      </p:graphicFrame>
      <p:graphicFrame>
        <p:nvGraphicFramePr>
          <p:cNvPr id="7" name="Table 6"/>
          <p:cNvGraphicFramePr>
            <a:graphicFrameLocks noGrp="1"/>
          </p:cNvGraphicFramePr>
          <p:nvPr/>
        </p:nvGraphicFramePr>
        <p:xfrm>
          <a:off x="7248128" y="2801156"/>
          <a:ext cx="1679848" cy="1383928"/>
        </p:xfrm>
        <a:graphic>
          <a:graphicData uri="http://schemas.openxmlformats.org/drawingml/2006/table">
            <a:tbl>
              <a:tblPr firstRow="1" bandRow="1">
                <a:tableStyleId>{5940675A-B579-460E-94D1-54222C63F5DA}</a:tableStyleId>
              </a:tblPr>
              <a:tblGrid>
                <a:gridCol w="839924">
                  <a:extLst>
                    <a:ext uri="{9D8B030D-6E8A-4147-A177-3AD203B41FA5}">
                      <a16:colId xmlns:a16="http://schemas.microsoft.com/office/drawing/2014/main" val="3589727874"/>
                    </a:ext>
                  </a:extLst>
                </a:gridCol>
                <a:gridCol w="839924">
                  <a:extLst>
                    <a:ext uri="{9D8B030D-6E8A-4147-A177-3AD203B41FA5}">
                      <a16:colId xmlns:a16="http://schemas.microsoft.com/office/drawing/2014/main" val="3974057063"/>
                    </a:ext>
                  </a:extLst>
                </a:gridCol>
              </a:tblGrid>
              <a:tr h="691964">
                <a:tc>
                  <a:txBody>
                    <a:bodyPr/>
                    <a:lstStyle/>
                    <a:p>
                      <a:endParaRPr lang="en-US" dirty="0"/>
                    </a:p>
                  </a:txBody>
                  <a:tcPr>
                    <a:solidFill>
                      <a:srgbClr val="FF0000"/>
                    </a:solidFill>
                  </a:tcPr>
                </a:tc>
                <a:tc>
                  <a:txBody>
                    <a:bodyPr/>
                    <a:lstStyle/>
                    <a:p>
                      <a:endParaRPr lang="en-US" dirty="0"/>
                    </a:p>
                  </a:txBody>
                  <a:tcPr>
                    <a:solidFill>
                      <a:schemeClr val="tx2">
                        <a:lumMod val="60000"/>
                        <a:lumOff val="40000"/>
                      </a:schemeClr>
                    </a:solidFill>
                  </a:tcPr>
                </a:tc>
                <a:extLst>
                  <a:ext uri="{0D108BD9-81ED-4DB2-BD59-A6C34878D82A}">
                    <a16:rowId xmlns:a16="http://schemas.microsoft.com/office/drawing/2014/main" val="4039117624"/>
                  </a:ext>
                </a:extLst>
              </a:tr>
              <a:tr h="691964">
                <a:tc>
                  <a:txBody>
                    <a:bodyPr/>
                    <a:lstStyle/>
                    <a:p>
                      <a:endParaRPr lang="en-US" dirty="0"/>
                    </a:p>
                  </a:txBody>
                  <a:tcPr>
                    <a:solidFill>
                      <a:srgbClr val="00B050"/>
                    </a:solidFill>
                  </a:tcPr>
                </a:tc>
                <a:tc>
                  <a:txBody>
                    <a:bodyPr/>
                    <a:lstStyle/>
                    <a:p>
                      <a:endParaRPr lang="en-US" dirty="0"/>
                    </a:p>
                  </a:txBody>
                  <a:tcPr>
                    <a:solidFill>
                      <a:srgbClr val="FFFF00"/>
                    </a:solidFill>
                  </a:tcPr>
                </a:tc>
                <a:extLst>
                  <a:ext uri="{0D108BD9-81ED-4DB2-BD59-A6C34878D82A}">
                    <a16:rowId xmlns:a16="http://schemas.microsoft.com/office/drawing/2014/main" val="1847090769"/>
                  </a:ext>
                </a:extLst>
              </a:tr>
            </a:tbl>
          </a:graphicData>
        </a:graphic>
      </p:graphicFrame>
      <p:sp>
        <p:nvSpPr>
          <p:cNvPr id="31" name="TextBox 30"/>
          <p:cNvSpPr txBox="1"/>
          <p:nvPr/>
        </p:nvSpPr>
        <p:spPr>
          <a:xfrm>
            <a:off x="1524000" y="900159"/>
            <a:ext cx="4523680" cy="523220"/>
          </a:xfrm>
          <a:prstGeom prst="rect">
            <a:avLst/>
          </a:prstGeom>
          <a:noFill/>
        </p:spPr>
        <p:txBody>
          <a:bodyPr wrap="square" rtlCol="0">
            <a:spAutoFit/>
          </a:bodyPr>
          <a:lstStyle/>
          <a:p>
            <a:r>
              <a:rPr lang="en-US" sz="2800" dirty="0"/>
              <a:t>Average pooling</a:t>
            </a:r>
          </a:p>
        </p:txBody>
      </p:sp>
    </p:spTree>
    <p:extLst>
      <p:ext uri="{BB962C8B-B14F-4D97-AF65-F5344CB8AC3E}">
        <p14:creationId xmlns:p14="http://schemas.microsoft.com/office/powerpoint/2010/main" val="47453943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1524000" y="0"/>
            <a:ext cx="9144000" cy="69269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6D6D6D"/>
              </a:solidFill>
            </a:endParaRPr>
          </a:p>
        </p:txBody>
      </p:sp>
      <p:sp>
        <p:nvSpPr>
          <p:cNvPr id="5" name="4 - Ορθογώνιο"/>
          <p:cNvSpPr/>
          <p:nvPr/>
        </p:nvSpPr>
        <p:spPr>
          <a:xfrm>
            <a:off x="1524000" y="692696"/>
            <a:ext cx="9144000" cy="72008"/>
          </a:xfrm>
          <a:prstGeom prst="rect">
            <a:avLst/>
          </a:prstGeom>
          <a:solidFill>
            <a:srgbClr val="001F5C"/>
          </a:solidFill>
          <a:ln>
            <a:solidFill>
              <a:srgbClr val="00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ln>
                <a:solidFill>
                  <a:srgbClr val="001F5C"/>
                </a:solidFill>
              </a:ln>
              <a:solidFill>
                <a:srgbClr val="001F5C"/>
              </a:solidFill>
            </a:endParaRPr>
          </a:p>
        </p:txBody>
      </p:sp>
      <p:sp>
        <p:nvSpPr>
          <p:cNvPr id="6" name="5 - TextBox"/>
          <p:cNvSpPr txBox="1"/>
          <p:nvPr/>
        </p:nvSpPr>
        <p:spPr>
          <a:xfrm>
            <a:off x="1487488" y="53961"/>
            <a:ext cx="9395520" cy="584775"/>
          </a:xfrm>
          <a:prstGeom prst="rect">
            <a:avLst/>
          </a:prstGeom>
          <a:noFill/>
        </p:spPr>
        <p:txBody>
          <a:bodyPr wrap="square" lIns="91440" tIns="45720" rIns="91440" bIns="45720" rtlCol="0" anchor="t">
            <a:spAutoFit/>
          </a:bodyPr>
          <a:lstStyle/>
          <a:p>
            <a:r>
              <a:rPr lang="en-US" sz="3200" b="1" dirty="0">
                <a:solidFill>
                  <a:srgbClr val="000000"/>
                </a:solidFill>
                <a:cs typeface="Calibri"/>
              </a:rPr>
              <a:t>Pooling Layer </a:t>
            </a:r>
          </a:p>
        </p:txBody>
      </p:sp>
      <p:graphicFrame>
        <p:nvGraphicFramePr>
          <p:cNvPr id="3" name="Table 2"/>
          <p:cNvGraphicFramePr>
            <a:graphicFrameLocks noGrp="1"/>
          </p:cNvGraphicFramePr>
          <p:nvPr/>
        </p:nvGraphicFramePr>
        <p:xfrm>
          <a:off x="1847528" y="2117080"/>
          <a:ext cx="3192016" cy="2752080"/>
        </p:xfrm>
        <a:graphic>
          <a:graphicData uri="http://schemas.openxmlformats.org/drawingml/2006/table">
            <a:tbl>
              <a:tblPr firstRow="1" bandRow="1">
                <a:tableStyleId>{5940675A-B579-460E-94D1-54222C63F5DA}</a:tableStyleId>
              </a:tblPr>
              <a:tblGrid>
                <a:gridCol w="798004">
                  <a:extLst>
                    <a:ext uri="{9D8B030D-6E8A-4147-A177-3AD203B41FA5}">
                      <a16:colId xmlns:a16="http://schemas.microsoft.com/office/drawing/2014/main" val="4133437808"/>
                    </a:ext>
                  </a:extLst>
                </a:gridCol>
                <a:gridCol w="798004">
                  <a:extLst>
                    <a:ext uri="{9D8B030D-6E8A-4147-A177-3AD203B41FA5}">
                      <a16:colId xmlns:a16="http://schemas.microsoft.com/office/drawing/2014/main" val="2272243611"/>
                    </a:ext>
                  </a:extLst>
                </a:gridCol>
                <a:gridCol w="798004">
                  <a:extLst>
                    <a:ext uri="{9D8B030D-6E8A-4147-A177-3AD203B41FA5}">
                      <a16:colId xmlns:a16="http://schemas.microsoft.com/office/drawing/2014/main" val="927604546"/>
                    </a:ext>
                  </a:extLst>
                </a:gridCol>
                <a:gridCol w="798004">
                  <a:extLst>
                    <a:ext uri="{9D8B030D-6E8A-4147-A177-3AD203B41FA5}">
                      <a16:colId xmlns:a16="http://schemas.microsoft.com/office/drawing/2014/main" val="2486451309"/>
                    </a:ext>
                  </a:extLst>
                </a:gridCol>
              </a:tblGrid>
              <a:tr h="688020">
                <a:tc>
                  <a:txBody>
                    <a:bodyPr/>
                    <a:lstStyle/>
                    <a:p>
                      <a:pPr algn="ctr"/>
                      <a:r>
                        <a:rPr lang="en-US" sz="2800" dirty="0"/>
                        <a:t>1</a:t>
                      </a:r>
                    </a:p>
                  </a:txBody>
                  <a:tcPr>
                    <a:solidFill>
                      <a:srgbClr val="FF0000"/>
                    </a:solidFill>
                  </a:tcPr>
                </a:tc>
                <a:tc>
                  <a:txBody>
                    <a:bodyPr/>
                    <a:lstStyle/>
                    <a:p>
                      <a:pPr algn="ctr"/>
                      <a:r>
                        <a:rPr lang="en-US" sz="2800" dirty="0"/>
                        <a:t>3</a:t>
                      </a:r>
                    </a:p>
                  </a:txBody>
                  <a:tcPr>
                    <a:solidFill>
                      <a:srgbClr val="FF0000"/>
                    </a:solidFill>
                  </a:tcPr>
                </a:tc>
                <a:tc>
                  <a:txBody>
                    <a:bodyPr/>
                    <a:lstStyle/>
                    <a:p>
                      <a:pPr algn="ctr"/>
                      <a:r>
                        <a:rPr lang="en-US" sz="2800" dirty="0"/>
                        <a:t>2</a:t>
                      </a:r>
                    </a:p>
                  </a:txBody>
                  <a:tcPr>
                    <a:solidFill>
                      <a:schemeClr val="tx2">
                        <a:lumMod val="60000"/>
                        <a:lumOff val="40000"/>
                      </a:schemeClr>
                    </a:solidFill>
                  </a:tcPr>
                </a:tc>
                <a:tc>
                  <a:txBody>
                    <a:bodyPr/>
                    <a:lstStyle/>
                    <a:p>
                      <a:pPr algn="ctr"/>
                      <a:r>
                        <a:rPr lang="en-US" sz="2800" dirty="0"/>
                        <a:t>1</a:t>
                      </a:r>
                    </a:p>
                  </a:txBody>
                  <a:tcPr>
                    <a:solidFill>
                      <a:schemeClr val="tx2">
                        <a:lumMod val="60000"/>
                        <a:lumOff val="40000"/>
                      </a:schemeClr>
                    </a:solidFill>
                  </a:tcPr>
                </a:tc>
                <a:extLst>
                  <a:ext uri="{0D108BD9-81ED-4DB2-BD59-A6C34878D82A}">
                    <a16:rowId xmlns:a16="http://schemas.microsoft.com/office/drawing/2014/main" val="2248484458"/>
                  </a:ext>
                </a:extLst>
              </a:tr>
              <a:tr h="688020">
                <a:tc>
                  <a:txBody>
                    <a:bodyPr/>
                    <a:lstStyle/>
                    <a:p>
                      <a:pPr algn="ctr"/>
                      <a:r>
                        <a:rPr lang="en-US" sz="2800" dirty="0"/>
                        <a:t>2</a:t>
                      </a:r>
                    </a:p>
                  </a:txBody>
                  <a:tcPr>
                    <a:solidFill>
                      <a:srgbClr val="FF0000"/>
                    </a:solidFill>
                  </a:tcPr>
                </a:tc>
                <a:tc>
                  <a:txBody>
                    <a:bodyPr/>
                    <a:lstStyle/>
                    <a:p>
                      <a:pPr algn="ctr"/>
                      <a:r>
                        <a:rPr lang="en-US" sz="2800" dirty="0"/>
                        <a:t>9</a:t>
                      </a:r>
                    </a:p>
                  </a:txBody>
                  <a:tcPr>
                    <a:solidFill>
                      <a:srgbClr val="FF0000"/>
                    </a:solidFill>
                  </a:tcPr>
                </a:tc>
                <a:tc>
                  <a:txBody>
                    <a:bodyPr/>
                    <a:lstStyle/>
                    <a:p>
                      <a:pPr algn="ctr"/>
                      <a:r>
                        <a:rPr lang="en-US" sz="2800" dirty="0"/>
                        <a:t>1</a:t>
                      </a:r>
                    </a:p>
                  </a:txBody>
                  <a:tcPr>
                    <a:solidFill>
                      <a:schemeClr val="tx2">
                        <a:lumMod val="60000"/>
                        <a:lumOff val="40000"/>
                      </a:schemeClr>
                    </a:solidFill>
                  </a:tcPr>
                </a:tc>
                <a:tc>
                  <a:txBody>
                    <a:bodyPr/>
                    <a:lstStyle/>
                    <a:p>
                      <a:pPr algn="ctr"/>
                      <a:r>
                        <a:rPr lang="en-US" sz="2800" dirty="0"/>
                        <a:t>1</a:t>
                      </a:r>
                    </a:p>
                  </a:txBody>
                  <a:tcPr>
                    <a:solidFill>
                      <a:schemeClr val="tx2">
                        <a:lumMod val="60000"/>
                        <a:lumOff val="40000"/>
                      </a:schemeClr>
                    </a:solidFill>
                  </a:tcPr>
                </a:tc>
                <a:extLst>
                  <a:ext uri="{0D108BD9-81ED-4DB2-BD59-A6C34878D82A}">
                    <a16:rowId xmlns:a16="http://schemas.microsoft.com/office/drawing/2014/main" val="3585742730"/>
                  </a:ext>
                </a:extLst>
              </a:tr>
              <a:tr h="688020">
                <a:tc>
                  <a:txBody>
                    <a:bodyPr/>
                    <a:lstStyle/>
                    <a:p>
                      <a:pPr algn="ctr"/>
                      <a:r>
                        <a:rPr lang="en-US" sz="2800" dirty="0"/>
                        <a:t>1</a:t>
                      </a:r>
                    </a:p>
                  </a:txBody>
                  <a:tcPr>
                    <a:solidFill>
                      <a:srgbClr val="00B050"/>
                    </a:solidFill>
                  </a:tcPr>
                </a:tc>
                <a:tc>
                  <a:txBody>
                    <a:bodyPr/>
                    <a:lstStyle/>
                    <a:p>
                      <a:pPr algn="ctr"/>
                      <a:r>
                        <a:rPr lang="en-US" sz="2800" dirty="0"/>
                        <a:t>3</a:t>
                      </a:r>
                    </a:p>
                  </a:txBody>
                  <a:tcPr>
                    <a:solidFill>
                      <a:srgbClr val="00B050"/>
                    </a:solidFill>
                  </a:tcPr>
                </a:tc>
                <a:tc>
                  <a:txBody>
                    <a:bodyPr/>
                    <a:lstStyle/>
                    <a:p>
                      <a:pPr algn="ctr"/>
                      <a:r>
                        <a:rPr lang="en-US" sz="2800" dirty="0"/>
                        <a:t>2</a:t>
                      </a:r>
                    </a:p>
                  </a:txBody>
                  <a:tcPr>
                    <a:solidFill>
                      <a:srgbClr val="FFFF00"/>
                    </a:solidFill>
                  </a:tcPr>
                </a:tc>
                <a:tc>
                  <a:txBody>
                    <a:bodyPr/>
                    <a:lstStyle/>
                    <a:p>
                      <a:pPr algn="ctr"/>
                      <a:r>
                        <a:rPr lang="en-US" sz="2800" dirty="0"/>
                        <a:t>3</a:t>
                      </a:r>
                    </a:p>
                  </a:txBody>
                  <a:tcPr>
                    <a:solidFill>
                      <a:srgbClr val="FFFF00"/>
                    </a:solidFill>
                  </a:tcPr>
                </a:tc>
                <a:extLst>
                  <a:ext uri="{0D108BD9-81ED-4DB2-BD59-A6C34878D82A}">
                    <a16:rowId xmlns:a16="http://schemas.microsoft.com/office/drawing/2014/main" val="1291434298"/>
                  </a:ext>
                </a:extLst>
              </a:tr>
              <a:tr h="688020">
                <a:tc>
                  <a:txBody>
                    <a:bodyPr/>
                    <a:lstStyle/>
                    <a:p>
                      <a:pPr algn="ctr"/>
                      <a:r>
                        <a:rPr lang="en-US" sz="2800" dirty="0"/>
                        <a:t>5</a:t>
                      </a:r>
                    </a:p>
                  </a:txBody>
                  <a:tcPr>
                    <a:solidFill>
                      <a:srgbClr val="00B050"/>
                    </a:solidFill>
                  </a:tcPr>
                </a:tc>
                <a:tc>
                  <a:txBody>
                    <a:bodyPr/>
                    <a:lstStyle/>
                    <a:p>
                      <a:pPr algn="ctr"/>
                      <a:r>
                        <a:rPr lang="en-US" sz="2800" dirty="0"/>
                        <a:t>6</a:t>
                      </a:r>
                    </a:p>
                  </a:txBody>
                  <a:tcPr>
                    <a:solidFill>
                      <a:srgbClr val="00B050"/>
                    </a:solidFill>
                  </a:tcPr>
                </a:tc>
                <a:tc>
                  <a:txBody>
                    <a:bodyPr/>
                    <a:lstStyle/>
                    <a:p>
                      <a:pPr algn="ctr"/>
                      <a:r>
                        <a:rPr lang="en-US" sz="2800" dirty="0"/>
                        <a:t>1</a:t>
                      </a:r>
                    </a:p>
                  </a:txBody>
                  <a:tcPr>
                    <a:solidFill>
                      <a:srgbClr val="FFFF00"/>
                    </a:solidFill>
                  </a:tcPr>
                </a:tc>
                <a:tc>
                  <a:txBody>
                    <a:bodyPr/>
                    <a:lstStyle/>
                    <a:p>
                      <a:pPr algn="ctr"/>
                      <a:r>
                        <a:rPr lang="en-US" sz="2800" dirty="0"/>
                        <a:t>2</a:t>
                      </a:r>
                    </a:p>
                  </a:txBody>
                  <a:tcPr>
                    <a:solidFill>
                      <a:srgbClr val="FFFF00"/>
                    </a:solidFill>
                  </a:tcPr>
                </a:tc>
                <a:extLst>
                  <a:ext uri="{0D108BD9-81ED-4DB2-BD59-A6C34878D82A}">
                    <a16:rowId xmlns:a16="http://schemas.microsoft.com/office/drawing/2014/main" val="2625592942"/>
                  </a:ext>
                </a:extLst>
              </a:tr>
            </a:tbl>
          </a:graphicData>
        </a:graphic>
      </p:graphicFrame>
      <p:graphicFrame>
        <p:nvGraphicFramePr>
          <p:cNvPr id="7" name="Table 6"/>
          <p:cNvGraphicFramePr>
            <a:graphicFrameLocks noGrp="1"/>
          </p:cNvGraphicFramePr>
          <p:nvPr/>
        </p:nvGraphicFramePr>
        <p:xfrm>
          <a:off x="7248128" y="2801156"/>
          <a:ext cx="1679848" cy="1383928"/>
        </p:xfrm>
        <a:graphic>
          <a:graphicData uri="http://schemas.openxmlformats.org/drawingml/2006/table">
            <a:tbl>
              <a:tblPr firstRow="1" bandRow="1">
                <a:tableStyleId>{5940675A-B579-460E-94D1-54222C63F5DA}</a:tableStyleId>
              </a:tblPr>
              <a:tblGrid>
                <a:gridCol w="839924">
                  <a:extLst>
                    <a:ext uri="{9D8B030D-6E8A-4147-A177-3AD203B41FA5}">
                      <a16:colId xmlns:a16="http://schemas.microsoft.com/office/drawing/2014/main" val="3589727874"/>
                    </a:ext>
                  </a:extLst>
                </a:gridCol>
                <a:gridCol w="839924">
                  <a:extLst>
                    <a:ext uri="{9D8B030D-6E8A-4147-A177-3AD203B41FA5}">
                      <a16:colId xmlns:a16="http://schemas.microsoft.com/office/drawing/2014/main" val="3974057063"/>
                    </a:ext>
                  </a:extLst>
                </a:gridCol>
              </a:tblGrid>
              <a:tr h="691964">
                <a:tc>
                  <a:txBody>
                    <a:bodyPr/>
                    <a:lstStyle/>
                    <a:p>
                      <a:pPr algn="ctr"/>
                      <a:r>
                        <a:rPr lang="en-US" sz="2800" dirty="0"/>
                        <a:t>3.75</a:t>
                      </a:r>
                    </a:p>
                  </a:txBody>
                  <a:tcPr>
                    <a:solidFill>
                      <a:srgbClr val="FF0000"/>
                    </a:solidFill>
                  </a:tcPr>
                </a:tc>
                <a:tc>
                  <a:txBody>
                    <a:bodyPr/>
                    <a:lstStyle/>
                    <a:p>
                      <a:pPr algn="ctr"/>
                      <a:endParaRPr lang="en-US" sz="2800" dirty="0"/>
                    </a:p>
                  </a:txBody>
                  <a:tcPr>
                    <a:solidFill>
                      <a:schemeClr val="tx2">
                        <a:lumMod val="60000"/>
                        <a:lumOff val="40000"/>
                      </a:schemeClr>
                    </a:solidFill>
                  </a:tcPr>
                </a:tc>
                <a:extLst>
                  <a:ext uri="{0D108BD9-81ED-4DB2-BD59-A6C34878D82A}">
                    <a16:rowId xmlns:a16="http://schemas.microsoft.com/office/drawing/2014/main" val="4039117624"/>
                  </a:ext>
                </a:extLst>
              </a:tr>
              <a:tr h="691964">
                <a:tc>
                  <a:txBody>
                    <a:bodyPr/>
                    <a:lstStyle/>
                    <a:p>
                      <a:pPr algn="ctr"/>
                      <a:endParaRPr lang="en-US" sz="2800" dirty="0"/>
                    </a:p>
                  </a:txBody>
                  <a:tcPr>
                    <a:solidFill>
                      <a:srgbClr val="00B050"/>
                    </a:solidFill>
                  </a:tcPr>
                </a:tc>
                <a:tc>
                  <a:txBody>
                    <a:bodyPr/>
                    <a:lstStyle/>
                    <a:p>
                      <a:pPr algn="ctr"/>
                      <a:endParaRPr lang="en-US" sz="2800" dirty="0"/>
                    </a:p>
                  </a:txBody>
                  <a:tcPr>
                    <a:solidFill>
                      <a:srgbClr val="FFFF00"/>
                    </a:solidFill>
                  </a:tcPr>
                </a:tc>
                <a:extLst>
                  <a:ext uri="{0D108BD9-81ED-4DB2-BD59-A6C34878D82A}">
                    <a16:rowId xmlns:a16="http://schemas.microsoft.com/office/drawing/2014/main" val="1847090769"/>
                  </a:ext>
                </a:extLst>
              </a:tr>
            </a:tbl>
          </a:graphicData>
        </a:graphic>
      </p:graphicFrame>
      <p:sp>
        <p:nvSpPr>
          <p:cNvPr id="8" name="TextBox 7"/>
          <p:cNvSpPr txBox="1"/>
          <p:nvPr/>
        </p:nvSpPr>
        <p:spPr>
          <a:xfrm>
            <a:off x="1524000" y="900159"/>
            <a:ext cx="4523680" cy="523220"/>
          </a:xfrm>
          <a:prstGeom prst="rect">
            <a:avLst/>
          </a:prstGeom>
          <a:noFill/>
        </p:spPr>
        <p:txBody>
          <a:bodyPr wrap="square" rtlCol="0">
            <a:spAutoFit/>
          </a:bodyPr>
          <a:lstStyle/>
          <a:p>
            <a:r>
              <a:rPr lang="en-US" sz="2800" dirty="0"/>
              <a:t>Average pooling</a:t>
            </a:r>
          </a:p>
        </p:txBody>
      </p:sp>
    </p:spTree>
    <p:extLst>
      <p:ext uri="{BB962C8B-B14F-4D97-AF65-F5344CB8AC3E}">
        <p14:creationId xmlns:p14="http://schemas.microsoft.com/office/powerpoint/2010/main" val="389224679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1524000" y="0"/>
            <a:ext cx="9144000" cy="69269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6D6D6D"/>
              </a:solidFill>
            </a:endParaRPr>
          </a:p>
        </p:txBody>
      </p:sp>
      <p:sp>
        <p:nvSpPr>
          <p:cNvPr id="5" name="4 - Ορθογώνιο"/>
          <p:cNvSpPr/>
          <p:nvPr/>
        </p:nvSpPr>
        <p:spPr>
          <a:xfrm>
            <a:off x="1524000" y="692696"/>
            <a:ext cx="9144000" cy="72008"/>
          </a:xfrm>
          <a:prstGeom prst="rect">
            <a:avLst/>
          </a:prstGeom>
          <a:solidFill>
            <a:srgbClr val="001F5C"/>
          </a:solidFill>
          <a:ln>
            <a:solidFill>
              <a:srgbClr val="00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ln>
                <a:solidFill>
                  <a:srgbClr val="001F5C"/>
                </a:solidFill>
              </a:ln>
              <a:solidFill>
                <a:srgbClr val="001F5C"/>
              </a:solidFill>
            </a:endParaRPr>
          </a:p>
        </p:txBody>
      </p:sp>
      <p:sp>
        <p:nvSpPr>
          <p:cNvPr id="6" name="5 - TextBox"/>
          <p:cNvSpPr txBox="1"/>
          <p:nvPr/>
        </p:nvSpPr>
        <p:spPr>
          <a:xfrm>
            <a:off x="1487488" y="53961"/>
            <a:ext cx="9395520" cy="584775"/>
          </a:xfrm>
          <a:prstGeom prst="rect">
            <a:avLst/>
          </a:prstGeom>
          <a:noFill/>
        </p:spPr>
        <p:txBody>
          <a:bodyPr wrap="square" lIns="91440" tIns="45720" rIns="91440" bIns="45720" rtlCol="0" anchor="t">
            <a:spAutoFit/>
          </a:bodyPr>
          <a:lstStyle/>
          <a:p>
            <a:r>
              <a:rPr lang="en-US" sz="3200" b="1" dirty="0">
                <a:solidFill>
                  <a:srgbClr val="000000"/>
                </a:solidFill>
                <a:cs typeface="Calibri"/>
              </a:rPr>
              <a:t>Pooling Layer </a:t>
            </a:r>
          </a:p>
        </p:txBody>
      </p:sp>
      <p:graphicFrame>
        <p:nvGraphicFramePr>
          <p:cNvPr id="3" name="Table 2"/>
          <p:cNvGraphicFramePr>
            <a:graphicFrameLocks noGrp="1"/>
          </p:cNvGraphicFramePr>
          <p:nvPr/>
        </p:nvGraphicFramePr>
        <p:xfrm>
          <a:off x="1847528" y="2117080"/>
          <a:ext cx="3192016" cy="2752080"/>
        </p:xfrm>
        <a:graphic>
          <a:graphicData uri="http://schemas.openxmlformats.org/drawingml/2006/table">
            <a:tbl>
              <a:tblPr firstRow="1" bandRow="1">
                <a:tableStyleId>{5940675A-B579-460E-94D1-54222C63F5DA}</a:tableStyleId>
              </a:tblPr>
              <a:tblGrid>
                <a:gridCol w="798004">
                  <a:extLst>
                    <a:ext uri="{9D8B030D-6E8A-4147-A177-3AD203B41FA5}">
                      <a16:colId xmlns:a16="http://schemas.microsoft.com/office/drawing/2014/main" val="4133437808"/>
                    </a:ext>
                  </a:extLst>
                </a:gridCol>
                <a:gridCol w="798004">
                  <a:extLst>
                    <a:ext uri="{9D8B030D-6E8A-4147-A177-3AD203B41FA5}">
                      <a16:colId xmlns:a16="http://schemas.microsoft.com/office/drawing/2014/main" val="2272243611"/>
                    </a:ext>
                  </a:extLst>
                </a:gridCol>
                <a:gridCol w="798004">
                  <a:extLst>
                    <a:ext uri="{9D8B030D-6E8A-4147-A177-3AD203B41FA5}">
                      <a16:colId xmlns:a16="http://schemas.microsoft.com/office/drawing/2014/main" val="927604546"/>
                    </a:ext>
                  </a:extLst>
                </a:gridCol>
                <a:gridCol w="798004">
                  <a:extLst>
                    <a:ext uri="{9D8B030D-6E8A-4147-A177-3AD203B41FA5}">
                      <a16:colId xmlns:a16="http://schemas.microsoft.com/office/drawing/2014/main" val="2486451309"/>
                    </a:ext>
                  </a:extLst>
                </a:gridCol>
              </a:tblGrid>
              <a:tr h="688020">
                <a:tc>
                  <a:txBody>
                    <a:bodyPr/>
                    <a:lstStyle/>
                    <a:p>
                      <a:pPr algn="ctr"/>
                      <a:r>
                        <a:rPr lang="en-US" sz="2800" dirty="0"/>
                        <a:t>1</a:t>
                      </a:r>
                    </a:p>
                  </a:txBody>
                  <a:tcPr>
                    <a:solidFill>
                      <a:srgbClr val="FF0000"/>
                    </a:solidFill>
                  </a:tcPr>
                </a:tc>
                <a:tc>
                  <a:txBody>
                    <a:bodyPr/>
                    <a:lstStyle/>
                    <a:p>
                      <a:pPr algn="ctr"/>
                      <a:r>
                        <a:rPr lang="en-US" sz="2800" dirty="0"/>
                        <a:t>3</a:t>
                      </a:r>
                    </a:p>
                  </a:txBody>
                  <a:tcPr>
                    <a:solidFill>
                      <a:srgbClr val="FF0000"/>
                    </a:solidFill>
                  </a:tcPr>
                </a:tc>
                <a:tc>
                  <a:txBody>
                    <a:bodyPr/>
                    <a:lstStyle/>
                    <a:p>
                      <a:pPr algn="ctr"/>
                      <a:r>
                        <a:rPr lang="en-US" sz="2800" dirty="0"/>
                        <a:t>2</a:t>
                      </a:r>
                    </a:p>
                  </a:txBody>
                  <a:tcPr>
                    <a:solidFill>
                      <a:schemeClr val="tx2">
                        <a:lumMod val="60000"/>
                        <a:lumOff val="40000"/>
                      </a:schemeClr>
                    </a:solidFill>
                  </a:tcPr>
                </a:tc>
                <a:tc>
                  <a:txBody>
                    <a:bodyPr/>
                    <a:lstStyle/>
                    <a:p>
                      <a:pPr algn="ctr"/>
                      <a:r>
                        <a:rPr lang="en-US" sz="2800" dirty="0"/>
                        <a:t>1</a:t>
                      </a:r>
                    </a:p>
                  </a:txBody>
                  <a:tcPr>
                    <a:solidFill>
                      <a:schemeClr val="tx2">
                        <a:lumMod val="60000"/>
                        <a:lumOff val="40000"/>
                      </a:schemeClr>
                    </a:solidFill>
                  </a:tcPr>
                </a:tc>
                <a:extLst>
                  <a:ext uri="{0D108BD9-81ED-4DB2-BD59-A6C34878D82A}">
                    <a16:rowId xmlns:a16="http://schemas.microsoft.com/office/drawing/2014/main" val="2248484458"/>
                  </a:ext>
                </a:extLst>
              </a:tr>
              <a:tr h="688020">
                <a:tc>
                  <a:txBody>
                    <a:bodyPr/>
                    <a:lstStyle/>
                    <a:p>
                      <a:pPr algn="ctr"/>
                      <a:r>
                        <a:rPr lang="en-US" sz="2800" dirty="0"/>
                        <a:t>2</a:t>
                      </a:r>
                    </a:p>
                  </a:txBody>
                  <a:tcPr>
                    <a:solidFill>
                      <a:srgbClr val="FF0000"/>
                    </a:solidFill>
                  </a:tcPr>
                </a:tc>
                <a:tc>
                  <a:txBody>
                    <a:bodyPr/>
                    <a:lstStyle/>
                    <a:p>
                      <a:pPr algn="ctr"/>
                      <a:r>
                        <a:rPr lang="en-US" sz="2800" dirty="0"/>
                        <a:t>9</a:t>
                      </a:r>
                    </a:p>
                  </a:txBody>
                  <a:tcPr>
                    <a:solidFill>
                      <a:srgbClr val="FF0000"/>
                    </a:solidFill>
                  </a:tcPr>
                </a:tc>
                <a:tc>
                  <a:txBody>
                    <a:bodyPr/>
                    <a:lstStyle/>
                    <a:p>
                      <a:pPr algn="ctr"/>
                      <a:r>
                        <a:rPr lang="en-US" sz="2800" dirty="0"/>
                        <a:t>1</a:t>
                      </a:r>
                    </a:p>
                  </a:txBody>
                  <a:tcPr>
                    <a:solidFill>
                      <a:schemeClr val="tx2">
                        <a:lumMod val="60000"/>
                        <a:lumOff val="40000"/>
                      </a:schemeClr>
                    </a:solidFill>
                  </a:tcPr>
                </a:tc>
                <a:tc>
                  <a:txBody>
                    <a:bodyPr/>
                    <a:lstStyle/>
                    <a:p>
                      <a:pPr algn="ctr"/>
                      <a:r>
                        <a:rPr lang="en-US" sz="2800" dirty="0"/>
                        <a:t>1</a:t>
                      </a:r>
                    </a:p>
                  </a:txBody>
                  <a:tcPr>
                    <a:solidFill>
                      <a:schemeClr val="tx2">
                        <a:lumMod val="60000"/>
                        <a:lumOff val="40000"/>
                      </a:schemeClr>
                    </a:solidFill>
                  </a:tcPr>
                </a:tc>
                <a:extLst>
                  <a:ext uri="{0D108BD9-81ED-4DB2-BD59-A6C34878D82A}">
                    <a16:rowId xmlns:a16="http://schemas.microsoft.com/office/drawing/2014/main" val="3585742730"/>
                  </a:ext>
                </a:extLst>
              </a:tr>
              <a:tr h="688020">
                <a:tc>
                  <a:txBody>
                    <a:bodyPr/>
                    <a:lstStyle/>
                    <a:p>
                      <a:pPr algn="ctr"/>
                      <a:r>
                        <a:rPr lang="en-US" sz="2800" dirty="0"/>
                        <a:t>1</a:t>
                      </a:r>
                    </a:p>
                  </a:txBody>
                  <a:tcPr>
                    <a:solidFill>
                      <a:srgbClr val="00B050"/>
                    </a:solidFill>
                  </a:tcPr>
                </a:tc>
                <a:tc>
                  <a:txBody>
                    <a:bodyPr/>
                    <a:lstStyle/>
                    <a:p>
                      <a:pPr algn="ctr"/>
                      <a:r>
                        <a:rPr lang="en-US" sz="2800" dirty="0"/>
                        <a:t>3</a:t>
                      </a:r>
                    </a:p>
                  </a:txBody>
                  <a:tcPr>
                    <a:solidFill>
                      <a:srgbClr val="00B050"/>
                    </a:solidFill>
                  </a:tcPr>
                </a:tc>
                <a:tc>
                  <a:txBody>
                    <a:bodyPr/>
                    <a:lstStyle/>
                    <a:p>
                      <a:pPr algn="ctr"/>
                      <a:r>
                        <a:rPr lang="en-US" sz="2800" dirty="0"/>
                        <a:t>2</a:t>
                      </a:r>
                    </a:p>
                  </a:txBody>
                  <a:tcPr>
                    <a:solidFill>
                      <a:srgbClr val="FFFF00"/>
                    </a:solidFill>
                  </a:tcPr>
                </a:tc>
                <a:tc>
                  <a:txBody>
                    <a:bodyPr/>
                    <a:lstStyle/>
                    <a:p>
                      <a:pPr algn="ctr"/>
                      <a:r>
                        <a:rPr lang="en-US" sz="2800" dirty="0"/>
                        <a:t>3</a:t>
                      </a:r>
                    </a:p>
                  </a:txBody>
                  <a:tcPr>
                    <a:solidFill>
                      <a:srgbClr val="FFFF00"/>
                    </a:solidFill>
                  </a:tcPr>
                </a:tc>
                <a:extLst>
                  <a:ext uri="{0D108BD9-81ED-4DB2-BD59-A6C34878D82A}">
                    <a16:rowId xmlns:a16="http://schemas.microsoft.com/office/drawing/2014/main" val="1291434298"/>
                  </a:ext>
                </a:extLst>
              </a:tr>
              <a:tr h="688020">
                <a:tc>
                  <a:txBody>
                    <a:bodyPr/>
                    <a:lstStyle/>
                    <a:p>
                      <a:pPr algn="ctr"/>
                      <a:r>
                        <a:rPr lang="en-US" sz="2800" dirty="0"/>
                        <a:t>5</a:t>
                      </a:r>
                    </a:p>
                  </a:txBody>
                  <a:tcPr>
                    <a:solidFill>
                      <a:srgbClr val="00B050"/>
                    </a:solidFill>
                  </a:tcPr>
                </a:tc>
                <a:tc>
                  <a:txBody>
                    <a:bodyPr/>
                    <a:lstStyle/>
                    <a:p>
                      <a:pPr algn="ctr"/>
                      <a:r>
                        <a:rPr lang="en-US" sz="2800" dirty="0"/>
                        <a:t>6</a:t>
                      </a:r>
                    </a:p>
                  </a:txBody>
                  <a:tcPr>
                    <a:solidFill>
                      <a:srgbClr val="00B050"/>
                    </a:solidFill>
                  </a:tcPr>
                </a:tc>
                <a:tc>
                  <a:txBody>
                    <a:bodyPr/>
                    <a:lstStyle/>
                    <a:p>
                      <a:pPr algn="ctr"/>
                      <a:r>
                        <a:rPr lang="en-US" sz="2800" dirty="0"/>
                        <a:t>1</a:t>
                      </a:r>
                    </a:p>
                  </a:txBody>
                  <a:tcPr>
                    <a:solidFill>
                      <a:srgbClr val="FFFF00"/>
                    </a:solidFill>
                  </a:tcPr>
                </a:tc>
                <a:tc>
                  <a:txBody>
                    <a:bodyPr/>
                    <a:lstStyle/>
                    <a:p>
                      <a:pPr algn="ctr"/>
                      <a:r>
                        <a:rPr lang="en-US" sz="2800" dirty="0"/>
                        <a:t>2</a:t>
                      </a:r>
                    </a:p>
                  </a:txBody>
                  <a:tcPr>
                    <a:solidFill>
                      <a:srgbClr val="FFFF00"/>
                    </a:solidFill>
                  </a:tcPr>
                </a:tc>
                <a:extLst>
                  <a:ext uri="{0D108BD9-81ED-4DB2-BD59-A6C34878D82A}">
                    <a16:rowId xmlns:a16="http://schemas.microsoft.com/office/drawing/2014/main" val="2625592942"/>
                  </a:ext>
                </a:extLst>
              </a:tr>
            </a:tbl>
          </a:graphicData>
        </a:graphic>
      </p:graphicFrame>
      <p:graphicFrame>
        <p:nvGraphicFramePr>
          <p:cNvPr id="7" name="Table 6"/>
          <p:cNvGraphicFramePr>
            <a:graphicFrameLocks noGrp="1"/>
          </p:cNvGraphicFramePr>
          <p:nvPr/>
        </p:nvGraphicFramePr>
        <p:xfrm>
          <a:off x="7248128" y="2801156"/>
          <a:ext cx="1679848" cy="1383928"/>
        </p:xfrm>
        <a:graphic>
          <a:graphicData uri="http://schemas.openxmlformats.org/drawingml/2006/table">
            <a:tbl>
              <a:tblPr firstRow="1" bandRow="1">
                <a:tableStyleId>{5940675A-B579-460E-94D1-54222C63F5DA}</a:tableStyleId>
              </a:tblPr>
              <a:tblGrid>
                <a:gridCol w="839924">
                  <a:extLst>
                    <a:ext uri="{9D8B030D-6E8A-4147-A177-3AD203B41FA5}">
                      <a16:colId xmlns:a16="http://schemas.microsoft.com/office/drawing/2014/main" val="3589727874"/>
                    </a:ext>
                  </a:extLst>
                </a:gridCol>
                <a:gridCol w="839924">
                  <a:extLst>
                    <a:ext uri="{9D8B030D-6E8A-4147-A177-3AD203B41FA5}">
                      <a16:colId xmlns:a16="http://schemas.microsoft.com/office/drawing/2014/main" val="3974057063"/>
                    </a:ext>
                  </a:extLst>
                </a:gridCol>
              </a:tblGrid>
              <a:tr h="691964">
                <a:tc>
                  <a:txBody>
                    <a:bodyPr/>
                    <a:lstStyle/>
                    <a:p>
                      <a:pPr algn="ctr"/>
                      <a:r>
                        <a:rPr lang="en-US" sz="2800" dirty="0"/>
                        <a:t>3.75</a:t>
                      </a:r>
                    </a:p>
                  </a:txBody>
                  <a:tcPr>
                    <a:solidFill>
                      <a:srgbClr val="FF0000"/>
                    </a:solidFill>
                  </a:tcPr>
                </a:tc>
                <a:tc>
                  <a:txBody>
                    <a:bodyPr/>
                    <a:lstStyle/>
                    <a:p>
                      <a:pPr algn="ctr"/>
                      <a:r>
                        <a:rPr lang="en-US" sz="2800" dirty="0"/>
                        <a:t>1.25</a:t>
                      </a:r>
                    </a:p>
                  </a:txBody>
                  <a:tcPr>
                    <a:solidFill>
                      <a:schemeClr val="tx2">
                        <a:lumMod val="60000"/>
                        <a:lumOff val="40000"/>
                      </a:schemeClr>
                    </a:solidFill>
                  </a:tcPr>
                </a:tc>
                <a:extLst>
                  <a:ext uri="{0D108BD9-81ED-4DB2-BD59-A6C34878D82A}">
                    <a16:rowId xmlns:a16="http://schemas.microsoft.com/office/drawing/2014/main" val="4039117624"/>
                  </a:ext>
                </a:extLst>
              </a:tr>
              <a:tr h="691964">
                <a:tc>
                  <a:txBody>
                    <a:bodyPr/>
                    <a:lstStyle/>
                    <a:p>
                      <a:pPr algn="ctr"/>
                      <a:r>
                        <a:rPr lang="en-US" sz="2800" dirty="0"/>
                        <a:t>4</a:t>
                      </a:r>
                    </a:p>
                  </a:txBody>
                  <a:tcPr>
                    <a:solidFill>
                      <a:srgbClr val="00B050"/>
                    </a:solidFill>
                  </a:tcPr>
                </a:tc>
                <a:tc>
                  <a:txBody>
                    <a:bodyPr/>
                    <a:lstStyle/>
                    <a:p>
                      <a:pPr algn="ctr"/>
                      <a:r>
                        <a:rPr lang="en-US" sz="2800" dirty="0"/>
                        <a:t>2</a:t>
                      </a:r>
                    </a:p>
                  </a:txBody>
                  <a:tcPr>
                    <a:solidFill>
                      <a:srgbClr val="FFFF00"/>
                    </a:solidFill>
                  </a:tcPr>
                </a:tc>
                <a:extLst>
                  <a:ext uri="{0D108BD9-81ED-4DB2-BD59-A6C34878D82A}">
                    <a16:rowId xmlns:a16="http://schemas.microsoft.com/office/drawing/2014/main" val="1847090769"/>
                  </a:ext>
                </a:extLst>
              </a:tr>
            </a:tbl>
          </a:graphicData>
        </a:graphic>
      </p:graphicFrame>
      <p:sp>
        <p:nvSpPr>
          <p:cNvPr id="8" name="TextBox 7"/>
          <p:cNvSpPr txBox="1"/>
          <p:nvPr/>
        </p:nvSpPr>
        <p:spPr>
          <a:xfrm>
            <a:off x="3035648" y="5138027"/>
            <a:ext cx="2268264" cy="523220"/>
          </a:xfrm>
          <a:prstGeom prst="rect">
            <a:avLst/>
          </a:prstGeom>
          <a:noFill/>
        </p:spPr>
        <p:txBody>
          <a:bodyPr wrap="square" rtlCol="0">
            <a:spAutoFit/>
          </a:bodyPr>
          <a:lstStyle/>
          <a:p>
            <a:r>
              <a:rPr lang="en-US" sz="2800" dirty="0"/>
              <a:t>4 x 4</a:t>
            </a:r>
          </a:p>
        </p:txBody>
      </p:sp>
      <p:sp>
        <p:nvSpPr>
          <p:cNvPr id="10" name="TextBox 9"/>
          <p:cNvSpPr txBox="1"/>
          <p:nvPr/>
        </p:nvSpPr>
        <p:spPr>
          <a:xfrm>
            <a:off x="7994216" y="5138027"/>
            <a:ext cx="1008112" cy="523220"/>
          </a:xfrm>
          <a:prstGeom prst="rect">
            <a:avLst/>
          </a:prstGeom>
          <a:noFill/>
        </p:spPr>
        <p:txBody>
          <a:bodyPr wrap="square" rtlCol="0">
            <a:spAutoFit/>
          </a:bodyPr>
          <a:lstStyle/>
          <a:p>
            <a:r>
              <a:rPr lang="en-US" sz="2800" dirty="0"/>
              <a:t>2 x 2</a:t>
            </a:r>
          </a:p>
        </p:txBody>
      </p:sp>
      <p:sp>
        <p:nvSpPr>
          <p:cNvPr id="11" name="TextBox 10"/>
          <p:cNvSpPr txBox="1"/>
          <p:nvPr/>
        </p:nvSpPr>
        <p:spPr>
          <a:xfrm>
            <a:off x="7248128" y="986286"/>
            <a:ext cx="1127472" cy="1384995"/>
          </a:xfrm>
          <a:prstGeom prst="rect">
            <a:avLst/>
          </a:prstGeom>
          <a:noFill/>
        </p:spPr>
        <p:txBody>
          <a:bodyPr wrap="square" rtlCol="0">
            <a:spAutoFit/>
          </a:bodyPr>
          <a:lstStyle/>
          <a:p>
            <a:r>
              <a:rPr lang="en-US" sz="2800" dirty="0"/>
              <a:t>f = 2</a:t>
            </a:r>
          </a:p>
          <a:p>
            <a:r>
              <a:rPr lang="en-US" sz="2800" dirty="0"/>
              <a:t>s = 2</a:t>
            </a:r>
          </a:p>
          <a:p>
            <a:r>
              <a:rPr lang="en-US" sz="2800" dirty="0"/>
              <a:t>p = 0</a:t>
            </a:r>
          </a:p>
        </p:txBody>
      </p:sp>
      <p:sp>
        <p:nvSpPr>
          <p:cNvPr id="12" name="TextBox 11"/>
          <p:cNvSpPr txBox="1"/>
          <p:nvPr/>
        </p:nvSpPr>
        <p:spPr>
          <a:xfrm>
            <a:off x="3035648" y="5777594"/>
            <a:ext cx="1127472" cy="523220"/>
          </a:xfrm>
          <a:prstGeom prst="rect">
            <a:avLst/>
          </a:prstGeom>
          <a:noFill/>
        </p:spPr>
        <p:txBody>
          <a:bodyPr wrap="square" rtlCol="0">
            <a:spAutoFit/>
          </a:bodyPr>
          <a:lstStyle/>
          <a:p>
            <a:r>
              <a:rPr lang="en-US" sz="2800" dirty="0"/>
              <a:t>n x n</a:t>
            </a:r>
          </a:p>
        </p:txBody>
      </p:sp>
      <p:sp>
        <p:nvSpPr>
          <p:cNvPr id="15" name="TextBox 14"/>
          <p:cNvSpPr txBox="1"/>
          <p:nvPr/>
        </p:nvSpPr>
        <p:spPr>
          <a:xfrm>
            <a:off x="1524000" y="900159"/>
            <a:ext cx="4523680" cy="523220"/>
          </a:xfrm>
          <a:prstGeom prst="rect">
            <a:avLst/>
          </a:prstGeom>
          <a:noFill/>
        </p:spPr>
        <p:txBody>
          <a:bodyPr wrap="square" rtlCol="0">
            <a:spAutoFit/>
          </a:bodyPr>
          <a:lstStyle/>
          <a:p>
            <a:r>
              <a:rPr lang="en-US" sz="2800" dirty="0"/>
              <a:t>Average pooling</a:t>
            </a:r>
          </a:p>
        </p:txBody>
      </p:sp>
      <mc:AlternateContent xmlns:mc="http://schemas.openxmlformats.org/markup-compatibility/2006" xmlns:a14="http://schemas.microsoft.com/office/drawing/2010/main">
        <mc:Choice Requires="a14">
          <p:sp>
            <p:nvSpPr>
              <p:cNvPr id="14" name="TextBox 13"/>
              <p:cNvSpPr txBox="1"/>
              <p:nvPr/>
            </p:nvSpPr>
            <p:spPr>
              <a:xfrm>
                <a:off x="6401279" y="5661248"/>
                <a:ext cx="4193987" cy="1050993"/>
              </a:xfrm>
              <a:prstGeom prst="rect">
                <a:avLst/>
              </a:prstGeom>
              <a:noFill/>
            </p:spPr>
            <p:txBody>
              <a:bodyPr wrap="square" rtlCol="0">
                <a:spAutoFit/>
              </a:bodyPr>
              <a:lstStyle/>
              <a:p>
                <a14:m>
                  <m:oMath xmlns:m="http://schemas.openxmlformats.org/officeDocument/2006/math">
                    <m:d>
                      <m:dPr>
                        <m:begChr m:val=""/>
                        <m:endChr m:val="⌋"/>
                        <m:ctrlPr>
                          <a:rPr lang="en-US" sz="2800" i="1" dirty="0">
                            <a:latin typeface="Cambria Math" panose="02040503050406030204" pitchFamily="18" charset="0"/>
                          </a:rPr>
                        </m:ctrlPr>
                      </m:dPr>
                      <m:e>
                        <m:d>
                          <m:dPr>
                            <m:begChr m:val="⌊"/>
                            <m:endChr m:val=""/>
                            <m:ctrlPr>
                              <a:rPr lang="en-US" sz="2800" i="1">
                                <a:latin typeface="Cambria Math" panose="02040503050406030204" pitchFamily="18" charset="0"/>
                              </a:rPr>
                            </m:ctrlPr>
                          </m:dPr>
                          <m:e>
                            <m:f>
                              <m:fPr>
                                <m:ctrlPr>
                                  <a:rPr lang="en-US" sz="2800" i="1">
                                    <a:latin typeface="Cambria Math" panose="02040503050406030204" pitchFamily="18" charset="0"/>
                                  </a:rPr>
                                </m:ctrlPr>
                              </m:fPr>
                              <m:num>
                                <m:r>
                                  <m:rPr>
                                    <m:nor/>
                                  </m:rPr>
                                  <a:rPr lang="en-US" sz="2800" dirty="0"/>
                                  <m:t>n</m:t>
                                </m:r>
                                <m:r>
                                  <m:rPr>
                                    <m:nor/>
                                  </m:rPr>
                                  <a:rPr lang="en-US" sz="2800" dirty="0"/>
                                  <m:t>+2</m:t>
                                </m:r>
                                <m:r>
                                  <m:rPr>
                                    <m:nor/>
                                  </m:rPr>
                                  <a:rPr lang="en-US" sz="2800" dirty="0"/>
                                  <m:t>p</m:t>
                                </m:r>
                                <m:r>
                                  <m:rPr>
                                    <m:nor/>
                                  </m:rPr>
                                  <a:rPr lang="en-US" sz="2800" dirty="0"/>
                                  <m:t>−</m:t>
                                </m:r>
                                <m:r>
                                  <m:rPr>
                                    <m:nor/>
                                  </m:rPr>
                                  <a:rPr lang="en-US" sz="2800" dirty="0"/>
                                  <m:t>f</m:t>
                                </m:r>
                              </m:num>
                              <m:den>
                                <m:r>
                                  <m:rPr>
                                    <m:sty m:val="p"/>
                                  </m:rPr>
                                  <a:rPr lang="en-US" sz="2800">
                                    <a:latin typeface="Cambria Math" panose="02040503050406030204" pitchFamily="18" charset="0"/>
                                  </a:rPr>
                                  <m:t>s</m:t>
                                </m:r>
                              </m:den>
                            </m:f>
                          </m:e>
                        </m:d>
                      </m:e>
                    </m:d>
                  </m:oMath>
                </a14:m>
                <a:r>
                  <a:rPr lang="en-US" sz="2800" dirty="0"/>
                  <a:t>+1  x</a:t>
                </a:r>
                <a14:m>
                  <m:oMath xmlns:m="http://schemas.openxmlformats.org/officeDocument/2006/math">
                    <m:d>
                      <m:dPr>
                        <m:begChr m:val=""/>
                        <m:endChr m:val="⌋"/>
                        <m:ctrlPr>
                          <a:rPr lang="en-US" sz="2800" i="1" dirty="0">
                            <a:latin typeface="Cambria Math" panose="02040503050406030204" pitchFamily="18" charset="0"/>
                          </a:rPr>
                        </m:ctrlPr>
                      </m:dPr>
                      <m:e>
                        <m:r>
                          <a:rPr lang="en-US" sz="2800" i="1" dirty="0">
                            <a:latin typeface="Cambria Math" panose="02040503050406030204" pitchFamily="18" charset="0"/>
                          </a:rPr>
                          <m:t> </m:t>
                        </m:r>
                        <m:d>
                          <m:dPr>
                            <m:begChr m:val="⌊"/>
                            <m:endChr m:val=""/>
                            <m:ctrlPr>
                              <a:rPr lang="en-US" sz="2800" i="1">
                                <a:latin typeface="Cambria Math" panose="02040503050406030204" pitchFamily="18" charset="0"/>
                              </a:rPr>
                            </m:ctrlPr>
                          </m:dPr>
                          <m:e>
                            <m:f>
                              <m:fPr>
                                <m:ctrlPr>
                                  <a:rPr lang="en-US" sz="2800" i="1">
                                    <a:latin typeface="Cambria Math" panose="02040503050406030204" pitchFamily="18" charset="0"/>
                                  </a:rPr>
                                </m:ctrlPr>
                              </m:fPr>
                              <m:num>
                                <m:r>
                                  <m:rPr>
                                    <m:nor/>
                                  </m:rPr>
                                  <a:rPr lang="en-US" sz="2800" dirty="0"/>
                                  <m:t>n</m:t>
                                </m:r>
                                <m:r>
                                  <m:rPr>
                                    <m:nor/>
                                  </m:rPr>
                                  <a:rPr lang="en-US" sz="2800" dirty="0"/>
                                  <m:t>+2</m:t>
                                </m:r>
                                <m:r>
                                  <m:rPr>
                                    <m:nor/>
                                  </m:rPr>
                                  <a:rPr lang="en-US" sz="2800" dirty="0"/>
                                  <m:t>p</m:t>
                                </m:r>
                                <m:r>
                                  <m:rPr>
                                    <m:nor/>
                                  </m:rPr>
                                  <a:rPr lang="en-US" sz="2800" dirty="0"/>
                                  <m:t>−</m:t>
                                </m:r>
                                <m:r>
                                  <m:rPr>
                                    <m:nor/>
                                  </m:rPr>
                                  <a:rPr lang="en-US" sz="2800" dirty="0"/>
                                  <m:t>f</m:t>
                                </m:r>
                              </m:num>
                              <m:den>
                                <m:r>
                                  <m:rPr>
                                    <m:sty m:val="p"/>
                                  </m:rPr>
                                  <a:rPr lang="en-US" sz="2800">
                                    <a:latin typeface="Cambria Math" panose="02040503050406030204" pitchFamily="18" charset="0"/>
                                  </a:rPr>
                                  <m:t>s</m:t>
                                </m:r>
                              </m:den>
                            </m:f>
                          </m:e>
                        </m:d>
                      </m:e>
                    </m:d>
                  </m:oMath>
                </a14:m>
                <a:r>
                  <a:rPr lang="en-US" sz="2800" dirty="0"/>
                  <a:t>+1 </a:t>
                </a:r>
              </a:p>
            </p:txBody>
          </p:sp>
        </mc:Choice>
        <mc:Fallback xmlns="">
          <p:sp>
            <p:nvSpPr>
              <p:cNvPr id="14" name="TextBox 13"/>
              <p:cNvSpPr txBox="1">
                <a:spLocks noRot="1" noChangeAspect="1" noMove="1" noResize="1" noEditPoints="1" noAdjustHandles="1" noChangeArrowheads="1" noChangeShapeType="1" noTextEdit="1"/>
              </p:cNvSpPr>
              <p:nvPr/>
            </p:nvSpPr>
            <p:spPr>
              <a:xfrm>
                <a:off x="6401279" y="5661248"/>
                <a:ext cx="4193987" cy="1050993"/>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6069717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graphicFrame>
        <p:nvGraphicFramePr>
          <p:cNvPr id="1110" name="Shape 1110"/>
          <p:cNvGraphicFramePr/>
          <p:nvPr/>
        </p:nvGraphicFramePr>
        <p:xfrm>
          <a:off x="2476500" y="2266950"/>
          <a:ext cx="2423500" cy="2423500"/>
        </p:xfrm>
        <a:graphic>
          <a:graphicData uri="http://schemas.openxmlformats.org/drawingml/2006/table">
            <a:tbl>
              <a:tblPr>
                <a:noFill/>
              </a:tblPr>
              <a:tblGrid>
                <a:gridCol w="605875">
                  <a:extLst>
                    <a:ext uri="{9D8B030D-6E8A-4147-A177-3AD203B41FA5}">
                      <a16:colId xmlns:a16="http://schemas.microsoft.com/office/drawing/2014/main" val="20000"/>
                    </a:ext>
                  </a:extLst>
                </a:gridCol>
                <a:gridCol w="605875">
                  <a:extLst>
                    <a:ext uri="{9D8B030D-6E8A-4147-A177-3AD203B41FA5}">
                      <a16:colId xmlns:a16="http://schemas.microsoft.com/office/drawing/2014/main" val="20001"/>
                    </a:ext>
                  </a:extLst>
                </a:gridCol>
                <a:gridCol w="605875">
                  <a:extLst>
                    <a:ext uri="{9D8B030D-6E8A-4147-A177-3AD203B41FA5}">
                      <a16:colId xmlns:a16="http://schemas.microsoft.com/office/drawing/2014/main" val="20002"/>
                    </a:ext>
                  </a:extLst>
                </a:gridCol>
                <a:gridCol w="605875">
                  <a:extLst>
                    <a:ext uri="{9D8B030D-6E8A-4147-A177-3AD203B41FA5}">
                      <a16:colId xmlns:a16="http://schemas.microsoft.com/office/drawing/2014/main" val="20003"/>
                    </a:ext>
                  </a:extLst>
                </a:gridCol>
              </a:tblGrid>
              <a:tr h="605875">
                <a:tc>
                  <a:txBody>
                    <a:bodyPr/>
                    <a:lstStyle/>
                    <a:p>
                      <a:pPr lvl="0" algn="ctr" rtl="0">
                        <a:spcBef>
                          <a:spcPts val="0"/>
                        </a:spcBef>
                        <a:buNone/>
                      </a:pPr>
                      <a:r>
                        <a:rPr lang="en" sz="2400"/>
                        <a:t>1</a:t>
                      </a:r>
                    </a:p>
                  </a:txBody>
                  <a:tcPr marL="91425" marR="91425" marT="91425" marB="91425">
                    <a:solidFill>
                      <a:srgbClr val="F4CCCC"/>
                    </a:solidFill>
                  </a:tcPr>
                </a:tc>
                <a:tc>
                  <a:txBody>
                    <a:bodyPr/>
                    <a:lstStyle/>
                    <a:p>
                      <a:pPr lvl="0" algn="ctr" rtl="0">
                        <a:spcBef>
                          <a:spcPts val="0"/>
                        </a:spcBef>
                        <a:buNone/>
                      </a:pPr>
                      <a:r>
                        <a:rPr lang="en" sz="2400"/>
                        <a:t>1</a:t>
                      </a:r>
                    </a:p>
                  </a:txBody>
                  <a:tcPr marL="91425" marR="91425" marT="91425" marB="91425">
                    <a:solidFill>
                      <a:srgbClr val="F4CCCC"/>
                    </a:solidFill>
                  </a:tcPr>
                </a:tc>
                <a:tc>
                  <a:txBody>
                    <a:bodyPr/>
                    <a:lstStyle/>
                    <a:p>
                      <a:pPr lvl="0" algn="ctr" rtl="0">
                        <a:spcBef>
                          <a:spcPts val="0"/>
                        </a:spcBef>
                        <a:buNone/>
                      </a:pPr>
                      <a:r>
                        <a:rPr lang="en" sz="2400"/>
                        <a:t>2</a:t>
                      </a:r>
                    </a:p>
                  </a:txBody>
                  <a:tcPr marL="91425" marR="91425" marT="91425" marB="91425">
                    <a:solidFill>
                      <a:srgbClr val="D9EAD3"/>
                    </a:solidFill>
                  </a:tcPr>
                </a:tc>
                <a:tc>
                  <a:txBody>
                    <a:bodyPr/>
                    <a:lstStyle/>
                    <a:p>
                      <a:pPr lvl="0" algn="ctr" rtl="0">
                        <a:spcBef>
                          <a:spcPts val="0"/>
                        </a:spcBef>
                        <a:buNone/>
                      </a:pPr>
                      <a:r>
                        <a:rPr lang="en" sz="2400"/>
                        <a:t>4</a:t>
                      </a:r>
                    </a:p>
                  </a:txBody>
                  <a:tcPr marL="91425" marR="91425" marT="91425" marB="91425">
                    <a:solidFill>
                      <a:srgbClr val="D9EAD3"/>
                    </a:solidFill>
                  </a:tcPr>
                </a:tc>
                <a:extLst>
                  <a:ext uri="{0D108BD9-81ED-4DB2-BD59-A6C34878D82A}">
                    <a16:rowId xmlns:a16="http://schemas.microsoft.com/office/drawing/2014/main" val="10000"/>
                  </a:ext>
                </a:extLst>
              </a:tr>
              <a:tr h="605875">
                <a:tc>
                  <a:txBody>
                    <a:bodyPr/>
                    <a:lstStyle/>
                    <a:p>
                      <a:pPr lvl="0" algn="ctr" rtl="0">
                        <a:spcBef>
                          <a:spcPts val="0"/>
                        </a:spcBef>
                        <a:buNone/>
                      </a:pPr>
                      <a:r>
                        <a:rPr lang="en" sz="2400"/>
                        <a:t>5</a:t>
                      </a:r>
                    </a:p>
                  </a:txBody>
                  <a:tcPr marL="91425" marR="91425" marT="91425" marB="91425">
                    <a:solidFill>
                      <a:srgbClr val="F4CCCC"/>
                    </a:solidFill>
                  </a:tcPr>
                </a:tc>
                <a:tc>
                  <a:txBody>
                    <a:bodyPr/>
                    <a:lstStyle/>
                    <a:p>
                      <a:pPr lvl="0" algn="ctr" rtl="0">
                        <a:spcBef>
                          <a:spcPts val="0"/>
                        </a:spcBef>
                        <a:buNone/>
                      </a:pPr>
                      <a:r>
                        <a:rPr lang="en" sz="2400"/>
                        <a:t>6</a:t>
                      </a:r>
                    </a:p>
                  </a:txBody>
                  <a:tcPr marL="91425" marR="91425" marT="91425" marB="91425">
                    <a:solidFill>
                      <a:srgbClr val="F4CCCC"/>
                    </a:solidFill>
                  </a:tcPr>
                </a:tc>
                <a:tc>
                  <a:txBody>
                    <a:bodyPr/>
                    <a:lstStyle/>
                    <a:p>
                      <a:pPr lvl="0" algn="ctr" rtl="0">
                        <a:spcBef>
                          <a:spcPts val="0"/>
                        </a:spcBef>
                        <a:buNone/>
                      </a:pPr>
                      <a:r>
                        <a:rPr lang="en" sz="2400"/>
                        <a:t>7</a:t>
                      </a:r>
                    </a:p>
                  </a:txBody>
                  <a:tcPr marL="91425" marR="91425" marT="91425" marB="91425">
                    <a:solidFill>
                      <a:srgbClr val="D9EAD3"/>
                    </a:solidFill>
                  </a:tcPr>
                </a:tc>
                <a:tc>
                  <a:txBody>
                    <a:bodyPr/>
                    <a:lstStyle/>
                    <a:p>
                      <a:pPr lvl="0" algn="ctr" rtl="0">
                        <a:spcBef>
                          <a:spcPts val="0"/>
                        </a:spcBef>
                        <a:buNone/>
                      </a:pPr>
                      <a:r>
                        <a:rPr lang="en" sz="2400"/>
                        <a:t>8</a:t>
                      </a:r>
                    </a:p>
                  </a:txBody>
                  <a:tcPr marL="91425" marR="91425" marT="91425" marB="91425">
                    <a:solidFill>
                      <a:srgbClr val="D9EAD3"/>
                    </a:solidFill>
                  </a:tcPr>
                </a:tc>
                <a:extLst>
                  <a:ext uri="{0D108BD9-81ED-4DB2-BD59-A6C34878D82A}">
                    <a16:rowId xmlns:a16="http://schemas.microsoft.com/office/drawing/2014/main" val="10001"/>
                  </a:ext>
                </a:extLst>
              </a:tr>
              <a:tr h="605875">
                <a:tc>
                  <a:txBody>
                    <a:bodyPr/>
                    <a:lstStyle/>
                    <a:p>
                      <a:pPr lvl="0" algn="ctr" rtl="0">
                        <a:spcBef>
                          <a:spcPts val="0"/>
                        </a:spcBef>
                        <a:buNone/>
                      </a:pPr>
                      <a:r>
                        <a:rPr lang="en" sz="2400"/>
                        <a:t>3</a:t>
                      </a:r>
                    </a:p>
                  </a:txBody>
                  <a:tcPr marL="91425" marR="91425" marT="91425" marB="91425">
                    <a:solidFill>
                      <a:srgbClr val="FFF2CC"/>
                    </a:solidFill>
                  </a:tcPr>
                </a:tc>
                <a:tc>
                  <a:txBody>
                    <a:bodyPr/>
                    <a:lstStyle/>
                    <a:p>
                      <a:pPr lvl="0" algn="ctr" rtl="0">
                        <a:spcBef>
                          <a:spcPts val="0"/>
                        </a:spcBef>
                        <a:buNone/>
                      </a:pPr>
                      <a:r>
                        <a:rPr lang="en" sz="2400"/>
                        <a:t>2</a:t>
                      </a:r>
                    </a:p>
                  </a:txBody>
                  <a:tcPr marL="91425" marR="91425" marT="91425" marB="91425">
                    <a:solidFill>
                      <a:srgbClr val="FFF2CC"/>
                    </a:solidFill>
                  </a:tcPr>
                </a:tc>
                <a:tc>
                  <a:txBody>
                    <a:bodyPr/>
                    <a:lstStyle/>
                    <a:p>
                      <a:pPr lvl="0" algn="ctr" rtl="0">
                        <a:spcBef>
                          <a:spcPts val="0"/>
                        </a:spcBef>
                        <a:buNone/>
                      </a:pPr>
                      <a:r>
                        <a:rPr lang="en" sz="2400"/>
                        <a:t>1</a:t>
                      </a:r>
                    </a:p>
                  </a:txBody>
                  <a:tcPr marL="91425" marR="91425" marT="91425" marB="91425">
                    <a:solidFill>
                      <a:srgbClr val="C9DAF8"/>
                    </a:solidFill>
                  </a:tcPr>
                </a:tc>
                <a:tc>
                  <a:txBody>
                    <a:bodyPr/>
                    <a:lstStyle/>
                    <a:p>
                      <a:pPr lvl="0" algn="ctr" rtl="0">
                        <a:spcBef>
                          <a:spcPts val="0"/>
                        </a:spcBef>
                        <a:buNone/>
                      </a:pPr>
                      <a:r>
                        <a:rPr lang="en" sz="2400"/>
                        <a:t>0</a:t>
                      </a:r>
                    </a:p>
                  </a:txBody>
                  <a:tcPr marL="91425" marR="91425" marT="91425" marB="91425">
                    <a:solidFill>
                      <a:srgbClr val="C9DAF8"/>
                    </a:solidFill>
                  </a:tcPr>
                </a:tc>
                <a:extLst>
                  <a:ext uri="{0D108BD9-81ED-4DB2-BD59-A6C34878D82A}">
                    <a16:rowId xmlns:a16="http://schemas.microsoft.com/office/drawing/2014/main" val="10002"/>
                  </a:ext>
                </a:extLst>
              </a:tr>
              <a:tr h="605875">
                <a:tc>
                  <a:txBody>
                    <a:bodyPr/>
                    <a:lstStyle/>
                    <a:p>
                      <a:pPr lvl="0" algn="ctr" rtl="0">
                        <a:spcBef>
                          <a:spcPts val="0"/>
                        </a:spcBef>
                        <a:buNone/>
                      </a:pPr>
                      <a:r>
                        <a:rPr lang="en" sz="2400"/>
                        <a:t>1</a:t>
                      </a:r>
                    </a:p>
                  </a:txBody>
                  <a:tcPr marL="91425" marR="91425" marT="91425" marB="91425">
                    <a:solidFill>
                      <a:srgbClr val="FFF2CC"/>
                    </a:solidFill>
                  </a:tcPr>
                </a:tc>
                <a:tc>
                  <a:txBody>
                    <a:bodyPr/>
                    <a:lstStyle/>
                    <a:p>
                      <a:pPr lvl="0" algn="ctr" rtl="0">
                        <a:spcBef>
                          <a:spcPts val="0"/>
                        </a:spcBef>
                        <a:buNone/>
                      </a:pPr>
                      <a:r>
                        <a:rPr lang="en" sz="2400"/>
                        <a:t>2</a:t>
                      </a:r>
                    </a:p>
                  </a:txBody>
                  <a:tcPr marL="91425" marR="91425" marT="91425" marB="91425">
                    <a:solidFill>
                      <a:srgbClr val="FFF2CC"/>
                    </a:solidFill>
                  </a:tcPr>
                </a:tc>
                <a:tc>
                  <a:txBody>
                    <a:bodyPr/>
                    <a:lstStyle/>
                    <a:p>
                      <a:pPr lvl="0" algn="ctr" rtl="0">
                        <a:spcBef>
                          <a:spcPts val="0"/>
                        </a:spcBef>
                        <a:buNone/>
                      </a:pPr>
                      <a:r>
                        <a:rPr lang="en" sz="2400"/>
                        <a:t>3</a:t>
                      </a:r>
                    </a:p>
                  </a:txBody>
                  <a:tcPr marL="91425" marR="91425" marT="91425" marB="91425">
                    <a:solidFill>
                      <a:srgbClr val="C9DAF8"/>
                    </a:solidFill>
                  </a:tcPr>
                </a:tc>
                <a:tc>
                  <a:txBody>
                    <a:bodyPr/>
                    <a:lstStyle/>
                    <a:p>
                      <a:pPr lvl="0" algn="ctr" rtl="0">
                        <a:spcBef>
                          <a:spcPts val="0"/>
                        </a:spcBef>
                        <a:buNone/>
                      </a:pPr>
                      <a:r>
                        <a:rPr lang="en" sz="2400"/>
                        <a:t>4</a:t>
                      </a:r>
                    </a:p>
                  </a:txBody>
                  <a:tcPr marL="91425" marR="91425" marT="91425" marB="91425">
                    <a:solidFill>
                      <a:srgbClr val="C9DAF8"/>
                    </a:solidFill>
                  </a:tcPr>
                </a:tc>
                <a:extLst>
                  <a:ext uri="{0D108BD9-81ED-4DB2-BD59-A6C34878D82A}">
                    <a16:rowId xmlns:a16="http://schemas.microsoft.com/office/drawing/2014/main" val="10003"/>
                  </a:ext>
                </a:extLst>
              </a:tr>
            </a:tbl>
          </a:graphicData>
        </a:graphic>
      </p:graphicFrame>
      <p:sp>
        <p:nvSpPr>
          <p:cNvPr id="1111" name="Shape 1111"/>
          <p:cNvSpPr txBox="1"/>
          <p:nvPr/>
        </p:nvSpPr>
        <p:spPr>
          <a:xfrm>
            <a:off x="2455850" y="1757375"/>
            <a:ext cx="2617200" cy="564900"/>
          </a:xfrm>
          <a:prstGeom prst="rect">
            <a:avLst/>
          </a:prstGeom>
          <a:noFill/>
          <a:ln>
            <a:noFill/>
          </a:ln>
        </p:spPr>
        <p:txBody>
          <a:bodyPr lIns="91425" tIns="91425" rIns="91425" bIns="91425" anchor="t" anchorCtr="0">
            <a:noAutofit/>
          </a:bodyPr>
          <a:lstStyle/>
          <a:p>
            <a:r>
              <a:rPr lang="en" sz="2400" kern="0">
                <a:solidFill>
                  <a:srgbClr val="000000"/>
                </a:solidFill>
                <a:latin typeface="Arial"/>
                <a:ea typeface="Arial"/>
                <a:cs typeface="Arial"/>
                <a:sym typeface="Arial"/>
              </a:rPr>
              <a:t>Single depth slice</a:t>
            </a:r>
          </a:p>
        </p:txBody>
      </p:sp>
      <p:cxnSp>
        <p:nvCxnSpPr>
          <p:cNvPr id="1112" name="Shape 1112"/>
          <p:cNvCxnSpPr/>
          <p:nvPr/>
        </p:nvCxnSpPr>
        <p:spPr>
          <a:xfrm rot="10800000">
            <a:off x="2166925" y="2296700"/>
            <a:ext cx="0" cy="2364000"/>
          </a:xfrm>
          <a:prstGeom prst="straightConnector1">
            <a:avLst/>
          </a:prstGeom>
          <a:noFill/>
          <a:ln w="19050" cap="flat" cmpd="sng">
            <a:solidFill>
              <a:srgbClr val="000000"/>
            </a:solidFill>
            <a:prstDash val="solid"/>
            <a:round/>
            <a:headEnd type="triangle" w="lg" len="lg"/>
            <a:tailEnd type="none" w="lg" len="lg"/>
          </a:ln>
        </p:spPr>
      </p:cxnSp>
      <p:sp>
        <p:nvSpPr>
          <p:cNvPr id="1113" name="Shape 1113"/>
          <p:cNvSpPr txBox="1"/>
          <p:nvPr/>
        </p:nvSpPr>
        <p:spPr>
          <a:xfrm>
            <a:off x="1600200" y="2421075"/>
            <a:ext cx="926000" cy="467700"/>
          </a:xfrm>
          <a:prstGeom prst="rect">
            <a:avLst/>
          </a:prstGeom>
          <a:noFill/>
          <a:ln>
            <a:noFill/>
          </a:ln>
        </p:spPr>
        <p:txBody>
          <a:bodyPr lIns="91425" tIns="91425" rIns="91425" bIns="91425" anchor="t" anchorCtr="0">
            <a:noAutofit/>
          </a:bodyPr>
          <a:lstStyle/>
          <a:p>
            <a:r>
              <a:rPr lang="en-US" sz="2000" kern="0">
                <a:solidFill>
                  <a:srgbClr val="000000"/>
                </a:solidFill>
                <a:latin typeface="Arial"/>
                <a:ea typeface="Arial"/>
                <a:cs typeface="Arial"/>
                <a:sym typeface="Arial"/>
              </a:rPr>
              <a:t>dim 1</a:t>
            </a:r>
            <a:endParaRPr lang="en" sz="2000" kern="0" dirty="0">
              <a:solidFill>
                <a:srgbClr val="000000"/>
              </a:solidFill>
              <a:latin typeface="Arial"/>
              <a:ea typeface="Arial"/>
              <a:cs typeface="Arial"/>
              <a:sym typeface="Arial"/>
            </a:endParaRPr>
          </a:p>
        </p:txBody>
      </p:sp>
      <p:cxnSp>
        <p:nvCxnSpPr>
          <p:cNvPr id="1114" name="Shape 1114"/>
          <p:cNvCxnSpPr/>
          <p:nvPr/>
        </p:nvCxnSpPr>
        <p:spPr>
          <a:xfrm>
            <a:off x="2450000" y="5007925"/>
            <a:ext cx="2476500" cy="0"/>
          </a:xfrm>
          <a:prstGeom prst="straightConnector1">
            <a:avLst/>
          </a:prstGeom>
          <a:noFill/>
          <a:ln w="19050" cap="flat" cmpd="sng">
            <a:solidFill>
              <a:srgbClr val="000000"/>
            </a:solidFill>
            <a:prstDash val="solid"/>
            <a:round/>
            <a:headEnd type="none" w="lg" len="lg"/>
            <a:tailEnd type="triangle" w="lg" len="lg"/>
          </a:ln>
        </p:spPr>
      </p:cxnSp>
      <p:sp>
        <p:nvSpPr>
          <p:cNvPr id="1115" name="Shape 1115"/>
          <p:cNvSpPr txBox="1"/>
          <p:nvPr/>
        </p:nvSpPr>
        <p:spPr>
          <a:xfrm>
            <a:off x="3886201" y="4938275"/>
            <a:ext cx="905775" cy="366900"/>
          </a:xfrm>
          <a:prstGeom prst="rect">
            <a:avLst/>
          </a:prstGeom>
          <a:noFill/>
          <a:ln>
            <a:noFill/>
          </a:ln>
        </p:spPr>
        <p:txBody>
          <a:bodyPr lIns="91425" tIns="91425" rIns="91425" bIns="91425" anchor="t" anchorCtr="0">
            <a:noAutofit/>
          </a:bodyPr>
          <a:lstStyle/>
          <a:p>
            <a:r>
              <a:rPr lang="en-US" sz="2000" kern="0" dirty="0">
                <a:solidFill>
                  <a:srgbClr val="000000"/>
                </a:solidFill>
                <a:latin typeface="Arial"/>
                <a:ea typeface="Arial"/>
                <a:cs typeface="Arial"/>
                <a:sym typeface="Arial"/>
              </a:rPr>
              <a:t>dim 2</a:t>
            </a:r>
            <a:endParaRPr lang="en" sz="2000" kern="0" dirty="0">
              <a:solidFill>
                <a:srgbClr val="000000"/>
              </a:solidFill>
              <a:latin typeface="Arial"/>
              <a:ea typeface="Arial"/>
              <a:cs typeface="Arial"/>
              <a:sym typeface="Arial"/>
            </a:endParaRPr>
          </a:p>
        </p:txBody>
      </p:sp>
      <p:cxnSp>
        <p:nvCxnSpPr>
          <p:cNvPr id="1116" name="Shape 1116"/>
          <p:cNvCxnSpPr/>
          <p:nvPr/>
        </p:nvCxnSpPr>
        <p:spPr>
          <a:xfrm>
            <a:off x="5277700" y="3478700"/>
            <a:ext cx="2032800" cy="0"/>
          </a:xfrm>
          <a:prstGeom prst="straightConnector1">
            <a:avLst/>
          </a:prstGeom>
          <a:noFill/>
          <a:ln w="19050" cap="flat" cmpd="sng">
            <a:solidFill>
              <a:srgbClr val="000000"/>
            </a:solidFill>
            <a:prstDash val="solid"/>
            <a:round/>
            <a:headEnd type="none" w="lg" len="lg"/>
            <a:tailEnd type="triangle" w="lg" len="lg"/>
          </a:ln>
        </p:spPr>
      </p:cxnSp>
      <p:sp>
        <p:nvSpPr>
          <p:cNvPr id="1117" name="Shape 1117"/>
          <p:cNvSpPr txBox="1"/>
          <p:nvPr/>
        </p:nvSpPr>
        <p:spPr>
          <a:xfrm>
            <a:off x="5185275" y="2645775"/>
            <a:ext cx="2675700" cy="7272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max pool with 2x2 filters and stride 2</a:t>
            </a:r>
          </a:p>
        </p:txBody>
      </p:sp>
      <p:graphicFrame>
        <p:nvGraphicFramePr>
          <p:cNvPr id="1118" name="Shape 1118"/>
          <p:cNvGraphicFramePr/>
          <p:nvPr/>
        </p:nvGraphicFramePr>
        <p:xfrm>
          <a:off x="8146250" y="2833875"/>
          <a:ext cx="1211750" cy="1211750"/>
        </p:xfrm>
        <a:graphic>
          <a:graphicData uri="http://schemas.openxmlformats.org/drawingml/2006/table">
            <a:tbl>
              <a:tblPr>
                <a:noFill/>
              </a:tblPr>
              <a:tblGrid>
                <a:gridCol w="605875">
                  <a:extLst>
                    <a:ext uri="{9D8B030D-6E8A-4147-A177-3AD203B41FA5}">
                      <a16:colId xmlns:a16="http://schemas.microsoft.com/office/drawing/2014/main" val="20000"/>
                    </a:ext>
                  </a:extLst>
                </a:gridCol>
                <a:gridCol w="605875">
                  <a:extLst>
                    <a:ext uri="{9D8B030D-6E8A-4147-A177-3AD203B41FA5}">
                      <a16:colId xmlns:a16="http://schemas.microsoft.com/office/drawing/2014/main" val="20001"/>
                    </a:ext>
                  </a:extLst>
                </a:gridCol>
              </a:tblGrid>
              <a:tr h="605875">
                <a:tc>
                  <a:txBody>
                    <a:bodyPr/>
                    <a:lstStyle/>
                    <a:p>
                      <a:pPr lvl="0" algn="ctr" rtl="0">
                        <a:spcBef>
                          <a:spcPts val="0"/>
                        </a:spcBef>
                        <a:buNone/>
                      </a:pPr>
                      <a:r>
                        <a:rPr lang="en" sz="2400"/>
                        <a:t>6</a:t>
                      </a:r>
                    </a:p>
                  </a:txBody>
                  <a:tcPr marL="91425" marR="91425" marT="91425" marB="91425">
                    <a:solidFill>
                      <a:srgbClr val="F4CCCC"/>
                    </a:solidFill>
                  </a:tcPr>
                </a:tc>
                <a:tc>
                  <a:txBody>
                    <a:bodyPr/>
                    <a:lstStyle/>
                    <a:p>
                      <a:pPr lvl="0" algn="ctr" rtl="0">
                        <a:spcBef>
                          <a:spcPts val="0"/>
                        </a:spcBef>
                        <a:buNone/>
                      </a:pPr>
                      <a:r>
                        <a:rPr lang="en" sz="2400"/>
                        <a:t>8</a:t>
                      </a:r>
                    </a:p>
                  </a:txBody>
                  <a:tcPr marL="91425" marR="91425" marT="91425" marB="91425">
                    <a:solidFill>
                      <a:srgbClr val="D9EAD3"/>
                    </a:solidFill>
                  </a:tcPr>
                </a:tc>
                <a:extLst>
                  <a:ext uri="{0D108BD9-81ED-4DB2-BD59-A6C34878D82A}">
                    <a16:rowId xmlns:a16="http://schemas.microsoft.com/office/drawing/2014/main" val="10000"/>
                  </a:ext>
                </a:extLst>
              </a:tr>
              <a:tr h="605875">
                <a:tc>
                  <a:txBody>
                    <a:bodyPr/>
                    <a:lstStyle/>
                    <a:p>
                      <a:pPr lvl="0" algn="ctr" rtl="0">
                        <a:spcBef>
                          <a:spcPts val="0"/>
                        </a:spcBef>
                        <a:buNone/>
                      </a:pPr>
                      <a:r>
                        <a:rPr lang="en" sz="2400"/>
                        <a:t>3</a:t>
                      </a:r>
                    </a:p>
                  </a:txBody>
                  <a:tcPr marL="91425" marR="91425" marT="91425" marB="91425">
                    <a:solidFill>
                      <a:srgbClr val="FFF2CC"/>
                    </a:solidFill>
                  </a:tcPr>
                </a:tc>
                <a:tc>
                  <a:txBody>
                    <a:bodyPr/>
                    <a:lstStyle/>
                    <a:p>
                      <a:pPr lvl="0" algn="ctr" rtl="0">
                        <a:spcBef>
                          <a:spcPts val="0"/>
                        </a:spcBef>
                        <a:buNone/>
                      </a:pPr>
                      <a:r>
                        <a:rPr lang="en" sz="2400"/>
                        <a:t>4</a:t>
                      </a:r>
                    </a:p>
                  </a:txBody>
                  <a:tcPr marL="91425" marR="91425" marT="91425" marB="91425">
                    <a:solidFill>
                      <a:srgbClr val="C9DAF8"/>
                    </a:solidFill>
                  </a:tcPr>
                </a:tc>
                <a:extLst>
                  <a:ext uri="{0D108BD9-81ED-4DB2-BD59-A6C34878D82A}">
                    <a16:rowId xmlns:a16="http://schemas.microsoft.com/office/drawing/2014/main" val="10001"/>
                  </a:ext>
                </a:extLst>
              </a:tr>
            </a:tbl>
          </a:graphicData>
        </a:graphic>
      </p:graphicFrame>
      <p:sp>
        <p:nvSpPr>
          <p:cNvPr id="1119" name="Shape 1119"/>
          <p:cNvSpPr txBox="1"/>
          <p:nvPr/>
        </p:nvSpPr>
        <p:spPr>
          <a:xfrm>
            <a:off x="4442925" y="904725"/>
            <a:ext cx="4266900" cy="662400"/>
          </a:xfrm>
          <a:prstGeom prst="rect">
            <a:avLst/>
          </a:prstGeom>
          <a:noFill/>
          <a:ln>
            <a:noFill/>
          </a:ln>
        </p:spPr>
        <p:txBody>
          <a:bodyPr lIns="91425" tIns="91425" rIns="91425" bIns="91425" anchor="t" anchorCtr="0">
            <a:noAutofit/>
          </a:bodyPr>
          <a:lstStyle/>
          <a:p>
            <a:r>
              <a:rPr lang="en" sz="3000" kern="0">
                <a:solidFill>
                  <a:srgbClr val="000000"/>
                </a:solidFill>
                <a:latin typeface="Arial"/>
                <a:ea typeface="Arial"/>
                <a:cs typeface="Arial"/>
                <a:sym typeface="Arial"/>
              </a:rPr>
              <a:t>MAX POOLING</a:t>
            </a:r>
          </a:p>
          <a:p>
            <a:endParaRPr sz="3000" kern="0">
              <a:solidFill>
                <a:srgbClr val="000000"/>
              </a:solidFill>
              <a:latin typeface="Arial"/>
              <a:ea typeface="Arial"/>
              <a:cs typeface="Arial"/>
              <a:sym typeface="Arial"/>
            </a:endParaRPr>
          </a:p>
        </p:txBody>
      </p:sp>
      <p:sp>
        <p:nvSpPr>
          <p:cNvPr id="13" name="Slide Number Placeholder 4"/>
          <p:cNvSpPr txBox="1">
            <a:spLocks/>
          </p:cNvSpPr>
          <p:nvPr/>
        </p:nvSpPr>
        <p:spPr bwMode="auto">
          <a:xfrm>
            <a:off x="3352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85381957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2" name="Text Box 6"/>
          <p:cNvSpPr txBox="1">
            <a:spLocks noChangeArrowheads="1"/>
          </p:cNvSpPr>
          <p:nvPr/>
        </p:nvSpPr>
        <p:spPr bwMode="auto">
          <a:xfrm>
            <a:off x="2003520" y="959140"/>
            <a:ext cx="2423520" cy="47237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1621" rIns="81639" bIns="40820"/>
          <a:lstStyle>
            <a:lvl1pPr>
              <a:tabLst>
                <a:tab pos="723900" algn="l"/>
                <a:tab pos="1447800" algn="l"/>
                <a:tab pos="2171700" algn="l"/>
              </a:tabLst>
              <a:defRPr>
                <a:solidFill>
                  <a:srgbClr val="000000"/>
                </a:solidFill>
                <a:latin typeface="Arial" charset="0"/>
                <a:ea typeface="ＭＳ Ｐゴシック" charset="0"/>
                <a:cs typeface="DejaVu Sans" charset="0"/>
              </a:defRPr>
            </a:lvl1pPr>
            <a:lvl2pPr>
              <a:tabLst>
                <a:tab pos="723900" algn="l"/>
                <a:tab pos="1447800" algn="l"/>
                <a:tab pos="2171700" algn="l"/>
              </a:tabLst>
              <a:defRPr>
                <a:solidFill>
                  <a:srgbClr val="000000"/>
                </a:solidFill>
                <a:latin typeface="Arial" charset="0"/>
                <a:ea typeface="ＭＳ Ｐゴシック" charset="0"/>
                <a:cs typeface="DejaVu Sans" charset="0"/>
              </a:defRPr>
            </a:lvl2pPr>
            <a:lvl3pPr>
              <a:tabLst>
                <a:tab pos="723900" algn="l"/>
                <a:tab pos="1447800" algn="l"/>
                <a:tab pos="2171700" algn="l"/>
              </a:tabLst>
              <a:defRPr>
                <a:solidFill>
                  <a:srgbClr val="000000"/>
                </a:solidFill>
                <a:latin typeface="Arial" charset="0"/>
                <a:ea typeface="ＭＳ Ｐゴシック" charset="0"/>
                <a:cs typeface="DejaVu Sans" charset="0"/>
              </a:defRPr>
            </a:lvl3pPr>
            <a:lvl4pPr>
              <a:tabLst>
                <a:tab pos="723900" algn="l"/>
                <a:tab pos="1447800" algn="l"/>
                <a:tab pos="2171700" algn="l"/>
              </a:tabLst>
              <a:defRPr>
                <a:solidFill>
                  <a:srgbClr val="000000"/>
                </a:solidFill>
                <a:latin typeface="Arial" charset="0"/>
                <a:ea typeface="ＭＳ Ｐゴシック" charset="0"/>
                <a:cs typeface="DejaVu Sans" charset="0"/>
              </a:defRPr>
            </a:lvl4pPr>
            <a:lvl5pPr>
              <a:tabLst>
                <a:tab pos="723900" algn="l"/>
                <a:tab pos="1447800" algn="l"/>
                <a:tab pos="2171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9pPr>
          </a:lstStyle>
          <a:p>
            <a:pPr algn="l"/>
            <a:r>
              <a:rPr lang="en-US" sz="2400" dirty="0">
                <a:latin typeface="FreeSans" charset="0"/>
              </a:rPr>
              <a:t>Max-pooling:</a:t>
            </a:r>
          </a:p>
        </p:txBody>
      </p:sp>
      <p:sp>
        <p:nvSpPr>
          <p:cNvPr id="75784" name="Text Box 8"/>
          <p:cNvSpPr txBox="1">
            <a:spLocks noChangeArrowheads="1"/>
          </p:cNvSpPr>
          <p:nvPr/>
        </p:nvSpPr>
        <p:spPr bwMode="auto">
          <a:xfrm>
            <a:off x="2003520" y="2396411"/>
            <a:ext cx="3875040" cy="47237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1621" rIns="81639" bIns="40820"/>
          <a:lstStyle>
            <a:lvl1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9pPr>
          </a:lstStyle>
          <a:p>
            <a:pPr algn="l"/>
            <a:r>
              <a:rPr lang="en-US" sz="2400" dirty="0">
                <a:latin typeface="FreeSans" charset="0"/>
              </a:rPr>
              <a:t>Average-pooling:</a:t>
            </a:r>
          </a:p>
        </p:txBody>
      </p:sp>
      <p:sp>
        <p:nvSpPr>
          <p:cNvPr id="75786" name="Text Box 10"/>
          <p:cNvSpPr txBox="1">
            <a:spLocks noChangeArrowheads="1"/>
          </p:cNvSpPr>
          <p:nvPr/>
        </p:nvSpPr>
        <p:spPr bwMode="auto">
          <a:xfrm>
            <a:off x="2003520" y="3669505"/>
            <a:ext cx="3875040" cy="47237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1621" rIns="81639" bIns="40820"/>
          <a:lstStyle>
            <a:lvl1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9pPr>
          </a:lstStyle>
          <a:p>
            <a:pPr algn="l"/>
            <a:r>
              <a:rPr lang="en-US" sz="2400">
                <a:latin typeface="FreeSans" charset="0"/>
              </a:rPr>
              <a:t>L2-pooling:</a:t>
            </a:r>
          </a:p>
        </p:txBody>
      </p:sp>
      <p:sp>
        <p:nvSpPr>
          <p:cNvPr id="75788" name="Text Box 12"/>
          <p:cNvSpPr txBox="1">
            <a:spLocks noChangeArrowheads="1"/>
          </p:cNvSpPr>
          <p:nvPr/>
        </p:nvSpPr>
        <p:spPr bwMode="auto">
          <a:xfrm>
            <a:off x="2003520" y="5270953"/>
            <a:ext cx="3875040" cy="47237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1621" rIns="81639" bIns="40820"/>
          <a:lstStyle>
            <a:lvl1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9pPr>
          </a:lstStyle>
          <a:p>
            <a:pPr algn="l"/>
            <a:r>
              <a:rPr lang="en-US" sz="2400">
                <a:latin typeface="FreeSans" charset="0"/>
              </a:rPr>
              <a:t>L2-pooling over features:</a:t>
            </a:r>
          </a:p>
        </p:txBody>
      </p:sp>
      <p:sp>
        <p:nvSpPr>
          <p:cNvPr id="15" name="Title 1"/>
          <p:cNvSpPr txBox="1">
            <a:spLocks/>
          </p:cNvSpPr>
          <p:nvPr/>
        </p:nvSpPr>
        <p:spPr>
          <a:xfrm>
            <a:off x="2209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t>Pooling Layer: Examples</a:t>
            </a:r>
          </a:p>
        </p:txBody>
      </p:sp>
      <p:sp>
        <p:nvSpPr>
          <p:cNvPr id="16" name="TextBox 15"/>
          <p:cNvSpPr txBox="1"/>
          <p:nvPr/>
        </p:nvSpPr>
        <p:spPr>
          <a:xfrm>
            <a:off x="4870992" y="6578469"/>
            <a:ext cx="3381054" cy="369332"/>
          </a:xfrm>
          <a:prstGeom prst="rect">
            <a:avLst/>
          </a:prstGeom>
          <a:noFill/>
        </p:spPr>
        <p:txBody>
          <a:bodyPr wrap="none" rtlCol="0">
            <a:spAutoFit/>
          </a:bodyPr>
          <a:lstStyle/>
          <a:p>
            <a:r>
              <a:rPr lang="en-US" dirty="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a:solidFill>
                  <a:schemeClr val="bg1">
                    <a:lumMod val="65000"/>
                  </a:schemeClr>
                </a:solidFill>
              </a:rPr>
              <a:t>Ranzato</a:t>
            </a:r>
            <a:endParaRPr lang="en-US" dirty="0">
              <a:solidFill>
                <a:schemeClr val="bg1">
                  <a:lumMod val="65000"/>
                </a:schemeClr>
              </a:solidFill>
            </a:endParaRPr>
          </a:p>
        </p:txBody>
      </p:sp>
      <p:sp>
        <p:nvSpPr>
          <p:cNvPr id="17" name="Footer Placeholder 1"/>
          <p:cNvSpPr>
            <a:spLocks noGrp="1"/>
          </p:cNvSpPr>
          <p:nvPr>
            <p:ph type="ftr" sz="quarter" idx="11"/>
          </p:nvPr>
        </p:nvSpPr>
        <p:spPr bwMode="auto">
          <a:xfrm>
            <a:off x="1524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marR="0" indent="0" algn="l" defTabSz="914400" rtl="0" eaLnBrk="0" fontAlgn="base" latinLnBrk="0" hangingPunct="0">
              <a:lnSpc>
                <a:spcPct val="100000"/>
              </a:lnSpc>
              <a:spcBef>
                <a:spcPct val="0"/>
              </a:spcBef>
              <a:spcAft>
                <a:spcPct val="0"/>
              </a:spcAft>
              <a:buClrTx/>
              <a:buSzTx/>
              <a:buFontTx/>
              <a:buNone/>
              <a:tabLs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a:t>(C) Dhruv Batra </a:t>
            </a:r>
            <a:endParaRPr lang="en-US" dirty="0"/>
          </a:p>
        </p:txBody>
      </p:sp>
      <p:sp>
        <p:nvSpPr>
          <p:cNvPr id="18" name="Slide Number Placeholder 2"/>
          <p:cNvSpPr>
            <a:spLocks noGrp="1"/>
          </p:cNvSpPr>
          <p:nvPr>
            <p:ph type="sldNum" sz="quarter" idx="12"/>
          </p:nvPr>
        </p:nvSpPr>
        <p:spPr bwMode="auto">
          <a:xfrm>
            <a:off x="70866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fld id="{A51550E6-1DFF-B84C-BFE3-E4371400DA8D}" type="slidenum">
              <a:rPr lang="en-US" smtClean="0"/>
              <a:pPr>
                <a:defRPr/>
              </a:pPr>
              <a:t>154</a:t>
            </a:fld>
            <a:endParaRPr lang="en-US"/>
          </a:p>
        </p:txBody>
      </p:sp>
      <p:pic>
        <p:nvPicPr>
          <p:cNvPr id="3" name="Picture 2"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3300" y="1663700"/>
            <a:ext cx="4533900" cy="546100"/>
          </a:xfrm>
          <a:prstGeom prst="rect">
            <a:avLst/>
          </a:prstGeom>
        </p:spPr>
      </p:pic>
      <p:pic>
        <p:nvPicPr>
          <p:cNvPr id="4" name="Picture 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5200" y="3048000"/>
            <a:ext cx="4533900" cy="546100"/>
          </a:xfrm>
          <a:prstGeom prst="rect">
            <a:avLst/>
          </a:prstGeom>
        </p:spPr>
      </p:pic>
      <p:pic>
        <p:nvPicPr>
          <p:cNvPr id="5" name="Picture 4"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4400" y="4267200"/>
            <a:ext cx="5003800" cy="927100"/>
          </a:xfrm>
          <a:prstGeom prst="rect">
            <a:avLst/>
          </a:prstGeom>
        </p:spPr>
      </p:pic>
      <p:pic>
        <p:nvPicPr>
          <p:cNvPr id="6" name="Picture 5"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8200" y="5715000"/>
            <a:ext cx="4013200" cy="927100"/>
          </a:xfrm>
          <a:prstGeom prst="rect">
            <a:avLst/>
          </a:prstGeom>
        </p:spPr>
      </p:pic>
    </p:spTree>
    <p:extLst>
      <p:ext uri="{BB962C8B-B14F-4D97-AF65-F5344CB8AC3E}">
        <p14:creationId xmlns:p14="http://schemas.microsoft.com/office/powerpoint/2010/main" val="8902057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Line 1"/>
          <p:cNvSpPr>
            <a:spLocks noChangeShapeType="1"/>
          </p:cNvSpPr>
          <p:nvPr/>
        </p:nvSpPr>
        <p:spPr bwMode="auto">
          <a:xfrm>
            <a:off x="6365280" y="2281200"/>
            <a:ext cx="10368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9874" name="Line 2"/>
          <p:cNvSpPr>
            <a:spLocks noChangeShapeType="1"/>
          </p:cNvSpPr>
          <p:nvPr/>
        </p:nvSpPr>
        <p:spPr bwMode="auto">
          <a:xfrm>
            <a:off x="3010080" y="2281200"/>
            <a:ext cx="10368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9879" name="Rectangle 7"/>
          <p:cNvSpPr>
            <a:spLocks noChangeArrowheads="1"/>
          </p:cNvSpPr>
          <p:nvPr/>
        </p:nvSpPr>
        <p:spPr bwMode="auto">
          <a:xfrm>
            <a:off x="2496000" y="1703700"/>
            <a:ext cx="829440" cy="829527"/>
          </a:xfrm>
          <a:prstGeom prst="rect">
            <a:avLst/>
          </a:prstGeom>
          <a:solidFill>
            <a:srgbClr val="00008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79880" name="Rectangle 8"/>
          <p:cNvSpPr>
            <a:spLocks noChangeArrowheads="1"/>
          </p:cNvSpPr>
          <p:nvPr/>
        </p:nvSpPr>
        <p:spPr bwMode="auto">
          <a:xfrm>
            <a:off x="2625600" y="1830434"/>
            <a:ext cx="829440" cy="829527"/>
          </a:xfrm>
          <a:prstGeom prst="rect">
            <a:avLst/>
          </a:prstGeom>
          <a:solidFill>
            <a:srgbClr val="008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79881" name="Rectangle 9"/>
          <p:cNvSpPr>
            <a:spLocks noChangeArrowheads="1"/>
          </p:cNvSpPr>
          <p:nvPr/>
        </p:nvSpPr>
        <p:spPr bwMode="auto">
          <a:xfrm>
            <a:off x="2768160" y="2009012"/>
            <a:ext cx="829440" cy="829527"/>
          </a:xfrm>
          <a:prstGeom prst="rect">
            <a:avLst/>
          </a:prstGeom>
          <a:solidFill>
            <a:srgbClr val="800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79882" name="Line 10"/>
          <p:cNvSpPr>
            <a:spLocks noChangeShapeType="1"/>
          </p:cNvSpPr>
          <p:nvPr/>
        </p:nvSpPr>
        <p:spPr bwMode="auto">
          <a:xfrm>
            <a:off x="4634400" y="2281200"/>
            <a:ext cx="10368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9883" name="Rectangle 11"/>
          <p:cNvSpPr>
            <a:spLocks noChangeArrowheads="1"/>
          </p:cNvSpPr>
          <p:nvPr/>
        </p:nvSpPr>
        <p:spPr bwMode="auto">
          <a:xfrm>
            <a:off x="4071360" y="1591368"/>
            <a:ext cx="1110240" cy="1300456"/>
          </a:xfrm>
          <a:prstGeom prst="rect">
            <a:avLst/>
          </a:prstGeom>
          <a:solidFill>
            <a:srgbClr val="FFFFCC"/>
          </a:solidFill>
          <a:ln w="73080"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114295" tIns="92677" rIns="114295" bIns="73475" anchor="ctr"/>
          <a:lstStyle/>
          <a:p>
            <a:pPr>
              <a:tabLst>
                <a:tab pos="656650" algn="l"/>
              </a:tabLst>
            </a:pPr>
            <a:r>
              <a:rPr lang="en-US" sz="2200" b="1">
                <a:solidFill>
                  <a:srgbClr val="000000"/>
                </a:solidFill>
                <a:latin typeface="FreeSans" charset="0"/>
              </a:rPr>
              <a:t>Conv.</a:t>
            </a:r>
          </a:p>
          <a:p>
            <a:pPr>
              <a:tabLst>
                <a:tab pos="656650" algn="l"/>
              </a:tabLst>
            </a:pPr>
            <a:r>
              <a:rPr lang="en-US" sz="2200" b="1">
                <a:solidFill>
                  <a:srgbClr val="000000"/>
                </a:solidFill>
                <a:latin typeface="FreeSans" charset="0"/>
              </a:rPr>
              <a:t>layer</a:t>
            </a:r>
          </a:p>
        </p:txBody>
      </p:sp>
      <p:graphicFrame>
        <p:nvGraphicFramePr>
          <p:cNvPr id="79884" name="Object 12"/>
          <p:cNvGraphicFramePr>
            <a:graphicFrameLocks noChangeAspect="1"/>
          </p:cNvGraphicFramePr>
          <p:nvPr/>
        </p:nvGraphicFramePr>
        <p:xfrm>
          <a:off x="2588161" y="1327821"/>
          <a:ext cx="594720" cy="331235"/>
        </p:xfrm>
        <a:graphic>
          <a:graphicData uri="http://schemas.openxmlformats.org/presentationml/2006/ole">
            <mc:AlternateContent xmlns:mc="http://schemas.openxmlformats.org/markup-compatibility/2006">
              <mc:Choice xmlns:v="urn:schemas-microsoft-com:vml" Requires="v">
                <p:oleObj r:id="rId3" imgW="340920" imgH="190800" progId="">
                  <p:embed/>
                </p:oleObj>
              </mc:Choice>
              <mc:Fallback>
                <p:oleObj r:id="rId3" imgW="340920" imgH="190800" progId="">
                  <p:embed/>
                  <p:pic>
                    <p:nvPicPr>
                      <p:cNvPr id="79884" name="Object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8161" y="1327821"/>
                        <a:ext cx="594720" cy="331235"/>
                      </a:xfrm>
                      <a:prstGeom prst="rect">
                        <a:avLst/>
                      </a:prstGeom>
                      <a:noFill/>
                      <a:effectLst/>
                      <a:extLst>
                        <a:ext uri="{909E8E84-426E-40dd-AFC4-6F175D3DCCD1}">
                          <a14:hiddenFill xmlns:a14="http://schemas.microsoft.com/office/drawing/2010/main" xmlns="">
                            <a:blipFill dpi="0" rotWithShape="0">
                              <a:blip/>
                              <a:srcRect/>
                              <a:stretch>
                                <a:fillRect/>
                              </a:stretch>
                            </a:blip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79885" name="Rectangle 13"/>
          <p:cNvSpPr>
            <a:spLocks noChangeArrowheads="1"/>
          </p:cNvSpPr>
          <p:nvPr/>
        </p:nvSpPr>
        <p:spPr bwMode="auto">
          <a:xfrm>
            <a:off x="5671200" y="1659055"/>
            <a:ext cx="829440" cy="829527"/>
          </a:xfrm>
          <a:prstGeom prst="rect">
            <a:avLst/>
          </a:prstGeom>
          <a:solidFill>
            <a:srgbClr val="00808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79886" name="Rectangle 14"/>
          <p:cNvSpPr>
            <a:spLocks noChangeArrowheads="1"/>
          </p:cNvSpPr>
          <p:nvPr/>
        </p:nvSpPr>
        <p:spPr bwMode="auto">
          <a:xfrm>
            <a:off x="5813760" y="1801631"/>
            <a:ext cx="829440" cy="829527"/>
          </a:xfrm>
          <a:prstGeom prst="rect">
            <a:avLst/>
          </a:prstGeom>
          <a:solidFill>
            <a:srgbClr val="80008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graphicFrame>
        <p:nvGraphicFramePr>
          <p:cNvPr id="79887" name="Object 15"/>
          <p:cNvGraphicFramePr>
            <a:graphicFrameLocks noChangeAspect="1"/>
          </p:cNvGraphicFramePr>
          <p:nvPr/>
        </p:nvGraphicFramePr>
        <p:xfrm>
          <a:off x="5898721" y="1244292"/>
          <a:ext cx="372960" cy="331235"/>
        </p:xfrm>
        <a:graphic>
          <a:graphicData uri="http://schemas.openxmlformats.org/presentationml/2006/ole">
            <mc:AlternateContent xmlns:mc="http://schemas.openxmlformats.org/markup-compatibility/2006">
              <mc:Choice xmlns:v="urn:schemas-microsoft-com:vml" Requires="v">
                <p:oleObj r:id="rId5" imgW="218160" imgH="190800" progId="">
                  <p:embed/>
                </p:oleObj>
              </mc:Choice>
              <mc:Fallback>
                <p:oleObj r:id="rId5" imgW="218160" imgH="190800" progId="">
                  <p:embed/>
                  <p:pic>
                    <p:nvPicPr>
                      <p:cNvPr id="79887" name="Object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8721" y="1244292"/>
                        <a:ext cx="372960" cy="331235"/>
                      </a:xfrm>
                      <a:prstGeom prst="rect">
                        <a:avLst/>
                      </a:prstGeom>
                      <a:noFill/>
                      <a:effectLst/>
                      <a:extLst>
                        <a:ext uri="{909E8E84-426E-40dd-AFC4-6F175D3DCCD1}">
                          <a14:hiddenFill xmlns:a14="http://schemas.microsoft.com/office/drawing/2010/main" xmlns="">
                            <a:blipFill dpi="0" rotWithShape="0">
                              <a:blip/>
                              <a:srcRect/>
                              <a:stretch>
                                <a:fillRect/>
                              </a:stretch>
                            </a:blip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79888" name="Rectangle 16"/>
          <p:cNvSpPr>
            <a:spLocks noChangeArrowheads="1"/>
          </p:cNvSpPr>
          <p:nvPr/>
        </p:nvSpPr>
        <p:spPr bwMode="auto">
          <a:xfrm>
            <a:off x="6009600" y="1964367"/>
            <a:ext cx="829440" cy="829527"/>
          </a:xfrm>
          <a:prstGeom prst="rect">
            <a:avLst/>
          </a:prstGeom>
          <a:solidFill>
            <a:srgbClr val="808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79889" name="Rectangle 17"/>
          <p:cNvSpPr>
            <a:spLocks noChangeArrowheads="1"/>
          </p:cNvSpPr>
          <p:nvPr/>
        </p:nvSpPr>
        <p:spPr bwMode="auto">
          <a:xfrm>
            <a:off x="6172320" y="2127105"/>
            <a:ext cx="829440" cy="829527"/>
          </a:xfrm>
          <a:prstGeom prst="rect">
            <a:avLst/>
          </a:prstGeom>
          <a:solidFill>
            <a:srgbClr val="80808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79890" name="Line 18"/>
          <p:cNvSpPr>
            <a:spLocks noChangeShapeType="1"/>
          </p:cNvSpPr>
          <p:nvPr/>
        </p:nvSpPr>
        <p:spPr bwMode="auto">
          <a:xfrm>
            <a:off x="7933440" y="2281200"/>
            <a:ext cx="10368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9891" name="Rectangle 19"/>
          <p:cNvSpPr>
            <a:spLocks noChangeArrowheads="1"/>
          </p:cNvSpPr>
          <p:nvPr/>
        </p:nvSpPr>
        <p:spPr bwMode="auto">
          <a:xfrm>
            <a:off x="7368960" y="1591368"/>
            <a:ext cx="1110240" cy="1300456"/>
          </a:xfrm>
          <a:prstGeom prst="rect">
            <a:avLst/>
          </a:prstGeom>
          <a:solidFill>
            <a:srgbClr val="FFFFCC"/>
          </a:solidFill>
          <a:ln w="73080"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114295" tIns="92677" rIns="114295" bIns="73475" anchor="ctr"/>
          <a:lstStyle/>
          <a:p>
            <a:pPr>
              <a:tabLst>
                <a:tab pos="656650" algn="l"/>
              </a:tabLst>
            </a:pPr>
            <a:r>
              <a:rPr lang="en-US" sz="2200" b="1">
                <a:solidFill>
                  <a:srgbClr val="000000"/>
                </a:solidFill>
                <a:latin typeface="FreeSans" charset="0"/>
              </a:rPr>
              <a:t>Pool.</a:t>
            </a:r>
          </a:p>
          <a:p>
            <a:pPr>
              <a:tabLst>
                <a:tab pos="656650" algn="l"/>
              </a:tabLst>
            </a:pPr>
            <a:r>
              <a:rPr lang="en-US" sz="2200" b="1">
                <a:solidFill>
                  <a:srgbClr val="000000"/>
                </a:solidFill>
                <a:latin typeface="FreeSans" charset="0"/>
              </a:rPr>
              <a:t>layer</a:t>
            </a:r>
          </a:p>
        </p:txBody>
      </p:sp>
      <p:graphicFrame>
        <p:nvGraphicFramePr>
          <p:cNvPr id="79892" name="Object 20"/>
          <p:cNvGraphicFramePr>
            <a:graphicFrameLocks noChangeAspect="1"/>
          </p:cNvGraphicFramePr>
          <p:nvPr/>
        </p:nvGraphicFramePr>
        <p:xfrm>
          <a:off x="9197760" y="1244292"/>
          <a:ext cx="593280" cy="331235"/>
        </p:xfrm>
        <a:graphic>
          <a:graphicData uri="http://schemas.openxmlformats.org/presentationml/2006/ole">
            <mc:AlternateContent xmlns:mc="http://schemas.openxmlformats.org/markup-compatibility/2006">
              <mc:Choice xmlns:v="urn:schemas-microsoft-com:vml" Requires="v">
                <p:oleObj r:id="rId7" imgW="340920" imgH="190800" progId="">
                  <p:embed/>
                </p:oleObj>
              </mc:Choice>
              <mc:Fallback>
                <p:oleObj r:id="rId7" imgW="340920" imgH="190800" progId="">
                  <p:embed/>
                  <p:pic>
                    <p:nvPicPr>
                      <p:cNvPr id="79892" name="Object 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97760" y="1244292"/>
                        <a:ext cx="593280" cy="331235"/>
                      </a:xfrm>
                      <a:prstGeom prst="rect">
                        <a:avLst/>
                      </a:prstGeom>
                      <a:noFill/>
                      <a:effectLst/>
                      <a:extLst>
                        <a:ext uri="{909E8E84-426E-40dd-AFC4-6F175D3DCCD1}">
                          <a14:hiddenFill xmlns:a14="http://schemas.microsoft.com/office/drawing/2010/main" xmlns="">
                            <a:blipFill dpi="0" rotWithShape="0">
                              <a:blip/>
                              <a:srcRect/>
                              <a:stretch>
                                <a:fillRect/>
                              </a:stretch>
                            </a:blip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pSp>
        <p:nvGrpSpPr>
          <p:cNvPr id="79893" name="Group 21"/>
          <p:cNvGrpSpPr>
            <a:grpSpLocks/>
          </p:cNvGrpSpPr>
          <p:nvPr/>
        </p:nvGrpSpPr>
        <p:grpSpPr bwMode="auto">
          <a:xfrm>
            <a:off x="8970240" y="1922603"/>
            <a:ext cx="639360" cy="675430"/>
            <a:chOff x="5171" y="1335"/>
            <a:chExt cx="444" cy="469"/>
          </a:xfrm>
        </p:grpSpPr>
        <p:sp>
          <p:nvSpPr>
            <p:cNvPr id="79894" name="Rectangle 22"/>
            <p:cNvSpPr>
              <a:spLocks noChangeArrowheads="1"/>
            </p:cNvSpPr>
            <p:nvPr/>
          </p:nvSpPr>
          <p:spPr bwMode="auto">
            <a:xfrm>
              <a:off x="5171" y="1335"/>
              <a:ext cx="277" cy="299"/>
            </a:xfrm>
            <a:prstGeom prst="rect">
              <a:avLst/>
            </a:prstGeom>
            <a:solidFill>
              <a:srgbClr val="00808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9895" name="Rectangle 23"/>
            <p:cNvSpPr>
              <a:spLocks noChangeArrowheads="1"/>
            </p:cNvSpPr>
            <p:nvPr/>
          </p:nvSpPr>
          <p:spPr bwMode="auto">
            <a:xfrm>
              <a:off x="5218" y="1386"/>
              <a:ext cx="277" cy="299"/>
            </a:xfrm>
            <a:prstGeom prst="rect">
              <a:avLst/>
            </a:prstGeom>
            <a:solidFill>
              <a:srgbClr val="80008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9896" name="Rectangle 24"/>
            <p:cNvSpPr>
              <a:spLocks noChangeArrowheads="1"/>
            </p:cNvSpPr>
            <p:nvPr/>
          </p:nvSpPr>
          <p:spPr bwMode="auto">
            <a:xfrm>
              <a:off x="5284" y="1445"/>
              <a:ext cx="277" cy="299"/>
            </a:xfrm>
            <a:prstGeom prst="rect">
              <a:avLst/>
            </a:prstGeom>
            <a:solidFill>
              <a:srgbClr val="808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9897" name="Rectangle 25"/>
            <p:cNvSpPr>
              <a:spLocks noChangeArrowheads="1"/>
            </p:cNvSpPr>
            <p:nvPr/>
          </p:nvSpPr>
          <p:spPr bwMode="auto">
            <a:xfrm>
              <a:off x="5338" y="1504"/>
              <a:ext cx="277" cy="299"/>
            </a:xfrm>
            <a:prstGeom prst="rect">
              <a:avLst/>
            </a:prstGeom>
            <a:solidFill>
              <a:srgbClr val="80808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79898" name="Text Box 26"/>
          <p:cNvSpPr txBox="1">
            <a:spLocks noChangeArrowheads="1"/>
          </p:cNvSpPr>
          <p:nvPr/>
        </p:nvSpPr>
        <p:spPr bwMode="auto">
          <a:xfrm>
            <a:off x="1812000" y="3240340"/>
            <a:ext cx="8421120" cy="131485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9pPr>
          </a:lstStyle>
          <a:p>
            <a:r>
              <a:rPr lang="en-US" sz="2200" dirty="0">
                <a:latin typeface="FreeSans" charset="0"/>
              </a:rPr>
              <a:t>If convolutional filters have size </a:t>
            </a:r>
            <a:r>
              <a:rPr lang="en-US" sz="2200" dirty="0" err="1">
                <a:latin typeface="FreeSans" charset="0"/>
              </a:rPr>
              <a:t>KxK</a:t>
            </a:r>
            <a:r>
              <a:rPr lang="en-US" sz="2200" dirty="0">
                <a:latin typeface="FreeSans" charset="0"/>
              </a:rPr>
              <a:t> and stride 1, and pooling layer has pools of size </a:t>
            </a:r>
            <a:r>
              <a:rPr lang="en-US" sz="2200" dirty="0" err="1">
                <a:latin typeface="FreeSans" charset="0"/>
              </a:rPr>
              <a:t>PxP</a:t>
            </a:r>
            <a:r>
              <a:rPr lang="en-US" sz="2200" dirty="0">
                <a:latin typeface="FreeSans" charset="0"/>
              </a:rPr>
              <a:t>, then each unit in the pooling layer depends upon a patch (at the input of the preceding conv. layer) of size: (P+K-1)x(P+K-1)</a:t>
            </a:r>
          </a:p>
        </p:txBody>
      </p:sp>
      <p:pic>
        <p:nvPicPr>
          <p:cNvPr id="79899" name="Picture 2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42080" y="4355017"/>
            <a:ext cx="3888000" cy="237913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 name="Title 1"/>
          <p:cNvSpPr txBox="1">
            <a:spLocks/>
          </p:cNvSpPr>
          <p:nvPr/>
        </p:nvSpPr>
        <p:spPr>
          <a:xfrm>
            <a:off x="152400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t>Pooling Layer: Receptive Field Size</a:t>
            </a:r>
          </a:p>
        </p:txBody>
      </p:sp>
      <p:sp>
        <p:nvSpPr>
          <p:cNvPr id="31" name="TextBox 30"/>
          <p:cNvSpPr txBox="1"/>
          <p:nvPr/>
        </p:nvSpPr>
        <p:spPr>
          <a:xfrm>
            <a:off x="4870992" y="6578469"/>
            <a:ext cx="3381054" cy="369332"/>
          </a:xfrm>
          <a:prstGeom prst="rect">
            <a:avLst/>
          </a:prstGeom>
          <a:noFill/>
        </p:spPr>
        <p:txBody>
          <a:bodyPr wrap="none" rtlCol="0">
            <a:spAutoFit/>
          </a:bodyPr>
          <a:lstStyle/>
          <a:p>
            <a:r>
              <a:rPr lang="en-US" dirty="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a:solidFill>
                  <a:schemeClr val="bg1">
                    <a:lumMod val="65000"/>
                  </a:schemeClr>
                </a:solidFill>
              </a:rPr>
              <a:t>Ranzato</a:t>
            </a:r>
            <a:endParaRPr lang="en-US" dirty="0">
              <a:solidFill>
                <a:schemeClr val="bg1">
                  <a:lumMod val="65000"/>
                </a:schemeClr>
              </a:solidFill>
            </a:endParaRPr>
          </a:p>
        </p:txBody>
      </p:sp>
      <p:sp>
        <p:nvSpPr>
          <p:cNvPr id="32" name="Footer Placeholder 1"/>
          <p:cNvSpPr>
            <a:spLocks noGrp="1"/>
          </p:cNvSpPr>
          <p:nvPr>
            <p:ph type="ftr" sz="quarter" idx="11"/>
          </p:nvPr>
        </p:nvSpPr>
        <p:spPr bwMode="auto">
          <a:xfrm>
            <a:off x="1524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marR="0" indent="0" algn="l" defTabSz="914400" rtl="0" eaLnBrk="0" fontAlgn="base" latinLnBrk="0" hangingPunct="0">
              <a:lnSpc>
                <a:spcPct val="100000"/>
              </a:lnSpc>
              <a:spcBef>
                <a:spcPct val="0"/>
              </a:spcBef>
              <a:spcAft>
                <a:spcPct val="0"/>
              </a:spcAft>
              <a:buClrTx/>
              <a:buSzTx/>
              <a:buFontTx/>
              <a:buNone/>
              <a:tabLs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a:t>(C) Dhruv Batra </a:t>
            </a:r>
            <a:endParaRPr lang="en-US" dirty="0"/>
          </a:p>
        </p:txBody>
      </p:sp>
      <p:sp>
        <p:nvSpPr>
          <p:cNvPr id="33" name="Slide Number Placeholder 2"/>
          <p:cNvSpPr>
            <a:spLocks noGrp="1"/>
          </p:cNvSpPr>
          <p:nvPr>
            <p:ph type="sldNum" sz="quarter" idx="12"/>
          </p:nvPr>
        </p:nvSpPr>
        <p:spPr bwMode="auto">
          <a:xfrm>
            <a:off x="70866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fld id="{A51550E6-1DFF-B84C-BFE3-E4371400DA8D}" type="slidenum">
              <a:rPr lang="en-US" smtClean="0"/>
              <a:pPr>
                <a:defRPr/>
              </a:pPr>
              <a:t>155</a:t>
            </a:fld>
            <a:endParaRPr lang="en-US"/>
          </a:p>
        </p:txBody>
      </p:sp>
    </p:spTree>
    <p:extLst>
      <p:ext uri="{BB962C8B-B14F-4D97-AF65-F5344CB8AC3E}">
        <p14:creationId xmlns:p14="http://schemas.microsoft.com/office/powerpoint/2010/main" val="1427941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Line 1"/>
          <p:cNvSpPr>
            <a:spLocks noChangeShapeType="1"/>
          </p:cNvSpPr>
          <p:nvPr/>
        </p:nvSpPr>
        <p:spPr bwMode="auto">
          <a:xfrm>
            <a:off x="6365280" y="2281200"/>
            <a:ext cx="10368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80898" name="Line 2"/>
          <p:cNvSpPr>
            <a:spLocks noChangeShapeType="1"/>
          </p:cNvSpPr>
          <p:nvPr/>
        </p:nvSpPr>
        <p:spPr bwMode="auto">
          <a:xfrm>
            <a:off x="3010080" y="2281200"/>
            <a:ext cx="10368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80903" name="Rectangle 7"/>
          <p:cNvSpPr>
            <a:spLocks noChangeArrowheads="1"/>
          </p:cNvSpPr>
          <p:nvPr/>
        </p:nvSpPr>
        <p:spPr bwMode="auto">
          <a:xfrm>
            <a:off x="2496000" y="1703700"/>
            <a:ext cx="829440" cy="829527"/>
          </a:xfrm>
          <a:prstGeom prst="rect">
            <a:avLst/>
          </a:prstGeom>
          <a:solidFill>
            <a:srgbClr val="00008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80904" name="Rectangle 8"/>
          <p:cNvSpPr>
            <a:spLocks noChangeArrowheads="1"/>
          </p:cNvSpPr>
          <p:nvPr/>
        </p:nvSpPr>
        <p:spPr bwMode="auto">
          <a:xfrm>
            <a:off x="2625600" y="1830434"/>
            <a:ext cx="829440" cy="829527"/>
          </a:xfrm>
          <a:prstGeom prst="rect">
            <a:avLst/>
          </a:prstGeom>
          <a:solidFill>
            <a:srgbClr val="008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80905" name="Rectangle 9"/>
          <p:cNvSpPr>
            <a:spLocks noChangeArrowheads="1"/>
          </p:cNvSpPr>
          <p:nvPr/>
        </p:nvSpPr>
        <p:spPr bwMode="auto">
          <a:xfrm>
            <a:off x="2768160" y="2009012"/>
            <a:ext cx="829440" cy="829527"/>
          </a:xfrm>
          <a:prstGeom prst="rect">
            <a:avLst/>
          </a:prstGeom>
          <a:solidFill>
            <a:srgbClr val="800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80906" name="Line 10"/>
          <p:cNvSpPr>
            <a:spLocks noChangeShapeType="1"/>
          </p:cNvSpPr>
          <p:nvPr/>
        </p:nvSpPr>
        <p:spPr bwMode="auto">
          <a:xfrm>
            <a:off x="4634400" y="2281200"/>
            <a:ext cx="10368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80907" name="Rectangle 11"/>
          <p:cNvSpPr>
            <a:spLocks noChangeArrowheads="1"/>
          </p:cNvSpPr>
          <p:nvPr/>
        </p:nvSpPr>
        <p:spPr bwMode="auto">
          <a:xfrm>
            <a:off x="4071360" y="1591368"/>
            <a:ext cx="1110240" cy="1300456"/>
          </a:xfrm>
          <a:prstGeom prst="rect">
            <a:avLst/>
          </a:prstGeom>
          <a:solidFill>
            <a:srgbClr val="FFFFCC"/>
          </a:solidFill>
          <a:ln w="73080"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114295" tIns="92677" rIns="114295" bIns="73475" anchor="ctr"/>
          <a:lstStyle/>
          <a:p>
            <a:pPr>
              <a:tabLst>
                <a:tab pos="656650" algn="l"/>
              </a:tabLst>
            </a:pPr>
            <a:r>
              <a:rPr lang="en-US" sz="2200" b="1">
                <a:solidFill>
                  <a:srgbClr val="000000"/>
                </a:solidFill>
                <a:latin typeface="FreeSans" charset="0"/>
              </a:rPr>
              <a:t>Conv.</a:t>
            </a:r>
          </a:p>
          <a:p>
            <a:pPr>
              <a:tabLst>
                <a:tab pos="656650" algn="l"/>
              </a:tabLst>
            </a:pPr>
            <a:r>
              <a:rPr lang="en-US" sz="2200" b="1">
                <a:solidFill>
                  <a:srgbClr val="000000"/>
                </a:solidFill>
                <a:latin typeface="FreeSans" charset="0"/>
              </a:rPr>
              <a:t>layer</a:t>
            </a:r>
          </a:p>
        </p:txBody>
      </p:sp>
      <p:graphicFrame>
        <p:nvGraphicFramePr>
          <p:cNvPr id="80908" name="Object 12"/>
          <p:cNvGraphicFramePr>
            <a:graphicFrameLocks noChangeAspect="1"/>
          </p:cNvGraphicFramePr>
          <p:nvPr/>
        </p:nvGraphicFramePr>
        <p:xfrm>
          <a:off x="2588161" y="1327821"/>
          <a:ext cx="594720" cy="331235"/>
        </p:xfrm>
        <a:graphic>
          <a:graphicData uri="http://schemas.openxmlformats.org/presentationml/2006/ole">
            <mc:AlternateContent xmlns:mc="http://schemas.openxmlformats.org/markup-compatibility/2006">
              <mc:Choice xmlns:v="urn:schemas-microsoft-com:vml" Requires="v">
                <p:oleObj r:id="rId3" imgW="340920" imgH="190800" progId="">
                  <p:embed/>
                </p:oleObj>
              </mc:Choice>
              <mc:Fallback>
                <p:oleObj r:id="rId3" imgW="340920" imgH="190800" progId="">
                  <p:embed/>
                  <p:pic>
                    <p:nvPicPr>
                      <p:cNvPr id="80908" name="Object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8161" y="1327821"/>
                        <a:ext cx="594720" cy="331235"/>
                      </a:xfrm>
                      <a:prstGeom prst="rect">
                        <a:avLst/>
                      </a:prstGeom>
                      <a:noFill/>
                      <a:effectLst/>
                      <a:extLst>
                        <a:ext uri="{909E8E84-426E-40dd-AFC4-6F175D3DCCD1}">
                          <a14:hiddenFill xmlns:a14="http://schemas.microsoft.com/office/drawing/2010/main" xmlns="">
                            <a:blipFill dpi="0" rotWithShape="0">
                              <a:blip/>
                              <a:srcRect/>
                              <a:stretch>
                                <a:fillRect/>
                              </a:stretch>
                            </a:blip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80909" name="Rectangle 13"/>
          <p:cNvSpPr>
            <a:spLocks noChangeArrowheads="1"/>
          </p:cNvSpPr>
          <p:nvPr/>
        </p:nvSpPr>
        <p:spPr bwMode="auto">
          <a:xfrm>
            <a:off x="5671200" y="1659055"/>
            <a:ext cx="829440" cy="829527"/>
          </a:xfrm>
          <a:prstGeom prst="rect">
            <a:avLst/>
          </a:prstGeom>
          <a:solidFill>
            <a:srgbClr val="00808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80910" name="Rectangle 14"/>
          <p:cNvSpPr>
            <a:spLocks noChangeArrowheads="1"/>
          </p:cNvSpPr>
          <p:nvPr/>
        </p:nvSpPr>
        <p:spPr bwMode="auto">
          <a:xfrm>
            <a:off x="5813760" y="1801631"/>
            <a:ext cx="829440" cy="829527"/>
          </a:xfrm>
          <a:prstGeom prst="rect">
            <a:avLst/>
          </a:prstGeom>
          <a:solidFill>
            <a:srgbClr val="80008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graphicFrame>
        <p:nvGraphicFramePr>
          <p:cNvPr id="80911" name="Object 15"/>
          <p:cNvGraphicFramePr>
            <a:graphicFrameLocks noChangeAspect="1"/>
          </p:cNvGraphicFramePr>
          <p:nvPr/>
        </p:nvGraphicFramePr>
        <p:xfrm>
          <a:off x="5898721" y="1244292"/>
          <a:ext cx="372960" cy="331235"/>
        </p:xfrm>
        <a:graphic>
          <a:graphicData uri="http://schemas.openxmlformats.org/presentationml/2006/ole">
            <mc:AlternateContent xmlns:mc="http://schemas.openxmlformats.org/markup-compatibility/2006">
              <mc:Choice xmlns:v="urn:schemas-microsoft-com:vml" Requires="v">
                <p:oleObj r:id="rId5" imgW="218160" imgH="190800" progId="">
                  <p:embed/>
                </p:oleObj>
              </mc:Choice>
              <mc:Fallback>
                <p:oleObj r:id="rId5" imgW="218160" imgH="190800" progId="">
                  <p:embed/>
                  <p:pic>
                    <p:nvPicPr>
                      <p:cNvPr id="80911" name="Object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8721" y="1244292"/>
                        <a:ext cx="372960" cy="331235"/>
                      </a:xfrm>
                      <a:prstGeom prst="rect">
                        <a:avLst/>
                      </a:prstGeom>
                      <a:noFill/>
                      <a:effectLst/>
                      <a:extLst>
                        <a:ext uri="{909E8E84-426E-40dd-AFC4-6F175D3DCCD1}">
                          <a14:hiddenFill xmlns:a14="http://schemas.microsoft.com/office/drawing/2010/main" xmlns="">
                            <a:blipFill dpi="0" rotWithShape="0">
                              <a:blip/>
                              <a:srcRect/>
                              <a:stretch>
                                <a:fillRect/>
                              </a:stretch>
                            </a:blip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80912" name="Rectangle 16"/>
          <p:cNvSpPr>
            <a:spLocks noChangeArrowheads="1"/>
          </p:cNvSpPr>
          <p:nvPr/>
        </p:nvSpPr>
        <p:spPr bwMode="auto">
          <a:xfrm>
            <a:off x="6009600" y="1964367"/>
            <a:ext cx="829440" cy="829527"/>
          </a:xfrm>
          <a:prstGeom prst="rect">
            <a:avLst/>
          </a:prstGeom>
          <a:solidFill>
            <a:srgbClr val="808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80913" name="Rectangle 17"/>
          <p:cNvSpPr>
            <a:spLocks noChangeArrowheads="1"/>
          </p:cNvSpPr>
          <p:nvPr/>
        </p:nvSpPr>
        <p:spPr bwMode="auto">
          <a:xfrm>
            <a:off x="6172320" y="2127105"/>
            <a:ext cx="829440" cy="829527"/>
          </a:xfrm>
          <a:prstGeom prst="rect">
            <a:avLst/>
          </a:prstGeom>
          <a:solidFill>
            <a:srgbClr val="80808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80914" name="Line 18"/>
          <p:cNvSpPr>
            <a:spLocks noChangeShapeType="1"/>
          </p:cNvSpPr>
          <p:nvPr/>
        </p:nvSpPr>
        <p:spPr bwMode="auto">
          <a:xfrm>
            <a:off x="7933440" y="2281200"/>
            <a:ext cx="10368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80915" name="Rectangle 19"/>
          <p:cNvSpPr>
            <a:spLocks noChangeArrowheads="1"/>
          </p:cNvSpPr>
          <p:nvPr/>
        </p:nvSpPr>
        <p:spPr bwMode="auto">
          <a:xfrm>
            <a:off x="7368960" y="1591368"/>
            <a:ext cx="1110240" cy="1300456"/>
          </a:xfrm>
          <a:prstGeom prst="rect">
            <a:avLst/>
          </a:prstGeom>
          <a:solidFill>
            <a:srgbClr val="FFFFCC"/>
          </a:solidFill>
          <a:ln w="73080"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114295" tIns="92677" rIns="114295" bIns="73475" anchor="ctr"/>
          <a:lstStyle/>
          <a:p>
            <a:pPr>
              <a:tabLst>
                <a:tab pos="656650" algn="l"/>
              </a:tabLst>
            </a:pPr>
            <a:r>
              <a:rPr lang="en-US" sz="2200" b="1">
                <a:solidFill>
                  <a:srgbClr val="000000"/>
                </a:solidFill>
                <a:latin typeface="FreeSans" charset="0"/>
              </a:rPr>
              <a:t>Pool.</a:t>
            </a:r>
          </a:p>
          <a:p>
            <a:pPr>
              <a:tabLst>
                <a:tab pos="656650" algn="l"/>
              </a:tabLst>
            </a:pPr>
            <a:r>
              <a:rPr lang="en-US" sz="2200" b="1">
                <a:solidFill>
                  <a:srgbClr val="000000"/>
                </a:solidFill>
                <a:latin typeface="FreeSans" charset="0"/>
              </a:rPr>
              <a:t>layer</a:t>
            </a:r>
          </a:p>
        </p:txBody>
      </p:sp>
      <p:graphicFrame>
        <p:nvGraphicFramePr>
          <p:cNvPr id="80916" name="Object 20"/>
          <p:cNvGraphicFramePr>
            <a:graphicFrameLocks noChangeAspect="1"/>
          </p:cNvGraphicFramePr>
          <p:nvPr/>
        </p:nvGraphicFramePr>
        <p:xfrm>
          <a:off x="9197760" y="1244292"/>
          <a:ext cx="593280" cy="331235"/>
        </p:xfrm>
        <a:graphic>
          <a:graphicData uri="http://schemas.openxmlformats.org/presentationml/2006/ole">
            <mc:AlternateContent xmlns:mc="http://schemas.openxmlformats.org/markup-compatibility/2006">
              <mc:Choice xmlns:v="urn:schemas-microsoft-com:vml" Requires="v">
                <p:oleObj r:id="rId7" imgW="340920" imgH="190800" progId="">
                  <p:embed/>
                </p:oleObj>
              </mc:Choice>
              <mc:Fallback>
                <p:oleObj r:id="rId7" imgW="340920" imgH="190800" progId="">
                  <p:embed/>
                  <p:pic>
                    <p:nvPicPr>
                      <p:cNvPr id="80916" name="Object 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97760" y="1244292"/>
                        <a:ext cx="593280" cy="331235"/>
                      </a:xfrm>
                      <a:prstGeom prst="rect">
                        <a:avLst/>
                      </a:prstGeom>
                      <a:noFill/>
                      <a:effectLst/>
                      <a:extLst>
                        <a:ext uri="{909E8E84-426E-40dd-AFC4-6F175D3DCCD1}">
                          <a14:hiddenFill xmlns:a14="http://schemas.microsoft.com/office/drawing/2010/main" xmlns="">
                            <a:blipFill dpi="0" rotWithShape="0">
                              <a:blip/>
                              <a:srcRect/>
                              <a:stretch>
                                <a:fillRect/>
                              </a:stretch>
                            </a:blip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pSp>
        <p:nvGrpSpPr>
          <p:cNvPr id="80917" name="Group 21"/>
          <p:cNvGrpSpPr>
            <a:grpSpLocks/>
          </p:cNvGrpSpPr>
          <p:nvPr/>
        </p:nvGrpSpPr>
        <p:grpSpPr bwMode="auto">
          <a:xfrm>
            <a:off x="8970240" y="1922603"/>
            <a:ext cx="639360" cy="675430"/>
            <a:chOff x="5171" y="1335"/>
            <a:chExt cx="444" cy="469"/>
          </a:xfrm>
        </p:grpSpPr>
        <p:sp>
          <p:nvSpPr>
            <p:cNvPr id="80918" name="Rectangle 22"/>
            <p:cNvSpPr>
              <a:spLocks noChangeArrowheads="1"/>
            </p:cNvSpPr>
            <p:nvPr/>
          </p:nvSpPr>
          <p:spPr bwMode="auto">
            <a:xfrm>
              <a:off x="5171" y="1335"/>
              <a:ext cx="277" cy="299"/>
            </a:xfrm>
            <a:prstGeom prst="rect">
              <a:avLst/>
            </a:prstGeom>
            <a:solidFill>
              <a:srgbClr val="00808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0919" name="Rectangle 23"/>
            <p:cNvSpPr>
              <a:spLocks noChangeArrowheads="1"/>
            </p:cNvSpPr>
            <p:nvPr/>
          </p:nvSpPr>
          <p:spPr bwMode="auto">
            <a:xfrm>
              <a:off x="5218" y="1386"/>
              <a:ext cx="277" cy="299"/>
            </a:xfrm>
            <a:prstGeom prst="rect">
              <a:avLst/>
            </a:prstGeom>
            <a:solidFill>
              <a:srgbClr val="80008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0920" name="Rectangle 24"/>
            <p:cNvSpPr>
              <a:spLocks noChangeArrowheads="1"/>
            </p:cNvSpPr>
            <p:nvPr/>
          </p:nvSpPr>
          <p:spPr bwMode="auto">
            <a:xfrm>
              <a:off x="5284" y="1445"/>
              <a:ext cx="277" cy="299"/>
            </a:xfrm>
            <a:prstGeom prst="rect">
              <a:avLst/>
            </a:prstGeom>
            <a:solidFill>
              <a:srgbClr val="808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0921" name="Rectangle 25"/>
            <p:cNvSpPr>
              <a:spLocks noChangeArrowheads="1"/>
            </p:cNvSpPr>
            <p:nvPr/>
          </p:nvSpPr>
          <p:spPr bwMode="auto">
            <a:xfrm>
              <a:off x="5338" y="1504"/>
              <a:ext cx="277" cy="299"/>
            </a:xfrm>
            <a:prstGeom prst="rect">
              <a:avLst/>
            </a:prstGeom>
            <a:solidFill>
              <a:srgbClr val="80808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80922" name="Text Box 26"/>
          <p:cNvSpPr txBox="1">
            <a:spLocks noChangeArrowheads="1"/>
          </p:cNvSpPr>
          <p:nvPr/>
        </p:nvSpPr>
        <p:spPr bwMode="auto">
          <a:xfrm>
            <a:off x="1812000" y="3240340"/>
            <a:ext cx="8421120" cy="131485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9pPr>
          </a:lstStyle>
          <a:p>
            <a:r>
              <a:rPr lang="en-US" sz="2000" dirty="0">
                <a:latin typeface="FreeSans" charset="0"/>
              </a:rPr>
              <a:t>If convolutional filters have size </a:t>
            </a:r>
            <a:r>
              <a:rPr lang="en-US" sz="2000" dirty="0" err="1">
                <a:latin typeface="FreeSans" charset="0"/>
              </a:rPr>
              <a:t>KxK</a:t>
            </a:r>
            <a:r>
              <a:rPr lang="en-US" sz="2000" dirty="0">
                <a:latin typeface="FreeSans" charset="0"/>
              </a:rPr>
              <a:t> and stride 1, and pooling layer has pools of size </a:t>
            </a:r>
            <a:r>
              <a:rPr lang="en-US" sz="2000" dirty="0" err="1">
                <a:latin typeface="FreeSans" charset="0"/>
              </a:rPr>
              <a:t>PxP</a:t>
            </a:r>
            <a:r>
              <a:rPr lang="en-US" sz="2000" dirty="0">
                <a:latin typeface="FreeSans" charset="0"/>
              </a:rPr>
              <a:t>, then each unit in the pooling layer depends upon a patch (at the input of the preceding conv. layer) of size: (P+K-1)x(P+K-1)</a:t>
            </a:r>
          </a:p>
        </p:txBody>
      </p:sp>
      <p:pic>
        <p:nvPicPr>
          <p:cNvPr id="80923" name="Picture 2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66560" y="4399664"/>
            <a:ext cx="5598720" cy="229560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 name="Title 1"/>
          <p:cNvSpPr txBox="1">
            <a:spLocks/>
          </p:cNvSpPr>
          <p:nvPr/>
        </p:nvSpPr>
        <p:spPr>
          <a:xfrm>
            <a:off x="152400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t>Pooling Layer: Receptive Field Size</a:t>
            </a:r>
          </a:p>
        </p:txBody>
      </p:sp>
      <p:sp>
        <p:nvSpPr>
          <p:cNvPr id="31" name="TextBox 30"/>
          <p:cNvSpPr txBox="1"/>
          <p:nvPr/>
        </p:nvSpPr>
        <p:spPr>
          <a:xfrm>
            <a:off x="4870992" y="6578469"/>
            <a:ext cx="3381054" cy="369332"/>
          </a:xfrm>
          <a:prstGeom prst="rect">
            <a:avLst/>
          </a:prstGeom>
          <a:noFill/>
        </p:spPr>
        <p:txBody>
          <a:bodyPr wrap="none" rtlCol="0">
            <a:spAutoFit/>
          </a:bodyPr>
          <a:lstStyle/>
          <a:p>
            <a:r>
              <a:rPr lang="en-US" dirty="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a:solidFill>
                  <a:schemeClr val="bg1">
                    <a:lumMod val="65000"/>
                  </a:schemeClr>
                </a:solidFill>
              </a:rPr>
              <a:t>Ranzato</a:t>
            </a:r>
            <a:endParaRPr lang="en-US" dirty="0">
              <a:solidFill>
                <a:schemeClr val="bg1">
                  <a:lumMod val="65000"/>
                </a:schemeClr>
              </a:solidFill>
            </a:endParaRPr>
          </a:p>
        </p:txBody>
      </p:sp>
      <p:sp>
        <p:nvSpPr>
          <p:cNvPr id="32" name="Footer Placeholder 1"/>
          <p:cNvSpPr>
            <a:spLocks noGrp="1"/>
          </p:cNvSpPr>
          <p:nvPr>
            <p:ph type="ftr" sz="quarter" idx="11"/>
          </p:nvPr>
        </p:nvSpPr>
        <p:spPr bwMode="auto">
          <a:xfrm>
            <a:off x="1524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marR="0" indent="0" algn="l" defTabSz="914400" rtl="0" eaLnBrk="0" fontAlgn="base" latinLnBrk="0" hangingPunct="0">
              <a:lnSpc>
                <a:spcPct val="100000"/>
              </a:lnSpc>
              <a:spcBef>
                <a:spcPct val="0"/>
              </a:spcBef>
              <a:spcAft>
                <a:spcPct val="0"/>
              </a:spcAft>
              <a:buClrTx/>
              <a:buSzTx/>
              <a:buFontTx/>
              <a:buNone/>
              <a:tabLs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a:t>(C) Dhruv Batra </a:t>
            </a:r>
            <a:endParaRPr lang="en-US" dirty="0"/>
          </a:p>
        </p:txBody>
      </p:sp>
      <p:sp>
        <p:nvSpPr>
          <p:cNvPr id="33" name="Slide Number Placeholder 2"/>
          <p:cNvSpPr>
            <a:spLocks noGrp="1"/>
          </p:cNvSpPr>
          <p:nvPr>
            <p:ph type="sldNum" sz="quarter" idx="12"/>
          </p:nvPr>
        </p:nvSpPr>
        <p:spPr bwMode="auto">
          <a:xfrm>
            <a:off x="70866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fld id="{A51550E6-1DFF-B84C-BFE3-E4371400DA8D}" type="slidenum">
              <a:rPr lang="en-US" smtClean="0"/>
              <a:pPr>
                <a:defRPr/>
              </a:pPr>
              <a:t>156</a:t>
            </a:fld>
            <a:endParaRPr lang="en-US"/>
          </a:p>
        </p:txBody>
      </p:sp>
    </p:spTree>
    <p:extLst>
      <p:ext uri="{BB962C8B-B14F-4D97-AF65-F5344CB8AC3E}">
        <p14:creationId xmlns:p14="http://schemas.microsoft.com/office/powerpoint/2010/main" val="13397083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sp>
        <p:nvSpPr>
          <p:cNvPr id="1138" name="Shape 1138"/>
          <p:cNvSpPr txBox="1"/>
          <p:nvPr/>
        </p:nvSpPr>
        <p:spPr>
          <a:xfrm>
            <a:off x="1762075" y="963550"/>
            <a:ext cx="8810700" cy="1247700"/>
          </a:xfrm>
          <a:prstGeom prst="rect">
            <a:avLst/>
          </a:prstGeom>
          <a:noFill/>
          <a:ln>
            <a:noFill/>
          </a:ln>
        </p:spPr>
        <p:txBody>
          <a:bodyPr lIns="91425" tIns="91425" rIns="91425" bIns="91425" anchor="t" anchorCtr="0">
            <a:noAutofit/>
          </a:bodyPr>
          <a:lstStyle/>
          <a:p>
            <a:r>
              <a:rPr lang="en" sz="3000" kern="0">
                <a:solidFill>
                  <a:srgbClr val="000000"/>
                </a:solidFill>
                <a:latin typeface="Arial"/>
                <a:ea typeface="Arial"/>
                <a:cs typeface="Arial"/>
                <a:sym typeface="Arial"/>
              </a:rPr>
              <a:t>Fully Connected Layer (FC layer)</a:t>
            </a:r>
          </a:p>
          <a:p>
            <a:pPr marL="457200" indent="-342900">
              <a:buSzPct val="100000"/>
              <a:buFontTx/>
              <a:buChar char="-"/>
            </a:pPr>
            <a:r>
              <a:rPr lang="en" kern="0">
                <a:solidFill>
                  <a:srgbClr val="000000"/>
                </a:solidFill>
                <a:latin typeface="Arial"/>
                <a:ea typeface="Arial"/>
                <a:cs typeface="Arial"/>
                <a:sym typeface="Arial"/>
              </a:rPr>
              <a:t>Contains neurons that connect to the entire input volume, as in ordinary Neural Networks</a:t>
            </a:r>
          </a:p>
          <a:p>
            <a:endParaRPr kern="0">
              <a:solidFill>
                <a:srgbClr val="000000"/>
              </a:solidFill>
              <a:latin typeface="Arial"/>
              <a:ea typeface="Arial"/>
              <a:cs typeface="Arial"/>
              <a:sym typeface="Arial"/>
            </a:endParaRPr>
          </a:p>
        </p:txBody>
      </p:sp>
      <p:pic>
        <p:nvPicPr>
          <p:cNvPr id="1139" name="Shape 1139"/>
          <p:cNvPicPr preferRelativeResize="0"/>
          <p:nvPr/>
        </p:nvPicPr>
        <p:blipFill>
          <a:blip r:embed="rId3">
            <a:alphaModFix/>
          </a:blip>
          <a:stretch>
            <a:fillRect/>
          </a:stretch>
        </p:blipFill>
        <p:spPr>
          <a:xfrm>
            <a:off x="2818352" y="2298502"/>
            <a:ext cx="6164923" cy="2952299"/>
          </a:xfrm>
          <a:prstGeom prst="rect">
            <a:avLst/>
          </a:prstGeom>
          <a:noFill/>
          <a:ln>
            <a:noFill/>
          </a:ln>
        </p:spPr>
      </p:pic>
      <p:pic>
        <p:nvPicPr>
          <p:cNvPr id="1140" name="Shape 1140" descr="mazda3.JPG"/>
          <p:cNvPicPr preferRelativeResize="0"/>
          <p:nvPr/>
        </p:nvPicPr>
        <p:blipFill rotWithShape="1">
          <a:blip r:embed="rId4">
            <a:alphaModFix/>
          </a:blip>
          <a:srcRect l="13812" r="4065"/>
          <a:stretch/>
        </p:blipFill>
        <p:spPr>
          <a:xfrm>
            <a:off x="2869751" y="3542650"/>
            <a:ext cx="1470529" cy="1342972"/>
          </a:xfrm>
          <a:prstGeom prst="rect">
            <a:avLst/>
          </a:prstGeom>
          <a:noFill/>
          <a:ln>
            <a:noFill/>
          </a:ln>
        </p:spPr>
      </p:pic>
      <p:sp>
        <p:nvSpPr>
          <p:cNvPr id="6" name="Slide Number Placeholder 4"/>
          <p:cNvSpPr txBox="1">
            <a:spLocks/>
          </p:cNvSpPr>
          <p:nvPr/>
        </p:nvSpPr>
        <p:spPr bwMode="auto">
          <a:xfrm>
            <a:off x="3352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62375179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Up Arrow 9"/>
          <p:cNvSpPr/>
          <p:nvPr/>
        </p:nvSpPr>
        <p:spPr>
          <a:xfrm>
            <a:off x="3271839" y="4577309"/>
            <a:ext cx="390525"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sp>
        <p:nvSpPr>
          <p:cNvPr id="4" name="Rounded Rectangle 3"/>
          <p:cNvSpPr/>
          <p:nvPr/>
        </p:nvSpPr>
        <p:spPr>
          <a:xfrm>
            <a:off x="2212976" y="6179096"/>
            <a:ext cx="2513013" cy="492125"/>
          </a:xfrm>
          <a:prstGeom prst="round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r>
              <a:rPr lang="en-US" sz="2000" dirty="0">
                <a:solidFill>
                  <a:prstClr val="black"/>
                </a:solidFill>
                <a:latin typeface="Calibri"/>
                <a:cs typeface="Myriad Pro"/>
              </a:rPr>
              <a:t>Input Image</a:t>
            </a:r>
          </a:p>
        </p:txBody>
      </p:sp>
      <p:sp>
        <p:nvSpPr>
          <p:cNvPr id="5" name="Rounded Rectangle 4"/>
          <p:cNvSpPr/>
          <p:nvPr/>
        </p:nvSpPr>
        <p:spPr>
          <a:xfrm>
            <a:off x="2212976" y="4978945"/>
            <a:ext cx="2513013" cy="742950"/>
          </a:xfrm>
          <a:prstGeom prst="roundRect">
            <a:avLst/>
          </a:prstGeom>
          <a:solidFill>
            <a:schemeClr val="accent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r>
              <a:rPr lang="en-US" sz="2000" dirty="0">
                <a:solidFill>
                  <a:prstClr val="black"/>
                </a:solidFill>
                <a:latin typeface="Calibri"/>
                <a:cs typeface="Myriad Pro"/>
              </a:rPr>
              <a:t>Convolution (Learned)</a:t>
            </a:r>
          </a:p>
        </p:txBody>
      </p:sp>
      <p:sp>
        <p:nvSpPr>
          <p:cNvPr id="6" name="Rounded Rectangle 5"/>
          <p:cNvSpPr/>
          <p:nvPr/>
        </p:nvSpPr>
        <p:spPr>
          <a:xfrm>
            <a:off x="2212976" y="4045496"/>
            <a:ext cx="2513013" cy="492125"/>
          </a:xfrm>
          <a:prstGeom prst="roundRect">
            <a:avLst/>
          </a:prstGeom>
          <a:solidFill>
            <a:schemeClr val="accent1">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r>
              <a:rPr lang="en-US" sz="2000" dirty="0">
                <a:solidFill>
                  <a:prstClr val="black"/>
                </a:solidFill>
                <a:latin typeface="Calibri"/>
                <a:cs typeface="Myriad Pro"/>
              </a:rPr>
              <a:t>Non-linearity</a:t>
            </a:r>
          </a:p>
        </p:txBody>
      </p:sp>
      <p:sp>
        <p:nvSpPr>
          <p:cNvPr id="7" name="Rounded Rectangle 6"/>
          <p:cNvSpPr/>
          <p:nvPr/>
        </p:nvSpPr>
        <p:spPr>
          <a:xfrm>
            <a:off x="2230439" y="3096171"/>
            <a:ext cx="2492375" cy="492125"/>
          </a:xfrm>
          <a:prstGeom prst="round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r>
              <a:rPr lang="en-US" sz="2000" dirty="0">
                <a:solidFill>
                  <a:prstClr val="black"/>
                </a:solidFill>
                <a:latin typeface="Calibri"/>
                <a:cs typeface="Myriad Pro"/>
              </a:rPr>
              <a:t>Spatial pooling</a:t>
            </a:r>
          </a:p>
        </p:txBody>
      </p:sp>
      <p:sp>
        <p:nvSpPr>
          <p:cNvPr id="9" name="Up Arrow 8"/>
          <p:cNvSpPr/>
          <p:nvPr/>
        </p:nvSpPr>
        <p:spPr>
          <a:xfrm>
            <a:off x="3267076" y="5769521"/>
            <a:ext cx="392113"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sp>
        <p:nvSpPr>
          <p:cNvPr id="11" name="Up Arrow 10"/>
          <p:cNvSpPr/>
          <p:nvPr/>
        </p:nvSpPr>
        <p:spPr>
          <a:xfrm>
            <a:off x="3275013" y="3635921"/>
            <a:ext cx="392112"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sp>
        <p:nvSpPr>
          <p:cNvPr id="14" name="Up Arrow 13"/>
          <p:cNvSpPr/>
          <p:nvPr/>
        </p:nvSpPr>
        <p:spPr>
          <a:xfrm>
            <a:off x="3278188" y="2673896"/>
            <a:ext cx="392112"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sp>
        <p:nvSpPr>
          <p:cNvPr id="15" name="Rounded Rectangle 14"/>
          <p:cNvSpPr/>
          <p:nvPr/>
        </p:nvSpPr>
        <p:spPr>
          <a:xfrm>
            <a:off x="2209801" y="2105571"/>
            <a:ext cx="2513013" cy="492125"/>
          </a:xfrm>
          <a:prstGeom prst="roundRect">
            <a:avLst/>
          </a:prstGeom>
          <a:solidFill>
            <a:schemeClr val="bg2">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r>
              <a:rPr lang="en-US" sz="2000" dirty="0">
                <a:solidFill>
                  <a:prstClr val="black"/>
                </a:solidFill>
                <a:latin typeface="Calibri"/>
                <a:cs typeface="Myriad Pro"/>
              </a:rPr>
              <a:t>Normalization</a:t>
            </a:r>
          </a:p>
        </p:txBody>
      </p:sp>
      <p:sp>
        <p:nvSpPr>
          <p:cNvPr id="16" name="Title 1"/>
          <p:cNvSpPr>
            <a:spLocks noGrp="1"/>
          </p:cNvSpPr>
          <p:nvPr>
            <p:ph type="title"/>
          </p:nvPr>
        </p:nvSpPr>
        <p:spPr>
          <a:xfrm>
            <a:off x="2209800" y="0"/>
            <a:ext cx="8686800" cy="838200"/>
          </a:xfrm>
        </p:spPr>
        <p:txBody>
          <a:bodyPr/>
          <a:lstStyle/>
          <a:p>
            <a:pPr>
              <a:defRPr/>
            </a:pPr>
            <a:r>
              <a:rPr lang="en-US" dirty="0">
                <a:latin typeface="+mn-lt"/>
              </a:rPr>
              <a:t>Convolutional Neural Networks</a:t>
            </a:r>
          </a:p>
        </p:txBody>
      </p:sp>
      <p:sp>
        <p:nvSpPr>
          <p:cNvPr id="20" name="Up Arrow 19"/>
          <p:cNvSpPr/>
          <p:nvPr/>
        </p:nvSpPr>
        <p:spPr>
          <a:xfrm>
            <a:off x="3276601" y="1683296"/>
            <a:ext cx="392113"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sp>
        <p:nvSpPr>
          <p:cNvPr id="21" name="Rounded Rectangle 20"/>
          <p:cNvSpPr/>
          <p:nvPr/>
        </p:nvSpPr>
        <p:spPr>
          <a:xfrm>
            <a:off x="2209801" y="1114971"/>
            <a:ext cx="2513013" cy="492125"/>
          </a:xfrm>
          <a:prstGeom prst="round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r>
              <a:rPr lang="en-US" sz="2000" dirty="0">
                <a:solidFill>
                  <a:prstClr val="black"/>
                </a:solidFill>
                <a:latin typeface="Calibri"/>
                <a:cs typeface="Myriad Pro"/>
              </a:rPr>
              <a:t>Feature maps</a:t>
            </a:r>
          </a:p>
        </p:txBody>
      </p:sp>
      <p:sp>
        <p:nvSpPr>
          <p:cNvPr id="22" name="Up Arrow 21"/>
          <p:cNvSpPr/>
          <p:nvPr/>
        </p:nvSpPr>
        <p:spPr>
          <a:xfrm>
            <a:off x="3276601" y="692696"/>
            <a:ext cx="392113"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sp>
        <p:nvSpPr>
          <p:cNvPr id="17" name="Rectangle 16"/>
          <p:cNvSpPr/>
          <p:nvPr/>
        </p:nvSpPr>
        <p:spPr>
          <a:xfrm>
            <a:off x="8544272" y="6425158"/>
            <a:ext cx="2076209" cy="307777"/>
          </a:xfrm>
          <a:prstGeom prst="rect">
            <a:avLst/>
          </a:prstGeom>
        </p:spPr>
        <p:txBody>
          <a:bodyPr wrap="none">
            <a:spAutoFit/>
          </a:bodyPr>
          <a:lstStyle/>
          <a:p>
            <a:pPr eaLnBrk="0" fontAlgn="base" hangingPunct="0">
              <a:spcBef>
                <a:spcPct val="0"/>
              </a:spcBef>
              <a:spcAft>
                <a:spcPct val="0"/>
              </a:spcAft>
              <a:defRPr/>
            </a:pPr>
            <a:r>
              <a:rPr lang="en-US" sz="1400" dirty="0">
                <a:solidFill>
                  <a:prstClr val="black"/>
                </a:solidFill>
                <a:latin typeface="Arial" panose="020B0604020202020204" pitchFamily="34" charset="0"/>
                <a:ea typeface="MS PGothic" panose="020B0600070205080204" pitchFamily="34" charset="-128"/>
              </a:rPr>
              <a:t>slide credit: S. </a:t>
            </a:r>
            <a:r>
              <a:rPr lang="en-US" sz="1400" dirty="0" err="1">
                <a:solidFill>
                  <a:prstClr val="black"/>
                </a:solidFill>
                <a:latin typeface="Arial" panose="020B0604020202020204" pitchFamily="34" charset="0"/>
                <a:ea typeface="MS PGothic" panose="020B0600070205080204" pitchFamily="34" charset="-128"/>
              </a:rPr>
              <a:t>Lazebnik</a:t>
            </a:r>
            <a:endParaRPr lang="en-US" sz="1400" dirty="0">
              <a:solidFill>
                <a:prstClr val="black"/>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417034373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Up Arrow 9"/>
          <p:cNvSpPr/>
          <p:nvPr/>
        </p:nvSpPr>
        <p:spPr>
          <a:xfrm>
            <a:off x="3271839" y="4722814"/>
            <a:ext cx="390525"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sp>
        <p:nvSpPr>
          <p:cNvPr id="4" name="Rounded Rectangle 3"/>
          <p:cNvSpPr/>
          <p:nvPr/>
        </p:nvSpPr>
        <p:spPr>
          <a:xfrm>
            <a:off x="2212976" y="6324601"/>
            <a:ext cx="2513013" cy="492125"/>
          </a:xfrm>
          <a:prstGeom prst="round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r>
              <a:rPr lang="en-US" sz="2000" dirty="0">
                <a:solidFill>
                  <a:prstClr val="black"/>
                </a:solidFill>
                <a:latin typeface="Calibri"/>
                <a:cs typeface="Myriad Pro"/>
              </a:rPr>
              <a:t>Input Image</a:t>
            </a:r>
          </a:p>
        </p:txBody>
      </p:sp>
      <p:sp>
        <p:nvSpPr>
          <p:cNvPr id="5" name="Rounded Rectangle 4"/>
          <p:cNvSpPr/>
          <p:nvPr/>
        </p:nvSpPr>
        <p:spPr>
          <a:xfrm>
            <a:off x="2212976" y="5124450"/>
            <a:ext cx="2513013" cy="742950"/>
          </a:xfrm>
          <a:prstGeom prst="roundRect">
            <a:avLst/>
          </a:prstGeom>
          <a:solidFill>
            <a:schemeClr val="accent2">
              <a:lumMod val="60000"/>
              <a:lumOff val="40000"/>
            </a:schemeClr>
          </a:solidFill>
          <a:ln w="50800">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r>
              <a:rPr lang="en-US" sz="2000" dirty="0">
                <a:solidFill>
                  <a:prstClr val="black"/>
                </a:solidFill>
                <a:latin typeface="Calibri"/>
                <a:cs typeface="Myriad Pro"/>
              </a:rPr>
              <a:t>Convolution (Learned)</a:t>
            </a:r>
          </a:p>
        </p:txBody>
      </p:sp>
      <p:sp>
        <p:nvSpPr>
          <p:cNvPr id="6" name="Rounded Rectangle 5"/>
          <p:cNvSpPr/>
          <p:nvPr/>
        </p:nvSpPr>
        <p:spPr>
          <a:xfrm>
            <a:off x="2212976" y="4191001"/>
            <a:ext cx="2513013" cy="492125"/>
          </a:xfrm>
          <a:prstGeom prst="roundRect">
            <a:avLst/>
          </a:prstGeom>
          <a:solidFill>
            <a:schemeClr val="accent1">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r>
              <a:rPr lang="en-US" sz="2000" dirty="0">
                <a:solidFill>
                  <a:prstClr val="black"/>
                </a:solidFill>
                <a:latin typeface="Calibri"/>
                <a:cs typeface="Myriad Pro"/>
              </a:rPr>
              <a:t>Non-linearity</a:t>
            </a:r>
          </a:p>
        </p:txBody>
      </p:sp>
      <p:sp>
        <p:nvSpPr>
          <p:cNvPr id="7" name="Rounded Rectangle 6"/>
          <p:cNvSpPr/>
          <p:nvPr/>
        </p:nvSpPr>
        <p:spPr>
          <a:xfrm>
            <a:off x="2230439" y="3241676"/>
            <a:ext cx="2492375" cy="492125"/>
          </a:xfrm>
          <a:prstGeom prst="round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r>
              <a:rPr lang="en-US" sz="2000" dirty="0">
                <a:solidFill>
                  <a:prstClr val="black"/>
                </a:solidFill>
                <a:latin typeface="Calibri"/>
                <a:cs typeface="Myriad Pro"/>
              </a:rPr>
              <a:t>Spatial pooling</a:t>
            </a:r>
          </a:p>
        </p:txBody>
      </p:sp>
      <p:sp>
        <p:nvSpPr>
          <p:cNvPr id="9" name="Up Arrow 8"/>
          <p:cNvSpPr/>
          <p:nvPr/>
        </p:nvSpPr>
        <p:spPr>
          <a:xfrm>
            <a:off x="3267076" y="5915026"/>
            <a:ext cx="392113"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sp>
        <p:nvSpPr>
          <p:cNvPr id="11" name="Up Arrow 10"/>
          <p:cNvSpPr/>
          <p:nvPr/>
        </p:nvSpPr>
        <p:spPr>
          <a:xfrm>
            <a:off x="3275013" y="3781426"/>
            <a:ext cx="392112"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sp>
        <p:nvSpPr>
          <p:cNvPr id="14" name="Up Arrow 13"/>
          <p:cNvSpPr/>
          <p:nvPr/>
        </p:nvSpPr>
        <p:spPr>
          <a:xfrm>
            <a:off x="3278188" y="2819401"/>
            <a:ext cx="392112"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sp>
        <p:nvSpPr>
          <p:cNvPr id="15" name="Rounded Rectangle 14"/>
          <p:cNvSpPr/>
          <p:nvPr/>
        </p:nvSpPr>
        <p:spPr>
          <a:xfrm>
            <a:off x="2209801" y="2251076"/>
            <a:ext cx="2513013" cy="492125"/>
          </a:xfrm>
          <a:prstGeom prst="roundRect">
            <a:avLst/>
          </a:prstGeom>
          <a:solidFill>
            <a:schemeClr val="bg2">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r>
              <a:rPr lang="en-US" sz="2000" dirty="0">
                <a:solidFill>
                  <a:prstClr val="black"/>
                </a:solidFill>
                <a:latin typeface="Calibri"/>
                <a:cs typeface="Myriad Pro"/>
              </a:rPr>
              <a:t>Normalization</a:t>
            </a:r>
          </a:p>
        </p:txBody>
      </p:sp>
      <p:sp>
        <p:nvSpPr>
          <p:cNvPr id="20" name="Up Arrow 19"/>
          <p:cNvSpPr/>
          <p:nvPr/>
        </p:nvSpPr>
        <p:spPr>
          <a:xfrm>
            <a:off x="3276601" y="1828801"/>
            <a:ext cx="392113"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sp>
        <p:nvSpPr>
          <p:cNvPr id="21" name="Rounded Rectangle 20"/>
          <p:cNvSpPr/>
          <p:nvPr/>
        </p:nvSpPr>
        <p:spPr>
          <a:xfrm>
            <a:off x="2209801" y="1260476"/>
            <a:ext cx="2513013" cy="492125"/>
          </a:xfrm>
          <a:prstGeom prst="round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r>
              <a:rPr lang="en-US" sz="2000" dirty="0">
                <a:solidFill>
                  <a:prstClr val="black"/>
                </a:solidFill>
                <a:latin typeface="Calibri"/>
                <a:cs typeface="Myriad Pro"/>
              </a:rPr>
              <a:t>Feature maps</a:t>
            </a:r>
          </a:p>
        </p:txBody>
      </p:sp>
      <p:sp>
        <p:nvSpPr>
          <p:cNvPr id="22" name="Up Arrow 21"/>
          <p:cNvSpPr/>
          <p:nvPr/>
        </p:nvSpPr>
        <p:spPr>
          <a:xfrm>
            <a:off x="3276601" y="838201"/>
            <a:ext cx="392113"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grpSp>
        <p:nvGrpSpPr>
          <p:cNvPr id="8" name="Group 7"/>
          <p:cNvGrpSpPr>
            <a:grpSpLocks/>
          </p:cNvGrpSpPr>
          <p:nvPr/>
        </p:nvGrpSpPr>
        <p:grpSpPr bwMode="auto">
          <a:xfrm>
            <a:off x="5181601" y="3276601"/>
            <a:ext cx="5313363" cy="3218885"/>
            <a:chOff x="77788" y="1524001"/>
            <a:chExt cx="8969375" cy="5434311"/>
          </a:xfrm>
        </p:grpSpPr>
        <p:pic>
          <p:nvPicPr>
            <p:cNvPr id="24592" name="Picture 16" descr="filter_z2.png"/>
            <p:cNvPicPr>
              <a:picLocks noChangeAspect="1"/>
            </p:cNvPicPr>
            <p:nvPr/>
          </p:nvPicPr>
          <p:blipFill>
            <a:blip r:embed="rId2" cstate="screen">
              <a:extLst>
                <a:ext uri="{28A0092B-C50C-407E-A947-70E740481C1C}">
                  <a14:useLocalDpi xmlns:a14="http://schemas.microsoft.com/office/drawing/2010/main" val="0"/>
                </a:ext>
              </a:extLst>
            </a:blip>
            <a:srcRect l="13171" t="7861" r="9666" b="12045"/>
            <a:stretch>
              <a:fillRect/>
            </a:stretch>
          </p:blipFill>
          <p:spPr bwMode="auto">
            <a:xfrm>
              <a:off x="4953000" y="1524001"/>
              <a:ext cx="4094163" cy="27289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4593" name="Picture 1"/>
            <p:cNvPicPr>
              <a:picLocks noChangeAspect="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77788" y="3581400"/>
              <a:ext cx="4114800" cy="2743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4594" name="Picture 18" descr="filter_z1.png"/>
            <p:cNvPicPr>
              <a:picLocks noChangeAspect="1"/>
            </p:cNvPicPr>
            <p:nvPr/>
          </p:nvPicPr>
          <p:blipFill>
            <a:blip r:embed="rId4" cstate="screen">
              <a:extLst>
                <a:ext uri="{28A0092B-C50C-407E-A947-70E740481C1C}">
                  <a14:useLocalDpi xmlns:a14="http://schemas.microsoft.com/office/drawing/2010/main" val="0"/>
                </a:ext>
              </a:extLst>
            </a:blip>
            <a:srcRect l="13812" t="8075" r="9827" b="11832"/>
            <a:stretch>
              <a:fillRect/>
            </a:stretch>
          </p:blipFill>
          <p:spPr bwMode="auto">
            <a:xfrm>
              <a:off x="4802189" y="3581400"/>
              <a:ext cx="4113212" cy="277653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3" name="Rectangle 6"/>
            <p:cNvSpPr>
              <a:spLocks noChangeArrowheads="1"/>
            </p:cNvSpPr>
            <p:nvPr/>
          </p:nvSpPr>
          <p:spPr bwMode="auto">
            <a:xfrm>
              <a:off x="1677644" y="6334801"/>
              <a:ext cx="1155968" cy="623511"/>
            </a:xfrm>
            <a:prstGeom prst="rect">
              <a:avLst/>
            </a:prstGeom>
            <a:noFill/>
            <a:ln>
              <a:noFill/>
            </a:ln>
            <a:extLst>
              <a:ext uri="{909E8E84-426E-40dd-AFC4-6F175D3DCCD1}"/>
              <a:ext uri="{91240B29-F687-4f45-9708-019B960494DF}"/>
            </a:extLst>
          </p:spPr>
          <p:txBody>
            <a:bodyPr wrap="none" lIns="91430" tIns="45715" rIns="91430" bIns="45715">
              <a:spAutoFit/>
            </a:bodyPr>
            <a:lstStyle/>
            <a:p>
              <a:pPr eaLnBrk="0" fontAlgn="base" hangingPunct="0">
                <a:spcBef>
                  <a:spcPct val="0"/>
                </a:spcBef>
                <a:spcAft>
                  <a:spcPct val="0"/>
                </a:spcAft>
                <a:defRPr/>
              </a:pPr>
              <a:r>
                <a:rPr lang="en-US" dirty="0">
                  <a:solidFill>
                    <a:prstClr val="black"/>
                  </a:solidFill>
                  <a:latin typeface="Calibri"/>
                  <a:ea typeface="MS PGothic" panose="020B0600070205080204" pitchFamily="34" charset="-128"/>
                </a:rPr>
                <a:t>Input</a:t>
              </a:r>
            </a:p>
          </p:txBody>
        </p:sp>
        <p:sp>
          <p:nvSpPr>
            <p:cNvPr id="24" name="Rectangle 23"/>
            <p:cNvSpPr>
              <a:spLocks noChangeArrowheads="1"/>
            </p:cNvSpPr>
            <p:nvPr/>
          </p:nvSpPr>
          <p:spPr bwMode="auto">
            <a:xfrm>
              <a:off x="5917127" y="6324080"/>
              <a:ext cx="2337621" cy="623511"/>
            </a:xfrm>
            <a:prstGeom prst="rect">
              <a:avLst/>
            </a:prstGeom>
            <a:noFill/>
            <a:ln>
              <a:noFill/>
            </a:ln>
            <a:extLst>
              <a:ext uri="{909E8E84-426E-40dd-AFC4-6F175D3DCCD1}"/>
              <a:ext uri="{91240B29-F687-4f45-9708-019B960494DF}"/>
            </a:extLst>
          </p:spPr>
          <p:txBody>
            <a:bodyPr wrap="none" lIns="91430" tIns="45715" rIns="91430" bIns="45715">
              <a:spAutoFit/>
            </a:bodyPr>
            <a:lstStyle/>
            <a:p>
              <a:pPr eaLnBrk="0" fontAlgn="base" hangingPunct="0">
                <a:spcBef>
                  <a:spcPct val="0"/>
                </a:spcBef>
                <a:spcAft>
                  <a:spcPct val="0"/>
                </a:spcAft>
                <a:defRPr/>
              </a:pPr>
              <a:r>
                <a:rPr lang="en-US">
                  <a:solidFill>
                    <a:prstClr val="black"/>
                  </a:solidFill>
                  <a:latin typeface="Calibri"/>
                  <a:ea typeface="MS PGothic" panose="020B0600070205080204" pitchFamily="34" charset="-128"/>
                </a:rPr>
                <a:t>Feature Map</a:t>
              </a:r>
            </a:p>
          </p:txBody>
        </p:sp>
        <p:sp>
          <p:nvSpPr>
            <p:cNvPr id="25" name="Right Arrow 24"/>
            <p:cNvSpPr>
              <a:spLocks noChangeArrowheads="1"/>
            </p:cNvSpPr>
            <p:nvPr/>
          </p:nvSpPr>
          <p:spPr bwMode="auto">
            <a:xfrm>
              <a:off x="4269034" y="4801777"/>
              <a:ext cx="458251" cy="302852"/>
            </a:xfrm>
            <a:prstGeom prst="rightArrow">
              <a:avLst>
                <a:gd name="adj1" fmla="val 50000"/>
                <a:gd name="adj2" fmla="val 50000"/>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a typeface="MS PGothic" panose="020B0600070205080204" pitchFamily="34" charset="-128"/>
              </a:endParaRPr>
            </a:p>
          </p:txBody>
        </p:sp>
        <p:sp>
          <p:nvSpPr>
            <p:cNvPr id="26" name="Right Arrow 25"/>
            <p:cNvSpPr>
              <a:spLocks noChangeArrowheads="1"/>
            </p:cNvSpPr>
            <p:nvPr/>
          </p:nvSpPr>
          <p:spPr bwMode="auto">
            <a:xfrm rot="19622137">
              <a:off x="4317271" y="3617168"/>
              <a:ext cx="458251" cy="321613"/>
            </a:xfrm>
            <a:prstGeom prst="rightArrow">
              <a:avLst>
                <a:gd name="adj1" fmla="val 50000"/>
                <a:gd name="adj2" fmla="val 50000"/>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a typeface="MS PGothic" panose="020B0600070205080204" pitchFamily="34" charset="-128"/>
              </a:endParaRPr>
            </a:p>
          </p:txBody>
        </p:sp>
        <p:sp>
          <p:nvSpPr>
            <p:cNvPr id="24599" name="Rectangle 26"/>
            <p:cNvSpPr>
              <a:spLocks noChangeArrowheads="1"/>
            </p:cNvSpPr>
            <p:nvPr/>
          </p:nvSpPr>
          <p:spPr bwMode="auto">
            <a:xfrm>
              <a:off x="4246475" y="3733802"/>
              <a:ext cx="204788" cy="1558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0" fontAlgn="base" hangingPunct="0">
                <a:spcBef>
                  <a:spcPct val="0"/>
                </a:spcBef>
                <a:spcAft>
                  <a:spcPct val="0"/>
                </a:spcAft>
                <a:buNone/>
                <a:defRPr/>
              </a:pPr>
              <a:r>
                <a:rPr lang="en-US" altLang="en-US" sz="1800">
                  <a:solidFill>
                    <a:prstClr val="black"/>
                  </a:solidFill>
                  <a:latin typeface="Arial" panose="020B0604020202020204" pitchFamily="34" charset="0"/>
                </a:rPr>
                <a:t>...</a:t>
              </a:r>
            </a:p>
          </p:txBody>
        </p:sp>
      </p:grpSp>
      <p:sp>
        <p:nvSpPr>
          <p:cNvPr id="28" name="Title 1"/>
          <p:cNvSpPr>
            <a:spLocks noGrp="1"/>
          </p:cNvSpPr>
          <p:nvPr>
            <p:ph type="title"/>
          </p:nvPr>
        </p:nvSpPr>
        <p:spPr>
          <a:xfrm>
            <a:off x="2209800" y="0"/>
            <a:ext cx="8686800" cy="838200"/>
          </a:xfrm>
        </p:spPr>
        <p:txBody>
          <a:bodyPr/>
          <a:lstStyle/>
          <a:p>
            <a:pPr>
              <a:defRPr/>
            </a:pPr>
            <a:r>
              <a:rPr lang="en-US" dirty="0">
                <a:latin typeface="+mn-lt"/>
              </a:rPr>
              <a:t>Convolutional Neural Networks</a:t>
            </a:r>
          </a:p>
        </p:txBody>
      </p:sp>
      <p:sp>
        <p:nvSpPr>
          <p:cNvPr id="29" name="Rectangle 28"/>
          <p:cNvSpPr/>
          <p:nvPr/>
        </p:nvSpPr>
        <p:spPr>
          <a:xfrm>
            <a:off x="8591792" y="6550224"/>
            <a:ext cx="2076209" cy="307777"/>
          </a:xfrm>
          <a:prstGeom prst="rect">
            <a:avLst/>
          </a:prstGeom>
        </p:spPr>
        <p:txBody>
          <a:bodyPr wrap="none">
            <a:spAutoFit/>
          </a:bodyPr>
          <a:lstStyle/>
          <a:p>
            <a:pPr eaLnBrk="0" fontAlgn="base" hangingPunct="0">
              <a:spcBef>
                <a:spcPct val="0"/>
              </a:spcBef>
              <a:spcAft>
                <a:spcPct val="0"/>
              </a:spcAft>
              <a:defRPr/>
            </a:pPr>
            <a:r>
              <a:rPr lang="en-US" sz="1400" dirty="0">
                <a:solidFill>
                  <a:prstClr val="black"/>
                </a:solidFill>
                <a:latin typeface="Arial" panose="020B0604020202020204" pitchFamily="34" charset="0"/>
                <a:ea typeface="MS PGothic" panose="020B0600070205080204" pitchFamily="34" charset="-128"/>
              </a:rPr>
              <a:t>slide credit: S</a:t>
            </a:r>
            <a:r>
              <a:rPr lang="en-US" sz="1400">
                <a:solidFill>
                  <a:prstClr val="black"/>
                </a:solidFill>
                <a:latin typeface="Arial" panose="020B0604020202020204" pitchFamily="34" charset="0"/>
                <a:ea typeface="MS PGothic" panose="020B0600070205080204" pitchFamily="34" charset="-128"/>
              </a:rPr>
              <a:t>. </a:t>
            </a:r>
            <a:r>
              <a:rPr lang="en-US" sz="1400" dirty="0" err="1">
                <a:solidFill>
                  <a:prstClr val="black"/>
                </a:solidFill>
                <a:latin typeface="Arial" panose="020B0604020202020204" pitchFamily="34" charset="0"/>
                <a:ea typeface="MS PGothic" panose="020B0600070205080204" pitchFamily="34" charset="-128"/>
              </a:rPr>
              <a:t>Lazebnik</a:t>
            </a:r>
            <a:endParaRPr lang="en-US" sz="1400" dirty="0">
              <a:solidFill>
                <a:prstClr val="black"/>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8340666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106121" y="522236"/>
            <a:ext cx="6610350" cy="880528"/>
          </a:xfrm>
          <a:prstGeom prst="rect">
            <a:avLst/>
          </a:prstGeom>
        </p:spPr>
        <p:txBody>
          <a:bodyPr vert="horz" wrap="square" lIns="0" tIns="11206" rIns="0" bIns="0" rtlCol="0" anchor="ctr">
            <a:spAutoFit/>
          </a:bodyPr>
          <a:lstStyle/>
          <a:p>
            <a:pPr marL="11206">
              <a:spcBef>
                <a:spcPts val="88"/>
              </a:spcBef>
            </a:pPr>
            <a:r>
              <a:rPr sz="2824" spc="-13" dirty="0"/>
              <a:t>Computation </a:t>
            </a:r>
            <a:r>
              <a:rPr sz="2824" spc="-9" dirty="0"/>
              <a:t>of </a:t>
            </a:r>
            <a:r>
              <a:rPr sz="2824" spc="-13" dirty="0"/>
              <a:t>1-D </a:t>
            </a:r>
            <a:r>
              <a:rPr lang="en-US" sz="2824" spc="-13" dirty="0"/>
              <a:t>D</a:t>
            </a:r>
            <a:r>
              <a:rPr sz="2824" spc="-13" dirty="0"/>
              <a:t>iscrete</a:t>
            </a:r>
            <a:r>
              <a:rPr sz="2824" spc="-93" dirty="0"/>
              <a:t> </a:t>
            </a:r>
            <a:r>
              <a:rPr lang="en-US" sz="2824" spc="-13" dirty="0"/>
              <a:t>C</a:t>
            </a:r>
            <a:r>
              <a:rPr sz="2824" spc="-13" dirty="0"/>
              <a:t>onvolution</a:t>
            </a:r>
            <a:endParaRPr sz="2824" dirty="0"/>
          </a:p>
        </p:txBody>
      </p:sp>
      <p:sp>
        <p:nvSpPr>
          <p:cNvPr id="5" name="object 5"/>
          <p:cNvSpPr/>
          <p:nvPr/>
        </p:nvSpPr>
        <p:spPr>
          <a:xfrm>
            <a:off x="2930677" y="2986425"/>
            <a:ext cx="6090804" cy="2444148"/>
          </a:xfrm>
          <a:prstGeom prst="rect">
            <a:avLst/>
          </a:prstGeom>
          <a:blipFill>
            <a:blip r:embed="rId2" cstate="print"/>
            <a:stretch>
              <a:fillRect/>
            </a:stretch>
          </a:blipFill>
        </p:spPr>
        <p:txBody>
          <a:bodyPr wrap="square" lIns="0" tIns="0" rIns="0" bIns="0" rtlCol="0"/>
          <a:lstStyle/>
          <a:p>
            <a:endParaRPr sz="1588"/>
          </a:p>
        </p:txBody>
      </p:sp>
      <p:sp>
        <p:nvSpPr>
          <p:cNvPr id="6" name="object 6"/>
          <p:cNvSpPr txBox="1"/>
          <p:nvPr/>
        </p:nvSpPr>
        <p:spPr>
          <a:xfrm>
            <a:off x="449767" y="1402764"/>
            <a:ext cx="2656354" cy="1081417"/>
          </a:xfrm>
          <a:prstGeom prst="rect">
            <a:avLst/>
          </a:prstGeom>
        </p:spPr>
        <p:txBody>
          <a:bodyPr vert="horz" wrap="square" lIns="0" tIns="11206" rIns="0" bIns="0" rtlCol="0">
            <a:spAutoFit/>
          </a:bodyPr>
          <a:lstStyle/>
          <a:p>
            <a:pPr marL="11206">
              <a:spcBef>
                <a:spcPts val="88"/>
              </a:spcBef>
            </a:pPr>
            <a:r>
              <a:rPr sz="1765" spc="-13" dirty="0">
                <a:solidFill>
                  <a:srgbClr val="008000"/>
                </a:solidFill>
                <a:latin typeface="Arial"/>
                <a:cs typeface="Arial"/>
              </a:rPr>
              <a:t>Parameters </a:t>
            </a:r>
            <a:r>
              <a:rPr sz="1765" spc="-9" dirty="0">
                <a:solidFill>
                  <a:srgbClr val="008000"/>
                </a:solidFill>
                <a:latin typeface="Arial"/>
                <a:cs typeface="Arial"/>
              </a:rPr>
              <a:t>of</a:t>
            </a:r>
            <a:r>
              <a:rPr sz="1765" spc="-79" dirty="0">
                <a:solidFill>
                  <a:srgbClr val="008000"/>
                </a:solidFill>
                <a:latin typeface="Arial"/>
                <a:cs typeface="Arial"/>
              </a:rPr>
              <a:t> </a:t>
            </a:r>
            <a:r>
              <a:rPr sz="1765" spc="-13" dirty="0">
                <a:solidFill>
                  <a:srgbClr val="008000"/>
                </a:solidFill>
                <a:latin typeface="Arial"/>
                <a:cs typeface="Arial"/>
              </a:rPr>
              <a:t>convolution:</a:t>
            </a:r>
            <a:endParaRPr sz="1765" dirty="0">
              <a:latin typeface="Arial"/>
              <a:cs typeface="Arial"/>
            </a:endParaRPr>
          </a:p>
          <a:p>
            <a:pPr marL="11206" marR="1390164">
              <a:lnSpc>
                <a:spcPct val="98000"/>
              </a:lnSpc>
              <a:spcBef>
                <a:spcPts val="40"/>
              </a:spcBef>
            </a:pPr>
            <a:r>
              <a:rPr sz="1765" spc="-13" dirty="0">
                <a:latin typeface="Calibri"/>
                <a:cs typeface="Calibri"/>
              </a:rPr>
              <a:t>Kernel </a:t>
            </a:r>
            <a:r>
              <a:rPr sz="1765" spc="-18" dirty="0">
                <a:latin typeface="Calibri"/>
                <a:cs typeface="Calibri"/>
              </a:rPr>
              <a:t>size</a:t>
            </a:r>
            <a:r>
              <a:rPr sz="1765" spc="-79" dirty="0">
                <a:latin typeface="Calibri"/>
                <a:cs typeface="Calibri"/>
              </a:rPr>
              <a:t> </a:t>
            </a:r>
            <a:r>
              <a:rPr sz="1765" spc="-4" dirty="0">
                <a:latin typeface="Calibri"/>
                <a:cs typeface="Calibri"/>
              </a:rPr>
              <a:t>(F)  </a:t>
            </a:r>
            <a:r>
              <a:rPr sz="1765" spc="-18" dirty="0">
                <a:latin typeface="Calibri"/>
                <a:cs typeface="Calibri"/>
              </a:rPr>
              <a:t>Padding </a:t>
            </a:r>
            <a:r>
              <a:rPr sz="1765" spc="-4" dirty="0">
                <a:latin typeface="Calibri"/>
                <a:cs typeface="Calibri"/>
              </a:rPr>
              <a:t>(P)  </a:t>
            </a:r>
            <a:r>
              <a:rPr sz="1765" spc="-9" dirty="0">
                <a:latin typeface="Calibri"/>
                <a:cs typeface="Calibri"/>
              </a:rPr>
              <a:t>Stride</a:t>
            </a:r>
            <a:r>
              <a:rPr sz="1765" spc="-22" dirty="0">
                <a:latin typeface="Calibri"/>
                <a:cs typeface="Calibri"/>
              </a:rPr>
              <a:t> </a:t>
            </a:r>
            <a:r>
              <a:rPr sz="1765" spc="-4" dirty="0">
                <a:latin typeface="Calibri"/>
                <a:cs typeface="Calibri"/>
              </a:rPr>
              <a:t>(S)</a:t>
            </a:r>
            <a:endParaRPr sz="1765" dirty="0">
              <a:latin typeface="Calibri"/>
              <a:cs typeface="Calibri"/>
            </a:endParaRPr>
          </a:p>
        </p:txBody>
      </p:sp>
      <p:sp>
        <p:nvSpPr>
          <p:cNvPr id="7" name="object 7"/>
          <p:cNvSpPr txBox="1"/>
          <p:nvPr/>
        </p:nvSpPr>
        <p:spPr>
          <a:xfrm>
            <a:off x="2507727" y="4111214"/>
            <a:ext cx="285190" cy="228619"/>
          </a:xfrm>
          <a:prstGeom prst="rect">
            <a:avLst/>
          </a:prstGeom>
        </p:spPr>
        <p:txBody>
          <a:bodyPr vert="horz" wrap="square" lIns="0" tIns="11206" rIns="0" bIns="0" rtlCol="0">
            <a:spAutoFit/>
          </a:bodyPr>
          <a:lstStyle/>
          <a:p>
            <a:pPr marL="11206">
              <a:spcBef>
                <a:spcPts val="88"/>
              </a:spcBef>
            </a:pPr>
            <a:r>
              <a:rPr sz="1412" i="1" dirty="0">
                <a:latin typeface="Calibri"/>
                <a:cs typeface="Calibri"/>
              </a:rPr>
              <a:t>f</a:t>
            </a:r>
            <a:r>
              <a:rPr sz="1412" i="1" spc="-79" dirty="0">
                <a:latin typeface="Calibri"/>
                <a:cs typeface="Calibri"/>
              </a:rPr>
              <a:t> </a:t>
            </a:r>
            <a:r>
              <a:rPr sz="1412" spc="-4" dirty="0">
                <a:latin typeface="Calibri"/>
                <a:cs typeface="Calibri"/>
              </a:rPr>
              <a:t>[</a:t>
            </a:r>
            <a:r>
              <a:rPr sz="1412" i="1" spc="-4" dirty="0">
                <a:latin typeface="Calibri"/>
                <a:cs typeface="Calibri"/>
              </a:rPr>
              <a:t>t</a:t>
            </a:r>
            <a:r>
              <a:rPr sz="1412" spc="-4" dirty="0">
                <a:latin typeface="Calibri"/>
                <a:cs typeface="Calibri"/>
              </a:rPr>
              <a:t>]</a:t>
            </a:r>
            <a:endParaRPr sz="1412">
              <a:latin typeface="Calibri"/>
              <a:cs typeface="Calibri"/>
            </a:endParaRPr>
          </a:p>
        </p:txBody>
      </p:sp>
      <p:sp>
        <p:nvSpPr>
          <p:cNvPr id="8" name="object 8"/>
          <p:cNvSpPr txBox="1"/>
          <p:nvPr/>
        </p:nvSpPr>
        <p:spPr>
          <a:xfrm>
            <a:off x="9289527" y="3369623"/>
            <a:ext cx="426944" cy="239877"/>
          </a:xfrm>
          <a:prstGeom prst="rect">
            <a:avLst/>
          </a:prstGeom>
        </p:spPr>
        <p:txBody>
          <a:bodyPr vert="horz" wrap="square" lIns="0" tIns="15688" rIns="0" bIns="0" rtlCol="0">
            <a:spAutoFit/>
          </a:bodyPr>
          <a:lstStyle/>
          <a:p>
            <a:pPr marL="11206">
              <a:spcBef>
                <a:spcPts val="124"/>
              </a:spcBef>
            </a:pPr>
            <a:r>
              <a:rPr sz="1412" i="1" spc="-9" dirty="0">
                <a:latin typeface="Calibri"/>
                <a:cs typeface="Calibri"/>
              </a:rPr>
              <a:t>g</a:t>
            </a:r>
            <a:r>
              <a:rPr sz="1412" spc="-9" dirty="0">
                <a:latin typeface="Calibri"/>
                <a:cs typeface="Calibri"/>
              </a:rPr>
              <a:t>[</a:t>
            </a:r>
            <a:r>
              <a:rPr sz="1412" i="1" spc="-49" dirty="0">
                <a:latin typeface="Calibri"/>
                <a:cs typeface="Calibri"/>
              </a:rPr>
              <a:t>t</a:t>
            </a:r>
            <a:r>
              <a:rPr sz="1412" i="1" spc="-9" dirty="0">
                <a:latin typeface="Calibri"/>
                <a:cs typeface="Calibri"/>
              </a:rPr>
              <a:t>-</a:t>
            </a:r>
            <a:r>
              <a:rPr sz="1456" i="1" spc="119" dirty="0">
                <a:latin typeface="Trebuchet MS"/>
                <a:cs typeface="Trebuchet MS"/>
              </a:rPr>
              <a:t>τ</a:t>
            </a:r>
            <a:r>
              <a:rPr sz="1412" dirty="0">
                <a:latin typeface="Calibri"/>
                <a:cs typeface="Calibri"/>
              </a:rPr>
              <a:t>]</a:t>
            </a:r>
            <a:endParaRPr sz="1412">
              <a:latin typeface="Calibri"/>
              <a:cs typeface="Calibri"/>
            </a:endParaRPr>
          </a:p>
        </p:txBody>
      </p:sp>
      <p:sp>
        <p:nvSpPr>
          <p:cNvPr id="9" name="object 9"/>
          <p:cNvSpPr txBox="1"/>
          <p:nvPr/>
        </p:nvSpPr>
        <p:spPr>
          <a:xfrm>
            <a:off x="2441239" y="3446929"/>
            <a:ext cx="573741" cy="228619"/>
          </a:xfrm>
          <a:prstGeom prst="rect">
            <a:avLst/>
          </a:prstGeom>
        </p:spPr>
        <p:txBody>
          <a:bodyPr vert="horz" wrap="square" lIns="0" tIns="11206" rIns="0" bIns="0" rtlCol="0">
            <a:spAutoFit/>
          </a:bodyPr>
          <a:lstStyle/>
          <a:p>
            <a:pPr marL="11206">
              <a:spcBef>
                <a:spcPts val="88"/>
              </a:spcBef>
            </a:pPr>
            <a:r>
              <a:rPr sz="1412" spc="-4" dirty="0">
                <a:latin typeface="Calibri"/>
                <a:cs typeface="Calibri"/>
              </a:rPr>
              <a:t>(</a:t>
            </a:r>
            <a:r>
              <a:rPr sz="1412" i="1" spc="-4" dirty="0">
                <a:latin typeface="Calibri"/>
                <a:cs typeface="Calibri"/>
              </a:rPr>
              <a:t>f</a:t>
            </a:r>
            <a:r>
              <a:rPr sz="1412" i="1" spc="-62" dirty="0">
                <a:latin typeface="Calibri"/>
                <a:cs typeface="Calibri"/>
              </a:rPr>
              <a:t> </a:t>
            </a:r>
            <a:r>
              <a:rPr sz="1412" i="1" spc="-9" dirty="0">
                <a:latin typeface="Calibri"/>
                <a:cs typeface="Calibri"/>
              </a:rPr>
              <a:t>*g</a:t>
            </a:r>
            <a:r>
              <a:rPr sz="1412" spc="-9" dirty="0">
                <a:latin typeface="Calibri"/>
                <a:cs typeface="Calibri"/>
              </a:rPr>
              <a:t>)[</a:t>
            </a:r>
            <a:r>
              <a:rPr sz="1412" i="1" spc="-9" dirty="0">
                <a:latin typeface="Calibri"/>
                <a:cs typeface="Calibri"/>
              </a:rPr>
              <a:t>t</a:t>
            </a:r>
            <a:r>
              <a:rPr sz="1412" spc="-9" dirty="0">
                <a:latin typeface="Calibri"/>
                <a:cs typeface="Calibri"/>
              </a:rPr>
              <a:t>]</a:t>
            </a:r>
            <a:endParaRPr sz="1412">
              <a:latin typeface="Calibri"/>
              <a:cs typeface="Calibri"/>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Up Arrow 10"/>
          <p:cNvSpPr/>
          <p:nvPr/>
        </p:nvSpPr>
        <p:spPr>
          <a:xfrm>
            <a:off x="3275013" y="3781426"/>
            <a:ext cx="392112"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sp>
        <p:nvSpPr>
          <p:cNvPr id="10" name="Up Arrow 9"/>
          <p:cNvSpPr/>
          <p:nvPr/>
        </p:nvSpPr>
        <p:spPr>
          <a:xfrm>
            <a:off x="3271839" y="4722814"/>
            <a:ext cx="390525"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sp>
        <p:nvSpPr>
          <p:cNvPr id="4" name="Rounded Rectangle 3"/>
          <p:cNvSpPr/>
          <p:nvPr/>
        </p:nvSpPr>
        <p:spPr>
          <a:xfrm>
            <a:off x="2212976" y="6324601"/>
            <a:ext cx="2513013" cy="492125"/>
          </a:xfrm>
          <a:prstGeom prst="round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r>
              <a:rPr lang="en-US" sz="2000" dirty="0">
                <a:solidFill>
                  <a:prstClr val="black"/>
                </a:solidFill>
                <a:latin typeface="Calibri"/>
                <a:cs typeface="Myriad Pro"/>
              </a:rPr>
              <a:t>Input Image</a:t>
            </a:r>
          </a:p>
        </p:txBody>
      </p:sp>
      <p:sp>
        <p:nvSpPr>
          <p:cNvPr id="5" name="Rounded Rectangle 4"/>
          <p:cNvSpPr/>
          <p:nvPr/>
        </p:nvSpPr>
        <p:spPr>
          <a:xfrm>
            <a:off x="2212976" y="5124450"/>
            <a:ext cx="2513013" cy="742950"/>
          </a:xfrm>
          <a:prstGeom prst="roundRect">
            <a:avLst/>
          </a:prstGeom>
          <a:solidFill>
            <a:schemeClr val="accent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r>
              <a:rPr lang="en-US" sz="2000" dirty="0">
                <a:solidFill>
                  <a:prstClr val="black"/>
                </a:solidFill>
                <a:latin typeface="Calibri"/>
                <a:cs typeface="Myriad Pro"/>
              </a:rPr>
              <a:t>Convolution (Learned)</a:t>
            </a:r>
          </a:p>
        </p:txBody>
      </p:sp>
      <p:sp>
        <p:nvSpPr>
          <p:cNvPr id="6" name="Rounded Rectangle 5"/>
          <p:cNvSpPr/>
          <p:nvPr/>
        </p:nvSpPr>
        <p:spPr>
          <a:xfrm>
            <a:off x="2212976" y="4191001"/>
            <a:ext cx="2513013" cy="492125"/>
          </a:xfrm>
          <a:prstGeom prst="roundRect">
            <a:avLst/>
          </a:prstGeom>
          <a:solidFill>
            <a:schemeClr val="accent1">
              <a:lumMod val="60000"/>
              <a:lumOff val="40000"/>
            </a:schemeClr>
          </a:solidFill>
          <a:ln w="50800">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r>
              <a:rPr lang="en-US" sz="2000" dirty="0">
                <a:solidFill>
                  <a:prstClr val="black"/>
                </a:solidFill>
                <a:latin typeface="Calibri"/>
                <a:cs typeface="Myriad Pro"/>
              </a:rPr>
              <a:t>Non-linearity</a:t>
            </a:r>
          </a:p>
        </p:txBody>
      </p:sp>
      <p:sp>
        <p:nvSpPr>
          <p:cNvPr id="7" name="Rounded Rectangle 6"/>
          <p:cNvSpPr/>
          <p:nvPr/>
        </p:nvSpPr>
        <p:spPr>
          <a:xfrm>
            <a:off x="2230439" y="3241676"/>
            <a:ext cx="2492375" cy="492125"/>
          </a:xfrm>
          <a:prstGeom prst="round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r>
              <a:rPr lang="en-US" sz="2000" dirty="0">
                <a:solidFill>
                  <a:prstClr val="black"/>
                </a:solidFill>
                <a:latin typeface="Calibri"/>
                <a:cs typeface="Myriad Pro"/>
              </a:rPr>
              <a:t>Spatial pooling</a:t>
            </a:r>
          </a:p>
        </p:txBody>
      </p:sp>
      <p:sp>
        <p:nvSpPr>
          <p:cNvPr id="9" name="Up Arrow 8"/>
          <p:cNvSpPr/>
          <p:nvPr/>
        </p:nvSpPr>
        <p:spPr>
          <a:xfrm>
            <a:off x="3267076" y="5915026"/>
            <a:ext cx="392113"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sp>
        <p:nvSpPr>
          <p:cNvPr id="14" name="Up Arrow 13"/>
          <p:cNvSpPr/>
          <p:nvPr/>
        </p:nvSpPr>
        <p:spPr>
          <a:xfrm>
            <a:off x="3278188" y="2819401"/>
            <a:ext cx="392112"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sp>
        <p:nvSpPr>
          <p:cNvPr id="15" name="Rounded Rectangle 14"/>
          <p:cNvSpPr/>
          <p:nvPr/>
        </p:nvSpPr>
        <p:spPr>
          <a:xfrm>
            <a:off x="2209801" y="2251076"/>
            <a:ext cx="2513013" cy="492125"/>
          </a:xfrm>
          <a:prstGeom prst="roundRect">
            <a:avLst/>
          </a:prstGeom>
          <a:solidFill>
            <a:schemeClr val="bg2">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r>
              <a:rPr lang="en-US" sz="2000" dirty="0">
                <a:solidFill>
                  <a:prstClr val="black"/>
                </a:solidFill>
                <a:latin typeface="Calibri"/>
                <a:cs typeface="Myriad Pro"/>
              </a:rPr>
              <a:t>Normalization</a:t>
            </a:r>
          </a:p>
        </p:txBody>
      </p:sp>
      <p:sp>
        <p:nvSpPr>
          <p:cNvPr id="20" name="Up Arrow 19"/>
          <p:cNvSpPr/>
          <p:nvPr/>
        </p:nvSpPr>
        <p:spPr>
          <a:xfrm>
            <a:off x="3276601" y="1828801"/>
            <a:ext cx="392113"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sp>
        <p:nvSpPr>
          <p:cNvPr id="21" name="Rounded Rectangle 20"/>
          <p:cNvSpPr/>
          <p:nvPr/>
        </p:nvSpPr>
        <p:spPr>
          <a:xfrm>
            <a:off x="2209801" y="1260476"/>
            <a:ext cx="2513013" cy="492125"/>
          </a:xfrm>
          <a:prstGeom prst="round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r>
              <a:rPr lang="en-US" sz="2000" dirty="0">
                <a:solidFill>
                  <a:prstClr val="black"/>
                </a:solidFill>
                <a:latin typeface="Calibri"/>
                <a:cs typeface="Myriad Pro"/>
              </a:rPr>
              <a:t>Feature maps</a:t>
            </a:r>
          </a:p>
        </p:txBody>
      </p:sp>
      <p:sp>
        <p:nvSpPr>
          <p:cNvPr id="22" name="Up Arrow 21"/>
          <p:cNvSpPr/>
          <p:nvPr/>
        </p:nvSpPr>
        <p:spPr>
          <a:xfrm>
            <a:off x="3276601" y="838201"/>
            <a:ext cx="392113"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pic>
        <p:nvPicPr>
          <p:cNvPr id="28" name="Picture 27"/>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867401" y="2895600"/>
            <a:ext cx="3838575" cy="308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itle 1"/>
          <p:cNvSpPr>
            <a:spLocks noGrp="1"/>
          </p:cNvSpPr>
          <p:nvPr>
            <p:ph type="title"/>
          </p:nvPr>
        </p:nvSpPr>
        <p:spPr>
          <a:xfrm>
            <a:off x="2209800" y="0"/>
            <a:ext cx="8686800" cy="838200"/>
          </a:xfrm>
        </p:spPr>
        <p:txBody>
          <a:bodyPr/>
          <a:lstStyle/>
          <a:p>
            <a:pPr>
              <a:defRPr/>
            </a:pPr>
            <a:r>
              <a:rPr lang="en-US" dirty="0">
                <a:latin typeface="+mn-lt"/>
              </a:rPr>
              <a:t>Convolutional Neural Networks</a:t>
            </a:r>
          </a:p>
        </p:txBody>
      </p:sp>
      <p:sp>
        <p:nvSpPr>
          <p:cNvPr id="2" name="Rectangle 1"/>
          <p:cNvSpPr/>
          <p:nvPr/>
        </p:nvSpPr>
        <p:spPr>
          <a:xfrm>
            <a:off x="5904602" y="2366701"/>
            <a:ext cx="4038285" cy="461665"/>
          </a:xfrm>
          <a:prstGeom prst="rect">
            <a:avLst/>
          </a:prstGeom>
        </p:spPr>
        <p:txBody>
          <a:bodyPr wrap="none">
            <a:spAutoFit/>
          </a:bodyPr>
          <a:lstStyle/>
          <a:p>
            <a:pPr eaLnBrk="0" fontAlgn="base" hangingPunct="0">
              <a:spcBef>
                <a:spcPct val="0"/>
              </a:spcBef>
              <a:spcAft>
                <a:spcPct val="0"/>
              </a:spcAft>
              <a:defRPr/>
            </a:pPr>
            <a:r>
              <a:rPr lang="en-US" sz="2400" dirty="0">
                <a:solidFill>
                  <a:prstClr val="black"/>
                </a:solidFill>
                <a:latin typeface="Arial" panose="020B0604020202020204" pitchFamily="34" charset="0"/>
                <a:ea typeface="MS PGothic" panose="020B0600070205080204" pitchFamily="34" charset="-128"/>
              </a:rPr>
              <a:t>Rectified Linear Unit (</a:t>
            </a:r>
            <a:r>
              <a:rPr lang="en-US" sz="2400" dirty="0" err="1">
                <a:solidFill>
                  <a:prstClr val="black"/>
                </a:solidFill>
                <a:latin typeface="Arial" panose="020B0604020202020204" pitchFamily="34" charset="0"/>
                <a:ea typeface="MS PGothic" panose="020B0600070205080204" pitchFamily="34" charset="-128"/>
              </a:rPr>
              <a:t>ReLU</a:t>
            </a:r>
            <a:r>
              <a:rPr lang="en-US" sz="2400" dirty="0">
                <a:solidFill>
                  <a:prstClr val="black"/>
                </a:solidFill>
                <a:latin typeface="Arial" panose="020B0604020202020204" pitchFamily="34" charset="0"/>
                <a:ea typeface="MS PGothic" panose="020B0600070205080204" pitchFamily="34" charset="-128"/>
              </a:rPr>
              <a:t>)</a:t>
            </a:r>
          </a:p>
        </p:txBody>
      </p:sp>
      <p:sp>
        <p:nvSpPr>
          <p:cNvPr id="18" name="Rectangle 17"/>
          <p:cNvSpPr/>
          <p:nvPr/>
        </p:nvSpPr>
        <p:spPr>
          <a:xfrm>
            <a:off x="8591792" y="6550224"/>
            <a:ext cx="2076209" cy="307777"/>
          </a:xfrm>
          <a:prstGeom prst="rect">
            <a:avLst/>
          </a:prstGeom>
        </p:spPr>
        <p:txBody>
          <a:bodyPr wrap="none">
            <a:spAutoFit/>
          </a:bodyPr>
          <a:lstStyle/>
          <a:p>
            <a:pPr eaLnBrk="0" fontAlgn="base" hangingPunct="0">
              <a:spcBef>
                <a:spcPct val="0"/>
              </a:spcBef>
              <a:spcAft>
                <a:spcPct val="0"/>
              </a:spcAft>
              <a:defRPr/>
            </a:pPr>
            <a:r>
              <a:rPr lang="en-US" sz="1400" dirty="0">
                <a:solidFill>
                  <a:prstClr val="black"/>
                </a:solidFill>
                <a:latin typeface="Arial" panose="020B0604020202020204" pitchFamily="34" charset="0"/>
                <a:ea typeface="MS PGothic" panose="020B0600070205080204" pitchFamily="34" charset="-128"/>
              </a:rPr>
              <a:t>slide credit: S</a:t>
            </a:r>
            <a:r>
              <a:rPr lang="en-US" sz="1400">
                <a:solidFill>
                  <a:prstClr val="black"/>
                </a:solidFill>
                <a:latin typeface="Arial" panose="020B0604020202020204" pitchFamily="34" charset="0"/>
                <a:ea typeface="MS PGothic" panose="020B0600070205080204" pitchFamily="34" charset="-128"/>
              </a:rPr>
              <a:t>. </a:t>
            </a:r>
            <a:r>
              <a:rPr lang="en-US" sz="1400" dirty="0" err="1">
                <a:solidFill>
                  <a:prstClr val="black"/>
                </a:solidFill>
                <a:latin typeface="Arial" panose="020B0604020202020204" pitchFamily="34" charset="0"/>
                <a:ea typeface="MS PGothic" panose="020B0600070205080204" pitchFamily="34" charset="-128"/>
              </a:rPr>
              <a:t>Lazebnik</a:t>
            </a:r>
            <a:endParaRPr lang="en-US" sz="1400" dirty="0">
              <a:solidFill>
                <a:prstClr val="black"/>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0987292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Up Arrow 13"/>
          <p:cNvSpPr/>
          <p:nvPr/>
        </p:nvSpPr>
        <p:spPr>
          <a:xfrm>
            <a:off x="3278188" y="2819401"/>
            <a:ext cx="392112"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sp>
        <p:nvSpPr>
          <p:cNvPr id="10" name="Up Arrow 9"/>
          <p:cNvSpPr/>
          <p:nvPr/>
        </p:nvSpPr>
        <p:spPr>
          <a:xfrm>
            <a:off x="3271839" y="4722814"/>
            <a:ext cx="390525"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sp>
        <p:nvSpPr>
          <p:cNvPr id="4" name="Rounded Rectangle 3"/>
          <p:cNvSpPr/>
          <p:nvPr/>
        </p:nvSpPr>
        <p:spPr>
          <a:xfrm>
            <a:off x="2212976" y="6324601"/>
            <a:ext cx="2513013" cy="492125"/>
          </a:xfrm>
          <a:prstGeom prst="round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r>
              <a:rPr lang="en-US" sz="2000" dirty="0">
                <a:solidFill>
                  <a:prstClr val="black"/>
                </a:solidFill>
                <a:latin typeface="Calibri"/>
                <a:cs typeface="Myriad Pro"/>
              </a:rPr>
              <a:t>Input Image</a:t>
            </a:r>
          </a:p>
        </p:txBody>
      </p:sp>
      <p:sp>
        <p:nvSpPr>
          <p:cNvPr id="5" name="Rounded Rectangle 4"/>
          <p:cNvSpPr/>
          <p:nvPr/>
        </p:nvSpPr>
        <p:spPr>
          <a:xfrm>
            <a:off x="2212976" y="5124450"/>
            <a:ext cx="2513013" cy="742950"/>
          </a:xfrm>
          <a:prstGeom prst="roundRect">
            <a:avLst/>
          </a:prstGeom>
          <a:solidFill>
            <a:schemeClr val="accent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r>
              <a:rPr lang="en-US" sz="2000" dirty="0">
                <a:solidFill>
                  <a:prstClr val="black"/>
                </a:solidFill>
                <a:latin typeface="Calibri"/>
                <a:cs typeface="Myriad Pro"/>
              </a:rPr>
              <a:t>Convolution (Learned)</a:t>
            </a:r>
          </a:p>
        </p:txBody>
      </p:sp>
      <p:sp>
        <p:nvSpPr>
          <p:cNvPr id="6" name="Rounded Rectangle 5"/>
          <p:cNvSpPr/>
          <p:nvPr/>
        </p:nvSpPr>
        <p:spPr>
          <a:xfrm>
            <a:off x="2212976" y="4191001"/>
            <a:ext cx="2513013" cy="492125"/>
          </a:xfrm>
          <a:prstGeom prst="roundRect">
            <a:avLst/>
          </a:prstGeom>
          <a:solidFill>
            <a:schemeClr val="accent1">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r>
              <a:rPr lang="en-US" sz="2000" dirty="0">
                <a:solidFill>
                  <a:prstClr val="black"/>
                </a:solidFill>
                <a:latin typeface="Calibri"/>
                <a:cs typeface="Myriad Pro"/>
              </a:rPr>
              <a:t>Non-linearity</a:t>
            </a:r>
          </a:p>
        </p:txBody>
      </p:sp>
      <p:sp>
        <p:nvSpPr>
          <p:cNvPr id="7" name="Rounded Rectangle 6"/>
          <p:cNvSpPr/>
          <p:nvPr/>
        </p:nvSpPr>
        <p:spPr>
          <a:xfrm>
            <a:off x="2230439" y="3241676"/>
            <a:ext cx="2492375" cy="492125"/>
          </a:xfrm>
          <a:prstGeom prst="roundRect">
            <a:avLst/>
          </a:prstGeom>
          <a:solidFill>
            <a:schemeClr val="accent3">
              <a:lumMod val="60000"/>
              <a:lumOff val="40000"/>
            </a:schemeClr>
          </a:solidFill>
          <a:ln w="50800">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r>
              <a:rPr lang="en-US" sz="2000" dirty="0">
                <a:solidFill>
                  <a:prstClr val="black"/>
                </a:solidFill>
                <a:latin typeface="Calibri"/>
                <a:cs typeface="Myriad Pro"/>
              </a:rPr>
              <a:t>Spatial pooling</a:t>
            </a:r>
          </a:p>
        </p:txBody>
      </p:sp>
      <p:sp>
        <p:nvSpPr>
          <p:cNvPr id="9" name="Up Arrow 8"/>
          <p:cNvSpPr/>
          <p:nvPr/>
        </p:nvSpPr>
        <p:spPr>
          <a:xfrm>
            <a:off x="3267076" y="5915026"/>
            <a:ext cx="392113"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sp>
        <p:nvSpPr>
          <p:cNvPr id="11" name="Up Arrow 10"/>
          <p:cNvSpPr/>
          <p:nvPr/>
        </p:nvSpPr>
        <p:spPr>
          <a:xfrm>
            <a:off x="3275013" y="3781426"/>
            <a:ext cx="392112"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sp>
        <p:nvSpPr>
          <p:cNvPr id="15" name="Rounded Rectangle 14"/>
          <p:cNvSpPr/>
          <p:nvPr/>
        </p:nvSpPr>
        <p:spPr>
          <a:xfrm>
            <a:off x="2209801" y="2251076"/>
            <a:ext cx="2513013" cy="492125"/>
          </a:xfrm>
          <a:prstGeom prst="roundRect">
            <a:avLst/>
          </a:prstGeom>
          <a:solidFill>
            <a:schemeClr val="bg2">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r>
              <a:rPr lang="en-US" sz="2000" dirty="0">
                <a:solidFill>
                  <a:prstClr val="black"/>
                </a:solidFill>
                <a:latin typeface="Calibri"/>
                <a:cs typeface="Myriad Pro"/>
              </a:rPr>
              <a:t>Normalization</a:t>
            </a:r>
          </a:p>
        </p:txBody>
      </p:sp>
      <p:sp>
        <p:nvSpPr>
          <p:cNvPr id="20" name="Up Arrow 19"/>
          <p:cNvSpPr/>
          <p:nvPr/>
        </p:nvSpPr>
        <p:spPr>
          <a:xfrm>
            <a:off x="3276601" y="1828801"/>
            <a:ext cx="392113"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sp>
        <p:nvSpPr>
          <p:cNvPr id="21" name="Rounded Rectangle 20"/>
          <p:cNvSpPr/>
          <p:nvPr/>
        </p:nvSpPr>
        <p:spPr>
          <a:xfrm>
            <a:off x="2209801" y="1260476"/>
            <a:ext cx="2513013" cy="492125"/>
          </a:xfrm>
          <a:prstGeom prst="round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r>
              <a:rPr lang="en-US" sz="2000" dirty="0">
                <a:solidFill>
                  <a:prstClr val="black"/>
                </a:solidFill>
                <a:latin typeface="Calibri"/>
                <a:cs typeface="Myriad Pro"/>
              </a:rPr>
              <a:t>Feature maps</a:t>
            </a:r>
          </a:p>
        </p:txBody>
      </p:sp>
      <p:sp>
        <p:nvSpPr>
          <p:cNvPr id="22" name="Up Arrow 21"/>
          <p:cNvSpPr/>
          <p:nvPr/>
        </p:nvSpPr>
        <p:spPr>
          <a:xfrm>
            <a:off x="3276601" y="838201"/>
            <a:ext cx="392113"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pic>
        <p:nvPicPr>
          <p:cNvPr id="26638" name="Picture 16" descr="norm.pn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953000" y="2324101"/>
            <a:ext cx="35814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p:cNvSpPr/>
          <p:nvPr/>
        </p:nvSpPr>
        <p:spPr>
          <a:xfrm>
            <a:off x="5029200" y="2400300"/>
            <a:ext cx="762000" cy="7620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white"/>
              </a:solidFill>
              <a:latin typeface="Calibri"/>
            </a:endParaRPr>
          </a:p>
        </p:txBody>
      </p:sp>
      <p:sp>
        <p:nvSpPr>
          <p:cNvPr id="29" name="Rectangle 28"/>
          <p:cNvSpPr/>
          <p:nvPr/>
        </p:nvSpPr>
        <p:spPr>
          <a:xfrm>
            <a:off x="5410200" y="2400300"/>
            <a:ext cx="762000" cy="7620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white"/>
              </a:solidFill>
              <a:latin typeface="Calibri"/>
            </a:endParaRPr>
          </a:p>
        </p:txBody>
      </p:sp>
      <p:sp>
        <p:nvSpPr>
          <p:cNvPr id="30" name="Rectangle 29"/>
          <p:cNvSpPr/>
          <p:nvPr/>
        </p:nvSpPr>
        <p:spPr>
          <a:xfrm>
            <a:off x="5029200" y="2781300"/>
            <a:ext cx="762000" cy="7620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sp>
        <p:nvSpPr>
          <p:cNvPr id="31" name="Rectangle 30"/>
          <p:cNvSpPr/>
          <p:nvPr/>
        </p:nvSpPr>
        <p:spPr>
          <a:xfrm>
            <a:off x="5410200" y="2781300"/>
            <a:ext cx="762000" cy="7620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sp>
        <p:nvSpPr>
          <p:cNvPr id="33" name="Rectangle 32"/>
          <p:cNvSpPr/>
          <p:nvPr/>
        </p:nvSpPr>
        <p:spPr>
          <a:xfrm>
            <a:off x="8229600" y="2458115"/>
            <a:ext cx="2590800" cy="523210"/>
          </a:xfrm>
          <a:prstGeom prst="rect">
            <a:avLst/>
          </a:prstGeom>
        </p:spPr>
        <p:txBody>
          <a:bodyPr wrap="square" lIns="91430" tIns="45715" rIns="91430" bIns="45715">
            <a:spAutoFit/>
          </a:bodyPr>
          <a:lstStyle/>
          <a:p>
            <a:pPr lvl="1" eaLnBrk="0" fontAlgn="base" hangingPunct="0">
              <a:spcBef>
                <a:spcPct val="20000"/>
              </a:spcBef>
              <a:spcAft>
                <a:spcPct val="0"/>
              </a:spcAft>
              <a:defRPr/>
            </a:pPr>
            <a:r>
              <a:rPr lang="en-US" sz="2800" dirty="0">
                <a:solidFill>
                  <a:prstClr val="black"/>
                </a:solidFill>
                <a:latin typeface="Calibri"/>
                <a:ea typeface="MS PGothic" panose="020B0600070205080204" pitchFamily="34" charset="-128"/>
              </a:rPr>
              <a:t>Max pooling</a:t>
            </a:r>
          </a:p>
        </p:txBody>
      </p:sp>
      <p:pic>
        <p:nvPicPr>
          <p:cNvPr id="35" name="Picture 34" descr="max_pool.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686801" y="3000376"/>
            <a:ext cx="1909763" cy="12604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6" name="Title 1"/>
          <p:cNvSpPr>
            <a:spLocks noGrp="1"/>
          </p:cNvSpPr>
          <p:nvPr>
            <p:ph type="title"/>
          </p:nvPr>
        </p:nvSpPr>
        <p:spPr>
          <a:xfrm>
            <a:off x="2209800" y="0"/>
            <a:ext cx="8686800" cy="838200"/>
          </a:xfrm>
        </p:spPr>
        <p:txBody>
          <a:bodyPr/>
          <a:lstStyle/>
          <a:p>
            <a:pPr>
              <a:defRPr/>
            </a:pPr>
            <a:r>
              <a:rPr lang="en-US" dirty="0">
                <a:latin typeface="+mn-lt"/>
              </a:rPr>
              <a:t>Convolutional Neural Networks</a:t>
            </a:r>
          </a:p>
        </p:txBody>
      </p:sp>
      <p:sp>
        <p:nvSpPr>
          <p:cNvPr id="24" name="Rectangle 23"/>
          <p:cNvSpPr/>
          <p:nvPr/>
        </p:nvSpPr>
        <p:spPr>
          <a:xfrm>
            <a:off x="8591792" y="6550224"/>
            <a:ext cx="2076209" cy="307777"/>
          </a:xfrm>
          <a:prstGeom prst="rect">
            <a:avLst/>
          </a:prstGeom>
        </p:spPr>
        <p:txBody>
          <a:bodyPr wrap="none">
            <a:spAutoFit/>
          </a:bodyPr>
          <a:lstStyle/>
          <a:p>
            <a:pPr eaLnBrk="0" fontAlgn="base" hangingPunct="0">
              <a:spcBef>
                <a:spcPct val="0"/>
              </a:spcBef>
              <a:spcAft>
                <a:spcPct val="0"/>
              </a:spcAft>
              <a:defRPr/>
            </a:pPr>
            <a:r>
              <a:rPr lang="en-US" sz="1400" dirty="0">
                <a:solidFill>
                  <a:prstClr val="black"/>
                </a:solidFill>
                <a:latin typeface="Arial" panose="020B0604020202020204" pitchFamily="34" charset="0"/>
                <a:ea typeface="MS PGothic" panose="020B0600070205080204" pitchFamily="34" charset="-128"/>
              </a:rPr>
              <a:t>slide credit: S</a:t>
            </a:r>
            <a:r>
              <a:rPr lang="en-US" sz="1400">
                <a:solidFill>
                  <a:prstClr val="black"/>
                </a:solidFill>
                <a:latin typeface="Arial" panose="020B0604020202020204" pitchFamily="34" charset="0"/>
                <a:ea typeface="MS PGothic" panose="020B0600070205080204" pitchFamily="34" charset="-128"/>
              </a:rPr>
              <a:t>. </a:t>
            </a:r>
            <a:r>
              <a:rPr lang="en-US" sz="1400" dirty="0" err="1">
                <a:solidFill>
                  <a:prstClr val="black"/>
                </a:solidFill>
                <a:latin typeface="Arial" panose="020B0604020202020204" pitchFamily="34" charset="0"/>
                <a:ea typeface="MS PGothic" panose="020B0600070205080204" pitchFamily="34" charset="-128"/>
              </a:rPr>
              <a:t>Lazebnik</a:t>
            </a:r>
            <a:endParaRPr lang="en-US" sz="1400" dirty="0">
              <a:solidFill>
                <a:prstClr val="black"/>
              </a:solidFill>
              <a:latin typeface="Arial" panose="020B0604020202020204" pitchFamily="34" charset="0"/>
              <a:ea typeface="MS PGothic" panose="020B0600070205080204" pitchFamily="34" charset="-128"/>
            </a:endParaRPr>
          </a:p>
        </p:txBody>
      </p:sp>
      <p:sp>
        <p:nvSpPr>
          <p:cNvPr id="2" name="Rectangle 1"/>
          <p:cNvSpPr/>
          <p:nvPr/>
        </p:nvSpPr>
        <p:spPr>
          <a:xfrm>
            <a:off x="4845572" y="4990009"/>
            <a:ext cx="5937844" cy="1200329"/>
          </a:xfrm>
          <a:prstGeom prst="rect">
            <a:avLst/>
          </a:prstGeom>
        </p:spPr>
        <p:txBody>
          <a:bodyPr wrap="none">
            <a:spAutoFit/>
          </a:bodyPr>
          <a:lstStyle/>
          <a:p>
            <a:pPr eaLnBrk="0" fontAlgn="base" hangingPunct="0">
              <a:spcBef>
                <a:spcPct val="0"/>
              </a:spcBef>
              <a:spcAft>
                <a:spcPct val="0"/>
              </a:spcAft>
              <a:defRPr/>
            </a:pPr>
            <a:r>
              <a:rPr lang="en-US" sz="2400" dirty="0">
                <a:solidFill>
                  <a:srgbClr val="000000"/>
                </a:solidFill>
                <a:latin typeface="Lucida Grande"/>
                <a:ea typeface="MS PGothic" panose="020B0600070205080204" pitchFamily="34" charset="-128"/>
              </a:rPr>
              <a:t>Max-pooling: a non-linear down-sampling</a:t>
            </a:r>
            <a:br>
              <a:rPr lang="en-US" sz="2400" dirty="0">
                <a:solidFill>
                  <a:srgbClr val="000000"/>
                </a:solidFill>
                <a:latin typeface="Lucida Grande"/>
                <a:ea typeface="MS PGothic" panose="020B0600070205080204" pitchFamily="34" charset="-128"/>
              </a:rPr>
            </a:br>
            <a:br>
              <a:rPr lang="en-US" sz="2400" dirty="0">
                <a:solidFill>
                  <a:srgbClr val="000000"/>
                </a:solidFill>
                <a:latin typeface="Lucida Grande"/>
                <a:ea typeface="MS PGothic" panose="020B0600070205080204" pitchFamily="34" charset="-128"/>
              </a:rPr>
            </a:br>
            <a:r>
              <a:rPr lang="en-US" sz="2400" dirty="0">
                <a:solidFill>
                  <a:srgbClr val="000000"/>
                </a:solidFill>
                <a:latin typeface="Lucida Grande"/>
                <a:ea typeface="MS PGothic" panose="020B0600070205080204" pitchFamily="34" charset="-128"/>
              </a:rPr>
              <a:t>Provide </a:t>
            </a:r>
            <a:r>
              <a:rPr lang="en-US" sz="2400" i="1" dirty="0">
                <a:solidFill>
                  <a:prstClr val="black"/>
                </a:solidFill>
                <a:latin typeface="Arial" panose="020B0604020202020204" pitchFamily="34" charset="0"/>
                <a:ea typeface="MS PGothic" panose="020B0600070205080204" pitchFamily="34" charset="-128"/>
              </a:rPr>
              <a:t>translation invariance</a:t>
            </a:r>
          </a:p>
        </p:txBody>
      </p:sp>
      <p:pic>
        <p:nvPicPr>
          <p:cNvPr id="62466" name="Picture 2" descr="http://cs231n.github.io/assets/cnn/pool.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2525" y="1154608"/>
            <a:ext cx="5638800" cy="4453994"/>
          </a:xfrm>
          <a:prstGeom prst="rect">
            <a:avLst/>
          </a:prstGeom>
          <a:noFill/>
          <a:extLst>
            <a:ext uri="{909E8E84-426E-40DD-AFC4-6F175D3DCCD1}">
              <a14:hiddenFill xmlns:a14="http://schemas.microsoft.com/office/drawing/2010/main">
                <a:solidFill>
                  <a:srgbClr val="FFFFFF"/>
                </a:solidFill>
              </a14:hiddenFill>
            </a:ext>
          </a:extLst>
        </p:spPr>
      </p:pic>
      <p:pic>
        <p:nvPicPr>
          <p:cNvPr id="62468" name="Picture 4" descr="http://cs231n.github.io/assets/cnn/maxpool.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3620" y="1878012"/>
            <a:ext cx="7496175" cy="350520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7409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24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246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par>
                          <p:cTn id="17" fill="hold" nodeType="withGroup">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624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30" grpId="0" animBg="1"/>
      <p:bldP spid="31" grpId="0" animBg="1"/>
      <p:bldP spid="33"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Up Arrow 9"/>
          <p:cNvSpPr/>
          <p:nvPr/>
        </p:nvSpPr>
        <p:spPr>
          <a:xfrm>
            <a:off x="3271839" y="4722814"/>
            <a:ext cx="390525"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sp>
        <p:nvSpPr>
          <p:cNvPr id="4" name="Rounded Rectangle 3"/>
          <p:cNvSpPr/>
          <p:nvPr/>
        </p:nvSpPr>
        <p:spPr>
          <a:xfrm>
            <a:off x="2212976" y="6324601"/>
            <a:ext cx="2513013" cy="492125"/>
          </a:xfrm>
          <a:prstGeom prst="round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r>
              <a:rPr lang="en-US" sz="2000" dirty="0">
                <a:solidFill>
                  <a:prstClr val="black"/>
                </a:solidFill>
                <a:latin typeface="Calibri"/>
                <a:cs typeface="Myriad Pro"/>
              </a:rPr>
              <a:t>Input Image</a:t>
            </a:r>
          </a:p>
        </p:txBody>
      </p:sp>
      <p:sp>
        <p:nvSpPr>
          <p:cNvPr id="5" name="Rounded Rectangle 4"/>
          <p:cNvSpPr/>
          <p:nvPr/>
        </p:nvSpPr>
        <p:spPr>
          <a:xfrm>
            <a:off x="2212976" y="5124450"/>
            <a:ext cx="2513013" cy="742950"/>
          </a:xfrm>
          <a:prstGeom prst="roundRect">
            <a:avLst/>
          </a:prstGeom>
          <a:solidFill>
            <a:schemeClr val="accent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r>
              <a:rPr lang="en-US" sz="2000" dirty="0">
                <a:solidFill>
                  <a:prstClr val="black"/>
                </a:solidFill>
                <a:latin typeface="Calibri"/>
                <a:cs typeface="Myriad Pro"/>
              </a:rPr>
              <a:t>Convolution (Learned)</a:t>
            </a:r>
          </a:p>
        </p:txBody>
      </p:sp>
      <p:sp>
        <p:nvSpPr>
          <p:cNvPr id="6" name="Rounded Rectangle 5"/>
          <p:cNvSpPr/>
          <p:nvPr/>
        </p:nvSpPr>
        <p:spPr>
          <a:xfrm>
            <a:off x="2212976" y="4191001"/>
            <a:ext cx="2513013" cy="492125"/>
          </a:xfrm>
          <a:prstGeom prst="roundRect">
            <a:avLst/>
          </a:prstGeom>
          <a:solidFill>
            <a:schemeClr val="accent1">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r>
              <a:rPr lang="en-US" sz="2000" dirty="0">
                <a:solidFill>
                  <a:prstClr val="black"/>
                </a:solidFill>
                <a:latin typeface="Calibri"/>
                <a:cs typeface="Myriad Pro"/>
              </a:rPr>
              <a:t>Non-linearity</a:t>
            </a:r>
          </a:p>
        </p:txBody>
      </p:sp>
      <p:sp>
        <p:nvSpPr>
          <p:cNvPr id="7" name="Rounded Rectangle 6"/>
          <p:cNvSpPr/>
          <p:nvPr/>
        </p:nvSpPr>
        <p:spPr>
          <a:xfrm>
            <a:off x="2230439" y="3241676"/>
            <a:ext cx="2492375" cy="492125"/>
          </a:xfrm>
          <a:prstGeom prst="round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r>
              <a:rPr lang="en-US" sz="2000" dirty="0">
                <a:solidFill>
                  <a:prstClr val="black"/>
                </a:solidFill>
                <a:latin typeface="Calibri"/>
                <a:cs typeface="Myriad Pro"/>
              </a:rPr>
              <a:t>Spatial pooling</a:t>
            </a:r>
          </a:p>
        </p:txBody>
      </p:sp>
      <p:sp>
        <p:nvSpPr>
          <p:cNvPr id="9" name="Up Arrow 8"/>
          <p:cNvSpPr/>
          <p:nvPr/>
        </p:nvSpPr>
        <p:spPr>
          <a:xfrm>
            <a:off x="3267076" y="5915026"/>
            <a:ext cx="392113"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sp>
        <p:nvSpPr>
          <p:cNvPr id="11" name="Up Arrow 10"/>
          <p:cNvSpPr/>
          <p:nvPr/>
        </p:nvSpPr>
        <p:spPr>
          <a:xfrm>
            <a:off x="3275013" y="3781426"/>
            <a:ext cx="392112"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sp>
        <p:nvSpPr>
          <p:cNvPr id="14" name="Up Arrow 13"/>
          <p:cNvSpPr/>
          <p:nvPr/>
        </p:nvSpPr>
        <p:spPr>
          <a:xfrm>
            <a:off x="3278188" y="2819401"/>
            <a:ext cx="392112"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sp>
        <p:nvSpPr>
          <p:cNvPr id="15" name="Rounded Rectangle 14"/>
          <p:cNvSpPr/>
          <p:nvPr/>
        </p:nvSpPr>
        <p:spPr>
          <a:xfrm>
            <a:off x="2209801" y="2251076"/>
            <a:ext cx="2513013" cy="492125"/>
          </a:xfrm>
          <a:prstGeom prst="roundRect">
            <a:avLst/>
          </a:prstGeom>
          <a:solidFill>
            <a:schemeClr val="bg2">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r>
              <a:rPr lang="en-US" sz="2000" dirty="0">
                <a:solidFill>
                  <a:prstClr val="black"/>
                </a:solidFill>
                <a:latin typeface="Calibri"/>
                <a:cs typeface="Myriad Pro"/>
              </a:rPr>
              <a:t>Normalization</a:t>
            </a:r>
          </a:p>
        </p:txBody>
      </p:sp>
      <p:sp>
        <p:nvSpPr>
          <p:cNvPr id="20" name="Up Arrow 19"/>
          <p:cNvSpPr/>
          <p:nvPr/>
        </p:nvSpPr>
        <p:spPr>
          <a:xfrm>
            <a:off x="3276601" y="1828801"/>
            <a:ext cx="392113"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sp>
        <p:nvSpPr>
          <p:cNvPr id="21" name="Rounded Rectangle 20"/>
          <p:cNvSpPr/>
          <p:nvPr/>
        </p:nvSpPr>
        <p:spPr>
          <a:xfrm>
            <a:off x="2209801" y="1260476"/>
            <a:ext cx="2513013" cy="492125"/>
          </a:xfrm>
          <a:prstGeom prst="round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r>
              <a:rPr lang="en-US" sz="2000" dirty="0">
                <a:solidFill>
                  <a:prstClr val="black"/>
                </a:solidFill>
                <a:latin typeface="Calibri"/>
                <a:cs typeface="Myriad Pro"/>
              </a:rPr>
              <a:t>Feature maps</a:t>
            </a:r>
          </a:p>
        </p:txBody>
      </p:sp>
      <p:sp>
        <p:nvSpPr>
          <p:cNvPr id="22" name="Up Arrow 21"/>
          <p:cNvSpPr/>
          <p:nvPr/>
        </p:nvSpPr>
        <p:spPr>
          <a:xfrm>
            <a:off x="3276601" y="838201"/>
            <a:ext cx="392113"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sp>
        <p:nvSpPr>
          <p:cNvPr id="17" name="Title 1"/>
          <p:cNvSpPr>
            <a:spLocks noGrp="1"/>
          </p:cNvSpPr>
          <p:nvPr>
            <p:ph type="title"/>
          </p:nvPr>
        </p:nvSpPr>
        <p:spPr>
          <a:xfrm>
            <a:off x="2209800" y="0"/>
            <a:ext cx="8686800" cy="838200"/>
          </a:xfrm>
        </p:spPr>
        <p:txBody>
          <a:bodyPr/>
          <a:lstStyle/>
          <a:p>
            <a:pPr>
              <a:defRPr/>
            </a:pPr>
            <a:r>
              <a:rPr lang="en-US" dirty="0">
                <a:latin typeface="+mn-lt"/>
              </a:rPr>
              <a:t>Convolutional Neural Networks</a:t>
            </a:r>
          </a:p>
        </p:txBody>
      </p:sp>
      <p:sp>
        <p:nvSpPr>
          <p:cNvPr id="18" name="Rectangle 17"/>
          <p:cNvSpPr/>
          <p:nvPr/>
        </p:nvSpPr>
        <p:spPr>
          <a:xfrm>
            <a:off x="8591792" y="6550224"/>
            <a:ext cx="2076209" cy="307777"/>
          </a:xfrm>
          <a:prstGeom prst="rect">
            <a:avLst/>
          </a:prstGeom>
        </p:spPr>
        <p:txBody>
          <a:bodyPr wrap="none">
            <a:spAutoFit/>
          </a:bodyPr>
          <a:lstStyle/>
          <a:p>
            <a:pPr eaLnBrk="0" fontAlgn="base" hangingPunct="0">
              <a:spcBef>
                <a:spcPct val="0"/>
              </a:spcBef>
              <a:spcAft>
                <a:spcPct val="0"/>
              </a:spcAft>
              <a:defRPr/>
            </a:pPr>
            <a:r>
              <a:rPr lang="en-US" sz="1400" dirty="0">
                <a:solidFill>
                  <a:prstClr val="black"/>
                </a:solidFill>
                <a:latin typeface="Arial" panose="020B0604020202020204" pitchFamily="34" charset="0"/>
                <a:ea typeface="MS PGothic" panose="020B0600070205080204" pitchFamily="34" charset="-128"/>
              </a:rPr>
              <a:t>slide credit: S</a:t>
            </a:r>
            <a:r>
              <a:rPr lang="en-US" sz="1400">
                <a:solidFill>
                  <a:prstClr val="black"/>
                </a:solidFill>
                <a:latin typeface="Arial" panose="020B0604020202020204" pitchFamily="34" charset="0"/>
                <a:ea typeface="MS PGothic" panose="020B0600070205080204" pitchFamily="34" charset="-128"/>
              </a:rPr>
              <a:t>. </a:t>
            </a:r>
            <a:r>
              <a:rPr lang="en-US" sz="1400" dirty="0" err="1">
                <a:solidFill>
                  <a:prstClr val="black"/>
                </a:solidFill>
                <a:latin typeface="Arial" panose="020B0604020202020204" pitchFamily="34" charset="0"/>
                <a:ea typeface="MS PGothic" panose="020B0600070205080204" pitchFamily="34" charset="-128"/>
              </a:rPr>
              <a:t>Lazebnik</a:t>
            </a:r>
            <a:endParaRPr lang="en-US" sz="1400" dirty="0">
              <a:solidFill>
                <a:prstClr val="black"/>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21334782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dirty="0"/>
              <a:t>Engineered vs. learned features</a:t>
            </a:r>
          </a:p>
        </p:txBody>
      </p:sp>
      <p:sp>
        <p:nvSpPr>
          <p:cNvPr id="4" name="Rectangle 3"/>
          <p:cNvSpPr/>
          <p:nvPr/>
        </p:nvSpPr>
        <p:spPr bwMode="auto">
          <a:xfrm>
            <a:off x="3063875" y="6183314"/>
            <a:ext cx="2095500" cy="276225"/>
          </a:xfrm>
          <a:prstGeom prst="rect">
            <a:avLst/>
          </a:prstGeom>
          <a:solidFill>
            <a:schemeClr val="bg1">
              <a:lumMod val="75000"/>
            </a:schemeClr>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srgbClr val="32000C"/>
                </a:solidFill>
                <a:latin typeface="Calibri"/>
              </a:rPr>
              <a:t>Image</a:t>
            </a:r>
          </a:p>
        </p:txBody>
      </p:sp>
      <p:sp>
        <p:nvSpPr>
          <p:cNvPr id="6" name="Rectangle 5"/>
          <p:cNvSpPr/>
          <p:nvPr/>
        </p:nvSpPr>
        <p:spPr bwMode="auto">
          <a:xfrm>
            <a:off x="3063875" y="5611814"/>
            <a:ext cx="2095500" cy="276225"/>
          </a:xfrm>
          <a:prstGeom prst="rect">
            <a:avLst/>
          </a:prstGeom>
          <a:solidFill>
            <a:srgbClr val="FF5B5B"/>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Calibri"/>
              </a:rPr>
              <a:t>Feature extraction</a:t>
            </a:r>
          </a:p>
        </p:txBody>
      </p:sp>
      <p:sp>
        <p:nvSpPr>
          <p:cNvPr id="7" name="Rectangle 6"/>
          <p:cNvSpPr/>
          <p:nvPr/>
        </p:nvSpPr>
        <p:spPr bwMode="auto">
          <a:xfrm>
            <a:off x="3063875" y="5040314"/>
            <a:ext cx="2095500" cy="276225"/>
          </a:xfrm>
          <a:prstGeom prst="rect">
            <a:avLst/>
          </a:prstGeom>
          <a:solidFill>
            <a:srgbClr val="FF5B5B"/>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Calibri"/>
              </a:rPr>
              <a:t>Pooling</a:t>
            </a:r>
          </a:p>
        </p:txBody>
      </p:sp>
      <p:sp>
        <p:nvSpPr>
          <p:cNvPr id="8" name="Rectangle 7"/>
          <p:cNvSpPr/>
          <p:nvPr/>
        </p:nvSpPr>
        <p:spPr bwMode="auto">
          <a:xfrm>
            <a:off x="3063875" y="4473576"/>
            <a:ext cx="2095500" cy="276225"/>
          </a:xfrm>
          <a:prstGeom prst="rect">
            <a:avLst/>
          </a:prstGeom>
          <a:solidFill>
            <a:srgbClr val="FF5B5B"/>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Calibri"/>
              </a:rPr>
              <a:t>Classifier</a:t>
            </a:r>
          </a:p>
        </p:txBody>
      </p:sp>
      <p:sp>
        <p:nvSpPr>
          <p:cNvPr id="9" name="Down Arrow 8"/>
          <p:cNvSpPr/>
          <p:nvPr/>
        </p:nvSpPr>
        <p:spPr bwMode="auto">
          <a:xfrm rot="10800000">
            <a:off x="3897314" y="5889625"/>
            <a:ext cx="428625" cy="2238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sp>
        <p:nvSpPr>
          <p:cNvPr id="10" name="Down Arrow 9"/>
          <p:cNvSpPr/>
          <p:nvPr/>
        </p:nvSpPr>
        <p:spPr bwMode="auto">
          <a:xfrm rot="10800000">
            <a:off x="3897314" y="5360989"/>
            <a:ext cx="428625" cy="2238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sp>
        <p:nvSpPr>
          <p:cNvPr id="11" name="Down Arrow 10"/>
          <p:cNvSpPr/>
          <p:nvPr/>
        </p:nvSpPr>
        <p:spPr bwMode="auto">
          <a:xfrm rot="10800000">
            <a:off x="3897314" y="4784725"/>
            <a:ext cx="428625" cy="2238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sp>
        <p:nvSpPr>
          <p:cNvPr id="12" name="Down Arrow 11"/>
          <p:cNvSpPr/>
          <p:nvPr/>
        </p:nvSpPr>
        <p:spPr bwMode="auto">
          <a:xfrm rot="10800000">
            <a:off x="3897314" y="4238625"/>
            <a:ext cx="428625" cy="2238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sp>
        <p:nvSpPr>
          <p:cNvPr id="14348" name="Rectangle 12"/>
          <p:cNvSpPr>
            <a:spLocks noChangeArrowheads="1"/>
          </p:cNvSpPr>
          <p:nvPr/>
        </p:nvSpPr>
        <p:spPr bwMode="auto">
          <a:xfrm>
            <a:off x="3578467" y="3786188"/>
            <a:ext cx="10663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0" fontAlgn="base" hangingPunct="0">
              <a:spcBef>
                <a:spcPct val="0"/>
              </a:spcBef>
              <a:spcAft>
                <a:spcPct val="0"/>
              </a:spcAft>
              <a:buNone/>
              <a:defRPr/>
            </a:pPr>
            <a:r>
              <a:rPr lang="en-US" altLang="zh-TW">
                <a:solidFill>
                  <a:prstClr val="black"/>
                </a:solidFill>
                <a:latin typeface="Arial" panose="020B0604020202020204" pitchFamily="34" charset="0"/>
              </a:rPr>
              <a:t>Label</a:t>
            </a:r>
            <a:endParaRPr lang="en-US" altLang="en-US">
              <a:solidFill>
                <a:prstClr val="black"/>
              </a:solidFill>
              <a:latin typeface="Arial" panose="020B0604020202020204" pitchFamily="34" charset="0"/>
            </a:endParaRPr>
          </a:p>
        </p:txBody>
      </p:sp>
      <p:grpSp>
        <p:nvGrpSpPr>
          <p:cNvPr id="2" name="Group 1"/>
          <p:cNvGrpSpPr>
            <a:grpSpLocks/>
          </p:cNvGrpSpPr>
          <p:nvPr/>
        </p:nvGrpSpPr>
        <p:grpSpPr bwMode="auto">
          <a:xfrm>
            <a:off x="7848601" y="981076"/>
            <a:ext cx="2124075" cy="5478463"/>
            <a:chOff x="5480050" y="976313"/>
            <a:chExt cx="2124075" cy="5478462"/>
          </a:xfrm>
        </p:grpSpPr>
        <p:sp>
          <p:nvSpPr>
            <p:cNvPr id="5" name="Rectangle 4"/>
            <p:cNvSpPr/>
            <p:nvPr/>
          </p:nvSpPr>
          <p:spPr bwMode="auto">
            <a:xfrm>
              <a:off x="5497513" y="6178550"/>
              <a:ext cx="2095500" cy="276225"/>
            </a:xfrm>
            <a:prstGeom prst="rect">
              <a:avLst/>
            </a:prstGeom>
            <a:solidFill>
              <a:schemeClr val="bg1">
                <a:lumMod val="75000"/>
              </a:schemeClr>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srgbClr val="32000C"/>
                  </a:solidFill>
                  <a:latin typeface="Calibri"/>
                </a:rPr>
                <a:t>Image</a:t>
              </a:r>
            </a:p>
          </p:txBody>
        </p:sp>
        <p:sp>
          <p:nvSpPr>
            <p:cNvPr id="14" name="Rectangle 13"/>
            <p:cNvSpPr/>
            <p:nvPr/>
          </p:nvSpPr>
          <p:spPr bwMode="auto">
            <a:xfrm>
              <a:off x="5497513" y="5610225"/>
              <a:ext cx="2095500" cy="276225"/>
            </a:xfrm>
            <a:prstGeom prst="rect">
              <a:avLst/>
            </a:prstGeom>
            <a:solidFill>
              <a:srgbClr val="92D050"/>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Calibri"/>
                </a:rPr>
                <a:t>Convolution/pool</a:t>
              </a:r>
            </a:p>
          </p:txBody>
        </p:sp>
        <p:sp>
          <p:nvSpPr>
            <p:cNvPr id="16" name="Rectangle 15"/>
            <p:cNvSpPr/>
            <p:nvPr/>
          </p:nvSpPr>
          <p:spPr bwMode="auto">
            <a:xfrm>
              <a:off x="5508625" y="5040312"/>
              <a:ext cx="2095500" cy="276225"/>
            </a:xfrm>
            <a:prstGeom prst="rect">
              <a:avLst/>
            </a:prstGeom>
            <a:solidFill>
              <a:srgbClr val="92D050"/>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Calibri"/>
                </a:rPr>
                <a:t>Convolution/pool</a:t>
              </a:r>
            </a:p>
          </p:txBody>
        </p:sp>
        <p:sp>
          <p:nvSpPr>
            <p:cNvPr id="20" name="Rectangle 19"/>
            <p:cNvSpPr/>
            <p:nvPr/>
          </p:nvSpPr>
          <p:spPr bwMode="auto">
            <a:xfrm>
              <a:off x="5487988" y="4471987"/>
              <a:ext cx="2095500" cy="276225"/>
            </a:xfrm>
            <a:prstGeom prst="rect">
              <a:avLst/>
            </a:prstGeom>
            <a:solidFill>
              <a:srgbClr val="92D050"/>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Calibri"/>
                </a:rPr>
                <a:t>Convolution/pool</a:t>
              </a:r>
            </a:p>
          </p:txBody>
        </p:sp>
        <p:sp>
          <p:nvSpPr>
            <p:cNvPr id="21" name="Rectangle 20"/>
            <p:cNvSpPr/>
            <p:nvPr/>
          </p:nvSpPr>
          <p:spPr bwMode="auto">
            <a:xfrm>
              <a:off x="5497513" y="3902075"/>
              <a:ext cx="2095500" cy="276225"/>
            </a:xfrm>
            <a:prstGeom prst="rect">
              <a:avLst/>
            </a:prstGeom>
            <a:solidFill>
              <a:srgbClr val="92D050"/>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Calibri"/>
                </a:rPr>
                <a:t>Convolution/pool</a:t>
              </a:r>
            </a:p>
          </p:txBody>
        </p:sp>
        <p:sp>
          <p:nvSpPr>
            <p:cNvPr id="22" name="Rectangle 21"/>
            <p:cNvSpPr/>
            <p:nvPr/>
          </p:nvSpPr>
          <p:spPr bwMode="auto">
            <a:xfrm>
              <a:off x="5508625" y="3332163"/>
              <a:ext cx="2095500" cy="276225"/>
            </a:xfrm>
            <a:prstGeom prst="rect">
              <a:avLst/>
            </a:prstGeom>
            <a:solidFill>
              <a:srgbClr val="92D050"/>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Calibri"/>
                </a:rPr>
                <a:t>Convolution/pool</a:t>
              </a:r>
            </a:p>
          </p:txBody>
        </p:sp>
        <p:sp>
          <p:nvSpPr>
            <p:cNvPr id="23" name="Rectangle 22"/>
            <p:cNvSpPr/>
            <p:nvPr/>
          </p:nvSpPr>
          <p:spPr bwMode="auto">
            <a:xfrm>
              <a:off x="5497513" y="2762251"/>
              <a:ext cx="2095500" cy="276225"/>
            </a:xfrm>
            <a:prstGeom prst="rect">
              <a:avLst/>
            </a:prstGeom>
            <a:solidFill>
              <a:srgbClr val="92D050"/>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Calibri"/>
                </a:rPr>
                <a:t>Dense</a:t>
              </a:r>
            </a:p>
          </p:txBody>
        </p:sp>
        <p:sp>
          <p:nvSpPr>
            <p:cNvPr id="24" name="Rectangle 23"/>
            <p:cNvSpPr/>
            <p:nvPr/>
          </p:nvSpPr>
          <p:spPr bwMode="auto">
            <a:xfrm>
              <a:off x="5486400" y="2192338"/>
              <a:ext cx="2095500" cy="276225"/>
            </a:xfrm>
            <a:prstGeom prst="rect">
              <a:avLst/>
            </a:prstGeom>
            <a:solidFill>
              <a:srgbClr val="92D050"/>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Calibri"/>
                </a:rPr>
                <a:t>Dense</a:t>
              </a:r>
            </a:p>
          </p:txBody>
        </p:sp>
        <p:sp>
          <p:nvSpPr>
            <p:cNvPr id="25" name="Rectangle 24"/>
            <p:cNvSpPr/>
            <p:nvPr/>
          </p:nvSpPr>
          <p:spPr bwMode="auto">
            <a:xfrm>
              <a:off x="5480050" y="1625601"/>
              <a:ext cx="2095500" cy="276225"/>
            </a:xfrm>
            <a:prstGeom prst="rect">
              <a:avLst/>
            </a:prstGeom>
            <a:solidFill>
              <a:srgbClr val="92D050"/>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Calibri"/>
                </a:rPr>
                <a:t>Dense</a:t>
              </a:r>
            </a:p>
          </p:txBody>
        </p:sp>
        <p:sp>
          <p:nvSpPr>
            <p:cNvPr id="26" name="Down Arrow 25"/>
            <p:cNvSpPr/>
            <p:nvPr/>
          </p:nvSpPr>
          <p:spPr bwMode="auto">
            <a:xfrm rot="10800000">
              <a:off x="6342063" y="5918200"/>
              <a:ext cx="428625" cy="2222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sp>
          <p:nvSpPr>
            <p:cNvPr id="27" name="Down Arrow 26"/>
            <p:cNvSpPr/>
            <p:nvPr/>
          </p:nvSpPr>
          <p:spPr bwMode="auto">
            <a:xfrm rot="10800000">
              <a:off x="6342063" y="5349875"/>
              <a:ext cx="428625" cy="2222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sp>
          <p:nvSpPr>
            <p:cNvPr id="28" name="Down Arrow 27"/>
            <p:cNvSpPr/>
            <p:nvPr/>
          </p:nvSpPr>
          <p:spPr bwMode="auto">
            <a:xfrm rot="10800000">
              <a:off x="6342063" y="4781550"/>
              <a:ext cx="428625" cy="2222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sp>
          <p:nvSpPr>
            <p:cNvPr id="29" name="Down Arrow 28"/>
            <p:cNvSpPr/>
            <p:nvPr/>
          </p:nvSpPr>
          <p:spPr bwMode="auto">
            <a:xfrm rot="10800000">
              <a:off x="6342063" y="4213225"/>
              <a:ext cx="428625" cy="2222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sp>
          <p:nvSpPr>
            <p:cNvPr id="30" name="Down Arrow 29"/>
            <p:cNvSpPr/>
            <p:nvPr/>
          </p:nvSpPr>
          <p:spPr bwMode="auto">
            <a:xfrm rot="10800000">
              <a:off x="6342063" y="3643313"/>
              <a:ext cx="428625" cy="2222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sp>
          <p:nvSpPr>
            <p:cNvPr id="31" name="Down Arrow 30"/>
            <p:cNvSpPr/>
            <p:nvPr/>
          </p:nvSpPr>
          <p:spPr bwMode="auto">
            <a:xfrm rot="10800000">
              <a:off x="6342063" y="3079751"/>
              <a:ext cx="428625" cy="2222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sp>
          <p:nvSpPr>
            <p:cNvPr id="32" name="Down Arrow 31"/>
            <p:cNvSpPr/>
            <p:nvPr/>
          </p:nvSpPr>
          <p:spPr bwMode="auto">
            <a:xfrm rot="10800000">
              <a:off x="6319838" y="2505076"/>
              <a:ext cx="428625" cy="2222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sp>
          <p:nvSpPr>
            <p:cNvPr id="33" name="Down Arrow 32"/>
            <p:cNvSpPr/>
            <p:nvPr/>
          </p:nvSpPr>
          <p:spPr bwMode="auto">
            <a:xfrm rot="10800000">
              <a:off x="6319838" y="1917701"/>
              <a:ext cx="428625" cy="2238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sp>
          <p:nvSpPr>
            <p:cNvPr id="14367" name="Rectangle 34"/>
            <p:cNvSpPr>
              <a:spLocks noChangeArrowheads="1"/>
            </p:cNvSpPr>
            <p:nvPr/>
          </p:nvSpPr>
          <p:spPr bwMode="auto">
            <a:xfrm>
              <a:off x="6023116" y="976313"/>
              <a:ext cx="10663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0" fontAlgn="base" hangingPunct="0">
                <a:spcBef>
                  <a:spcPct val="0"/>
                </a:spcBef>
                <a:spcAft>
                  <a:spcPct val="0"/>
                </a:spcAft>
                <a:buNone/>
                <a:defRPr/>
              </a:pPr>
              <a:r>
                <a:rPr lang="en-US" altLang="zh-TW">
                  <a:solidFill>
                    <a:prstClr val="black"/>
                  </a:solidFill>
                  <a:latin typeface="Arial" panose="020B0604020202020204" pitchFamily="34" charset="0"/>
                </a:rPr>
                <a:t>Label</a:t>
              </a:r>
              <a:endParaRPr lang="en-US" altLang="en-US">
                <a:solidFill>
                  <a:prstClr val="black"/>
                </a:solidFill>
                <a:latin typeface="Arial" panose="020B0604020202020204" pitchFamily="34" charset="0"/>
              </a:endParaRPr>
            </a:p>
          </p:txBody>
        </p:sp>
        <p:sp>
          <p:nvSpPr>
            <p:cNvPr id="36" name="Down Arrow 35"/>
            <p:cNvSpPr/>
            <p:nvPr/>
          </p:nvSpPr>
          <p:spPr bwMode="auto">
            <a:xfrm rot="10800000">
              <a:off x="6342063" y="1389063"/>
              <a:ext cx="428625" cy="2238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grpSp>
      <p:sp>
        <p:nvSpPr>
          <p:cNvPr id="35" name="Rectangle 1"/>
          <p:cNvSpPr>
            <a:spLocks noChangeArrowheads="1"/>
          </p:cNvSpPr>
          <p:nvPr/>
        </p:nvSpPr>
        <p:spPr bwMode="auto">
          <a:xfrm>
            <a:off x="1981200" y="1366838"/>
            <a:ext cx="5638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0" fontAlgn="base" hangingPunct="0">
              <a:spcBef>
                <a:spcPct val="0"/>
              </a:spcBef>
              <a:spcAft>
                <a:spcPct val="0"/>
              </a:spcAft>
              <a:buNone/>
              <a:defRPr/>
            </a:pPr>
            <a:r>
              <a:rPr lang="en-US" altLang="en-US" sz="2400" dirty="0">
                <a:solidFill>
                  <a:prstClr val="black"/>
                </a:solidFill>
                <a:latin typeface="Arial" panose="020B0604020202020204" pitchFamily="34" charset="0"/>
              </a:rPr>
              <a:t>Convolutional filters are trained in a supervised manner by back-propagating </a:t>
            </a:r>
            <a:br>
              <a:rPr lang="en-US" altLang="en-US" sz="2400" dirty="0">
                <a:solidFill>
                  <a:prstClr val="black"/>
                </a:solidFill>
                <a:latin typeface="Arial" panose="020B0604020202020204" pitchFamily="34" charset="0"/>
              </a:rPr>
            </a:br>
            <a:r>
              <a:rPr lang="en-US" altLang="en-US" sz="2400" dirty="0">
                <a:solidFill>
                  <a:prstClr val="black"/>
                </a:solidFill>
                <a:latin typeface="Arial" panose="020B0604020202020204" pitchFamily="34" charset="0"/>
              </a:rPr>
              <a:t>classification error</a:t>
            </a:r>
          </a:p>
        </p:txBody>
      </p:sp>
      <p:sp>
        <p:nvSpPr>
          <p:cNvPr id="34" name="TextBox 33"/>
          <p:cNvSpPr txBox="1"/>
          <p:nvPr/>
        </p:nvSpPr>
        <p:spPr>
          <a:xfrm>
            <a:off x="1524001" y="6590527"/>
            <a:ext cx="7026275" cy="276999"/>
          </a:xfrm>
          <a:prstGeom prst="rect">
            <a:avLst/>
          </a:prstGeom>
          <a:noFill/>
        </p:spPr>
        <p:txBody>
          <a:bodyPr wrap="square" rtlCol="0">
            <a:spAutoFit/>
          </a:bodyPr>
          <a:lstStyle/>
          <a:p>
            <a:pPr eaLnBrk="0" fontAlgn="base" hangingPunct="0">
              <a:spcBef>
                <a:spcPct val="0"/>
              </a:spcBef>
              <a:spcAft>
                <a:spcPct val="0"/>
              </a:spcAft>
              <a:defRPr/>
            </a:pPr>
            <a:r>
              <a:rPr lang="en-US" altLang="en-US" sz="1200" dirty="0" err="1">
                <a:solidFill>
                  <a:prstClr val="black"/>
                </a:solidFill>
                <a:latin typeface="Arial" panose="020B0604020202020204" pitchFamily="34" charset="0"/>
                <a:ea typeface="MS PGothic" panose="020B0600070205080204" pitchFamily="34" charset="-128"/>
              </a:rPr>
              <a:t>Jia</a:t>
            </a:r>
            <a:r>
              <a:rPr lang="en-US" altLang="en-US" sz="1200" dirty="0">
                <a:solidFill>
                  <a:prstClr val="black"/>
                </a:solidFill>
                <a:latin typeface="Arial" panose="020B0604020202020204" pitchFamily="34" charset="0"/>
                <a:ea typeface="MS PGothic" panose="020B0600070205080204" pitchFamily="34" charset="-128"/>
              </a:rPr>
              <a:t>-Bin Huang and Derek </a:t>
            </a:r>
            <a:r>
              <a:rPr lang="en-US" altLang="en-US" sz="1200" dirty="0" err="1">
                <a:solidFill>
                  <a:prstClr val="black"/>
                </a:solidFill>
                <a:latin typeface="Arial" panose="020B0604020202020204" pitchFamily="34" charset="0"/>
                <a:ea typeface="MS PGothic" panose="020B0600070205080204" pitchFamily="34" charset="-128"/>
              </a:rPr>
              <a:t>Hoiem</a:t>
            </a:r>
            <a:r>
              <a:rPr lang="en-US" altLang="en-US" sz="1200" dirty="0">
                <a:solidFill>
                  <a:prstClr val="black"/>
                </a:solidFill>
                <a:latin typeface="Arial" panose="020B0604020202020204" pitchFamily="34" charset="0"/>
                <a:ea typeface="MS PGothic" panose="020B0600070205080204" pitchFamily="34" charset="-128"/>
              </a:rPr>
              <a:t>, UIUC</a:t>
            </a:r>
          </a:p>
        </p:txBody>
      </p:sp>
    </p:spTree>
    <p:extLst>
      <p:ext uri="{BB962C8B-B14F-4D97-AF65-F5344CB8AC3E}">
        <p14:creationId xmlns:p14="http://schemas.microsoft.com/office/powerpoint/2010/main" val="251707174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normAutofit/>
          </a:bodyPr>
          <a:lstStyle/>
          <a:p>
            <a:r>
              <a:rPr lang="de-DE" altLang="en-US" dirty="0"/>
              <a:t>SIFT </a:t>
            </a:r>
            <a:r>
              <a:rPr lang="en-US" dirty="0"/>
              <a:t>Descriptor</a:t>
            </a:r>
            <a:endParaRPr lang="en-US" altLang="en-US" dirty="0"/>
          </a:p>
        </p:txBody>
      </p:sp>
      <p:sp>
        <p:nvSpPr>
          <p:cNvPr id="4" name="Content Placeholder 2"/>
          <p:cNvSpPr>
            <a:spLocks noGrp="1"/>
          </p:cNvSpPr>
          <p:nvPr/>
        </p:nvSpPr>
        <p:spPr bwMode="auto">
          <a:xfrm>
            <a:off x="1600200" y="1600200"/>
            <a:ext cx="1295400" cy="762000"/>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 uri="{FAA26D3D-D897-4be2-8F04-BA451C77F1D7}">
              <ma14:placeholderFlag xmlns="" xmlns:ma14="http://schemas.microsoft.com/office/mac/drawingml/2011/main" xmlns:lc="http://schemas.openxmlformats.org/drawingml/2006/lockedCanva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bg1"/>
                </a:solidFill>
                <a:latin typeface="Adobe Caslon Pro" pitchFamily="18" charset="0"/>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bg1"/>
                </a:solidFill>
                <a:latin typeface="Adobe Caslon Pro" pitchFamily="18" charset="0"/>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bg1"/>
                </a:solidFill>
                <a:latin typeface="Adobe Caslon Pro" pitchFamily="18" charset="0"/>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bg1"/>
                </a:solidFill>
                <a:latin typeface="Adobe Caslon Pro" pitchFamily="18" charset="0"/>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bg1"/>
                </a:solidFill>
                <a:latin typeface="Adobe Caslon Pro" pitchFamily="18" charset="0"/>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None/>
              <a:defRPr/>
            </a:pPr>
            <a:r>
              <a:rPr lang="en-US" sz="2400" dirty="0">
                <a:solidFill>
                  <a:prstClr val="black"/>
                </a:solidFill>
                <a:latin typeface="Calibri"/>
              </a:rPr>
              <a:t>Image </a:t>
            </a:r>
            <a:br>
              <a:rPr lang="en-US" sz="2400" dirty="0">
                <a:solidFill>
                  <a:prstClr val="black"/>
                </a:solidFill>
                <a:latin typeface="Calibri"/>
              </a:rPr>
            </a:br>
            <a:r>
              <a:rPr lang="en-US" sz="2400" dirty="0">
                <a:solidFill>
                  <a:prstClr val="black"/>
                </a:solidFill>
                <a:latin typeface="Calibri"/>
              </a:rPr>
              <a:t>Pixels</a:t>
            </a:r>
          </a:p>
        </p:txBody>
      </p:sp>
      <p:pic>
        <p:nvPicPr>
          <p:cNvPr id="5" name="Picture 4"/>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638801" y="1676400"/>
            <a:ext cx="2233613" cy="1100138"/>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sp>
        <p:nvSpPr>
          <p:cNvPr id="6" name="Rounded Rectangle 5"/>
          <p:cNvSpPr/>
          <p:nvPr/>
        </p:nvSpPr>
        <p:spPr>
          <a:xfrm>
            <a:off x="3200400" y="1447800"/>
            <a:ext cx="5410200" cy="1600200"/>
          </a:xfrm>
          <a:prstGeom prst="roundRect">
            <a:avLst/>
          </a:prstGeom>
          <a:noFill/>
          <a:ln w="63500"/>
        </p:spPr>
        <p:style>
          <a:lnRef idx="2">
            <a:schemeClr val="accent2">
              <a:shade val="50000"/>
            </a:schemeClr>
          </a:lnRef>
          <a:fillRef idx="1">
            <a:schemeClr val="accent2"/>
          </a:fillRef>
          <a:effectRef idx="0">
            <a:schemeClr val="accent2"/>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eaLnBrk="0" hangingPunct="0">
              <a:defRPr/>
            </a:pPr>
            <a:endParaRPr lang="en-US" sz="3600" dirty="0">
              <a:solidFill>
                <a:prstClr val="black"/>
              </a:solidFill>
              <a:latin typeface="Calibri"/>
              <a:cs typeface="Adobe Caslon Pro"/>
            </a:endParaRPr>
          </a:p>
        </p:txBody>
      </p:sp>
      <p:sp>
        <p:nvSpPr>
          <p:cNvPr id="7" name="Content Placeholder 2"/>
          <p:cNvSpPr txBox="1">
            <a:spLocks/>
          </p:cNvSpPr>
          <p:nvPr/>
        </p:nvSpPr>
        <p:spPr bwMode="auto">
          <a:xfrm>
            <a:off x="3352800" y="1828800"/>
            <a:ext cx="2362200" cy="685800"/>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spcBef>
                <a:spcPct val="20000"/>
              </a:spcBef>
              <a:defRPr/>
            </a:pPr>
            <a:r>
              <a:rPr lang="en-US" sz="2400" dirty="0">
                <a:solidFill>
                  <a:prstClr val="black"/>
                </a:solidFill>
                <a:latin typeface="Calibri"/>
              </a:rPr>
              <a:t>Apply</a:t>
            </a:r>
            <a:br>
              <a:rPr lang="en-US" sz="2400" dirty="0">
                <a:solidFill>
                  <a:prstClr val="black"/>
                </a:solidFill>
                <a:latin typeface="Calibri"/>
              </a:rPr>
            </a:br>
            <a:r>
              <a:rPr lang="en-US" sz="2400" dirty="0">
                <a:solidFill>
                  <a:prstClr val="black"/>
                </a:solidFill>
                <a:latin typeface="Calibri"/>
              </a:rPr>
              <a:t>oriented filters</a:t>
            </a:r>
          </a:p>
        </p:txBody>
      </p:sp>
      <p:pic>
        <p:nvPicPr>
          <p:cNvPr id="8" name="Picture 7"/>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181601" y="3425826"/>
            <a:ext cx="3192463" cy="1298575"/>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sp>
        <p:nvSpPr>
          <p:cNvPr id="9" name="Rounded Rectangle 8"/>
          <p:cNvSpPr/>
          <p:nvPr/>
        </p:nvSpPr>
        <p:spPr>
          <a:xfrm>
            <a:off x="3200400" y="3276600"/>
            <a:ext cx="5410200" cy="1600200"/>
          </a:xfrm>
          <a:prstGeom prst="roundRect">
            <a:avLst/>
          </a:prstGeom>
          <a:noFill/>
          <a:ln w="63500">
            <a:solidFill>
              <a:schemeClr val="accent3">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eaLnBrk="0" hangingPunct="0">
              <a:defRPr/>
            </a:pPr>
            <a:endParaRPr lang="en-US" sz="3600" dirty="0">
              <a:solidFill>
                <a:prstClr val="black"/>
              </a:solidFill>
              <a:latin typeface="Calibri"/>
              <a:cs typeface="Adobe Caslon Pro"/>
            </a:endParaRPr>
          </a:p>
        </p:txBody>
      </p:sp>
      <p:sp>
        <p:nvSpPr>
          <p:cNvPr id="10" name="Content Placeholder 2"/>
          <p:cNvSpPr txBox="1">
            <a:spLocks/>
          </p:cNvSpPr>
          <p:nvPr/>
        </p:nvSpPr>
        <p:spPr bwMode="auto">
          <a:xfrm>
            <a:off x="3352800" y="3657600"/>
            <a:ext cx="2590800" cy="685800"/>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spcBef>
                <a:spcPct val="20000"/>
              </a:spcBef>
              <a:defRPr/>
            </a:pPr>
            <a:r>
              <a:rPr lang="en-US" sz="2400">
                <a:solidFill>
                  <a:prstClr val="black"/>
                </a:solidFill>
                <a:latin typeface="Calibri"/>
              </a:rPr>
              <a:t>Spatial pool </a:t>
            </a:r>
          </a:p>
          <a:p>
            <a:pPr>
              <a:spcBef>
                <a:spcPct val="20000"/>
              </a:spcBef>
              <a:defRPr/>
            </a:pPr>
            <a:r>
              <a:rPr lang="en-US" sz="2400">
                <a:solidFill>
                  <a:prstClr val="black"/>
                </a:solidFill>
                <a:latin typeface="Calibri"/>
              </a:rPr>
              <a:t>(Sum) </a:t>
            </a:r>
          </a:p>
        </p:txBody>
      </p:sp>
      <p:sp>
        <p:nvSpPr>
          <p:cNvPr id="11" name="Rounded Rectangle 10"/>
          <p:cNvSpPr/>
          <p:nvPr/>
        </p:nvSpPr>
        <p:spPr>
          <a:xfrm>
            <a:off x="3200400" y="5105400"/>
            <a:ext cx="5410200" cy="1600200"/>
          </a:xfrm>
          <a:prstGeom prst="roundRect">
            <a:avLst/>
          </a:prstGeom>
          <a:noFill/>
          <a:ln w="63500">
            <a:solidFill>
              <a:schemeClr val="accent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eaLnBrk="0" hangingPunct="0">
              <a:defRPr/>
            </a:pPr>
            <a:endParaRPr lang="en-US" sz="3600" dirty="0">
              <a:solidFill>
                <a:prstClr val="black"/>
              </a:solidFill>
              <a:latin typeface="Calibri"/>
              <a:cs typeface="Adobe Caslon Pro"/>
            </a:endParaRPr>
          </a:p>
        </p:txBody>
      </p:sp>
      <p:sp>
        <p:nvSpPr>
          <p:cNvPr id="12" name="Content Placeholder 2"/>
          <p:cNvSpPr txBox="1">
            <a:spLocks/>
          </p:cNvSpPr>
          <p:nvPr/>
        </p:nvSpPr>
        <p:spPr bwMode="auto">
          <a:xfrm>
            <a:off x="3429000" y="5562600"/>
            <a:ext cx="2362200" cy="685800"/>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spcBef>
                <a:spcPct val="20000"/>
              </a:spcBef>
              <a:defRPr/>
            </a:pPr>
            <a:r>
              <a:rPr lang="en-US" sz="2400" dirty="0">
                <a:solidFill>
                  <a:prstClr val="black"/>
                </a:solidFill>
                <a:latin typeface="Calibri"/>
              </a:rPr>
              <a:t>Normalize to unit length</a:t>
            </a:r>
          </a:p>
        </p:txBody>
      </p:sp>
      <p:grpSp>
        <p:nvGrpSpPr>
          <p:cNvPr id="13" name="Group 12"/>
          <p:cNvGrpSpPr>
            <a:grpSpLocks/>
          </p:cNvGrpSpPr>
          <p:nvPr/>
        </p:nvGrpSpPr>
        <p:grpSpPr bwMode="auto">
          <a:xfrm>
            <a:off x="6096000" y="5181600"/>
            <a:ext cx="1295400" cy="1371600"/>
            <a:chOff x="6553200" y="4648200"/>
            <a:chExt cx="1295400" cy="1371600"/>
          </a:xfrm>
        </p:grpSpPr>
        <p:cxnSp>
          <p:nvCxnSpPr>
            <p:cNvPr id="20" name="Straight Arrow Connector 19"/>
            <p:cNvCxnSpPr>
              <a:cxnSpLocks noChangeShapeType="1"/>
            </p:cNvCxnSpPr>
            <p:nvPr/>
          </p:nvCxnSpPr>
          <p:spPr bwMode="auto">
            <a:xfrm>
              <a:off x="6934200" y="5257800"/>
              <a:ext cx="914400" cy="533400"/>
            </a:xfrm>
            <a:prstGeom prst="straightConnector1">
              <a:avLst/>
            </a:prstGeom>
            <a:ln>
              <a:headEnd/>
              <a:tailEnd type="arrow" w="med" len="med"/>
            </a:ln>
          </p:spPr>
          <p:style>
            <a:lnRef idx="3">
              <a:schemeClr val="accent2"/>
            </a:lnRef>
            <a:fillRef idx="0">
              <a:schemeClr val="accent2"/>
            </a:fillRef>
            <a:effectRef idx="2">
              <a:schemeClr val="accent2"/>
            </a:effectRef>
            <a:fontRef idx="minor">
              <a:schemeClr val="tx1"/>
            </a:fontRef>
          </p:style>
        </p:cxnSp>
        <p:cxnSp>
          <p:nvCxnSpPr>
            <p:cNvPr id="21" name="Straight Arrow Connector 20"/>
            <p:cNvCxnSpPr>
              <a:cxnSpLocks noChangeShapeType="1"/>
            </p:cNvCxnSpPr>
            <p:nvPr/>
          </p:nvCxnSpPr>
          <p:spPr bwMode="auto">
            <a:xfrm flipH="1">
              <a:off x="6553200" y="5181600"/>
              <a:ext cx="609600" cy="685800"/>
            </a:xfrm>
            <a:prstGeom prst="straightConnector1">
              <a:avLst/>
            </a:prstGeom>
            <a:ln>
              <a:headEnd/>
              <a:tailEnd type="arrow" w="med" len="med"/>
            </a:ln>
          </p:spPr>
          <p:style>
            <a:lnRef idx="3">
              <a:schemeClr val="accent2"/>
            </a:lnRef>
            <a:fillRef idx="0">
              <a:schemeClr val="accent2"/>
            </a:fillRef>
            <a:effectRef idx="2">
              <a:schemeClr val="accent2"/>
            </a:effectRef>
            <a:fontRef idx="minor">
              <a:schemeClr val="tx1"/>
            </a:fontRef>
          </p:style>
        </p:cxnSp>
        <p:cxnSp>
          <p:nvCxnSpPr>
            <p:cNvPr id="22" name="Straight Arrow Connector 21"/>
            <p:cNvCxnSpPr>
              <a:cxnSpLocks noChangeShapeType="1"/>
            </p:cNvCxnSpPr>
            <p:nvPr/>
          </p:nvCxnSpPr>
          <p:spPr bwMode="auto">
            <a:xfrm flipV="1">
              <a:off x="7086600" y="4648200"/>
              <a:ext cx="0" cy="838200"/>
            </a:xfrm>
            <a:prstGeom prst="straightConnector1">
              <a:avLst/>
            </a:prstGeom>
            <a:ln>
              <a:headEnd/>
              <a:tailEnd type="arrow" w="med" len="med"/>
            </a:ln>
          </p:spPr>
          <p:style>
            <a:lnRef idx="3">
              <a:schemeClr val="accent2"/>
            </a:lnRef>
            <a:fillRef idx="0">
              <a:schemeClr val="accent2"/>
            </a:fillRef>
            <a:effectRef idx="2">
              <a:schemeClr val="accent2"/>
            </a:effectRef>
            <a:fontRef idx="minor">
              <a:schemeClr val="tx1"/>
            </a:fontRef>
          </p:style>
        </p:cxnSp>
        <p:sp>
          <p:nvSpPr>
            <p:cNvPr id="23" name="Oval 22"/>
            <p:cNvSpPr/>
            <p:nvPr/>
          </p:nvSpPr>
          <p:spPr>
            <a:xfrm>
              <a:off x="6629400" y="4876800"/>
              <a:ext cx="1066800" cy="1143000"/>
            </a:xfrm>
            <a:prstGeom prst="ellipse">
              <a:avLst/>
            </a:prstGeom>
            <a:gradFill flip="none" rotWithShape="1">
              <a:gsLst>
                <a:gs pos="70000">
                  <a:schemeClr val="tx1">
                    <a:lumMod val="85000"/>
                    <a:lumOff val="15000"/>
                  </a:schemeClr>
                </a:gs>
                <a:gs pos="0">
                  <a:srgbClr val="FFFFFF"/>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eaLnBrk="0" hangingPunct="0">
                <a:defRPr/>
              </a:pPr>
              <a:endParaRPr lang="en-US">
                <a:solidFill>
                  <a:prstClr val="black"/>
                </a:solidFill>
                <a:latin typeface="Calibri"/>
              </a:endParaRPr>
            </a:p>
          </p:txBody>
        </p:sp>
        <p:cxnSp>
          <p:nvCxnSpPr>
            <p:cNvPr id="24" name="Straight Arrow Connector 23"/>
            <p:cNvCxnSpPr>
              <a:cxnSpLocks noChangeShapeType="1"/>
            </p:cNvCxnSpPr>
            <p:nvPr/>
          </p:nvCxnSpPr>
          <p:spPr bwMode="auto">
            <a:xfrm flipV="1">
              <a:off x="7162800" y="5043488"/>
              <a:ext cx="377825" cy="442912"/>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p:spPr>
        </p:cxnSp>
      </p:grpSp>
      <p:sp>
        <p:nvSpPr>
          <p:cNvPr id="14" name="Content Placeholder 2"/>
          <p:cNvSpPr txBox="1">
            <a:spLocks/>
          </p:cNvSpPr>
          <p:nvPr/>
        </p:nvSpPr>
        <p:spPr bwMode="auto">
          <a:xfrm>
            <a:off x="9144000" y="5334000"/>
            <a:ext cx="1600200" cy="800100"/>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spcBef>
                <a:spcPct val="20000"/>
              </a:spcBef>
              <a:defRPr/>
            </a:pPr>
            <a:r>
              <a:rPr lang="en-US" sz="2400" dirty="0">
                <a:solidFill>
                  <a:prstClr val="black"/>
                </a:solidFill>
                <a:latin typeface="Calibri"/>
              </a:rPr>
              <a:t>Feature </a:t>
            </a:r>
            <a:br>
              <a:rPr lang="en-US" sz="2400" dirty="0">
                <a:solidFill>
                  <a:prstClr val="black"/>
                </a:solidFill>
                <a:latin typeface="Calibri"/>
              </a:rPr>
            </a:br>
            <a:r>
              <a:rPr lang="en-US" sz="2400" dirty="0">
                <a:solidFill>
                  <a:prstClr val="black"/>
                </a:solidFill>
                <a:latin typeface="Calibri"/>
              </a:rPr>
              <a:t>Vector</a:t>
            </a:r>
          </a:p>
        </p:txBody>
      </p:sp>
      <p:sp>
        <p:nvSpPr>
          <p:cNvPr id="16" name="Right Arrow 15"/>
          <p:cNvSpPr>
            <a:spLocks noChangeArrowheads="1"/>
          </p:cNvSpPr>
          <p:nvPr/>
        </p:nvSpPr>
        <p:spPr bwMode="auto">
          <a:xfrm rot="5400000">
            <a:off x="5734050" y="2952750"/>
            <a:ext cx="228600" cy="4191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anchor="ct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eaLnBrk="0" hangingPunct="0">
              <a:defRPr/>
            </a:pPr>
            <a:endParaRPr lang="en-US">
              <a:solidFill>
                <a:prstClr val="black"/>
              </a:solidFill>
              <a:latin typeface="Calibri"/>
              <a:cs typeface="+mn-cs"/>
            </a:endParaRPr>
          </a:p>
        </p:txBody>
      </p:sp>
      <p:sp>
        <p:nvSpPr>
          <p:cNvPr id="17" name="Right Arrow 16"/>
          <p:cNvSpPr>
            <a:spLocks noChangeArrowheads="1"/>
          </p:cNvSpPr>
          <p:nvPr/>
        </p:nvSpPr>
        <p:spPr bwMode="auto">
          <a:xfrm>
            <a:off x="2667000" y="1828800"/>
            <a:ext cx="381000" cy="4191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anchor="ct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eaLnBrk="0" hangingPunct="0">
              <a:defRPr/>
            </a:pPr>
            <a:endParaRPr lang="en-US">
              <a:solidFill>
                <a:prstClr val="black"/>
              </a:solidFill>
              <a:latin typeface="Calibri"/>
              <a:cs typeface="+mn-cs"/>
            </a:endParaRPr>
          </a:p>
        </p:txBody>
      </p:sp>
      <p:sp>
        <p:nvSpPr>
          <p:cNvPr id="18" name="Right Arrow 17"/>
          <p:cNvSpPr>
            <a:spLocks noChangeArrowheads="1"/>
          </p:cNvSpPr>
          <p:nvPr/>
        </p:nvSpPr>
        <p:spPr bwMode="auto">
          <a:xfrm>
            <a:off x="8763000" y="5715000"/>
            <a:ext cx="381000" cy="4191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anchor="ct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eaLnBrk="0" hangingPunct="0">
              <a:defRPr/>
            </a:pPr>
            <a:endParaRPr lang="en-US">
              <a:solidFill>
                <a:prstClr val="black"/>
              </a:solidFill>
              <a:latin typeface="Calibri"/>
              <a:cs typeface="+mn-cs"/>
            </a:endParaRPr>
          </a:p>
        </p:txBody>
      </p:sp>
      <p:sp>
        <p:nvSpPr>
          <p:cNvPr id="19" name="Right Arrow 18"/>
          <p:cNvSpPr>
            <a:spLocks noChangeArrowheads="1"/>
          </p:cNvSpPr>
          <p:nvPr/>
        </p:nvSpPr>
        <p:spPr bwMode="auto">
          <a:xfrm rot="5400000">
            <a:off x="5734050" y="4781550"/>
            <a:ext cx="228600" cy="4191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anchor="ct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eaLnBrk="0" hangingPunct="0">
              <a:defRPr/>
            </a:pPr>
            <a:endParaRPr lang="en-US">
              <a:solidFill>
                <a:prstClr val="black"/>
              </a:solidFill>
              <a:latin typeface="Calibri"/>
              <a:cs typeface="+mn-cs"/>
            </a:endParaRPr>
          </a:p>
        </p:txBody>
      </p:sp>
      <p:sp>
        <p:nvSpPr>
          <p:cNvPr id="2" name="Rectangle 1"/>
          <p:cNvSpPr/>
          <p:nvPr/>
        </p:nvSpPr>
        <p:spPr>
          <a:xfrm>
            <a:off x="5955507" y="1324627"/>
            <a:ext cx="4572000" cy="369332"/>
          </a:xfrm>
          <a:prstGeom prst="rect">
            <a:avLst/>
          </a:prstGeom>
        </p:spPr>
        <p:txBody>
          <a:bodyPr>
            <a:spAutoFit/>
          </a:bodyPr>
          <a:lstStyle/>
          <a:p>
            <a:pPr algn="r" fontAlgn="base">
              <a:spcBef>
                <a:spcPct val="20000"/>
              </a:spcBef>
              <a:spcAft>
                <a:spcPct val="0"/>
              </a:spcAft>
              <a:defRPr/>
            </a:pPr>
            <a:r>
              <a:rPr lang="en-US" dirty="0">
                <a:solidFill>
                  <a:prstClr val="black"/>
                </a:solidFill>
                <a:latin typeface="Calibri"/>
                <a:ea typeface="MS PGothic" panose="020B0600070205080204" pitchFamily="34" charset="-128"/>
              </a:rPr>
              <a:t>Lowe [IJCV 2004]</a:t>
            </a:r>
          </a:p>
        </p:txBody>
      </p:sp>
      <p:sp>
        <p:nvSpPr>
          <p:cNvPr id="26" name="Rectangle 25"/>
          <p:cNvSpPr/>
          <p:nvPr/>
        </p:nvSpPr>
        <p:spPr>
          <a:xfrm>
            <a:off x="8709148" y="6555582"/>
            <a:ext cx="1925527" cy="307777"/>
          </a:xfrm>
          <a:prstGeom prst="rect">
            <a:avLst/>
          </a:prstGeom>
        </p:spPr>
        <p:txBody>
          <a:bodyPr wrap="none">
            <a:spAutoFit/>
          </a:bodyPr>
          <a:lstStyle/>
          <a:p>
            <a:pPr eaLnBrk="0" fontAlgn="base" hangingPunct="0">
              <a:spcBef>
                <a:spcPct val="0"/>
              </a:spcBef>
              <a:spcAft>
                <a:spcPct val="0"/>
              </a:spcAft>
              <a:defRPr/>
            </a:pPr>
            <a:r>
              <a:rPr lang="en-US" sz="1400" dirty="0">
                <a:solidFill>
                  <a:prstClr val="black"/>
                </a:solidFill>
                <a:latin typeface="Arial" panose="020B0604020202020204" pitchFamily="34" charset="0"/>
                <a:ea typeface="MS PGothic" panose="020B0600070205080204" pitchFamily="34" charset="-128"/>
              </a:rPr>
              <a:t>slide credit: R. Fergus</a:t>
            </a:r>
          </a:p>
        </p:txBody>
      </p:sp>
    </p:spTree>
    <p:extLst>
      <p:ext uri="{BB962C8B-B14F-4D97-AF65-F5344CB8AC3E}">
        <p14:creationId xmlns:p14="http://schemas.microsoft.com/office/powerpoint/2010/main" val="269200838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ltLang="en-US" dirty="0"/>
              <a:t>Spatial Pyramid Matching</a:t>
            </a:r>
            <a:endParaRPr lang="en-US" dirty="0"/>
          </a:p>
        </p:txBody>
      </p:sp>
      <p:sp>
        <p:nvSpPr>
          <p:cNvPr id="4" name="Content Placeholder 2"/>
          <p:cNvSpPr>
            <a:spLocks noGrp="1"/>
          </p:cNvSpPr>
          <p:nvPr/>
        </p:nvSpPr>
        <p:spPr bwMode="auto">
          <a:xfrm>
            <a:off x="1490382" y="1676400"/>
            <a:ext cx="1447800" cy="1295400"/>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 uri="{FAA26D3D-D897-4be2-8F04-BA451C77F1D7}">
              <ma14:placeholderFlag xmlns="" xmlns:ma14="http://schemas.microsoft.com/office/mac/drawingml/2011/main" xmlns:lc="http://schemas.openxmlformats.org/drawingml/2006/lockedCanva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bg1"/>
                </a:solidFill>
                <a:latin typeface="Adobe Caslon Pro" pitchFamily="18" charset="0"/>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bg1"/>
                </a:solidFill>
                <a:latin typeface="Adobe Caslon Pro" pitchFamily="18" charset="0"/>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bg1"/>
                </a:solidFill>
                <a:latin typeface="Adobe Caslon Pro" pitchFamily="18" charset="0"/>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bg1"/>
                </a:solidFill>
                <a:latin typeface="Adobe Caslon Pro" pitchFamily="18" charset="0"/>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bg1"/>
                </a:solidFill>
                <a:latin typeface="Adobe Caslon Pro" pitchFamily="18" charset="0"/>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None/>
              <a:defRPr/>
            </a:pPr>
            <a:r>
              <a:rPr lang="en-US" sz="2400" dirty="0">
                <a:solidFill>
                  <a:prstClr val="black"/>
                </a:solidFill>
                <a:latin typeface="Calibri"/>
              </a:rPr>
              <a:t>SIFT</a:t>
            </a:r>
            <a:br>
              <a:rPr lang="en-US" sz="2400" dirty="0">
                <a:solidFill>
                  <a:prstClr val="black"/>
                </a:solidFill>
                <a:latin typeface="Calibri"/>
              </a:rPr>
            </a:br>
            <a:r>
              <a:rPr lang="en-US" sz="2400" dirty="0">
                <a:solidFill>
                  <a:prstClr val="black"/>
                </a:solidFill>
                <a:latin typeface="Calibri"/>
              </a:rPr>
              <a:t>Features</a:t>
            </a:r>
          </a:p>
        </p:txBody>
      </p:sp>
      <p:sp>
        <p:nvSpPr>
          <p:cNvPr id="5" name="Rounded Rectangle 4"/>
          <p:cNvSpPr/>
          <p:nvPr/>
        </p:nvSpPr>
        <p:spPr>
          <a:xfrm>
            <a:off x="3242982" y="1447800"/>
            <a:ext cx="5410200" cy="1600200"/>
          </a:xfrm>
          <a:prstGeom prst="roundRect">
            <a:avLst/>
          </a:prstGeom>
          <a:noFill/>
          <a:ln w="63500"/>
        </p:spPr>
        <p:style>
          <a:lnRef idx="2">
            <a:schemeClr val="accent2">
              <a:shade val="50000"/>
            </a:schemeClr>
          </a:lnRef>
          <a:fillRef idx="1">
            <a:schemeClr val="accent2"/>
          </a:fillRef>
          <a:effectRef idx="0">
            <a:schemeClr val="accent2"/>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eaLnBrk="0" hangingPunct="0">
              <a:defRPr/>
            </a:pPr>
            <a:endParaRPr lang="en-US" sz="3600" dirty="0">
              <a:solidFill>
                <a:prstClr val="black"/>
              </a:solidFill>
              <a:latin typeface="Calibri"/>
              <a:cs typeface="Adobe Caslon Pro"/>
            </a:endParaRPr>
          </a:p>
        </p:txBody>
      </p:sp>
      <p:sp>
        <p:nvSpPr>
          <p:cNvPr id="6" name="Content Placeholder 2"/>
          <p:cNvSpPr txBox="1">
            <a:spLocks/>
          </p:cNvSpPr>
          <p:nvPr/>
        </p:nvSpPr>
        <p:spPr bwMode="auto">
          <a:xfrm>
            <a:off x="3395382" y="1828800"/>
            <a:ext cx="2362200" cy="685800"/>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spcBef>
                <a:spcPct val="20000"/>
              </a:spcBef>
              <a:defRPr/>
            </a:pPr>
            <a:r>
              <a:rPr lang="en-US" sz="2400">
                <a:solidFill>
                  <a:prstClr val="black"/>
                </a:solidFill>
                <a:latin typeface="Calibri"/>
              </a:rPr>
              <a:t>Filter with </a:t>
            </a:r>
            <a:br>
              <a:rPr lang="en-US" sz="2400">
                <a:solidFill>
                  <a:prstClr val="black"/>
                </a:solidFill>
                <a:latin typeface="Calibri"/>
              </a:rPr>
            </a:br>
            <a:r>
              <a:rPr lang="en-US" sz="2400">
                <a:solidFill>
                  <a:prstClr val="black"/>
                </a:solidFill>
                <a:latin typeface="Calibri"/>
              </a:rPr>
              <a:t>Visual Words</a:t>
            </a:r>
          </a:p>
        </p:txBody>
      </p:sp>
      <p:sp>
        <p:nvSpPr>
          <p:cNvPr id="7" name="Rounded Rectangle 6"/>
          <p:cNvSpPr/>
          <p:nvPr/>
        </p:nvSpPr>
        <p:spPr>
          <a:xfrm>
            <a:off x="3242982" y="5105400"/>
            <a:ext cx="5410200" cy="1600200"/>
          </a:xfrm>
          <a:prstGeom prst="roundRect">
            <a:avLst/>
          </a:prstGeom>
          <a:noFill/>
          <a:ln w="63500">
            <a:solidFill>
              <a:schemeClr val="accent3">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eaLnBrk="0" hangingPunct="0">
              <a:defRPr/>
            </a:pPr>
            <a:endParaRPr lang="en-US" sz="3600" dirty="0">
              <a:solidFill>
                <a:prstClr val="black"/>
              </a:solidFill>
              <a:latin typeface="Calibri"/>
              <a:cs typeface="Adobe Caslon Pro"/>
            </a:endParaRPr>
          </a:p>
        </p:txBody>
      </p:sp>
      <p:sp>
        <p:nvSpPr>
          <p:cNvPr id="8" name="Content Placeholder 2"/>
          <p:cNvSpPr txBox="1">
            <a:spLocks/>
          </p:cNvSpPr>
          <p:nvPr/>
        </p:nvSpPr>
        <p:spPr bwMode="auto">
          <a:xfrm>
            <a:off x="3395382" y="5257800"/>
            <a:ext cx="2590800" cy="685800"/>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spcBef>
                <a:spcPct val="20000"/>
              </a:spcBef>
              <a:defRPr/>
            </a:pPr>
            <a:r>
              <a:rPr lang="en-US" sz="2400">
                <a:solidFill>
                  <a:prstClr val="black"/>
                </a:solidFill>
                <a:latin typeface="Calibri"/>
              </a:rPr>
              <a:t>Multi-scale</a:t>
            </a:r>
            <a:br>
              <a:rPr lang="en-US" sz="2400">
                <a:solidFill>
                  <a:prstClr val="black"/>
                </a:solidFill>
                <a:latin typeface="Calibri"/>
              </a:rPr>
            </a:br>
            <a:r>
              <a:rPr lang="en-US" sz="2400">
                <a:solidFill>
                  <a:prstClr val="black"/>
                </a:solidFill>
                <a:latin typeface="Calibri"/>
              </a:rPr>
              <a:t>spatial pool </a:t>
            </a:r>
          </a:p>
          <a:p>
            <a:pPr>
              <a:spcBef>
                <a:spcPct val="20000"/>
              </a:spcBef>
              <a:defRPr/>
            </a:pPr>
            <a:r>
              <a:rPr lang="en-US" sz="2400">
                <a:solidFill>
                  <a:prstClr val="black"/>
                </a:solidFill>
                <a:latin typeface="Calibri"/>
              </a:rPr>
              <a:t>(Sum) </a:t>
            </a:r>
          </a:p>
        </p:txBody>
      </p:sp>
      <p:cxnSp>
        <p:nvCxnSpPr>
          <p:cNvPr id="9" name="Straight Arrow Connector 8"/>
          <p:cNvCxnSpPr>
            <a:cxnSpLocks noChangeShapeType="1"/>
          </p:cNvCxnSpPr>
          <p:nvPr/>
        </p:nvCxnSpPr>
        <p:spPr bwMode="auto">
          <a:xfrm>
            <a:off x="13639800" y="4953000"/>
            <a:ext cx="0" cy="0"/>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p:spPr>
      </p:cxnSp>
      <p:sp>
        <p:nvSpPr>
          <p:cNvPr id="10" name="Rounded Rectangle 9"/>
          <p:cNvSpPr/>
          <p:nvPr/>
        </p:nvSpPr>
        <p:spPr>
          <a:xfrm>
            <a:off x="3242982" y="3276600"/>
            <a:ext cx="5410200" cy="1600200"/>
          </a:xfrm>
          <a:prstGeom prst="roundRect">
            <a:avLst/>
          </a:prstGeom>
          <a:noFill/>
          <a:ln w="63500">
            <a:solidFill>
              <a:schemeClr val="accent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eaLnBrk="0" hangingPunct="0">
              <a:defRPr/>
            </a:pPr>
            <a:endParaRPr lang="en-US" sz="3600" dirty="0">
              <a:solidFill>
                <a:prstClr val="black"/>
              </a:solidFill>
              <a:latin typeface="Calibri"/>
              <a:cs typeface="Adobe Caslon Pro"/>
            </a:endParaRPr>
          </a:p>
        </p:txBody>
      </p:sp>
      <p:sp>
        <p:nvSpPr>
          <p:cNvPr id="11" name="Content Placeholder 2"/>
          <p:cNvSpPr txBox="1">
            <a:spLocks/>
          </p:cNvSpPr>
          <p:nvPr/>
        </p:nvSpPr>
        <p:spPr bwMode="auto">
          <a:xfrm>
            <a:off x="3395382" y="3810000"/>
            <a:ext cx="2362200" cy="685800"/>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spcBef>
                <a:spcPct val="20000"/>
              </a:spcBef>
              <a:defRPr/>
            </a:pPr>
            <a:r>
              <a:rPr lang="en-US" sz="2400" dirty="0">
                <a:solidFill>
                  <a:prstClr val="black"/>
                </a:solidFill>
                <a:latin typeface="Calibri"/>
              </a:rPr>
              <a:t>Max</a:t>
            </a:r>
          </a:p>
        </p:txBody>
      </p:sp>
      <p:sp>
        <p:nvSpPr>
          <p:cNvPr id="12" name="Content Placeholder 2"/>
          <p:cNvSpPr txBox="1">
            <a:spLocks/>
          </p:cNvSpPr>
          <p:nvPr/>
        </p:nvSpPr>
        <p:spPr bwMode="auto">
          <a:xfrm>
            <a:off x="9220200" y="5715000"/>
            <a:ext cx="1600200" cy="609600"/>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spcBef>
                <a:spcPct val="20000"/>
              </a:spcBef>
              <a:defRPr/>
            </a:pPr>
            <a:r>
              <a:rPr lang="en-US" sz="2400" dirty="0">
                <a:solidFill>
                  <a:prstClr val="black"/>
                </a:solidFill>
                <a:latin typeface="Calibri"/>
              </a:rPr>
              <a:t>Classifier</a:t>
            </a:r>
          </a:p>
        </p:txBody>
      </p:sp>
      <p:sp>
        <p:nvSpPr>
          <p:cNvPr id="14" name="Right Arrow 13"/>
          <p:cNvSpPr>
            <a:spLocks noChangeArrowheads="1"/>
          </p:cNvSpPr>
          <p:nvPr/>
        </p:nvSpPr>
        <p:spPr bwMode="auto">
          <a:xfrm rot="5400000">
            <a:off x="5776632" y="2952750"/>
            <a:ext cx="228600" cy="4191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anchor="ct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eaLnBrk="0" hangingPunct="0">
              <a:defRPr/>
            </a:pPr>
            <a:endParaRPr lang="en-US">
              <a:solidFill>
                <a:prstClr val="black"/>
              </a:solidFill>
              <a:latin typeface="Calibri"/>
              <a:cs typeface="+mn-cs"/>
            </a:endParaRPr>
          </a:p>
        </p:txBody>
      </p:sp>
      <p:sp>
        <p:nvSpPr>
          <p:cNvPr id="15" name="Right Arrow 14"/>
          <p:cNvSpPr>
            <a:spLocks noChangeArrowheads="1"/>
          </p:cNvSpPr>
          <p:nvPr/>
        </p:nvSpPr>
        <p:spPr bwMode="auto">
          <a:xfrm>
            <a:off x="2709582" y="1828800"/>
            <a:ext cx="381000" cy="4191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anchor="ct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eaLnBrk="0" hangingPunct="0">
              <a:defRPr/>
            </a:pPr>
            <a:endParaRPr lang="en-US">
              <a:solidFill>
                <a:prstClr val="black"/>
              </a:solidFill>
              <a:latin typeface="Calibri"/>
              <a:cs typeface="+mn-cs"/>
            </a:endParaRPr>
          </a:p>
        </p:txBody>
      </p:sp>
      <p:sp>
        <p:nvSpPr>
          <p:cNvPr id="16" name="Right Arrow 15"/>
          <p:cNvSpPr>
            <a:spLocks noChangeArrowheads="1"/>
          </p:cNvSpPr>
          <p:nvPr/>
        </p:nvSpPr>
        <p:spPr bwMode="auto">
          <a:xfrm>
            <a:off x="8805582" y="5715000"/>
            <a:ext cx="381000" cy="4191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anchor="ct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eaLnBrk="0" hangingPunct="0">
              <a:defRPr/>
            </a:pPr>
            <a:endParaRPr lang="en-US">
              <a:solidFill>
                <a:prstClr val="black"/>
              </a:solidFill>
              <a:latin typeface="Calibri"/>
              <a:cs typeface="+mn-cs"/>
            </a:endParaRPr>
          </a:p>
        </p:txBody>
      </p:sp>
      <p:sp>
        <p:nvSpPr>
          <p:cNvPr id="17" name="Right Arrow 16"/>
          <p:cNvSpPr>
            <a:spLocks noChangeArrowheads="1"/>
          </p:cNvSpPr>
          <p:nvPr/>
        </p:nvSpPr>
        <p:spPr bwMode="auto">
          <a:xfrm rot="5400000">
            <a:off x="5776632" y="4781550"/>
            <a:ext cx="228600" cy="4191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anchor="ct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eaLnBrk="0" hangingPunct="0">
              <a:defRPr/>
            </a:pPr>
            <a:endParaRPr lang="en-US">
              <a:solidFill>
                <a:prstClr val="black"/>
              </a:solidFill>
              <a:latin typeface="Calibri"/>
              <a:cs typeface="+mn-cs"/>
            </a:endParaRPr>
          </a:p>
        </p:txBody>
      </p:sp>
      <p:sp>
        <p:nvSpPr>
          <p:cNvPr id="18" name="Title 1"/>
          <p:cNvSpPr>
            <a:spLocks noGrp="1"/>
          </p:cNvSpPr>
          <p:nvPr/>
        </p:nvSpPr>
        <p:spPr bwMode="auto">
          <a:xfrm>
            <a:off x="1828800" y="76200"/>
            <a:ext cx="8229600" cy="1143000"/>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 uri="{FAA26D3D-D897-4be2-8F04-BA451C77F1D7}">
              <ma14:placeholderFlag xmlns="" xmlns:ma14="http://schemas.microsoft.com/office/mac/drawingml/2011/main" xmlns:lc="http://schemas.openxmlformats.org/drawingml/2006/lockedCanva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kern="1200">
                <a:solidFill>
                  <a:schemeClr val="bg1"/>
                </a:solidFill>
                <a:latin typeface="Albertus Extra Bold" pitchFamily="34" charset="0"/>
                <a:ea typeface="ＭＳ Ｐゴシック" charset="0"/>
                <a:cs typeface="ＭＳ Ｐゴシック" charset="0"/>
              </a:defRPr>
            </a:lvl1pPr>
            <a:lvl2pPr algn="ctr" rtl="0" eaLnBrk="0" fontAlgn="base" hangingPunct="0">
              <a:spcBef>
                <a:spcPct val="0"/>
              </a:spcBef>
              <a:spcAft>
                <a:spcPct val="0"/>
              </a:spcAft>
              <a:defRPr sz="4000">
                <a:solidFill>
                  <a:schemeClr val="bg1"/>
                </a:solidFill>
                <a:latin typeface="Albertus Extra Bold" charset="0"/>
                <a:ea typeface="ＭＳ Ｐゴシック" charset="0"/>
                <a:cs typeface="ＭＳ Ｐゴシック" charset="0"/>
              </a:defRPr>
            </a:lvl2pPr>
            <a:lvl3pPr algn="ctr" rtl="0" eaLnBrk="0" fontAlgn="base" hangingPunct="0">
              <a:spcBef>
                <a:spcPct val="0"/>
              </a:spcBef>
              <a:spcAft>
                <a:spcPct val="0"/>
              </a:spcAft>
              <a:defRPr sz="4000">
                <a:solidFill>
                  <a:schemeClr val="bg1"/>
                </a:solidFill>
                <a:latin typeface="Albertus Extra Bold" charset="0"/>
                <a:ea typeface="ＭＳ Ｐゴシック" charset="0"/>
                <a:cs typeface="ＭＳ Ｐゴシック" charset="0"/>
              </a:defRPr>
            </a:lvl3pPr>
            <a:lvl4pPr algn="ctr" rtl="0" eaLnBrk="0" fontAlgn="base" hangingPunct="0">
              <a:spcBef>
                <a:spcPct val="0"/>
              </a:spcBef>
              <a:spcAft>
                <a:spcPct val="0"/>
              </a:spcAft>
              <a:defRPr sz="4000">
                <a:solidFill>
                  <a:schemeClr val="bg1"/>
                </a:solidFill>
                <a:latin typeface="Albertus Extra Bold" charset="0"/>
                <a:ea typeface="ＭＳ Ｐゴシック" charset="0"/>
                <a:cs typeface="ＭＳ Ｐゴシック" charset="0"/>
              </a:defRPr>
            </a:lvl4pPr>
            <a:lvl5pPr algn="ctr" rtl="0" eaLnBrk="0" fontAlgn="base" hangingPunct="0">
              <a:spcBef>
                <a:spcPct val="0"/>
              </a:spcBef>
              <a:spcAft>
                <a:spcPct val="0"/>
              </a:spcAft>
              <a:defRPr sz="4000">
                <a:solidFill>
                  <a:schemeClr val="bg1"/>
                </a:solidFill>
                <a:latin typeface="Albertus Extra Bold" charset="0"/>
                <a:ea typeface="ＭＳ Ｐゴシック" charset="0"/>
                <a:cs typeface="ＭＳ Ｐゴシック" charset="0"/>
              </a:defRPr>
            </a:lvl5pPr>
            <a:lvl6pPr marL="457200" algn="ctr" rtl="0" fontAlgn="base">
              <a:spcBef>
                <a:spcPct val="0"/>
              </a:spcBef>
              <a:spcAft>
                <a:spcPct val="0"/>
              </a:spcAft>
              <a:defRPr sz="4000">
                <a:solidFill>
                  <a:schemeClr val="bg1"/>
                </a:solidFill>
                <a:latin typeface="Albertus Extra Bold" charset="0"/>
                <a:ea typeface="ＭＳ Ｐゴシック" charset="0"/>
              </a:defRPr>
            </a:lvl6pPr>
            <a:lvl7pPr marL="914400" algn="ctr" rtl="0" fontAlgn="base">
              <a:spcBef>
                <a:spcPct val="0"/>
              </a:spcBef>
              <a:spcAft>
                <a:spcPct val="0"/>
              </a:spcAft>
              <a:defRPr sz="4000">
                <a:solidFill>
                  <a:schemeClr val="bg1"/>
                </a:solidFill>
                <a:latin typeface="Albertus Extra Bold" charset="0"/>
                <a:ea typeface="ＭＳ Ｐゴシック" charset="0"/>
              </a:defRPr>
            </a:lvl7pPr>
            <a:lvl8pPr marL="1371600" algn="ctr" rtl="0" fontAlgn="base">
              <a:spcBef>
                <a:spcPct val="0"/>
              </a:spcBef>
              <a:spcAft>
                <a:spcPct val="0"/>
              </a:spcAft>
              <a:defRPr sz="4000">
                <a:solidFill>
                  <a:schemeClr val="bg1"/>
                </a:solidFill>
                <a:latin typeface="Albertus Extra Bold" charset="0"/>
                <a:ea typeface="ＭＳ Ｐゴシック" charset="0"/>
              </a:defRPr>
            </a:lvl8pPr>
            <a:lvl9pPr marL="1828800" algn="ctr" rtl="0" fontAlgn="base">
              <a:spcBef>
                <a:spcPct val="0"/>
              </a:spcBef>
              <a:spcAft>
                <a:spcPct val="0"/>
              </a:spcAft>
              <a:defRPr sz="4000">
                <a:solidFill>
                  <a:schemeClr val="bg1"/>
                </a:solidFill>
                <a:latin typeface="Albertus Extra Bold" charset="0"/>
                <a:ea typeface="ＭＳ Ｐゴシック" charset="0"/>
              </a:defRPr>
            </a:lvl9pPr>
          </a:lstStyle>
          <a:p>
            <a:pPr eaLnBrk="1" hangingPunct="1">
              <a:defRPr/>
            </a:pPr>
            <a:endParaRPr lang="en-US" dirty="0">
              <a:solidFill>
                <a:prstClr val="black"/>
              </a:solidFill>
              <a:latin typeface="Calibri"/>
            </a:endParaRPr>
          </a:p>
        </p:txBody>
      </p:sp>
      <p:sp>
        <p:nvSpPr>
          <p:cNvPr id="19" name="Content Placeholder 2"/>
          <p:cNvSpPr txBox="1">
            <a:spLocks/>
          </p:cNvSpPr>
          <p:nvPr/>
        </p:nvSpPr>
        <p:spPr bwMode="auto">
          <a:xfrm>
            <a:off x="8576982" y="1219200"/>
            <a:ext cx="1981200" cy="1676400"/>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spcBef>
                <a:spcPct val="20000"/>
              </a:spcBef>
              <a:defRPr/>
            </a:pPr>
            <a:r>
              <a:rPr lang="en-US" sz="2000" dirty="0" err="1">
                <a:solidFill>
                  <a:prstClr val="black"/>
                </a:solidFill>
                <a:latin typeface="Calibri"/>
              </a:rPr>
              <a:t>Lazebnik</a:t>
            </a:r>
            <a:r>
              <a:rPr lang="en-US" sz="2000" dirty="0">
                <a:solidFill>
                  <a:prstClr val="black"/>
                </a:solidFill>
                <a:latin typeface="Calibri"/>
              </a:rPr>
              <a:t>, </a:t>
            </a:r>
            <a:br>
              <a:rPr lang="en-US" sz="2000" dirty="0">
                <a:solidFill>
                  <a:prstClr val="black"/>
                </a:solidFill>
                <a:latin typeface="Calibri"/>
              </a:rPr>
            </a:br>
            <a:r>
              <a:rPr lang="en-US" sz="2000" dirty="0" err="1">
                <a:solidFill>
                  <a:prstClr val="black"/>
                </a:solidFill>
                <a:latin typeface="Calibri"/>
              </a:rPr>
              <a:t>Schmid</a:t>
            </a:r>
            <a:r>
              <a:rPr lang="en-US" sz="2000" dirty="0">
                <a:solidFill>
                  <a:prstClr val="black"/>
                </a:solidFill>
                <a:latin typeface="Calibri"/>
              </a:rPr>
              <a:t>, </a:t>
            </a:r>
            <a:br>
              <a:rPr lang="en-US" sz="2000" dirty="0">
                <a:solidFill>
                  <a:prstClr val="black"/>
                </a:solidFill>
                <a:latin typeface="Calibri"/>
              </a:rPr>
            </a:br>
            <a:r>
              <a:rPr lang="en-US" sz="2000" dirty="0">
                <a:solidFill>
                  <a:prstClr val="black"/>
                </a:solidFill>
                <a:latin typeface="Calibri"/>
              </a:rPr>
              <a:t>Ponce </a:t>
            </a:r>
            <a:br>
              <a:rPr lang="en-US" sz="2000" dirty="0">
                <a:solidFill>
                  <a:prstClr val="black"/>
                </a:solidFill>
                <a:latin typeface="Calibri"/>
              </a:rPr>
            </a:br>
            <a:r>
              <a:rPr lang="en-US" sz="2000" dirty="0">
                <a:solidFill>
                  <a:prstClr val="black"/>
                </a:solidFill>
                <a:latin typeface="Calibri"/>
              </a:rPr>
              <a:t>[CVPR 2006]</a:t>
            </a:r>
          </a:p>
        </p:txBody>
      </p:sp>
      <p:pic>
        <p:nvPicPr>
          <p:cNvPr id="20" name="Picture 19"/>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757582" y="1752601"/>
            <a:ext cx="2057400" cy="936625"/>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grpSp>
        <p:nvGrpSpPr>
          <p:cNvPr id="21" name="Group 20"/>
          <p:cNvGrpSpPr>
            <a:grpSpLocks/>
          </p:cNvGrpSpPr>
          <p:nvPr/>
        </p:nvGrpSpPr>
        <p:grpSpPr bwMode="auto">
          <a:xfrm>
            <a:off x="5147982" y="5410201"/>
            <a:ext cx="3352800" cy="1006475"/>
            <a:chOff x="2209800" y="2895600"/>
            <a:chExt cx="3352800" cy="819902"/>
          </a:xfrm>
        </p:grpSpPr>
        <p:pic>
          <p:nvPicPr>
            <p:cNvPr id="27" name="Picture 26"/>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209800" y="2895600"/>
              <a:ext cx="1009513" cy="819902"/>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pic>
          <p:nvPicPr>
            <p:cNvPr id="28" name="Picture 27"/>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352800" y="2895600"/>
              <a:ext cx="1070517" cy="819902"/>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pic>
          <p:nvPicPr>
            <p:cNvPr id="29" name="Picture 28"/>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531768" y="2895600"/>
              <a:ext cx="1030832" cy="819902"/>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grpSp>
      <p:grpSp>
        <p:nvGrpSpPr>
          <p:cNvPr id="22" name="Group 21"/>
          <p:cNvGrpSpPr>
            <a:grpSpLocks/>
          </p:cNvGrpSpPr>
          <p:nvPr/>
        </p:nvGrpSpPr>
        <p:grpSpPr bwMode="auto">
          <a:xfrm>
            <a:off x="6138582" y="3429000"/>
            <a:ext cx="1447800" cy="1295400"/>
            <a:chOff x="6400800" y="4648200"/>
            <a:chExt cx="1447800" cy="1295400"/>
          </a:xfrm>
        </p:grpSpPr>
        <p:cxnSp>
          <p:nvCxnSpPr>
            <p:cNvPr id="24" name="Straight Arrow Connector 23"/>
            <p:cNvCxnSpPr>
              <a:cxnSpLocks noChangeShapeType="1"/>
            </p:cNvCxnSpPr>
            <p:nvPr/>
          </p:nvCxnSpPr>
          <p:spPr bwMode="auto">
            <a:xfrm>
              <a:off x="6934200" y="5257800"/>
              <a:ext cx="914400" cy="533400"/>
            </a:xfrm>
            <a:prstGeom prst="straightConnector1">
              <a:avLst/>
            </a:prstGeom>
            <a:ln w="38100">
              <a:headEnd/>
              <a:tailEnd type="arrow" w="med" len="med"/>
            </a:ln>
          </p:spPr>
          <p:style>
            <a:lnRef idx="3">
              <a:schemeClr val="accent2"/>
            </a:lnRef>
            <a:fillRef idx="0">
              <a:schemeClr val="accent2"/>
            </a:fillRef>
            <a:effectRef idx="2">
              <a:schemeClr val="accent2"/>
            </a:effectRef>
            <a:fontRef idx="minor">
              <a:schemeClr val="tx1"/>
            </a:fontRef>
          </p:style>
        </p:cxnSp>
        <p:cxnSp>
          <p:nvCxnSpPr>
            <p:cNvPr id="25" name="Straight Arrow Connector 24"/>
            <p:cNvCxnSpPr>
              <a:cxnSpLocks noChangeShapeType="1"/>
            </p:cNvCxnSpPr>
            <p:nvPr/>
          </p:nvCxnSpPr>
          <p:spPr bwMode="auto">
            <a:xfrm flipH="1">
              <a:off x="6400800" y="5181600"/>
              <a:ext cx="762000" cy="762000"/>
            </a:xfrm>
            <a:prstGeom prst="straightConnector1">
              <a:avLst/>
            </a:prstGeom>
            <a:ln w="38100">
              <a:headEnd/>
              <a:tailEnd type="arrow" w="med" len="med"/>
            </a:ln>
          </p:spPr>
          <p:style>
            <a:lnRef idx="3">
              <a:schemeClr val="accent2"/>
            </a:lnRef>
            <a:fillRef idx="0">
              <a:schemeClr val="accent2"/>
            </a:fillRef>
            <a:effectRef idx="2">
              <a:schemeClr val="accent2"/>
            </a:effectRef>
            <a:fontRef idx="minor">
              <a:schemeClr val="tx1"/>
            </a:fontRef>
          </p:style>
        </p:cxnSp>
        <p:cxnSp>
          <p:nvCxnSpPr>
            <p:cNvPr id="26" name="Straight Arrow Connector 25"/>
            <p:cNvCxnSpPr>
              <a:cxnSpLocks noChangeShapeType="1"/>
            </p:cNvCxnSpPr>
            <p:nvPr/>
          </p:nvCxnSpPr>
          <p:spPr bwMode="auto">
            <a:xfrm flipV="1">
              <a:off x="7086600" y="4648200"/>
              <a:ext cx="0" cy="838200"/>
            </a:xfrm>
            <a:prstGeom prst="straightConnector1">
              <a:avLst/>
            </a:prstGeom>
            <a:ln w="38100">
              <a:headEnd/>
              <a:tailEnd type="arrow" w="med" len="med"/>
            </a:ln>
          </p:spPr>
          <p:style>
            <a:lnRef idx="3">
              <a:schemeClr val="accent2"/>
            </a:lnRef>
            <a:fillRef idx="0">
              <a:schemeClr val="accent2"/>
            </a:fillRef>
            <a:effectRef idx="2">
              <a:schemeClr val="accent2"/>
            </a:effectRef>
            <a:fontRef idx="minor">
              <a:schemeClr val="tx1"/>
            </a:fontRef>
          </p:style>
        </p:cxnSp>
      </p:grpSp>
      <p:sp>
        <p:nvSpPr>
          <p:cNvPr id="23" name="Cube 22"/>
          <p:cNvSpPr>
            <a:spLocks noChangeArrowheads="1"/>
          </p:cNvSpPr>
          <p:nvPr/>
        </p:nvSpPr>
        <p:spPr bwMode="auto">
          <a:xfrm>
            <a:off x="6367182" y="3733800"/>
            <a:ext cx="838200" cy="838200"/>
          </a:xfrm>
          <a:prstGeom prst="cube">
            <a:avLst>
              <a:gd name="adj" fmla="val 25000"/>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eaLnBrk="0" hangingPunct="0">
              <a:defRPr/>
            </a:pPr>
            <a:endParaRPr lang="en-US">
              <a:solidFill>
                <a:prstClr val="black"/>
              </a:solidFill>
              <a:latin typeface="Calibri"/>
              <a:cs typeface="+mn-cs"/>
            </a:endParaRPr>
          </a:p>
        </p:txBody>
      </p:sp>
      <p:sp>
        <p:nvSpPr>
          <p:cNvPr id="30" name="Rectangle 29"/>
          <p:cNvSpPr/>
          <p:nvPr/>
        </p:nvSpPr>
        <p:spPr>
          <a:xfrm>
            <a:off x="8709148" y="6555582"/>
            <a:ext cx="1925527" cy="307777"/>
          </a:xfrm>
          <a:prstGeom prst="rect">
            <a:avLst/>
          </a:prstGeom>
        </p:spPr>
        <p:txBody>
          <a:bodyPr wrap="none">
            <a:spAutoFit/>
          </a:bodyPr>
          <a:lstStyle/>
          <a:p>
            <a:pPr eaLnBrk="0" fontAlgn="base" hangingPunct="0">
              <a:spcBef>
                <a:spcPct val="0"/>
              </a:spcBef>
              <a:spcAft>
                <a:spcPct val="0"/>
              </a:spcAft>
              <a:defRPr/>
            </a:pPr>
            <a:r>
              <a:rPr lang="en-US" sz="1400" dirty="0">
                <a:solidFill>
                  <a:prstClr val="black"/>
                </a:solidFill>
                <a:latin typeface="Arial" panose="020B0604020202020204" pitchFamily="34" charset="0"/>
                <a:ea typeface="MS PGothic" panose="020B0600070205080204" pitchFamily="34" charset="-128"/>
              </a:rPr>
              <a:t>slide credit: R. Fergus</a:t>
            </a:r>
          </a:p>
        </p:txBody>
      </p:sp>
    </p:spTree>
    <p:extLst>
      <p:ext uri="{BB962C8B-B14F-4D97-AF65-F5344CB8AC3E}">
        <p14:creationId xmlns:p14="http://schemas.microsoft.com/office/powerpoint/2010/main" val="209966496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Visualizing what was learned</a:t>
            </a:r>
          </a:p>
        </p:txBody>
      </p:sp>
      <p:sp>
        <p:nvSpPr>
          <p:cNvPr id="3" name="Content Placeholder 2"/>
          <p:cNvSpPr>
            <a:spLocks noGrp="1"/>
          </p:cNvSpPr>
          <p:nvPr>
            <p:ph idx="1"/>
          </p:nvPr>
        </p:nvSpPr>
        <p:spPr/>
        <p:txBody>
          <a:bodyPr/>
          <a:lstStyle/>
          <a:p>
            <a:r>
              <a:rPr lang="en-US" dirty="0"/>
              <a:t>What do the learned filters look like?</a:t>
            </a:r>
          </a:p>
        </p:txBody>
      </p:sp>
      <p:pic>
        <p:nvPicPr>
          <p:cNvPr id="4" name="Picture 3"/>
          <p:cNvPicPr>
            <a:picLocks noChangeAspect="1"/>
          </p:cNvPicPr>
          <p:nvPr/>
        </p:nvPicPr>
        <p:blipFill rotWithShape="1">
          <a:blip r:embed="rId3"/>
          <a:srcRect l="47447" t="26320" r="21064" b="34230"/>
          <a:stretch/>
        </p:blipFill>
        <p:spPr>
          <a:xfrm>
            <a:off x="3216613" y="1865448"/>
            <a:ext cx="5758775" cy="3832698"/>
          </a:xfrm>
          <a:prstGeom prst="rect">
            <a:avLst/>
          </a:prstGeom>
        </p:spPr>
      </p:pic>
      <p:sp>
        <p:nvSpPr>
          <p:cNvPr id="5" name="TextBox 4"/>
          <p:cNvSpPr txBox="1"/>
          <p:nvPr/>
        </p:nvSpPr>
        <p:spPr>
          <a:xfrm>
            <a:off x="4082375" y="5833776"/>
            <a:ext cx="5291847" cy="584775"/>
          </a:xfrm>
          <a:prstGeom prst="rect">
            <a:avLst/>
          </a:prstGeom>
          <a:noFill/>
        </p:spPr>
        <p:txBody>
          <a:bodyPr wrap="square" rtlCol="0">
            <a:spAutoFit/>
          </a:bodyPr>
          <a:lstStyle/>
          <a:p>
            <a:r>
              <a:rPr lang="en-US" sz="3200" dirty="0"/>
              <a:t>Typical first layer filters</a:t>
            </a:r>
          </a:p>
        </p:txBody>
      </p:sp>
    </p:spTree>
    <p:extLst>
      <p:ext uri="{BB962C8B-B14F-4D97-AF65-F5344CB8AC3E}">
        <p14:creationId xmlns:p14="http://schemas.microsoft.com/office/powerpoint/2010/main" val="195526612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829" t="15106" r="30639"/>
          <a:stretch/>
        </p:blipFill>
        <p:spPr>
          <a:xfrm>
            <a:off x="1671831" y="0"/>
            <a:ext cx="8848338" cy="6089516"/>
          </a:xfrm>
          <a:prstGeom prst="rect">
            <a:avLst/>
          </a:prstGeom>
        </p:spPr>
      </p:pic>
      <p:sp>
        <p:nvSpPr>
          <p:cNvPr id="5" name="TextBox 4"/>
          <p:cNvSpPr txBox="1"/>
          <p:nvPr/>
        </p:nvSpPr>
        <p:spPr>
          <a:xfrm>
            <a:off x="3143672" y="6309320"/>
            <a:ext cx="7517565" cy="369332"/>
          </a:xfrm>
          <a:prstGeom prst="rect">
            <a:avLst/>
          </a:prstGeom>
          <a:noFill/>
        </p:spPr>
        <p:txBody>
          <a:bodyPr wrap="square" rtlCol="0">
            <a:spAutoFit/>
          </a:bodyPr>
          <a:lstStyle/>
          <a:p>
            <a:r>
              <a:rPr lang="en-US" dirty="0"/>
              <a:t>https://www.wired.com/2012/06/google-x-neural-network/</a:t>
            </a:r>
          </a:p>
        </p:txBody>
      </p:sp>
    </p:spTree>
    <p:extLst>
      <p:ext uri="{BB962C8B-B14F-4D97-AF65-F5344CB8AC3E}">
        <p14:creationId xmlns:p14="http://schemas.microsoft.com/office/powerpoint/2010/main" val="125104916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3">
            <a:extLst>
              <a:ext uri="{FF2B5EF4-FFF2-40B4-BE49-F238E27FC236}">
                <a16:creationId xmlns:a16="http://schemas.microsoft.com/office/drawing/2014/main" id="{8811B10C-7EE1-47E0-A3F1-37A5329ED115}"/>
              </a:ext>
            </a:extLst>
          </p:cNvPr>
          <p:cNvSpPr>
            <a:spLocks noGrp="1"/>
          </p:cNvSpPr>
          <p:nvPr>
            <p:ph type="sldNum" sz="quarter" idx="12"/>
          </p:nvPr>
        </p:nvSpPr>
        <p:spPr bwMode="auto">
          <a:xfrm>
            <a:off x="65532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5pPr>
            <a:lvl6pPr marL="2286000" algn="l" defTabSz="914400" rtl="0" eaLnBrk="1" latinLnBrk="0" hangingPunct="1">
              <a:defRPr sz="3600" kern="1200">
                <a:solidFill>
                  <a:schemeClr val="tx1"/>
                </a:solidFill>
                <a:latin typeface="Arial" panose="020B0604020202020204" pitchFamily="34" charset="0"/>
                <a:ea typeface="+mn-ea"/>
                <a:cs typeface="+mn-cs"/>
              </a:defRPr>
            </a:lvl6pPr>
            <a:lvl7pPr marL="2743200" algn="l" defTabSz="914400" rtl="0" eaLnBrk="1" latinLnBrk="0" hangingPunct="1">
              <a:defRPr sz="3600" kern="1200">
                <a:solidFill>
                  <a:schemeClr val="tx1"/>
                </a:solidFill>
                <a:latin typeface="Arial" panose="020B0604020202020204" pitchFamily="34" charset="0"/>
                <a:ea typeface="+mn-ea"/>
                <a:cs typeface="+mn-cs"/>
              </a:defRPr>
            </a:lvl7pPr>
            <a:lvl8pPr marL="3200400" algn="l" defTabSz="914400" rtl="0" eaLnBrk="1" latinLnBrk="0" hangingPunct="1">
              <a:defRPr sz="3600" kern="1200">
                <a:solidFill>
                  <a:schemeClr val="tx1"/>
                </a:solidFill>
                <a:latin typeface="Arial" panose="020B0604020202020204" pitchFamily="34" charset="0"/>
                <a:ea typeface="+mn-ea"/>
                <a:cs typeface="+mn-cs"/>
              </a:defRPr>
            </a:lvl8pPr>
            <a:lvl9pPr marL="3657600" algn="l" defTabSz="914400" rtl="0" eaLnBrk="1" latinLnBrk="0" hangingPunct="1">
              <a:defRPr sz="3600" kern="1200">
                <a:solidFill>
                  <a:schemeClr val="tx1"/>
                </a:solidFill>
                <a:latin typeface="Arial" panose="020B0604020202020204" pitchFamily="34" charset="0"/>
                <a:ea typeface="+mn-ea"/>
                <a:cs typeface="+mn-cs"/>
              </a:defRPr>
            </a:lvl9pPr>
          </a:lstStyle>
          <a:p>
            <a:pPr>
              <a:spcBef>
                <a:spcPct val="0"/>
              </a:spcBef>
              <a:buFontTx/>
              <a:buNone/>
              <a:defRPr/>
            </a:pPr>
            <a:fld id="{3588BF29-15F1-410B-85D9-2C308EBA9D94}" type="slidenum">
              <a:rPr lang="en-US" smtClean="0"/>
              <a:pPr>
                <a:spcBef>
                  <a:spcPct val="0"/>
                </a:spcBef>
                <a:buFontTx/>
                <a:buNone/>
                <a:defRPr/>
              </a:pPr>
              <a:t>168</a:t>
            </a:fld>
            <a:endParaRPr lang="en-US" altLang="en-US" sz="1400"/>
          </a:p>
        </p:txBody>
      </p:sp>
      <p:sp>
        <p:nvSpPr>
          <p:cNvPr id="40963" name="Text Box 2">
            <a:extLst>
              <a:ext uri="{FF2B5EF4-FFF2-40B4-BE49-F238E27FC236}">
                <a16:creationId xmlns:a16="http://schemas.microsoft.com/office/drawing/2014/main" id="{DF91CAB8-F905-4B2A-9433-6F5CDEE40908}"/>
              </a:ext>
            </a:extLst>
          </p:cNvPr>
          <p:cNvSpPr txBox="1">
            <a:spLocks noChangeArrowheads="1"/>
          </p:cNvSpPr>
          <p:nvPr/>
        </p:nvSpPr>
        <p:spPr bwMode="auto">
          <a:xfrm>
            <a:off x="1526210" y="309357"/>
            <a:ext cx="24374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dirty="0">
                <a:solidFill>
                  <a:srgbClr val="CC0000"/>
                </a:solidFill>
                <a:latin typeface="Calibri" panose="020F0502020204030204" pitchFamily="34" charset="0"/>
                <a:cs typeface="Calibri" panose="020F0502020204030204" pitchFamily="34" charset="0"/>
              </a:rPr>
              <a:t>CNN Example</a:t>
            </a:r>
          </a:p>
        </p:txBody>
      </p:sp>
      <p:sp>
        <p:nvSpPr>
          <p:cNvPr id="40964" name="Line 3">
            <a:extLst>
              <a:ext uri="{FF2B5EF4-FFF2-40B4-BE49-F238E27FC236}">
                <a16:creationId xmlns:a16="http://schemas.microsoft.com/office/drawing/2014/main" id="{98AB49EF-6031-4EE4-BC8A-9A72DC81A134}"/>
              </a:ext>
            </a:extLst>
          </p:cNvPr>
          <p:cNvSpPr>
            <a:spLocks noChangeShapeType="1"/>
          </p:cNvSpPr>
          <p:nvPr/>
        </p:nvSpPr>
        <p:spPr bwMode="auto">
          <a:xfrm>
            <a:off x="1905000" y="1143000"/>
            <a:ext cx="83058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TextBox 5">
            <a:extLst>
              <a:ext uri="{FF2B5EF4-FFF2-40B4-BE49-F238E27FC236}">
                <a16:creationId xmlns:a16="http://schemas.microsoft.com/office/drawing/2014/main" id="{01DDA21B-FF7B-40AA-A4E7-99CCC5FEA7F1}"/>
              </a:ext>
            </a:extLst>
          </p:cNvPr>
          <p:cNvSpPr txBox="1"/>
          <p:nvPr/>
        </p:nvSpPr>
        <p:spPr>
          <a:xfrm>
            <a:off x="1727686" y="5424957"/>
            <a:ext cx="8915400" cy="830997"/>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When a layer has many input feature maps, the filter is 3-dimensional.</a:t>
            </a:r>
          </a:p>
          <a:p>
            <a:r>
              <a:rPr lang="en-US" sz="2400" dirty="0">
                <a:latin typeface="Calibri" panose="020F0502020204030204" pitchFamily="34" charset="0"/>
                <a:cs typeface="Calibri" panose="020F0502020204030204" pitchFamily="34" charset="0"/>
              </a:rPr>
              <a:t>The CNN ends with a few fully-connected classifier layers (MLP-like).</a:t>
            </a:r>
          </a:p>
        </p:txBody>
      </p:sp>
      <p:sp>
        <p:nvSpPr>
          <p:cNvPr id="7" name="Rectangle 6">
            <a:extLst>
              <a:ext uri="{FF2B5EF4-FFF2-40B4-BE49-F238E27FC236}">
                <a16:creationId xmlns:a16="http://schemas.microsoft.com/office/drawing/2014/main" id="{C512DDD9-EFD8-457A-9F1C-D924D4DCF56C}"/>
              </a:ext>
            </a:extLst>
          </p:cNvPr>
          <p:cNvSpPr/>
          <p:nvPr/>
        </p:nvSpPr>
        <p:spPr>
          <a:xfrm>
            <a:off x="6858513" y="2697029"/>
            <a:ext cx="1330325" cy="1243013"/>
          </a:xfrm>
          <a:prstGeom prst="rect">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a:extLst>
              <a:ext uri="{FF2B5EF4-FFF2-40B4-BE49-F238E27FC236}">
                <a16:creationId xmlns:a16="http://schemas.microsoft.com/office/drawing/2014/main" id="{02529CDE-8EBE-476C-A821-C2D9D9CA5AFF}"/>
              </a:ext>
            </a:extLst>
          </p:cNvPr>
          <p:cNvSpPr/>
          <p:nvPr/>
        </p:nvSpPr>
        <p:spPr>
          <a:xfrm>
            <a:off x="3622829" y="2131162"/>
            <a:ext cx="1330325" cy="124301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a:extLst>
              <a:ext uri="{FF2B5EF4-FFF2-40B4-BE49-F238E27FC236}">
                <a16:creationId xmlns:a16="http://schemas.microsoft.com/office/drawing/2014/main" id="{1D27257E-47E0-4FB0-9CA2-FF297F8F5FCA}"/>
              </a:ext>
            </a:extLst>
          </p:cNvPr>
          <p:cNvSpPr/>
          <p:nvPr/>
        </p:nvSpPr>
        <p:spPr>
          <a:xfrm>
            <a:off x="3175154" y="2567725"/>
            <a:ext cx="1330325" cy="1241425"/>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a:extLst>
              <a:ext uri="{FF2B5EF4-FFF2-40B4-BE49-F238E27FC236}">
                <a16:creationId xmlns:a16="http://schemas.microsoft.com/office/drawing/2014/main" id="{E6B81F9C-6785-4B95-8BF5-CD41EF7517B6}"/>
              </a:ext>
            </a:extLst>
          </p:cNvPr>
          <p:cNvSpPr/>
          <p:nvPr/>
        </p:nvSpPr>
        <p:spPr>
          <a:xfrm>
            <a:off x="2767167" y="3002699"/>
            <a:ext cx="1330325" cy="1243012"/>
          </a:xfrm>
          <a:prstGeom prst="rect">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a:extLst>
              <a:ext uri="{FF2B5EF4-FFF2-40B4-BE49-F238E27FC236}">
                <a16:creationId xmlns:a16="http://schemas.microsoft.com/office/drawing/2014/main" id="{E3B623C1-3F6B-4E16-A0C3-F3942C556973}"/>
              </a:ext>
            </a:extLst>
          </p:cNvPr>
          <p:cNvSpPr/>
          <p:nvPr/>
        </p:nvSpPr>
        <p:spPr>
          <a:xfrm>
            <a:off x="2378229" y="3423387"/>
            <a:ext cx="1330325" cy="12430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a:extLst>
              <a:ext uri="{FF2B5EF4-FFF2-40B4-BE49-F238E27FC236}">
                <a16:creationId xmlns:a16="http://schemas.microsoft.com/office/drawing/2014/main" id="{B30E1C10-0AFE-444F-BD4F-4A077C7144A8}"/>
              </a:ext>
            </a:extLst>
          </p:cNvPr>
          <p:cNvSpPr/>
          <p:nvPr/>
        </p:nvSpPr>
        <p:spPr>
          <a:xfrm>
            <a:off x="1709892" y="3436087"/>
            <a:ext cx="198437" cy="188913"/>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a:extLst>
              <a:ext uri="{FF2B5EF4-FFF2-40B4-BE49-F238E27FC236}">
                <a16:creationId xmlns:a16="http://schemas.microsoft.com/office/drawing/2014/main" id="{26F6F5BF-11C5-4F9A-8B2B-5908BD9B8885}"/>
              </a:ext>
            </a:extLst>
          </p:cNvPr>
          <p:cNvSpPr/>
          <p:nvPr/>
        </p:nvSpPr>
        <p:spPr>
          <a:xfrm>
            <a:off x="2394104" y="3437675"/>
            <a:ext cx="104775" cy="111125"/>
          </a:xfrm>
          <a:prstGeom prst="rect">
            <a:avLst/>
          </a:prstGeom>
          <a:solidFill>
            <a:srgbClr val="66CCFF"/>
          </a:solidFill>
          <a:ln>
            <a:solidFill>
              <a:srgbClr val="66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ectangle 13">
            <a:extLst>
              <a:ext uri="{FF2B5EF4-FFF2-40B4-BE49-F238E27FC236}">
                <a16:creationId xmlns:a16="http://schemas.microsoft.com/office/drawing/2014/main" id="{3C0DEEE7-2C18-4013-AF45-C492654B1A4E}"/>
              </a:ext>
            </a:extLst>
          </p:cNvPr>
          <p:cNvSpPr/>
          <p:nvPr/>
        </p:nvSpPr>
        <p:spPr>
          <a:xfrm>
            <a:off x="2513167" y="3436087"/>
            <a:ext cx="104775" cy="112713"/>
          </a:xfrm>
          <a:prstGeom prst="rect">
            <a:avLst/>
          </a:prstGeom>
          <a:solidFill>
            <a:srgbClr val="66CCFF"/>
          </a:solidFill>
          <a:ln>
            <a:solidFill>
              <a:srgbClr val="66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14">
            <a:extLst>
              <a:ext uri="{FF2B5EF4-FFF2-40B4-BE49-F238E27FC236}">
                <a16:creationId xmlns:a16="http://schemas.microsoft.com/office/drawing/2014/main" id="{23367B04-4E0F-4EA6-9A9D-249495D5D75D}"/>
              </a:ext>
            </a:extLst>
          </p:cNvPr>
          <p:cNvSpPr/>
          <p:nvPr/>
        </p:nvSpPr>
        <p:spPr>
          <a:xfrm>
            <a:off x="2640167" y="3436087"/>
            <a:ext cx="104775" cy="112713"/>
          </a:xfrm>
          <a:prstGeom prst="rect">
            <a:avLst/>
          </a:prstGeom>
          <a:solidFill>
            <a:srgbClr val="66CCFF"/>
          </a:solidFill>
          <a:ln>
            <a:solidFill>
              <a:srgbClr val="66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a:extLst>
              <a:ext uri="{FF2B5EF4-FFF2-40B4-BE49-F238E27FC236}">
                <a16:creationId xmlns:a16="http://schemas.microsoft.com/office/drawing/2014/main" id="{31A36BC2-FDAD-460F-BDCA-89279CCAEA66}"/>
              </a:ext>
            </a:extLst>
          </p:cNvPr>
          <p:cNvSpPr/>
          <p:nvPr/>
        </p:nvSpPr>
        <p:spPr>
          <a:xfrm>
            <a:off x="2375054" y="3423387"/>
            <a:ext cx="1330325" cy="1243013"/>
          </a:xfrm>
          <a:prstGeom prst="rect">
            <a:avLst/>
          </a:prstGeom>
          <a:solidFill>
            <a:srgbClr val="66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16">
            <a:extLst>
              <a:ext uri="{FF2B5EF4-FFF2-40B4-BE49-F238E27FC236}">
                <a16:creationId xmlns:a16="http://schemas.microsoft.com/office/drawing/2014/main" id="{6C00C928-0EF9-4506-93D7-D813BB632D8E}"/>
              </a:ext>
            </a:extLst>
          </p:cNvPr>
          <p:cNvSpPr/>
          <p:nvPr/>
        </p:nvSpPr>
        <p:spPr>
          <a:xfrm>
            <a:off x="1709892" y="3002699"/>
            <a:ext cx="198437" cy="188912"/>
          </a:xfrm>
          <a:prstGeom prst="rect">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ectangle 17">
            <a:extLst>
              <a:ext uri="{FF2B5EF4-FFF2-40B4-BE49-F238E27FC236}">
                <a16:creationId xmlns:a16="http://schemas.microsoft.com/office/drawing/2014/main" id="{3877FACE-141A-4E3B-B2DE-F99AC522A1F9}"/>
              </a:ext>
            </a:extLst>
          </p:cNvPr>
          <p:cNvSpPr/>
          <p:nvPr/>
        </p:nvSpPr>
        <p:spPr>
          <a:xfrm>
            <a:off x="1709892" y="2567725"/>
            <a:ext cx="198437" cy="187325"/>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ectangle 18">
            <a:extLst>
              <a:ext uri="{FF2B5EF4-FFF2-40B4-BE49-F238E27FC236}">
                <a16:creationId xmlns:a16="http://schemas.microsoft.com/office/drawing/2014/main" id="{03A376DB-04D8-4688-998F-9E444FFBED6C}"/>
              </a:ext>
            </a:extLst>
          </p:cNvPr>
          <p:cNvSpPr/>
          <p:nvPr/>
        </p:nvSpPr>
        <p:spPr>
          <a:xfrm>
            <a:off x="1709892" y="2135924"/>
            <a:ext cx="198437" cy="188912"/>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a:extLst>
              <a:ext uri="{FF2B5EF4-FFF2-40B4-BE49-F238E27FC236}">
                <a16:creationId xmlns:a16="http://schemas.microsoft.com/office/drawing/2014/main" id="{41846AB5-9566-44B8-8B23-065046D1AA9F}"/>
              </a:ext>
            </a:extLst>
          </p:cNvPr>
          <p:cNvSpPr/>
          <p:nvPr/>
        </p:nvSpPr>
        <p:spPr>
          <a:xfrm>
            <a:off x="1713067" y="3436087"/>
            <a:ext cx="200025" cy="188913"/>
          </a:xfrm>
          <a:prstGeom prst="rect">
            <a:avLst/>
          </a:prstGeom>
          <a:solidFill>
            <a:srgbClr val="66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Cube 20">
            <a:extLst>
              <a:ext uri="{FF2B5EF4-FFF2-40B4-BE49-F238E27FC236}">
                <a16:creationId xmlns:a16="http://schemas.microsoft.com/office/drawing/2014/main" id="{723F97EF-2756-46F0-8163-58FE10AAA73F}"/>
              </a:ext>
            </a:extLst>
          </p:cNvPr>
          <p:cNvSpPr/>
          <p:nvPr/>
        </p:nvSpPr>
        <p:spPr>
          <a:xfrm>
            <a:off x="5425317" y="1954863"/>
            <a:ext cx="1600200" cy="1620837"/>
          </a:xfrm>
          <a:prstGeom prst="cube">
            <a:avLst>
              <a:gd name="adj" fmla="val 8508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a:extLst>
              <a:ext uri="{FF2B5EF4-FFF2-40B4-BE49-F238E27FC236}">
                <a16:creationId xmlns:a16="http://schemas.microsoft.com/office/drawing/2014/main" id="{D40CBDD8-1362-4CE8-8B5E-DC24173AAABA}"/>
              </a:ext>
            </a:extLst>
          </p:cNvPr>
          <p:cNvSpPr/>
          <p:nvPr/>
        </p:nvSpPr>
        <p:spPr>
          <a:xfrm>
            <a:off x="6410838" y="3371716"/>
            <a:ext cx="1330325" cy="124301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Cube 22">
            <a:extLst>
              <a:ext uri="{FF2B5EF4-FFF2-40B4-BE49-F238E27FC236}">
                <a16:creationId xmlns:a16="http://schemas.microsoft.com/office/drawing/2014/main" id="{BC652A18-38F6-49F3-A715-9BD3CA0F324B}"/>
              </a:ext>
            </a:extLst>
          </p:cNvPr>
          <p:cNvSpPr/>
          <p:nvPr/>
        </p:nvSpPr>
        <p:spPr>
          <a:xfrm>
            <a:off x="5417379" y="1964388"/>
            <a:ext cx="1600200" cy="1620837"/>
          </a:xfrm>
          <a:prstGeom prst="cube">
            <a:avLst>
              <a:gd name="adj" fmla="val 85080"/>
            </a:avLst>
          </a:prstGeom>
          <a:solidFill>
            <a:srgbClr val="66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Cube 23">
            <a:extLst>
              <a:ext uri="{FF2B5EF4-FFF2-40B4-BE49-F238E27FC236}">
                <a16:creationId xmlns:a16="http://schemas.microsoft.com/office/drawing/2014/main" id="{2DF91EFC-B5AF-4F89-8ECC-4A53125F895F}"/>
              </a:ext>
            </a:extLst>
          </p:cNvPr>
          <p:cNvSpPr/>
          <p:nvPr/>
        </p:nvSpPr>
        <p:spPr>
          <a:xfrm>
            <a:off x="2381403" y="2034325"/>
            <a:ext cx="1600200" cy="1620837"/>
          </a:xfrm>
          <a:prstGeom prst="cube">
            <a:avLst>
              <a:gd name="adj" fmla="val 85080"/>
            </a:avLst>
          </a:prstGeom>
          <a:solidFill>
            <a:srgbClr val="66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a:extLst>
              <a:ext uri="{FF2B5EF4-FFF2-40B4-BE49-F238E27FC236}">
                <a16:creationId xmlns:a16="http://schemas.microsoft.com/office/drawing/2014/main" id="{E14237AF-F56C-4190-AA83-45818606E086}"/>
              </a:ext>
            </a:extLst>
          </p:cNvPr>
          <p:cNvSpPr/>
          <p:nvPr/>
        </p:nvSpPr>
        <p:spPr>
          <a:xfrm>
            <a:off x="6437825" y="3417754"/>
            <a:ext cx="104775" cy="112713"/>
          </a:xfrm>
          <a:prstGeom prst="rect">
            <a:avLst/>
          </a:prstGeom>
          <a:solidFill>
            <a:srgbClr val="CDFF0A"/>
          </a:solidFill>
          <a:ln>
            <a:solidFill>
              <a:srgbClr val="CDFF0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a:extLst>
              <a:ext uri="{FF2B5EF4-FFF2-40B4-BE49-F238E27FC236}">
                <a16:creationId xmlns:a16="http://schemas.microsoft.com/office/drawing/2014/main" id="{CF865C55-1FF3-4644-9EA9-6828A845CAB6}"/>
              </a:ext>
            </a:extLst>
          </p:cNvPr>
          <p:cNvSpPr/>
          <p:nvPr/>
        </p:nvSpPr>
        <p:spPr>
          <a:xfrm>
            <a:off x="6414013" y="3368541"/>
            <a:ext cx="1330325" cy="1243012"/>
          </a:xfrm>
          <a:prstGeom prst="rect">
            <a:avLst/>
          </a:prstGeom>
          <a:solidFill>
            <a:srgbClr val="66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Cube 26">
            <a:extLst>
              <a:ext uri="{FF2B5EF4-FFF2-40B4-BE49-F238E27FC236}">
                <a16:creationId xmlns:a16="http://schemas.microsoft.com/office/drawing/2014/main" id="{2CA14303-38A5-434A-BDCE-B98DB5410A4A}"/>
              </a:ext>
            </a:extLst>
          </p:cNvPr>
          <p:cNvSpPr/>
          <p:nvPr/>
        </p:nvSpPr>
        <p:spPr>
          <a:xfrm>
            <a:off x="5441192" y="1302399"/>
            <a:ext cx="1600200" cy="1620838"/>
          </a:xfrm>
          <a:prstGeom prst="cube">
            <a:avLst>
              <a:gd name="adj" fmla="val 85080"/>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Text Box 2">
            <a:extLst>
              <a:ext uri="{FF2B5EF4-FFF2-40B4-BE49-F238E27FC236}">
                <a16:creationId xmlns:a16="http://schemas.microsoft.com/office/drawing/2014/main" id="{761ED526-AC32-40FA-B0EA-56075B5366F0}"/>
              </a:ext>
            </a:extLst>
          </p:cNvPr>
          <p:cNvSpPr txBox="1">
            <a:spLocks noChangeArrowheads="1"/>
          </p:cNvSpPr>
          <p:nvPr/>
        </p:nvSpPr>
        <p:spPr bwMode="auto">
          <a:xfrm>
            <a:off x="1693660" y="4811120"/>
            <a:ext cx="2416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dirty="0">
                <a:latin typeface="Calibri" panose="020F0502020204030204" pitchFamily="34" charset="0"/>
              </a:rPr>
              <a:t>L1: convolution</a:t>
            </a:r>
          </a:p>
        </p:txBody>
      </p:sp>
      <p:sp>
        <p:nvSpPr>
          <p:cNvPr id="29" name="Text Box 2">
            <a:extLst>
              <a:ext uri="{FF2B5EF4-FFF2-40B4-BE49-F238E27FC236}">
                <a16:creationId xmlns:a16="http://schemas.microsoft.com/office/drawing/2014/main" id="{9247F3E4-A80D-4D33-BF11-C1CD02914335}"/>
              </a:ext>
            </a:extLst>
          </p:cNvPr>
          <p:cNvSpPr txBox="1">
            <a:spLocks noChangeArrowheads="1"/>
          </p:cNvSpPr>
          <p:nvPr/>
        </p:nvSpPr>
        <p:spPr bwMode="auto">
          <a:xfrm>
            <a:off x="4976505" y="4794844"/>
            <a:ext cx="24177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dirty="0">
                <a:latin typeface="Calibri" panose="020F0502020204030204" pitchFamily="34" charset="0"/>
              </a:rPr>
              <a:t>L2: convolution</a:t>
            </a:r>
          </a:p>
        </p:txBody>
      </p:sp>
      <p:sp>
        <p:nvSpPr>
          <p:cNvPr id="31" name="Text Box 2">
            <a:extLst>
              <a:ext uri="{FF2B5EF4-FFF2-40B4-BE49-F238E27FC236}">
                <a16:creationId xmlns:a16="http://schemas.microsoft.com/office/drawing/2014/main" id="{816ED68C-382F-48D0-982D-4E485F93B589}"/>
              </a:ext>
            </a:extLst>
          </p:cNvPr>
          <p:cNvSpPr txBox="1">
            <a:spLocks noChangeArrowheads="1"/>
          </p:cNvSpPr>
          <p:nvPr/>
        </p:nvSpPr>
        <p:spPr bwMode="auto">
          <a:xfrm>
            <a:off x="7766982" y="4811450"/>
            <a:ext cx="12627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dirty="0">
                <a:latin typeface="Calibri" panose="020F0502020204030204" pitchFamily="34" charset="0"/>
              </a:rPr>
              <a:t>Pooling</a:t>
            </a:r>
          </a:p>
        </p:txBody>
      </p:sp>
      <p:sp>
        <p:nvSpPr>
          <p:cNvPr id="32" name="Text Box 2">
            <a:extLst>
              <a:ext uri="{FF2B5EF4-FFF2-40B4-BE49-F238E27FC236}">
                <a16:creationId xmlns:a16="http://schemas.microsoft.com/office/drawing/2014/main" id="{F4A867AF-1C73-4861-A642-1BD780A1C375}"/>
              </a:ext>
            </a:extLst>
          </p:cNvPr>
          <p:cNvSpPr txBox="1">
            <a:spLocks noChangeArrowheads="1"/>
          </p:cNvSpPr>
          <p:nvPr/>
        </p:nvSpPr>
        <p:spPr bwMode="auto">
          <a:xfrm>
            <a:off x="9181696" y="4811450"/>
            <a:ext cx="14863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dirty="0">
                <a:latin typeface="Calibri" panose="020F0502020204030204" pitchFamily="34" charset="0"/>
              </a:rPr>
              <a:t>Classifier</a:t>
            </a:r>
          </a:p>
        </p:txBody>
      </p:sp>
      <p:sp>
        <p:nvSpPr>
          <p:cNvPr id="33" name="Rectangle 32">
            <a:extLst>
              <a:ext uri="{FF2B5EF4-FFF2-40B4-BE49-F238E27FC236}">
                <a16:creationId xmlns:a16="http://schemas.microsoft.com/office/drawing/2014/main" id="{BD367158-B4E6-452A-901A-83560EC47ACF}"/>
              </a:ext>
            </a:extLst>
          </p:cNvPr>
          <p:cNvSpPr/>
          <p:nvPr/>
        </p:nvSpPr>
        <p:spPr>
          <a:xfrm>
            <a:off x="8783041" y="3470151"/>
            <a:ext cx="669607" cy="660814"/>
          </a:xfrm>
          <a:prstGeom prst="rect">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ectangle 33">
            <a:extLst>
              <a:ext uri="{FF2B5EF4-FFF2-40B4-BE49-F238E27FC236}">
                <a16:creationId xmlns:a16="http://schemas.microsoft.com/office/drawing/2014/main" id="{C2208F42-3915-4664-9A43-A06C5B8160DD}"/>
              </a:ext>
            </a:extLst>
          </p:cNvPr>
          <p:cNvSpPr/>
          <p:nvPr/>
        </p:nvSpPr>
        <p:spPr>
          <a:xfrm>
            <a:off x="8579046" y="3729688"/>
            <a:ext cx="665163" cy="646123"/>
          </a:xfrm>
          <a:prstGeom prst="rect">
            <a:avLst/>
          </a:prstGeom>
          <a:solidFill>
            <a:srgbClr val="66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5" name="Picture 7" descr="http://neuralnetworksanddeeplearning.com/images/tikz36.png">
            <a:extLst>
              <a:ext uri="{FF2B5EF4-FFF2-40B4-BE49-F238E27FC236}">
                <a16:creationId xmlns:a16="http://schemas.microsoft.com/office/drawing/2014/main" id="{85655C55-694D-457D-8854-0953A1F74C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883" t="9438"/>
          <a:stretch/>
        </p:blipFill>
        <p:spPr bwMode="auto">
          <a:xfrm>
            <a:off x="9519288" y="3362624"/>
            <a:ext cx="1383024" cy="1245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1">
            <a:extLst>
              <a:ext uri="{FF2B5EF4-FFF2-40B4-BE49-F238E27FC236}">
                <a16:creationId xmlns:a16="http://schemas.microsoft.com/office/drawing/2014/main" id="{0D4DEE3B-0861-4B15-BAB2-AE381AD555D9}"/>
              </a:ext>
            </a:extLst>
          </p:cNvPr>
          <p:cNvSpPr txBox="1">
            <a:spLocks noChangeArrowheads="1"/>
          </p:cNvSpPr>
          <p:nvPr/>
        </p:nvSpPr>
        <p:spPr bwMode="auto">
          <a:xfrm>
            <a:off x="4953154" y="152605"/>
            <a:ext cx="6733677" cy="830997"/>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latin typeface="Calibri" panose="020F0502020204030204" pitchFamily="34" charset="0"/>
              </a:rPr>
              <a:t>In our earlier example, the filter was a 2D grid.  But if the previous layer produced a number of feature maps, the filter could consider a (say) 5x5 grid in all feature maps.  It therefore becomes a 3D filter, a 4x5x5 grid in this example.</a:t>
            </a:r>
          </a:p>
        </p:txBody>
      </p:sp>
    </p:spTree>
    <p:extLst>
      <p:ext uri="{BB962C8B-B14F-4D97-AF65-F5344CB8AC3E}">
        <p14:creationId xmlns:p14="http://schemas.microsoft.com/office/powerpoint/2010/main" val="364432653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cs231n.github.io/assets/nn1/neural_net2.jpe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905153" y="436760"/>
            <a:ext cx="3415528" cy="1675380"/>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http://cs231n.github.io/assets/cnn/cnn.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3251" y="2847832"/>
            <a:ext cx="5419725" cy="1924051"/>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2125834" y="5008343"/>
            <a:ext cx="7936686" cy="1477328"/>
          </a:xfrm>
          <a:prstGeom prst="rect">
            <a:avLst/>
          </a:prstGeom>
        </p:spPr>
        <p:txBody>
          <a:bodyPr wrap="square">
            <a:spAutoFit/>
          </a:bodyPr>
          <a:lstStyle/>
          <a:p>
            <a:r>
              <a:rPr lang="en-US" dirty="0">
                <a:solidFill>
                  <a:srgbClr val="575651"/>
                </a:solidFill>
                <a:latin typeface="Roboto"/>
              </a:rPr>
              <a:t>A CNN arranges its neurons in three dimensions (width, height, depth). Every layer of a CNN transforms the 3D input volume to a 3D output volume. In this example, the red input layer holds the image, so its width and height would be the dimensions of the image, and the depth would be 3 (Red, Green, Blue channels).</a:t>
            </a:r>
          </a:p>
        </p:txBody>
      </p:sp>
      <p:sp>
        <p:nvSpPr>
          <p:cNvPr id="6" name="Rectangle 5"/>
          <p:cNvSpPr/>
          <p:nvPr/>
        </p:nvSpPr>
        <p:spPr>
          <a:xfrm>
            <a:off x="3905152" y="2175603"/>
            <a:ext cx="3595921" cy="369332"/>
          </a:xfrm>
          <a:prstGeom prst="rect">
            <a:avLst/>
          </a:prstGeom>
        </p:spPr>
        <p:txBody>
          <a:bodyPr wrap="none">
            <a:spAutoFit/>
          </a:bodyPr>
          <a:lstStyle/>
          <a:p>
            <a:r>
              <a:rPr lang="en-US" dirty="0">
                <a:solidFill>
                  <a:srgbClr val="575651"/>
                </a:solidFill>
                <a:latin typeface="Roboto"/>
              </a:rPr>
              <a:t>A regular 3-layer Neural Network.</a:t>
            </a:r>
          </a:p>
        </p:txBody>
      </p:sp>
    </p:spTree>
    <p:extLst>
      <p:ext uri="{BB962C8B-B14F-4D97-AF65-F5344CB8AC3E}">
        <p14:creationId xmlns:p14="http://schemas.microsoft.com/office/powerpoint/2010/main" val="28944773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675530" y="516813"/>
            <a:ext cx="4908176" cy="445922"/>
          </a:xfrm>
          <a:prstGeom prst="rect">
            <a:avLst/>
          </a:prstGeom>
        </p:spPr>
        <p:txBody>
          <a:bodyPr vert="horz" wrap="square" lIns="0" tIns="11206" rIns="0" bIns="0" rtlCol="0" anchor="ctr">
            <a:spAutoFit/>
          </a:bodyPr>
          <a:lstStyle/>
          <a:p>
            <a:pPr marL="11206">
              <a:spcBef>
                <a:spcPts val="88"/>
              </a:spcBef>
            </a:pPr>
            <a:r>
              <a:rPr sz="2824" spc="-13" dirty="0"/>
              <a:t>Two</a:t>
            </a:r>
            <a:r>
              <a:rPr lang="en-US" sz="2824" spc="-13" dirty="0"/>
              <a:t>-D</a:t>
            </a:r>
            <a:r>
              <a:rPr sz="2824" spc="-13" dirty="0"/>
              <a:t>imensional</a:t>
            </a:r>
            <a:r>
              <a:rPr sz="2824" spc="-62" dirty="0"/>
              <a:t> </a:t>
            </a:r>
            <a:r>
              <a:rPr lang="en-US" sz="2824" spc="-13" dirty="0"/>
              <a:t>C</a:t>
            </a:r>
            <a:r>
              <a:rPr sz="2824" spc="-13" dirty="0"/>
              <a:t>onvolution</a:t>
            </a:r>
            <a:endParaRPr sz="2824" dirty="0"/>
          </a:p>
        </p:txBody>
      </p:sp>
      <p:sp>
        <p:nvSpPr>
          <p:cNvPr id="5" name="object 5"/>
          <p:cNvSpPr txBox="1"/>
          <p:nvPr/>
        </p:nvSpPr>
        <p:spPr>
          <a:xfrm>
            <a:off x="2153123" y="1316019"/>
            <a:ext cx="7739343" cy="786686"/>
          </a:xfrm>
          <a:prstGeom prst="rect">
            <a:avLst/>
          </a:prstGeom>
        </p:spPr>
        <p:txBody>
          <a:bodyPr vert="horz" wrap="square" lIns="0" tIns="70037" rIns="0" bIns="0" rtlCol="0">
            <a:spAutoFit/>
          </a:bodyPr>
          <a:lstStyle/>
          <a:p>
            <a:pPr marL="310419" indent="-299213">
              <a:spcBef>
                <a:spcPts val="552"/>
              </a:spcBef>
              <a:buChar char="•"/>
              <a:tabLst>
                <a:tab pos="309859" algn="l"/>
                <a:tab pos="310419" algn="l"/>
              </a:tabLst>
            </a:pPr>
            <a:r>
              <a:rPr sz="2118" spc="-13" dirty="0">
                <a:solidFill>
                  <a:srgbClr val="3333CC"/>
                </a:solidFill>
                <a:latin typeface="Arial"/>
                <a:cs typeface="Arial"/>
              </a:rPr>
              <a:t>Convolutions over more than </a:t>
            </a:r>
            <a:r>
              <a:rPr sz="2118" spc="-9" dirty="0">
                <a:solidFill>
                  <a:srgbClr val="3333CC"/>
                </a:solidFill>
                <a:latin typeface="Arial"/>
                <a:cs typeface="Arial"/>
              </a:rPr>
              <a:t>one</a:t>
            </a:r>
            <a:r>
              <a:rPr sz="2118" spc="-57" dirty="0">
                <a:solidFill>
                  <a:srgbClr val="3333CC"/>
                </a:solidFill>
                <a:latin typeface="Arial"/>
                <a:cs typeface="Arial"/>
              </a:rPr>
              <a:t> </a:t>
            </a:r>
            <a:r>
              <a:rPr sz="2118" spc="-9" dirty="0">
                <a:solidFill>
                  <a:srgbClr val="3333CC"/>
                </a:solidFill>
                <a:latin typeface="Arial"/>
                <a:cs typeface="Arial"/>
              </a:rPr>
              <a:t>axis</a:t>
            </a:r>
            <a:endParaRPr sz="2118" dirty="0">
              <a:latin typeface="Arial"/>
              <a:cs typeface="Arial"/>
            </a:endParaRPr>
          </a:p>
          <a:p>
            <a:pPr marL="310419" indent="-299213">
              <a:spcBef>
                <a:spcPts val="468"/>
              </a:spcBef>
              <a:buChar char="•"/>
              <a:tabLst>
                <a:tab pos="309859" algn="l"/>
                <a:tab pos="310419" algn="l"/>
              </a:tabLst>
            </a:pPr>
            <a:r>
              <a:rPr lang="en-US" sz="2118" spc="-9" dirty="0">
                <a:solidFill>
                  <a:srgbClr val="3333CC"/>
                </a:solidFill>
                <a:latin typeface="Arial"/>
                <a:cs typeface="Arial"/>
              </a:rPr>
              <a:t>For </a:t>
            </a:r>
            <a:r>
              <a:rPr sz="2118" dirty="0">
                <a:solidFill>
                  <a:srgbClr val="3333CC"/>
                </a:solidFill>
                <a:latin typeface="Arial"/>
                <a:cs typeface="Arial"/>
              </a:rPr>
              <a:t>a </a:t>
            </a:r>
            <a:r>
              <a:rPr sz="2118" spc="-9" dirty="0">
                <a:solidFill>
                  <a:srgbClr val="3333CC"/>
                </a:solidFill>
                <a:latin typeface="Arial"/>
                <a:cs typeface="Arial"/>
              </a:rPr>
              <a:t>2D </a:t>
            </a:r>
            <a:r>
              <a:rPr sz="2118" spc="-13" dirty="0">
                <a:solidFill>
                  <a:srgbClr val="3333CC"/>
                </a:solidFill>
                <a:latin typeface="Arial"/>
                <a:cs typeface="Arial"/>
              </a:rPr>
              <a:t>image </a:t>
            </a:r>
            <a:r>
              <a:rPr sz="2118" i="1" dirty="0">
                <a:latin typeface="Times New Roman" panose="02020603050405020304" pitchFamily="18" charset="0"/>
                <a:cs typeface="Times New Roman" panose="02020603050405020304" pitchFamily="18" charset="0"/>
              </a:rPr>
              <a:t>I</a:t>
            </a:r>
            <a:r>
              <a:rPr sz="2118" i="1" dirty="0">
                <a:latin typeface="Calibri"/>
                <a:cs typeface="Calibri"/>
              </a:rPr>
              <a:t> </a:t>
            </a:r>
            <a:r>
              <a:rPr sz="2118" spc="-9" dirty="0">
                <a:solidFill>
                  <a:srgbClr val="3333CC"/>
                </a:solidFill>
                <a:latin typeface="Arial"/>
                <a:cs typeface="Arial"/>
              </a:rPr>
              <a:t>as input and </a:t>
            </a:r>
            <a:r>
              <a:rPr sz="2118" dirty="0">
                <a:solidFill>
                  <a:srgbClr val="3333CC"/>
                </a:solidFill>
                <a:latin typeface="Arial"/>
                <a:cs typeface="Arial"/>
              </a:rPr>
              <a:t>a </a:t>
            </a:r>
            <a:r>
              <a:rPr sz="2118" spc="-9" dirty="0">
                <a:solidFill>
                  <a:srgbClr val="3333CC"/>
                </a:solidFill>
                <a:latin typeface="Arial"/>
                <a:cs typeface="Arial"/>
              </a:rPr>
              <a:t>2D </a:t>
            </a:r>
            <a:r>
              <a:rPr sz="2118" spc="-13" dirty="0">
                <a:solidFill>
                  <a:srgbClr val="3333CC"/>
                </a:solidFill>
                <a:latin typeface="Arial"/>
                <a:cs typeface="Arial"/>
              </a:rPr>
              <a:t>kernel </a:t>
            </a:r>
            <a:r>
              <a:rPr sz="2118" i="1" dirty="0">
                <a:latin typeface="Times New Roman"/>
                <a:cs typeface="Times New Roman"/>
              </a:rPr>
              <a:t>K </a:t>
            </a:r>
            <a:r>
              <a:rPr sz="2118" spc="-9" dirty="0">
                <a:solidFill>
                  <a:srgbClr val="3333CC"/>
                </a:solidFill>
                <a:latin typeface="Arial"/>
                <a:cs typeface="Arial"/>
              </a:rPr>
              <a:t>we</a:t>
            </a:r>
            <a:r>
              <a:rPr sz="2118" spc="-101" dirty="0">
                <a:solidFill>
                  <a:srgbClr val="3333CC"/>
                </a:solidFill>
                <a:latin typeface="Arial"/>
                <a:cs typeface="Arial"/>
              </a:rPr>
              <a:t> </a:t>
            </a:r>
            <a:r>
              <a:rPr sz="2118" spc="-13" dirty="0">
                <a:solidFill>
                  <a:srgbClr val="3333CC"/>
                </a:solidFill>
                <a:latin typeface="Arial"/>
                <a:cs typeface="Arial"/>
              </a:rPr>
              <a:t>have</a:t>
            </a:r>
            <a:endParaRPr sz="2118" dirty="0">
              <a:latin typeface="Arial"/>
              <a:cs typeface="Arial"/>
            </a:endParaRPr>
          </a:p>
        </p:txBody>
      </p:sp>
      <p:sp>
        <p:nvSpPr>
          <p:cNvPr id="6" name="object 6"/>
          <p:cNvSpPr txBox="1"/>
          <p:nvPr/>
        </p:nvSpPr>
        <p:spPr>
          <a:xfrm>
            <a:off x="3764756" y="2294544"/>
            <a:ext cx="3997699" cy="411075"/>
          </a:xfrm>
          <a:prstGeom prst="rect">
            <a:avLst/>
          </a:prstGeom>
          <a:ln w="9419">
            <a:solidFill>
              <a:srgbClr val="000000"/>
            </a:solidFill>
          </a:ln>
        </p:spPr>
        <p:txBody>
          <a:bodyPr vert="horz" wrap="square" lIns="0" tIns="0" rIns="0" bIns="0" rtlCol="0">
            <a:spAutoFit/>
          </a:bodyPr>
          <a:lstStyle/>
          <a:p>
            <a:pPr marR="2802" algn="ctr">
              <a:lnSpc>
                <a:spcPts val="2149"/>
              </a:lnSpc>
            </a:pPr>
            <a:r>
              <a:rPr sz="1412" i="1" spc="84" dirty="0">
                <a:latin typeface="Cambria"/>
                <a:cs typeface="Cambria"/>
              </a:rPr>
              <a:t>S</a:t>
            </a:r>
            <a:r>
              <a:rPr sz="1412" spc="84" dirty="0">
                <a:latin typeface="Calibri"/>
                <a:cs typeface="Calibri"/>
              </a:rPr>
              <a:t>(</a:t>
            </a:r>
            <a:r>
              <a:rPr sz="1412" i="1" spc="84" dirty="0">
                <a:latin typeface="Cambria"/>
                <a:cs typeface="Cambria"/>
              </a:rPr>
              <a:t>i</a:t>
            </a:r>
            <a:r>
              <a:rPr sz="1412" spc="84" dirty="0">
                <a:latin typeface="Calibri"/>
                <a:cs typeface="Calibri"/>
              </a:rPr>
              <a:t>,</a:t>
            </a:r>
            <a:r>
              <a:rPr sz="1412" spc="-79" dirty="0">
                <a:latin typeface="Calibri"/>
                <a:cs typeface="Calibri"/>
              </a:rPr>
              <a:t> </a:t>
            </a:r>
            <a:r>
              <a:rPr sz="1412" i="1" spc="159" dirty="0">
                <a:latin typeface="Cambria"/>
                <a:cs typeface="Cambria"/>
              </a:rPr>
              <a:t>j</a:t>
            </a:r>
            <a:r>
              <a:rPr sz="1412" spc="159" dirty="0">
                <a:latin typeface="Calibri"/>
                <a:cs typeface="Calibri"/>
              </a:rPr>
              <a:t>)</a:t>
            </a:r>
            <a:r>
              <a:rPr sz="1412" spc="-66" dirty="0">
                <a:latin typeface="Calibri"/>
                <a:cs typeface="Calibri"/>
              </a:rPr>
              <a:t> </a:t>
            </a:r>
            <a:r>
              <a:rPr sz="1412" spc="159" dirty="0">
                <a:latin typeface="Segoe UI Symbol"/>
                <a:cs typeface="Segoe UI Symbol"/>
              </a:rPr>
              <a:t>=</a:t>
            </a:r>
            <a:r>
              <a:rPr sz="1412" spc="-124" dirty="0">
                <a:latin typeface="Segoe UI Symbol"/>
                <a:cs typeface="Segoe UI Symbol"/>
              </a:rPr>
              <a:t> </a:t>
            </a:r>
            <a:r>
              <a:rPr sz="1412" spc="88" dirty="0">
                <a:latin typeface="Calibri"/>
                <a:cs typeface="Calibri"/>
              </a:rPr>
              <a:t>(</a:t>
            </a:r>
            <a:r>
              <a:rPr sz="1412" i="1" spc="88" dirty="0">
                <a:latin typeface="Cambria"/>
                <a:cs typeface="Cambria"/>
              </a:rPr>
              <a:t>I</a:t>
            </a:r>
            <a:r>
              <a:rPr sz="1412" i="1" spc="128" dirty="0">
                <a:latin typeface="Cambria"/>
                <a:cs typeface="Cambria"/>
              </a:rPr>
              <a:t> </a:t>
            </a:r>
            <a:r>
              <a:rPr sz="1412" spc="18" dirty="0">
                <a:latin typeface="Calibri"/>
                <a:cs typeface="Calibri"/>
              </a:rPr>
              <a:t>*</a:t>
            </a:r>
            <a:r>
              <a:rPr sz="1412" spc="-106" dirty="0">
                <a:latin typeface="Calibri"/>
                <a:cs typeface="Calibri"/>
              </a:rPr>
              <a:t> </a:t>
            </a:r>
            <a:r>
              <a:rPr sz="1412" i="1" spc="260" dirty="0">
                <a:latin typeface="Cambria"/>
                <a:cs typeface="Cambria"/>
              </a:rPr>
              <a:t>K</a:t>
            </a:r>
            <a:r>
              <a:rPr sz="1412" i="1" spc="-168" dirty="0">
                <a:latin typeface="Cambria"/>
                <a:cs typeface="Cambria"/>
              </a:rPr>
              <a:t> </a:t>
            </a:r>
            <a:r>
              <a:rPr sz="1412" spc="66" dirty="0">
                <a:latin typeface="Calibri"/>
                <a:cs typeface="Calibri"/>
              </a:rPr>
              <a:t>)(</a:t>
            </a:r>
            <a:r>
              <a:rPr sz="1412" i="1" spc="66" dirty="0">
                <a:latin typeface="Cambria"/>
                <a:cs typeface="Cambria"/>
              </a:rPr>
              <a:t>i</a:t>
            </a:r>
            <a:r>
              <a:rPr sz="1412" spc="66" dirty="0">
                <a:latin typeface="Calibri"/>
                <a:cs typeface="Calibri"/>
              </a:rPr>
              <a:t>,</a:t>
            </a:r>
            <a:r>
              <a:rPr sz="1412" spc="-75" dirty="0">
                <a:latin typeface="Calibri"/>
                <a:cs typeface="Calibri"/>
              </a:rPr>
              <a:t> </a:t>
            </a:r>
            <a:r>
              <a:rPr sz="1412" i="1" spc="159" dirty="0">
                <a:latin typeface="Cambria"/>
                <a:cs typeface="Cambria"/>
              </a:rPr>
              <a:t>j</a:t>
            </a:r>
            <a:r>
              <a:rPr sz="1412" spc="159" dirty="0">
                <a:latin typeface="Calibri"/>
                <a:cs typeface="Calibri"/>
              </a:rPr>
              <a:t>)</a:t>
            </a:r>
            <a:r>
              <a:rPr sz="1412" spc="-66" dirty="0">
                <a:latin typeface="Calibri"/>
                <a:cs typeface="Calibri"/>
              </a:rPr>
              <a:t> </a:t>
            </a:r>
            <a:r>
              <a:rPr sz="1412" spc="159" dirty="0">
                <a:latin typeface="Segoe UI Symbol"/>
                <a:cs typeface="Segoe UI Symbol"/>
              </a:rPr>
              <a:t>=</a:t>
            </a:r>
            <a:r>
              <a:rPr sz="1412" spc="-18" dirty="0">
                <a:latin typeface="Segoe UI Symbol"/>
                <a:cs typeface="Segoe UI Symbol"/>
              </a:rPr>
              <a:t> </a:t>
            </a:r>
            <a:r>
              <a:rPr sz="3243" spc="265" baseline="-7936" dirty="0">
                <a:latin typeface="Segoe UI Symbol"/>
                <a:cs typeface="Segoe UI Symbol"/>
              </a:rPr>
              <a:t>∑∑</a:t>
            </a:r>
            <a:r>
              <a:rPr sz="1412" i="1" spc="176" dirty="0">
                <a:latin typeface="Cambria"/>
                <a:cs typeface="Cambria"/>
              </a:rPr>
              <a:t>I</a:t>
            </a:r>
            <a:r>
              <a:rPr sz="1412" spc="176" dirty="0">
                <a:latin typeface="Calibri"/>
                <a:cs typeface="Calibri"/>
              </a:rPr>
              <a:t>(</a:t>
            </a:r>
            <a:r>
              <a:rPr sz="1412" i="1" spc="176" dirty="0">
                <a:latin typeface="Cambria"/>
                <a:cs typeface="Cambria"/>
              </a:rPr>
              <a:t>m</a:t>
            </a:r>
            <a:r>
              <a:rPr sz="1412" spc="176" dirty="0">
                <a:latin typeface="Calibri"/>
                <a:cs typeface="Calibri"/>
              </a:rPr>
              <a:t>,</a:t>
            </a:r>
            <a:r>
              <a:rPr sz="1412" i="1" spc="176" dirty="0">
                <a:latin typeface="Cambria"/>
                <a:cs typeface="Cambria"/>
              </a:rPr>
              <a:t>n</a:t>
            </a:r>
            <a:r>
              <a:rPr sz="1412" spc="176" dirty="0">
                <a:latin typeface="Calibri"/>
                <a:cs typeface="Calibri"/>
              </a:rPr>
              <a:t>)</a:t>
            </a:r>
            <a:r>
              <a:rPr sz="1412" i="1" spc="176" dirty="0">
                <a:latin typeface="Cambria"/>
                <a:cs typeface="Cambria"/>
              </a:rPr>
              <a:t>K</a:t>
            </a:r>
            <a:r>
              <a:rPr sz="1412" spc="176" dirty="0">
                <a:latin typeface="Calibri"/>
                <a:cs typeface="Calibri"/>
              </a:rPr>
              <a:t>(</a:t>
            </a:r>
            <a:r>
              <a:rPr sz="1412" i="1" spc="176" dirty="0">
                <a:latin typeface="Cambria"/>
                <a:cs typeface="Cambria"/>
              </a:rPr>
              <a:t>i</a:t>
            </a:r>
            <a:r>
              <a:rPr sz="1412" i="1" dirty="0">
                <a:latin typeface="Cambria"/>
                <a:cs typeface="Cambria"/>
              </a:rPr>
              <a:t> </a:t>
            </a:r>
            <a:r>
              <a:rPr sz="1412" spc="159" dirty="0">
                <a:latin typeface="Segoe UI Symbol"/>
                <a:cs typeface="Segoe UI Symbol"/>
              </a:rPr>
              <a:t>−</a:t>
            </a:r>
            <a:r>
              <a:rPr sz="1412" spc="-243" dirty="0">
                <a:latin typeface="Segoe UI Symbol"/>
                <a:cs typeface="Segoe UI Symbol"/>
              </a:rPr>
              <a:t> </a:t>
            </a:r>
            <a:r>
              <a:rPr sz="1412" i="1" spc="44" dirty="0">
                <a:latin typeface="Cambria"/>
                <a:cs typeface="Cambria"/>
              </a:rPr>
              <a:t>m</a:t>
            </a:r>
            <a:r>
              <a:rPr sz="1412" spc="44" dirty="0">
                <a:latin typeface="Calibri"/>
                <a:cs typeface="Calibri"/>
              </a:rPr>
              <a:t>,</a:t>
            </a:r>
            <a:r>
              <a:rPr sz="1412" spc="-75" dirty="0">
                <a:latin typeface="Calibri"/>
                <a:cs typeface="Calibri"/>
              </a:rPr>
              <a:t> </a:t>
            </a:r>
            <a:r>
              <a:rPr sz="1412" i="1" spc="66" dirty="0">
                <a:latin typeface="Cambria"/>
                <a:cs typeface="Cambria"/>
              </a:rPr>
              <a:t>j</a:t>
            </a:r>
            <a:r>
              <a:rPr sz="1412" i="1" spc="62" dirty="0">
                <a:latin typeface="Cambria"/>
                <a:cs typeface="Cambria"/>
              </a:rPr>
              <a:t> </a:t>
            </a:r>
            <a:r>
              <a:rPr sz="1412" spc="159" dirty="0">
                <a:latin typeface="Segoe UI Symbol"/>
                <a:cs typeface="Segoe UI Symbol"/>
              </a:rPr>
              <a:t>−</a:t>
            </a:r>
            <a:r>
              <a:rPr sz="1412" spc="-243" dirty="0">
                <a:latin typeface="Segoe UI Symbol"/>
                <a:cs typeface="Segoe UI Symbol"/>
              </a:rPr>
              <a:t> </a:t>
            </a:r>
            <a:r>
              <a:rPr sz="1412" i="1" spc="124" dirty="0">
                <a:latin typeface="Cambria"/>
                <a:cs typeface="Cambria"/>
              </a:rPr>
              <a:t>n</a:t>
            </a:r>
            <a:r>
              <a:rPr sz="1412" spc="124" dirty="0">
                <a:latin typeface="Calibri"/>
                <a:cs typeface="Calibri"/>
              </a:rPr>
              <a:t>)</a:t>
            </a:r>
            <a:endParaRPr sz="1412">
              <a:latin typeface="Calibri"/>
              <a:cs typeface="Calibri"/>
            </a:endParaRPr>
          </a:p>
          <a:p>
            <a:pPr marL="39223" algn="ctr">
              <a:spcBef>
                <a:spcPts val="115"/>
              </a:spcBef>
              <a:tabLst>
                <a:tab pos="307618" algn="l"/>
              </a:tabLst>
            </a:pPr>
            <a:r>
              <a:rPr sz="838" i="1" spc="13" dirty="0">
                <a:latin typeface="Cambria"/>
                <a:cs typeface="Cambria"/>
              </a:rPr>
              <a:t>m	</a:t>
            </a:r>
            <a:r>
              <a:rPr sz="838" i="1" spc="22" dirty="0">
                <a:latin typeface="Cambria"/>
                <a:cs typeface="Cambria"/>
              </a:rPr>
              <a:t>n</a:t>
            </a:r>
            <a:endParaRPr sz="838">
              <a:latin typeface="Cambria"/>
              <a:cs typeface="Cambria"/>
            </a:endParaRPr>
          </a:p>
        </p:txBody>
      </p:sp>
      <p:sp>
        <p:nvSpPr>
          <p:cNvPr id="7" name="object 7"/>
          <p:cNvSpPr/>
          <p:nvPr/>
        </p:nvSpPr>
        <p:spPr>
          <a:xfrm>
            <a:off x="1010686" y="4238141"/>
            <a:ext cx="5157321" cy="2359211"/>
          </a:xfrm>
          <a:prstGeom prst="rect">
            <a:avLst/>
          </a:prstGeom>
          <a:blipFill>
            <a:blip r:embed="rId2" cstate="print"/>
            <a:stretch>
              <a:fillRect/>
            </a:stretch>
          </a:blipFill>
        </p:spPr>
        <p:txBody>
          <a:bodyPr wrap="square" lIns="0" tIns="0" rIns="0" bIns="0" rtlCol="0"/>
          <a:lstStyle/>
          <a:p>
            <a:endParaRPr sz="1588"/>
          </a:p>
        </p:txBody>
      </p:sp>
      <p:sp>
        <p:nvSpPr>
          <p:cNvPr id="8" name="object 8"/>
          <p:cNvSpPr/>
          <p:nvPr/>
        </p:nvSpPr>
        <p:spPr>
          <a:xfrm>
            <a:off x="8263505" y="3463067"/>
            <a:ext cx="2858518" cy="2811523"/>
          </a:xfrm>
          <a:prstGeom prst="rect">
            <a:avLst/>
          </a:prstGeom>
          <a:blipFill>
            <a:blip r:embed="rId3" cstate="print"/>
            <a:stretch>
              <a:fillRect/>
            </a:stretch>
          </a:blipFill>
        </p:spPr>
        <p:txBody>
          <a:bodyPr wrap="square" lIns="0" tIns="0" rIns="0" bIns="0" rtlCol="0"/>
          <a:lstStyle/>
          <a:p>
            <a:endParaRPr sz="1588"/>
          </a:p>
        </p:txBody>
      </p:sp>
      <p:sp>
        <p:nvSpPr>
          <p:cNvPr id="9" name="object 9"/>
          <p:cNvSpPr/>
          <p:nvPr/>
        </p:nvSpPr>
        <p:spPr>
          <a:xfrm>
            <a:off x="8191652" y="3426685"/>
            <a:ext cx="3160931" cy="2914502"/>
          </a:xfrm>
          <a:custGeom>
            <a:avLst/>
            <a:gdLst/>
            <a:ahLst/>
            <a:cxnLst/>
            <a:rect l="l" t="t" r="r" b="b"/>
            <a:pathLst>
              <a:path w="1818004" h="1821179">
                <a:moveTo>
                  <a:pt x="0" y="0"/>
                </a:moveTo>
                <a:lnTo>
                  <a:pt x="1817899" y="0"/>
                </a:lnTo>
                <a:lnTo>
                  <a:pt x="1817899" y="1821038"/>
                </a:lnTo>
                <a:lnTo>
                  <a:pt x="0" y="1821038"/>
                </a:lnTo>
                <a:lnTo>
                  <a:pt x="0" y="0"/>
                </a:lnTo>
                <a:close/>
              </a:path>
            </a:pathLst>
          </a:custGeom>
          <a:ln w="9419">
            <a:solidFill>
              <a:srgbClr val="000000"/>
            </a:solidFill>
          </a:ln>
        </p:spPr>
        <p:txBody>
          <a:bodyPr wrap="square" lIns="0" tIns="0" rIns="0" bIns="0" rtlCol="0"/>
          <a:lstStyle/>
          <a:p>
            <a:endParaRPr sz="1588"/>
          </a:p>
        </p:txBody>
      </p:sp>
      <p:sp>
        <p:nvSpPr>
          <p:cNvPr id="10" name="object 10"/>
          <p:cNvSpPr txBox="1"/>
          <p:nvPr/>
        </p:nvSpPr>
        <p:spPr>
          <a:xfrm>
            <a:off x="8291817" y="3033186"/>
            <a:ext cx="3348799" cy="288314"/>
          </a:xfrm>
          <a:prstGeom prst="rect">
            <a:avLst/>
          </a:prstGeom>
        </p:spPr>
        <p:txBody>
          <a:bodyPr vert="horz" wrap="square" lIns="0" tIns="11206" rIns="0" bIns="0" rtlCol="0">
            <a:spAutoFit/>
          </a:bodyPr>
          <a:lstStyle/>
          <a:p>
            <a:pPr marL="33619">
              <a:spcBef>
                <a:spcPts val="88"/>
              </a:spcBef>
            </a:pPr>
            <a:r>
              <a:rPr spc="-13" dirty="0">
                <a:solidFill>
                  <a:srgbClr val="006600"/>
                </a:solidFill>
                <a:latin typeface="Arial"/>
                <a:cs typeface="Arial"/>
              </a:rPr>
              <a:t>Kernels </a:t>
            </a:r>
            <a:r>
              <a:rPr i="1" spc="-13" dirty="0">
                <a:latin typeface="Times New Roman"/>
                <a:cs typeface="Times New Roman"/>
              </a:rPr>
              <a:t>K</a:t>
            </a:r>
            <a:r>
              <a:rPr i="1" spc="-19" baseline="-15151" dirty="0">
                <a:latin typeface="Times New Roman"/>
                <a:cs typeface="Times New Roman"/>
              </a:rPr>
              <a:t>1</a:t>
            </a:r>
            <a:r>
              <a:rPr i="1" spc="-13" dirty="0">
                <a:latin typeface="Times New Roman"/>
                <a:cs typeface="Times New Roman"/>
              </a:rPr>
              <a:t>-K</a:t>
            </a:r>
            <a:r>
              <a:rPr i="1" spc="-19" baseline="-15151" dirty="0">
                <a:latin typeface="Times New Roman"/>
                <a:cs typeface="Times New Roman"/>
              </a:rPr>
              <a:t>4 </a:t>
            </a:r>
            <a:r>
              <a:rPr spc="-4" dirty="0">
                <a:solidFill>
                  <a:srgbClr val="006600"/>
                </a:solidFill>
                <a:latin typeface="Arial"/>
                <a:cs typeface="Arial"/>
              </a:rPr>
              <a:t>for </a:t>
            </a:r>
            <a:r>
              <a:rPr spc="-9" dirty="0">
                <a:solidFill>
                  <a:srgbClr val="006600"/>
                </a:solidFill>
                <a:latin typeface="Arial"/>
                <a:cs typeface="Arial"/>
              </a:rPr>
              <a:t>line</a:t>
            </a:r>
            <a:r>
              <a:rPr spc="-180" dirty="0">
                <a:solidFill>
                  <a:srgbClr val="006600"/>
                </a:solidFill>
                <a:latin typeface="Arial"/>
                <a:cs typeface="Arial"/>
              </a:rPr>
              <a:t> </a:t>
            </a:r>
            <a:r>
              <a:rPr spc="-9" dirty="0">
                <a:solidFill>
                  <a:srgbClr val="006600"/>
                </a:solidFill>
                <a:latin typeface="Arial"/>
                <a:cs typeface="Arial"/>
              </a:rPr>
              <a:t>detection</a:t>
            </a:r>
            <a:endParaRPr dirty="0">
              <a:latin typeface="Arial"/>
              <a:cs typeface="Arial"/>
            </a:endParaRPr>
          </a:p>
        </p:txBody>
      </p:sp>
      <p:sp>
        <p:nvSpPr>
          <p:cNvPr id="11" name="object 11"/>
          <p:cNvSpPr txBox="1"/>
          <p:nvPr/>
        </p:nvSpPr>
        <p:spPr>
          <a:xfrm>
            <a:off x="695400" y="3380288"/>
            <a:ext cx="5688632" cy="737581"/>
          </a:xfrm>
          <a:prstGeom prst="rect">
            <a:avLst/>
          </a:prstGeom>
        </p:spPr>
        <p:txBody>
          <a:bodyPr vert="horz" wrap="square" lIns="0" tIns="126626" rIns="0" bIns="0" rtlCol="0">
            <a:spAutoFit/>
          </a:bodyPr>
          <a:lstStyle/>
          <a:p>
            <a:pPr marL="11206">
              <a:spcBef>
                <a:spcPts val="997"/>
              </a:spcBef>
            </a:pPr>
            <a:r>
              <a:rPr spc="-13" dirty="0">
                <a:solidFill>
                  <a:srgbClr val="006600"/>
                </a:solidFill>
                <a:latin typeface="Arial"/>
                <a:cs typeface="Arial"/>
              </a:rPr>
              <a:t>Sharply peaked </a:t>
            </a:r>
            <a:r>
              <a:rPr spc="-9" dirty="0">
                <a:solidFill>
                  <a:srgbClr val="006600"/>
                </a:solidFill>
                <a:latin typeface="Arial"/>
                <a:cs typeface="Arial"/>
              </a:rPr>
              <a:t>kernel </a:t>
            </a:r>
            <a:r>
              <a:rPr i="1" dirty="0">
                <a:latin typeface="Calibri"/>
                <a:cs typeface="Calibri"/>
              </a:rPr>
              <a:t>K </a:t>
            </a:r>
            <a:r>
              <a:rPr spc="-4" dirty="0">
                <a:solidFill>
                  <a:srgbClr val="006600"/>
                </a:solidFill>
                <a:latin typeface="Arial"/>
                <a:cs typeface="Arial"/>
              </a:rPr>
              <a:t>for </a:t>
            </a:r>
            <a:r>
              <a:rPr spc="-13" dirty="0">
                <a:solidFill>
                  <a:srgbClr val="006600"/>
                </a:solidFill>
                <a:latin typeface="Arial"/>
                <a:cs typeface="Arial"/>
              </a:rPr>
              <a:t>edge </a:t>
            </a:r>
            <a:r>
              <a:rPr spc="-9" dirty="0">
                <a:solidFill>
                  <a:srgbClr val="006600"/>
                </a:solidFill>
                <a:latin typeface="Arial"/>
                <a:cs typeface="Arial"/>
              </a:rPr>
              <a:t>detection</a:t>
            </a:r>
            <a:endParaRPr dirty="0">
              <a:latin typeface="Arial"/>
              <a:cs typeface="Arial"/>
            </a:endParaRPr>
          </a:p>
          <a:p>
            <a:pPr marL="262232" algn="ctr">
              <a:spcBef>
                <a:spcPts val="909"/>
              </a:spcBef>
              <a:tabLst>
                <a:tab pos="1326287" algn="l"/>
                <a:tab pos="2389782" algn="l"/>
              </a:tabLst>
            </a:pPr>
            <a:r>
              <a:rPr sz="1412" i="1" spc="-4" dirty="0">
                <a:latin typeface="Times New Roman"/>
                <a:cs typeface="Times New Roman"/>
              </a:rPr>
              <a:t>I</a:t>
            </a:r>
            <a:r>
              <a:rPr sz="1412" spc="-4" dirty="0">
                <a:latin typeface="Times New Roman"/>
                <a:cs typeface="Times New Roman"/>
              </a:rPr>
              <a:t>(</a:t>
            </a:r>
            <a:r>
              <a:rPr sz="1412" i="1" spc="-4" dirty="0">
                <a:latin typeface="Times New Roman"/>
                <a:cs typeface="Times New Roman"/>
              </a:rPr>
              <a:t>i </a:t>
            </a:r>
            <a:r>
              <a:rPr sz="1412" i="1" dirty="0">
                <a:latin typeface="Times New Roman"/>
                <a:cs typeface="Times New Roman"/>
              </a:rPr>
              <a:t>,</a:t>
            </a:r>
            <a:r>
              <a:rPr sz="1412" i="1" spc="-9" dirty="0">
                <a:latin typeface="Times New Roman"/>
                <a:cs typeface="Times New Roman"/>
              </a:rPr>
              <a:t> </a:t>
            </a:r>
            <a:r>
              <a:rPr sz="1412" i="1" dirty="0">
                <a:latin typeface="Times New Roman"/>
                <a:cs typeface="Times New Roman"/>
              </a:rPr>
              <a:t>j</a:t>
            </a:r>
            <a:r>
              <a:rPr sz="1412" dirty="0">
                <a:latin typeface="Times New Roman"/>
                <a:cs typeface="Times New Roman"/>
              </a:rPr>
              <a:t>)	</a:t>
            </a:r>
            <a:r>
              <a:rPr sz="1412" i="1" spc="-9" dirty="0">
                <a:latin typeface="Times New Roman"/>
                <a:cs typeface="Times New Roman"/>
              </a:rPr>
              <a:t>K</a:t>
            </a:r>
            <a:r>
              <a:rPr sz="1412" spc="-9" dirty="0">
                <a:latin typeface="Times New Roman"/>
                <a:cs typeface="Times New Roman"/>
              </a:rPr>
              <a:t>(</a:t>
            </a:r>
            <a:r>
              <a:rPr sz="1412" i="1" spc="-9" dirty="0">
                <a:latin typeface="Times New Roman"/>
                <a:cs typeface="Times New Roman"/>
              </a:rPr>
              <a:t>i</a:t>
            </a:r>
            <a:r>
              <a:rPr sz="1412" i="1" spc="-4" dirty="0">
                <a:latin typeface="Times New Roman"/>
                <a:cs typeface="Times New Roman"/>
              </a:rPr>
              <a:t> </a:t>
            </a:r>
            <a:r>
              <a:rPr sz="1412" i="1" dirty="0">
                <a:latin typeface="Times New Roman"/>
                <a:cs typeface="Times New Roman"/>
              </a:rPr>
              <a:t>,</a:t>
            </a:r>
            <a:r>
              <a:rPr sz="1412" i="1" spc="-9" dirty="0">
                <a:latin typeface="Times New Roman"/>
                <a:cs typeface="Times New Roman"/>
              </a:rPr>
              <a:t> </a:t>
            </a:r>
            <a:r>
              <a:rPr sz="1412" i="1" dirty="0">
                <a:latin typeface="Times New Roman"/>
                <a:cs typeface="Times New Roman"/>
              </a:rPr>
              <a:t>j</a:t>
            </a:r>
            <a:r>
              <a:rPr sz="1412" dirty="0">
                <a:latin typeface="Times New Roman"/>
                <a:cs typeface="Times New Roman"/>
              </a:rPr>
              <a:t>)	</a:t>
            </a:r>
            <a:r>
              <a:rPr sz="1412" i="1" spc="-4" dirty="0">
                <a:latin typeface="Times New Roman"/>
                <a:cs typeface="Times New Roman"/>
              </a:rPr>
              <a:t>S</a:t>
            </a:r>
            <a:r>
              <a:rPr sz="1412" spc="-4" dirty="0">
                <a:latin typeface="Times New Roman"/>
                <a:cs typeface="Times New Roman"/>
              </a:rPr>
              <a:t>(</a:t>
            </a:r>
            <a:r>
              <a:rPr sz="1412" i="1" spc="-4" dirty="0">
                <a:latin typeface="Times New Roman"/>
                <a:cs typeface="Times New Roman"/>
              </a:rPr>
              <a:t>i </a:t>
            </a:r>
            <a:r>
              <a:rPr sz="1412" i="1" dirty="0">
                <a:latin typeface="Times New Roman"/>
                <a:cs typeface="Times New Roman"/>
              </a:rPr>
              <a:t>,</a:t>
            </a:r>
            <a:r>
              <a:rPr sz="1412" i="1" spc="-26" dirty="0">
                <a:latin typeface="Times New Roman"/>
                <a:cs typeface="Times New Roman"/>
              </a:rPr>
              <a:t> </a:t>
            </a:r>
            <a:r>
              <a:rPr sz="1412" i="1" dirty="0">
                <a:latin typeface="Times New Roman"/>
                <a:cs typeface="Times New Roman"/>
              </a:rPr>
              <a:t>j</a:t>
            </a:r>
            <a:r>
              <a:rPr sz="1412" dirty="0">
                <a:latin typeface="Times New Roman"/>
                <a:cs typeface="Times New Roman"/>
              </a:rPr>
              <a:t>)</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lh6.googleusercontent.com/9EPLb5QL-elPew1ap23xJpEzHYCmpGkMAic3EreGzBqiHCu60xoTBv0p8HPKtYGmv3YanVcOXp30f2WrS1ZDOKwHy5hanJkp4vXu-mw4u9H-ilMwEqzq7gq_VYADaKjVQwXCe1Uv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0789" y="2401427"/>
            <a:ext cx="6924675" cy="211455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2207342" y="4887208"/>
            <a:ext cx="4572000" cy="1508105"/>
          </a:xfrm>
          <a:prstGeom prst="rect">
            <a:avLst/>
          </a:prstGeom>
        </p:spPr>
        <p:txBody>
          <a:bodyPr>
            <a:spAutoFit/>
          </a:bodyPr>
          <a:lstStyle/>
          <a:p>
            <a:r>
              <a:rPr lang="en-US" sz="1400" dirty="0" err="1">
                <a:solidFill>
                  <a:srgbClr val="000000"/>
                </a:solidFill>
                <a:latin typeface="Arial" panose="020B0604020202020204" pitchFamily="34" charset="0"/>
              </a:rPr>
              <a:t>LeNet</a:t>
            </a:r>
            <a:r>
              <a:rPr lang="en-US" sz="1400" dirty="0">
                <a:solidFill>
                  <a:srgbClr val="000000"/>
                </a:solidFill>
                <a:latin typeface="Arial" panose="020B0604020202020204" pitchFamily="34" charset="0"/>
              </a:rPr>
              <a:t>: a layered model composed of convolution and subsampling operations followed by a holistic representation and ultimately a classifier for handwritten digits. [ </a:t>
            </a:r>
            <a:r>
              <a:rPr lang="en-US" sz="1400" dirty="0" err="1">
                <a:solidFill>
                  <a:srgbClr val="000000"/>
                </a:solidFill>
                <a:latin typeface="Arial" panose="020B0604020202020204" pitchFamily="34" charset="0"/>
              </a:rPr>
              <a:t>LeNet</a:t>
            </a:r>
            <a:r>
              <a:rPr lang="en-US" sz="1400" dirty="0">
                <a:solidFill>
                  <a:srgbClr val="000000"/>
                </a:solidFill>
                <a:latin typeface="Arial" panose="020B0604020202020204" pitchFamily="34" charset="0"/>
              </a:rPr>
              <a:t> ]</a:t>
            </a:r>
            <a:endParaRPr lang="en-US" dirty="0"/>
          </a:p>
          <a:p>
            <a:br>
              <a:rPr lang="en-US" dirty="0"/>
            </a:br>
            <a:endParaRPr lang="en-US" dirty="0"/>
          </a:p>
        </p:txBody>
      </p:sp>
      <p:sp>
        <p:nvSpPr>
          <p:cNvPr id="6" name="TextBox 5"/>
          <p:cNvSpPr txBox="1"/>
          <p:nvPr/>
        </p:nvSpPr>
        <p:spPr>
          <a:xfrm>
            <a:off x="2207343" y="993019"/>
            <a:ext cx="5495287" cy="369332"/>
          </a:xfrm>
          <a:prstGeom prst="rect">
            <a:avLst/>
          </a:prstGeom>
          <a:noFill/>
        </p:spPr>
        <p:txBody>
          <a:bodyPr wrap="none" rtlCol="0">
            <a:spAutoFit/>
          </a:bodyPr>
          <a:lstStyle/>
          <a:p>
            <a:r>
              <a:rPr lang="en-US" dirty="0"/>
              <a:t>Convolutional Neural Networks: 1998.  Input 32*32. CPU</a:t>
            </a:r>
          </a:p>
        </p:txBody>
      </p:sp>
    </p:spTree>
    <p:extLst>
      <p:ext uri="{BB962C8B-B14F-4D97-AF65-F5344CB8AC3E}">
        <p14:creationId xmlns:p14="http://schemas.microsoft.com/office/powerpoint/2010/main" val="134305934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6.googleusercontent.com/X9gcHB1AjMILXTXD1tMDx3LXSnYR-RdBj809gLw1jcwfKgzInz-d6CWHrja1ZPIteH1M07Zd0nGcbuw3rZPC_NWO-oLiDH7aJeQmwSIIR5KyQcahNZh_6QlP2GeZRc3umAgHWijWt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054" y="1674718"/>
            <a:ext cx="6924675" cy="235267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1969612" y="4405859"/>
            <a:ext cx="4572000" cy="1723549"/>
          </a:xfrm>
          <a:prstGeom prst="rect">
            <a:avLst/>
          </a:prstGeom>
        </p:spPr>
        <p:txBody>
          <a:bodyPr>
            <a:spAutoFit/>
          </a:bodyPr>
          <a:lstStyle/>
          <a:p>
            <a:r>
              <a:rPr lang="en-US" sz="1400" dirty="0" err="1">
                <a:solidFill>
                  <a:srgbClr val="000000"/>
                </a:solidFill>
                <a:latin typeface="Arial" panose="020B0604020202020204" pitchFamily="34" charset="0"/>
              </a:rPr>
              <a:t>AlexNet</a:t>
            </a:r>
            <a:r>
              <a:rPr lang="en-US" sz="1400" dirty="0">
                <a:solidFill>
                  <a:srgbClr val="000000"/>
                </a:solidFill>
                <a:latin typeface="Arial" panose="020B0604020202020204" pitchFamily="34" charset="0"/>
              </a:rPr>
              <a:t>: a layered model composed of convolution, subsampling, and further operations followed by a holistic representation and all-in-all a landmark classifier on</a:t>
            </a:r>
            <a:endParaRPr lang="en-US" dirty="0"/>
          </a:p>
          <a:p>
            <a:r>
              <a:rPr lang="en-US" sz="1400" dirty="0">
                <a:solidFill>
                  <a:srgbClr val="000000"/>
                </a:solidFill>
                <a:latin typeface="Arial" panose="020B0604020202020204" pitchFamily="34" charset="0"/>
              </a:rPr>
              <a:t>ILSVRC12. [ </a:t>
            </a:r>
            <a:r>
              <a:rPr lang="en-US" sz="1400" dirty="0" err="1">
                <a:solidFill>
                  <a:srgbClr val="000000"/>
                </a:solidFill>
                <a:latin typeface="Arial" panose="020B0604020202020204" pitchFamily="34" charset="0"/>
              </a:rPr>
              <a:t>AlexNet</a:t>
            </a:r>
            <a:r>
              <a:rPr lang="en-US" sz="1400" dirty="0">
                <a:solidFill>
                  <a:srgbClr val="000000"/>
                </a:solidFill>
                <a:latin typeface="Arial" panose="020B0604020202020204" pitchFamily="34" charset="0"/>
              </a:rPr>
              <a:t> ]</a:t>
            </a:r>
            <a:endParaRPr lang="en-US" dirty="0"/>
          </a:p>
          <a:p>
            <a:br>
              <a:rPr lang="en-US" dirty="0"/>
            </a:br>
            <a:endParaRPr lang="en-US" dirty="0"/>
          </a:p>
        </p:txBody>
      </p:sp>
      <p:sp>
        <p:nvSpPr>
          <p:cNvPr id="3" name="Rectangle 2"/>
          <p:cNvSpPr/>
          <p:nvPr/>
        </p:nvSpPr>
        <p:spPr>
          <a:xfrm>
            <a:off x="6545887" y="4405859"/>
            <a:ext cx="4572000" cy="1508105"/>
          </a:xfrm>
          <a:prstGeom prst="rect">
            <a:avLst/>
          </a:prstGeom>
        </p:spPr>
        <p:txBody>
          <a:bodyPr>
            <a:spAutoFit/>
          </a:bodyPr>
          <a:lstStyle/>
          <a:p>
            <a:r>
              <a:rPr lang="en-US" sz="1400" dirty="0">
                <a:solidFill>
                  <a:srgbClr val="000000"/>
                </a:solidFill>
                <a:latin typeface="Arial" panose="020B0604020202020204" pitchFamily="34" charset="0"/>
              </a:rPr>
              <a:t>+ data</a:t>
            </a:r>
            <a:endParaRPr lang="en-US" dirty="0"/>
          </a:p>
          <a:p>
            <a:r>
              <a:rPr lang="en-US" sz="1400" dirty="0">
                <a:solidFill>
                  <a:srgbClr val="000000"/>
                </a:solidFill>
                <a:latin typeface="Arial" panose="020B0604020202020204" pitchFamily="34" charset="0"/>
              </a:rPr>
              <a:t>+ </a:t>
            </a:r>
            <a:r>
              <a:rPr lang="en-US" sz="1400" dirty="0" err="1">
                <a:solidFill>
                  <a:srgbClr val="000000"/>
                </a:solidFill>
                <a:latin typeface="Arial" panose="020B0604020202020204" pitchFamily="34" charset="0"/>
              </a:rPr>
              <a:t>gpu</a:t>
            </a:r>
            <a:endParaRPr lang="en-US" dirty="0"/>
          </a:p>
          <a:p>
            <a:r>
              <a:rPr lang="en-US" sz="1400" dirty="0">
                <a:solidFill>
                  <a:srgbClr val="000000"/>
                </a:solidFill>
                <a:latin typeface="Arial" panose="020B0604020202020204" pitchFamily="34" charset="0"/>
              </a:rPr>
              <a:t>+ non-saturating nonlinearity</a:t>
            </a:r>
            <a:endParaRPr lang="en-US" dirty="0"/>
          </a:p>
          <a:p>
            <a:r>
              <a:rPr lang="en-US" sz="1400" dirty="0">
                <a:solidFill>
                  <a:srgbClr val="000000"/>
                </a:solidFill>
                <a:latin typeface="Arial" panose="020B0604020202020204" pitchFamily="34" charset="0"/>
              </a:rPr>
              <a:t>+ regularization</a:t>
            </a:r>
            <a:endParaRPr lang="en-US" dirty="0"/>
          </a:p>
          <a:p>
            <a:br>
              <a:rPr lang="en-US" dirty="0"/>
            </a:br>
            <a:endParaRPr lang="en-US" dirty="0"/>
          </a:p>
        </p:txBody>
      </p:sp>
      <p:sp>
        <p:nvSpPr>
          <p:cNvPr id="5" name="TextBox 4"/>
          <p:cNvSpPr txBox="1"/>
          <p:nvPr/>
        </p:nvSpPr>
        <p:spPr>
          <a:xfrm>
            <a:off x="2359743" y="814010"/>
            <a:ext cx="5984972" cy="369332"/>
          </a:xfrm>
          <a:prstGeom prst="rect">
            <a:avLst/>
          </a:prstGeom>
          <a:noFill/>
        </p:spPr>
        <p:txBody>
          <a:bodyPr wrap="none" rtlCol="0">
            <a:spAutoFit/>
          </a:bodyPr>
          <a:lstStyle/>
          <a:p>
            <a:r>
              <a:rPr lang="en-US" dirty="0"/>
              <a:t>Convolutional Neural Networks: 2012. Input 224*224*3. GPU.</a:t>
            </a:r>
          </a:p>
        </p:txBody>
      </p:sp>
    </p:spTree>
    <p:extLst>
      <p:ext uri="{BB962C8B-B14F-4D97-AF65-F5344CB8AC3E}">
        <p14:creationId xmlns:p14="http://schemas.microsoft.com/office/powerpoint/2010/main" val="48636521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neuroscientific basis for CNN</a:t>
            </a:r>
          </a:p>
        </p:txBody>
      </p:sp>
      <p:sp>
        <p:nvSpPr>
          <p:cNvPr id="3" name="Content Placeholder 2"/>
          <p:cNvSpPr>
            <a:spLocks noGrp="1"/>
          </p:cNvSpPr>
          <p:nvPr>
            <p:ph idx="1"/>
          </p:nvPr>
        </p:nvSpPr>
        <p:spPr>
          <a:xfrm>
            <a:off x="2138855" y="1334200"/>
            <a:ext cx="8229600" cy="4525963"/>
          </a:xfrm>
        </p:spPr>
        <p:txBody>
          <a:bodyPr>
            <a:normAutofit fontScale="55000" lnSpcReduction="20000"/>
          </a:bodyPr>
          <a:lstStyle/>
          <a:p>
            <a:pPr marL="0" indent="0">
              <a:buNone/>
            </a:pPr>
            <a:endParaRPr lang="en-US" dirty="0"/>
          </a:p>
          <a:p>
            <a:r>
              <a:rPr lang="en-US" dirty="0"/>
              <a:t>The primary visual cortex, V1, about which we know the most</a:t>
            </a:r>
          </a:p>
          <a:p>
            <a:r>
              <a:rPr lang="en-US" dirty="0"/>
              <a:t>The brain region LGN, lateral geniculate nucleus, at the back of the head carries the signal from the eye to V1, a convolutional layer captures three aspects of V1</a:t>
            </a:r>
          </a:p>
          <a:p>
            <a:pPr lvl="1"/>
            <a:r>
              <a:rPr lang="en-US" dirty="0"/>
              <a:t>It has a 2-dimensional structure</a:t>
            </a:r>
          </a:p>
          <a:p>
            <a:pPr lvl="1"/>
            <a:r>
              <a:rPr lang="en-US" dirty="0"/>
              <a:t>V1 contains many simple cells, linear units</a:t>
            </a:r>
          </a:p>
          <a:p>
            <a:pPr lvl="1"/>
            <a:r>
              <a:rPr lang="en-US" dirty="0"/>
              <a:t>V1 has many complex cells, corresponding to features with shift invariance, similar to pooling</a:t>
            </a:r>
          </a:p>
          <a:p>
            <a:r>
              <a:rPr lang="en-US" dirty="0"/>
              <a:t>When viewing an object, info flows from the retina, through LGN, to V1, then onward to V2, then V4, then IT, </a:t>
            </a:r>
            <a:r>
              <a:rPr lang="en-US" dirty="0" err="1"/>
              <a:t>inferotemporal</a:t>
            </a:r>
            <a:r>
              <a:rPr lang="en-US" dirty="0"/>
              <a:t> cortex, corresponding to the last layer of CNN features</a:t>
            </a:r>
          </a:p>
          <a:p>
            <a:r>
              <a:rPr lang="en-US" dirty="0"/>
              <a:t>Not modeled at all. The mammalian vision system develops an attention mechanism</a:t>
            </a:r>
          </a:p>
          <a:p>
            <a:pPr lvl="1"/>
            <a:r>
              <a:rPr lang="en-US" dirty="0"/>
              <a:t>The human eye is mostly very low resolution, except for a tiny patch fovea. </a:t>
            </a:r>
          </a:p>
          <a:p>
            <a:pPr lvl="1"/>
            <a:r>
              <a:rPr lang="en-US" dirty="0"/>
              <a:t>The human brain makes several eye movements saccades to salient parts of the scene</a:t>
            </a:r>
          </a:p>
          <a:p>
            <a:pPr lvl="1"/>
            <a:r>
              <a:rPr lang="en-US" dirty="0"/>
              <a:t>The human vision perceives 3D</a:t>
            </a:r>
          </a:p>
          <a:p>
            <a:r>
              <a:rPr lang="en-US" dirty="0"/>
              <a:t>A simple cell responds to a specific spatial frequency of brightness in a specific direction at a specific location --- Gabor-like functions</a:t>
            </a:r>
          </a:p>
        </p:txBody>
      </p:sp>
    </p:spTree>
    <p:extLst>
      <p:ext uri="{BB962C8B-B14F-4D97-AF65-F5344CB8AC3E}">
        <p14:creationId xmlns:p14="http://schemas.microsoft.com/office/powerpoint/2010/main" val="116447332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Receptive field</a:t>
            </a:r>
          </a:p>
        </p:txBody>
      </p:sp>
      <p:pic>
        <p:nvPicPr>
          <p:cNvPr id="9218" name="Picture 2" descr="http://cs231n.github.io/assets/cnn/depthcol.jpe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162355" y="1946466"/>
            <a:ext cx="3519577" cy="247280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cs231n.github.io/assets/nn1/neuron_model.jpe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026988" y="1946466"/>
            <a:ext cx="4333986" cy="24728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559170" y="4711823"/>
            <a:ext cx="7366959" cy="1600438"/>
          </a:xfrm>
          <a:prstGeom prst="rect">
            <a:avLst/>
          </a:prstGeom>
        </p:spPr>
        <p:txBody>
          <a:bodyPr wrap="square">
            <a:spAutoFit/>
          </a:bodyPr>
          <a:lstStyle/>
          <a:p>
            <a:r>
              <a:rPr lang="en-US" sz="1400" dirty="0"/>
              <a:t>Left: An example input volume in red (e.g. a 32x32x3 CIFAR-10 image), and an example volume of neurons in the first Convolutional layer. Each neuron in the convolutional layer is connected only to a local region in the input volume spatially, but to the full depth (i.e. all color channels). Note, there are multiple neurons (5 in this example) along the depth, all looking at the same region in the input - see discussion of depth columns in text below. Right: The neurons from the Neural Network chapter remain unchanged: They still compute a dot product of their weights with the input followed by a non-linearity, but their connectivity is now restricted to be local spatially.</a:t>
            </a:r>
          </a:p>
        </p:txBody>
      </p:sp>
    </p:spTree>
    <p:extLst>
      <p:ext uri="{BB962C8B-B14F-4D97-AF65-F5344CB8AC3E}">
        <p14:creationId xmlns:p14="http://schemas.microsoft.com/office/powerpoint/2010/main" val="82150110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Receptive field</a:t>
            </a:r>
          </a:p>
        </p:txBody>
      </p:sp>
      <p:pic>
        <p:nvPicPr>
          <p:cNvPr id="3" name="Picture 2"/>
          <p:cNvPicPr>
            <a:picLocks noChangeAspect="1"/>
          </p:cNvPicPr>
          <p:nvPr/>
        </p:nvPicPr>
        <p:blipFill>
          <a:blip r:embed="rId2"/>
          <a:stretch>
            <a:fillRect/>
          </a:stretch>
        </p:blipFill>
        <p:spPr>
          <a:xfrm>
            <a:off x="1981200" y="1720260"/>
            <a:ext cx="7745124" cy="3885485"/>
          </a:xfrm>
          <a:prstGeom prst="rect">
            <a:avLst/>
          </a:prstGeom>
        </p:spPr>
      </p:pic>
    </p:spTree>
    <p:extLst>
      <p:ext uri="{BB962C8B-B14F-4D97-AF65-F5344CB8AC3E}">
        <p14:creationId xmlns:p14="http://schemas.microsoft.com/office/powerpoint/2010/main" val="268942154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Gabor functions</a:t>
            </a:r>
          </a:p>
        </p:txBody>
      </p:sp>
      <p:pic>
        <p:nvPicPr>
          <p:cNvPr id="4" name="Picture 3"/>
          <p:cNvPicPr>
            <a:picLocks noChangeAspect="1"/>
          </p:cNvPicPr>
          <p:nvPr/>
        </p:nvPicPr>
        <p:blipFill>
          <a:blip r:embed="rId2"/>
          <a:stretch>
            <a:fillRect/>
          </a:stretch>
        </p:blipFill>
        <p:spPr>
          <a:xfrm>
            <a:off x="2110596" y="1949057"/>
            <a:ext cx="8100204" cy="3158225"/>
          </a:xfrm>
          <a:prstGeom prst="rect">
            <a:avLst/>
          </a:prstGeom>
        </p:spPr>
      </p:pic>
    </p:spTree>
    <p:extLst>
      <p:ext uri="{BB962C8B-B14F-4D97-AF65-F5344CB8AC3E}">
        <p14:creationId xmlns:p14="http://schemas.microsoft.com/office/powerpoint/2010/main" val="211294389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Gabor-like learned features</a:t>
            </a:r>
          </a:p>
        </p:txBody>
      </p:sp>
      <p:pic>
        <p:nvPicPr>
          <p:cNvPr id="3" name="Picture 2"/>
          <p:cNvPicPr>
            <a:picLocks noChangeAspect="1"/>
          </p:cNvPicPr>
          <p:nvPr/>
        </p:nvPicPr>
        <p:blipFill>
          <a:blip r:embed="rId2"/>
          <a:stretch>
            <a:fillRect/>
          </a:stretch>
        </p:blipFill>
        <p:spPr>
          <a:xfrm>
            <a:off x="2119223" y="1726524"/>
            <a:ext cx="7487728" cy="3759877"/>
          </a:xfrm>
          <a:prstGeom prst="rect">
            <a:avLst/>
          </a:prstGeom>
        </p:spPr>
      </p:pic>
    </p:spTree>
    <p:extLst>
      <p:ext uri="{BB962C8B-B14F-4D97-AF65-F5344CB8AC3E}">
        <p14:creationId xmlns:p14="http://schemas.microsoft.com/office/powerpoint/2010/main" val="223658734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52650" y="1601746"/>
            <a:ext cx="7886700" cy="566822"/>
          </a:xfrm>
          <a:prstGeom prst="rect">
            <a:avLst/>
          </a:prstGeom>
        </p:spPr>
        <p:txBody>
          <a:bodyPr vert="horz" wrap="square" lIns="0" tIns="12700" rIns="0" bIns="0" rtlCol="0" anchor="ctr">
            <a:spAutoFit/>
          </a:bodyPr>
          <a:lstStyle/>
          <a:p>
            <a:pPr marL="12700">
              <a:spcBef>
                <a:spcPts val="100"/>
              </a:spcBef>
            </a:pPr>
            <a:r>
              <a:rPr dirty="0"/>
              <a:t>A </a:t>
            </a:r>
            <a:r>
              <a:rPr spc="-5" dirty="0"/>
              <a:t>bit of</a:t>
            </a:r>
            <a:r>
              <a:rPr spc="-100" dirty="0"/>
              <a:t> </a:t>
            </a:r>
            <a:r>
              <a:rPr spc="-5" dirty="0"/>
              <a:t>history:</a:t>
            </a:r>
          </a:p>
        </p:txBody>
      </p:sp>
      <p:sp>
        <p:nvSpPr>
          <p:cNvPr id="3" name="object 3"/>
          <p:cNvSpPr txBox="1"/>
          <p:nvPr/>
        </p:nvSpPr>
        <p:spPr>
          <a:xfrm>
            <a:off x="2531300" y="236458"/>
            <a:ext cx="5179695" cy="1131078"/>
          </a:xfrm>
          <a:prstGeom prst="rect">
            <a:avLst/>
          </a:prstGeom>
        </p:spPr>
        <p:txBody>
          <a:bodyPr vert="horz" wrap="square" lIns="0" tIns="27939" rIns="0" bIns="0" rtlCol="0">
            <a:spAutoFit/>
          </a:bodyPr>
          <a:lstStyle/>
          <a:p>
            <a:pPr marL="12700" marR="141605">
              <a:lnSpc>
                <a:spcPts val="2850"/>
              </a:lnSpc>
              <a:spcBef>
                <a:spcPts val="219"/>
              </a:spcBef>
            </a:pPr>
            <a:r>
              <a:rPr sz="2400" b="1" spc="-5" dirty="0">
                <a:latin typeface="Arial"/>
                <a:cs typeface="Arial"/>
              </a:rPr>
              <a:t>Gradient-based learning applied</a:t>
            </a:r>
            <a:r>
              <a:rPr sz="2400" b="1" spc="-100" dirty="0">
                <a:latin typeface="Arial"/>
                <a:cs typeface="Arial"/>
              </a:rPr>
              <a:t> </a:t>
            </a:r>
            <a:r>
              <a:rPr sz="2400" b="1" dirty="0">
                <a:latin typeface="Arial"/>
                <a:cs typeface="Arial"/>
              </a:rPr>
              <a:t>to  </a:t>
            </a:r>
            <a:r>
              <a:rPr sz="2400" b="1" spc="-5" dirty="0">
                <a:latin typeface="Arial"/>
                <a:cs typeface="Arial"/>
              </a:rPr>
              <a:t>document</a:t>
            </a:r>
            <a:r>
              <a:rPr sz="2400" b="1" spc="-15" dirty="0">
                <a:latin typeface="Arial"/>
                <a:cs typeface="Arial"/>
              </a:rPr>
              <a:t> </a:t>
            </a:r>
            <a:r>
              <a:rPr sz="2400" b="1" spc="-5" dirty="0">
                <a:latin typeface="Arial"/>
                <a:cs typeface="Arial"/>
              </a:rPr>
              <a:t>recognition</a:t>
            </a:r>
            <a:endParaRPr sz="2400" dirty="0">
              <a:latin typeface="Arial"/>
              <a:cs typeface="Arial"/>
            </a:endParaRPr>
          </a:p>
          <a:p>
            <a:pPr marL="12700">
              <a:lnSpc>
                <a:spcPts val="2760"/>
              </a:lnSpc>
            </a:pPr>
            <a:r>
              <a:rPr sz="2400" i="1" spc="-5" dirty="0">
                <a:latin typeface="Arial"/>
                <a:cs typeface="Arial"/>
              </a:rPr>
              <a:t>[LeCun, Bottou, Bengio, Haffner</a:t>
            </a:r>
            <a:r>
              <a:rPr sz="2400" i="1" spc="-100" dirty="0">
                <a:latin typeface="Arial"/>
                <a:cs typeface="Arial"/>
              </a:rPr>
              <a:t> </a:t>
            </a:r>
            <a:r>
              <a:rPr sz="2400" i="1" spc="-5" dirty="0">
                <a:latin typeface="Arial"/>
                <a:cs typeface="Arial"/>
              </a:rPr>
              <a:t>1998]</a:t>
            </a:r>
            <a:endParaRPr sz="2400" dirty="0">
              <a:latin typeface="Arial"/>
              <a:cs typeface="Arial"/>
            </a:endParaRPr>
          </a:p>
        </p:txBody>
      </p:sp>
      <p:sp>
        <p:nvSpPr>
          <p:cNvPr id="4" name="object 4"/>
          <p:cNvSpPr txBox="1"/>
          <p:nvPr/>
        </p:nvSpPr>
        <p:spPr>
          <a:xfrm>
            <a:off x="6003461" y="4943352"/>
            <a:ext cx="657860" cy="228268"/>
          </a:xfrm>
          <a:prstGeom prst="rect">
            <a:avLst/>
          </a:prstGeom>
        </p:spPr>
        <p:txBody>
          <a:bodyPr vert="horz" wrap="square" lIns="0" tIns="12700" rIns="0" bIns="0" rtlCol="0">
            <a:spAutoFit/>
          </a:bodyPr>
          <a:lstStyle/>
          <a:p>
            <a:pPr marL="12700">
              <a:spcBef>
                <a:spcPts val="100"/>
              </a:spcBef>
            </a:pPr>
            <a:r>
              <a:rPr sz="1400" spc="-5" dirty="0">
                <a:latin typeface="Arial"/>
                <a:cs typeface="Arial"/>
              </a:rPr>
              <a:t>LeNet-5</a:t>
            </a:r>
            <a:endParaRPr sz="1400">
              <a:latin typeface="Arial"/>
              <a:cs typeface="Arial"/>
            </a:endParaRPr>
          </a:p>
        </p:txBody>
      </p:sp>
      <p:sp>
        <p:nvSpPr>
          <p:cNvPr id="5" name="object 5"/>
          <p:cNvSpPr/>
          <p:nvPr/>
        </p:nvSpPr>
        <p:spPr>
          <a:xfrm>
            <a:off x="3222234" y="3066170"/>
            <a:ext cx="6086150" cy="1850946"/>
          </a:xfrm>
          <a:prstGeom prst="rect">
            <a:avLst/>
          </a:prstGeom>
          <a:blipFill>
            <a:blip r:embed="rId2" cstate="print"/>
            <a:stretch>
              <a:fillRect/>
            </a:stretch>
          </a:blipFill>
        </p:spPr>
        <p:txBody>
          <a:bodyPr wrap="square" lIns="0" tIns="0" rIns="0" bIns="0" rtlCol="0"/>
          <a:lstStyle/>
          <a:p>
            <a:endParaRPr/>
          </a:p>
        </p:txBody>
      </p:sp>
      <p:sp>
        <p:nvSpPr>
          <p:cNvPr id="6" name="object 6"/>
          <p:cNvSpPr txBox="1"/>
          <p:nvPr/>
        </p:nvSpPr>
        <p:spPr>
          <a:xfrm>
            <a:off x="6923120" y="5562145"/>
            <a:ext cx="1238885" cy="294953"/>
          </a:xfrm>
          <a:prstGeom prst="rect">
            <a:avLst/>
          </a:prstGeom>
        </p:spPr>
        <p:txBody>
          <a:bodyPr vert="horz" wrap="square" lIns="0" tIns="0" rIns="0" bIns="0" rtlCol="0">
            <a:spAutoFit/>
          </a:bodyPr>
          <a:lstStyle/>
          <a:p>
            <a:pPr marL="12700">
              <a:lnSpc>
                <a:spcPts val="2310"/>
              </a:lnSpc>
            </a:pPr>
            <a:r>
              <a:rPr sz="2000" spc="-5" dirty="0">
                <a:solidFill>
                  <a:srgbClr val="FFFFFF"/>
                </a:solidFill>
                <a:latin typeface="Arial"/>
                <a:cs typeface="Arial"/>
              </a:rPr>
              <a:t>Lecture </a:t>
            </a:r>
            <a:r>
              <a:rPr sz="2000" dirty="0">
                <a:solidFill>
                  <a:srgbClr val="FFFFFF"/>
                </a:solidFill>
                <a:latin typeface="Arial"/>
                <a:cs typeface="Arial"/>
              </a:rPr>
              <a:t>5</a:t>
            </a:r>
            <a:r>
              <a:rPr sz="2000" spc="-90" dirty="0">
                <a:solidFill>
                  <a:srgbClr val="FFFFFF"/>
                </a:solidFill>
                <a:latin typeface="Arial"/>
                <a:cs typeface="Arial"/>
              </a:rPr>
              <a:t> </a:t>
            </a:r>
            <a:r>
              <a:rPr sz="2000" dirty="0">
                <a:solidFill>
                  <a:srgbClr val="FFFFFF"/>
                </a:solidFill>
                <a:latin typeface="Arial"/>
                <a:cs typeface="Arial"/>
              </a:rPr>
              <a:t>-</a:t>
            </a:r>
            <a:endParaRPr sz="2000">
              <a:latin typeface="Arial"/>
              <a:cs typeface="Arial"/>
            </a:endParaRPr>
          </a:p>
        </p:txBody>
      </p:sp>
      <p:sp>
        <p:nvSpPr>
          <p:cNvPr id="7" name="object 7"/>
          <p:cNvSpPr txBox="1">
            <a:spLocks noGrp="1"/>
          </p:cNvSpPr>
          <p:nvPr>
            <p:ph type="dt" sz="half" idx="4294967295"/>
          </p:nvPr>
        </p:nvSpPr>
        <p:spPr>
          <a:xfrm>
            <a:off x="628650" y="6356351"/>
            <a:ext cx="2057400" cy="365125"/>
          </a:xfrm>
          <a:prstGeom prst="rect">
            <a:avLst/>
          </a:prstGeom>
        </p:spPr>
        <p:txBody>
          <a:bodyPr vert="horz" wrap="square" lIns="91440" tIns="45720" rIns="91440" bIns="45720" rtlCol="0" anchor="ctr">
            <a:spAutoFit/>
          </a:bodyPr>
          <a:lstStyle>
            <a:defPPr>
              <a:defRPr lang="zh-TW"/>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2310"/>
              </a:lnSpc>
            </a:pPr>
            <a:fld id="{4D3A1796-FE4F-4CE2-AA60-E861BA6E0949}" type="datetimeFigureOut">
              <a:rPr lang="zh-TW" altLang="en-US" smtClean="0"/>
              <a:pPr marL="12700">
                <a:lnSpc>
                  <a:spcPts val="2310"/>
                </a:lnSpc>
              </a:pPr>
              <a:t>2024/4/20</a:t>
            </a:fld>
            <a:endParaRPr spc="-5" dirty="0"/>
          </a:p>
        </p:txBody>
      </p:sp>
      <p:sp>
        <p:nvSpPr>
          <p:cNvPr id="8" name="object 8"/>
          <p:cNvSpPr txBox="1">
            <a:spLocks noGrp="1"/>
          </p:cNvSpPr>
          <p:nvPr>
            <p:ph type="ftr" sz="quarter" idx="4294967295"/>
          </p:nvPr>
        </p:nvSpPr>
        <p:spPr>
          <a:xfrm>
            <a:off x="3028950" y="6356351"/>
            <a:ext cx="3086100" cy="365125"/>
          </a:xfrm>
          <a:prstGeom prst="rect">
            <a:avLst/>
          </a:prstGeom>
        </p:spPr>
        <p:txBody>
          <a:bodyPr vert="horz" wrap="square" lIns="91440" tIns="45720" rIns="91440" bIns="45720" rtlCol="0" anchor="ctr">
            <a:spAutoFit/>
          </a:bodyPr>
          <a:lstStyle>
            <a:defPPr>
              <a:defRPr lang="zh-TW"/>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2090"/>
              </a:lnSpc>
            </a:pPr>
            <a:endParaRPr spc="-5" dirty="0"/>
          </a:p>
        </p:txBody>
      </p:sp>
      <p:sp>
        <p:nvSpPr>
          <p:cNvPr id="9" name="object 9"/>
          <p:cNvSpPr txBox="1"/>
          <p:nvPr/>
        </p:nvSpPr>
        <p:spPr>
          <a:xfrm>
            <a:off x="8252702" y="5570690"/>
            <a:ext cx="327025" cy="269304"/>
          </a:xfrm>
          <a:prstGeom prst="rect">
            <a:avLst/>
          </a:prstGeom>
        </p:spPr>
        <p:txBody>
          <a:bodyPr vert="horz" wrap="square" lIns="0" tIns="0" rIns="0" bIns="0" rtlCol="0">
            <a:spAutoFit/>
          </a:bodyPr>
          <a:lstStyle/>
          <a:p>
            <a:pPr marL="12700">
              <a:lnSpc>
                <a:spcPts val="2050"/>
              </a:lnSpc>
            </a:pPr>
            <a:r>
              <a:rPr sz="3000" spc="-284" baseline="-6944" dirty="0">
                <a:solidFill>
                  <a:srgbClr val="FFFFFF"/>
                </a:solidFill>
                <a:latin typeface="Arial"/>
                <a:cs typeface="Arial"/>
              </a:rPr>
              <a:t>1</a:t>
            </a:r>
            <a:r>
              <a:rPr sz="1300" spc="-540" dirty="0">
                <a:latin typeface="Arial"/>
                <a:cs typeface="Arial"/>
              </a:rPr>
              <a:t>1</a:t>
            </a:r>
            <a:r>
              <a:rPr sz="3000" spc="-869" baseline="-6944" dirty="0">
                <a:solidFill>
                  <a:srgbClr val="FFFFFF"/>
                </a:solidFill>
                <a:latin typeface="Arial"/>
                <a:cs typeface="Arial"/>
              </a:rPr>
              <a:t>4</a:t>
            </a:r>
            <a:r>
              <a:rPr sz="1300" spc="-5" dirty="0">
                <a:latin typeface="Arial"/>
                <a:cs typeface="Arial"/>
              </a:rPr>
              <a:t>4</a:t>
            </a:r>
            <a:endParaRPr sz="1300">
              <a:latin typeface="Arial"/>
              <a:cs typeface="Arial"/>
            </a:endParaRPr>
          </a:p>
        </p:txBody>
      </p:sp>
    </p:spTree>
    <p:extLst>
      <p:ext uri="{BB962C8B-B14F-4D97-AF65-F5344CB8AC3E}">
        <p14:creationId xmlns:p14="http://schemas.microsoft.com/office/powerpoint/2010/main" val="226636738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578349" y="1970472"/>
            <a:ext cx="8839182" cy="2688194"/>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2043543" y="4495547"/>
            <a:ext cx="2076450" cy="105157"/>
          </a:xfrm>
          <a:prstGeom prst="rect">
            <a:avLst/>
          </a:prstGeom>
        </p:spPr>
        <p:txBody>
          <a:bodyPr vert="horz" wrap="square" lIns="0" tIns="12700" rIns="0" bIns="0" rtlCol="0">
            <a:spAutoFit/>
          </a:bodyPr>
          <a:lstStyle/>
          <a:p>
            <a:pPr marL="12700">
              <a:spcBef>
                <a:spcPts val="100"/>
              </a:spcBef>
            </a:pPr>
            <a:r>
              <a:rPr sz="600" spc="-5" dirty="0">
                <a:latin typeface="Arial"/>
                <a:cs typeface="Arial"/>
              </a:rPr>
              <a:t>Illustration of LeCun et al. 1998 from CS231n 2017 Lecture</a:t>
            </a:r>
            <a:r>
              <a:rPr sz="600" spc="-50" dirty="0">
                <a:latin typeface="Arial"/>
                <a:cs typeface="Arial"/>
              </a:rPr>
              <a:t> </a:t>
            </a:r>
            <a:r>
              <a:rPr sz="600" dirty="0">
                <a:latin typeface="Arial"/>
                <a:cs typeface="Arial"/>
              </a:rPr>
              <a:t>1</a:t>
            </a:r>
            <a:endParaRPr sz="600">
              <a:latin typeface="Arial"/>
              <a:cs typeface="Arial"/>
            </a:endParaRPr>
          </a:p>
        </p:txBody>
      </p:sp>
      <p:sp>
        <p:nvSpPr>
          <p:cNvPr id="5" name="object 5"/>
          <p:cNvSpPr txBox="1"/>
          <p:nvPr/>
        </p:nvSpPr>
        <p:spPr>
          <a:xfrm>
            <a:off x="6923120" y="5562145"/>
            <a:ext cx="1238885" cy="294953"/>
          </a:xfrm>
          <a:prstGeom prst="rect">
            <a:avLst/>
          </a:prstGeom>
        </p:spPr>
        <p:txBody>
          <a:bodyPr vert="horz" wrap="square" lIns="0" tIns="0" rIns="0" bIns="0" rtlCol="0">
            <a:spAutoFit/>
          </a:bodyPr>
          <a:lstStyle/>
          <a:p>
            <a:pPr marL="12700">
              <a:lnSpc>
                <a:spcPts val="2310"/>
              </a:lnSpc>
            </a:pPr>
            <a:r>
              <a:rPr sz="2000" spc="-5" dirty="0">
                <a:solidFill>
                  <a:srgbClr val="FFFFFF"/>
                </a:solidFill>
                <a:latin typeface="Arial"/>
                <a:cs typeface="Arial"/>
              </a:rPr>
              <a:t>Lecture </a:t>
            </a:r>
            <a:r>
              <a:rPr sz="2000" dirty="0">
                <a:solidFill>
                  <a:srgbClr val="FFFFFF"/>
                </a:solidFill>
                <a:latin typeface="Arial"/>
                <a:cs typeface="Arial"/>
              </a:rPr>
              <a:t>5</a:t>
            </a:r>
            <a:r>
              <a:rPr sz="2000" spc="-90" dirty="0">
                <a:solidFill>
                  <a:srgbClr val="FFFFFF"/>
                </a:solidFill>
                <a:latin typeface="Arial"/>
                <a:cs typeface="Arial"/>
              </a:rPr>
              <a:t> </a:t>
            </a:r>
            <a:r>
              <a:rPr sz="2000" dirty="0">
                <a:solidFill>
                  <a:srgbClr val="FFFFFF"/>
                </a:solidFill>
                <a:latin typeface="Arial"/>
                <a:cs typeface="Arial"/>
              </a:rPr>
              <a:t>-</a:t>
            </a:r>
            <a:endParaRPr sz="2000">
              <a:latin typeface="Arial"/>
              <a:cs typeface="Arial"/>
            </a:endParaRPr>
          </a:p>
        </p:txBody>
      </p:sp>
      <p:sp>
        <p:nvSpPr>
          <p:cNvPr id="6" name="object 6"/>
          <p:cNvSpPr txBox="1"/>
          <p:nvPr/>
        </p:nvSpPr>
        <p:spPr>
          <a:xfrm>
            <a:off x="8904313" y="5562145"/>
            <a:ext cx="1652270" cy="294953"/>
          </a:xfrm>
          <a:prstGeom prst="rect">
            <a:avLst/>
          </a:prstGeom>
        </p:spPr>
        <p:txBody>
          <a:bodyPr vert="horz" wrap="square" lIns="0" tIns="0" rIns="0" bIns="0" rtlCol="0">
            <a:spAutoFit/>
          </a:bodyPr>
          <a:lstStyle/>
          <a:p>
            <a:pPr marL="12700">
              <a:lnSpc>
                <a:spcPts val="2310"/>
              </a:lnSpc>
            </a:pPr>
            <a:r>
              <a:rPr sz="2000" spc="-5" dirty="0">
                <a:solidFill>
                  <a:srgbClr val="FFFFFF"/>
                </a:solidFill>
                <a:latin typeface="Arial"/>
                <a:cs typeface="Arial"/>
              </a:rPr>
              <a:t>April 17,</a:t>
            </a:r>
            <a:r>
              <a:rPr sz="2000" spc="-90" dirty="0">
                <a:solidFill>
                  <a:srgbClr val="FFFFFF"/>
                </a:solidFill>
                <a:latin typeface="Arial"/>
                <a:cs typeface="Arial"/>
              </a:rPr>
              <a:t> </a:t>
            </a:r>
            <a:r>
              <a:rPr sz="2000" spc="-50" dirty="0">
                <a:solidFill>
                  <a:srgbClr val="FFFFFF"/>
                </a:solidFill>
                <a:latin typeface="Arial"/>
                <a:cs typeface="Arial"/>
              </a:rPr>
              <a:t>2018</a:t>
            </a:r>
            <a:r>
              <a:rPr sz="1950" spc="-75" baseline="-19230" dirty="0">
                <a:latin typeface="Arial"/>
                <a:cs typeface="Arial"/>
              </a:rPr>
              <a:t>4</a:t>
            </a:r>
            <a:endParaRPr sz="1950" baseline="-19230">
              <a:latin typeface="Arial"/>
              <a:cs typeface="Arial"/>
            </a:endParaRPr>
          </a:p>
        </p:txBody>
      </p:sp>
      <p:sp>
        <p:nvSpPr>
          <p:cNvPr id="7" name="object 7"/>
          <p:cNvSpPr txBox="1">
            <a:spLocks noGrp="1"/>
          </p:cNvSpPr>
          <p:nvPr>
            <p:ph type="ftr" sz="quarter" idx="5"/>
          </p:nvPr>
        </p:nvSpPr>
        <p:spPr>
          <a:xfrm>
            <a:off x="3028950" y="6356351"/>
            <a:ext cx="3086100" cy="365125"/>
          </a:xfrm>
          <a:prstGeom prst="rect">
            <a:avLst/>
          </a:prstGeom>
        </p:spPr>
        <p:txBody>
          <a:bodyPr vert="horz" wrap="square" lIns="0" tIns="0" rIns="0" bIns="0" rtlCol="0" anchor="ctr">
            <a:spAutoFit/>
          </a:bodyPr>
          <a:lstStyle>
            <a:defPPr>
              <a:defRPr lang="zh-TW"/>
            </a:defPPr>
            <a:lvl1pPr marL="0" algn="ctr" defTabSz="914400" rtl="0" eaLnBrk="1" latinLnBrk="0" hangingPunct="1">
              <a:defRPr sz="1800" b="0" i="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2090"/>
              </a:lnSpc>
            </a:pPr>
            <a:r>
              <a:rPr lang="en-US" spc="-5"/>
              <a:t>Fei-Fei Li </a:t>
            </a:r>
            <a:r>
              <a:rPr lang="en-US"/>
              <a:t>&amp; Justin Johnson &amp; </a:t>
            </a:r>
            <a:r>
              <a:rPr lang="en-US" spc="-5"/>
              <a:t>Serena</a:t>
            </a:r>
            <a:r>
              <a:rPr lang="en-US" spc="-125"/>
              <a:t> </a:t>
            </a:r>
            <a:r>
              <a:rPr lang="en-US" spc="-5"/>
              <a:t>Yeung</a:t>
            </a:r>
            <a:endParaRPr spc="-5" dirty="0"/>
          </a:p>
        </p:txBody>
      </p:sp>
      <p:sp>
        <p:nvSpPr>
          <p:cNvPr id="8" name="object 8"/>
          <p:cNvSpPr txBox="1"/>
          <p:nvPr/>
        </p:nvSpPr>
        <p:spPr>
          <a:xfrm>
            <a:off x="8240002" y="5570691"/>
            <a:ext cx="192405" cy="589905"/>
          </a:xfrm>
          <a:prstGeom prst="rect">
            <a:avLst/>
          </a:prstGeom>
        </p:spPr>
        <p:txBody>
          <a:bodyPr vert="horz" wrap="square" lIns="0" tIns="0" rIns="0" bIns="0" rtlCol="0">
            <a:spAutoFit/>
          </a:bodyPr>
          <a:lstStyle/>
          <a:p>
            <a:pPr marL="25400">
              <a:lnSpc>
                <a:spcPts val="2310"/>
              </a:lnSpc>
            </a:pPr>
            <a:fld id="{81D60167-4931-47E6-BA6A-407CBD079E47}" type="slidenum">
              <a:rPr sz="2000" dirty="0">
                <a:solidFill>
                  <a:srgbClr val="FFFFFF"/>
                </a:solidFill>
                <a:latin typeface="Arial"/>
                <a:cs typeface="Arial"/>
              </a:rPr>
              <a:pPr marL="25400">
                <a:lnSpc>
                  <a:spcPts val="2310"/>
                </a:lnSpc>
              </a:pPr>
              <a:t>178</a:t>
            </a:fld>
            <a:endParaRPr sz="2000">
              <a:latin typeface="Arial"/>
              <a:cs typeface="Arial"/>
            </a:endParaRPr>
          </a:p>
        </p:txBody>
      </p:sp>
    </p:spTree>
    <p:extLst>
      <p:ext uri="{BB962C8B-B14F-4D97-AF65-F5344CB8AC3E}">
        <p14:creationId xmlns:p14="http://schemas.microsoft.com/office/powerpoint/2010/main" val="155960280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075826" y="4465909"/>
            <a:ext cx="4329145" cy="8751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767024" y="1004511"/>
            <a:ext cx="5077460" cy="1603003"/>
          </a:xfrm>
          <a:prstGeom prst="rect">
            <a:avLst/>
          </a:prstGeom>
        </p:spPr>
        <p:txBody>
          <a:bodyPr vert="horz" wrap="square" lIns="0" tIns="12700" rIns="0" bIns="0" rtlCol="0">
            <a:spAutoFit/>
          </a:bodyPr>
          <a:lstStyle/>
          <a:p>
            <a:pPr marL="12700">
              <a:spcBef>
                <a:spcPts val="100"/>
              </a:spcBef>
            </a:pPr>
            <a:r>
              <a:rPr sz="3000" dirty="0">
                <a:latin typeface="Arial"/>
                <a:cs typeface="Arial"/>
              </a:rPr>
              <a:t>A </a:t>
            </a:r>
            <a:r>
              <a:rPr sz="3000" spc="-5" dirty="0">
                <a:latin typeface="Arial"/>
                <a:cs typeface="Arial"/>
              </a:rPr>
              <a:t>bit of</a:t>
            </a:r>
            <a:r>
              <a:rPr sz="3000" spc="-25" dirty="0">
                <a:latin typeface="Arial"/>
                <a:cs typeface="Arial"/>
              </a:rPr>
              <a:t> </a:t>
            </a:r>
            <a:r>
              <a:rPr sz="3000" spc="-5" dirty="0">
                <a:latin typeface="Arial"/>
                <a:cs typeface="Arial"/>
              </a:rPr>
              <a:t>history:</a:t>
            </a:r>
            <a:endParaRPr sz="3000">
              <a:latin typeface="Arial"/>
              <a:cs typeface="Arial"/>
            </a:endParaRPr>
          </a:p>
          <a:p>
            <a:pPr marL="12700" marR="5080">
              <a:lnSpc>
                <a:spcPts val="2850"/>
              </a:lnSpc>
              <a:spcBef>
                <a:spcPts val="140"/>
              </a:spcBef>
            </a:pPr>
            <a:r>
              <a:rPr sz="2400" b="1" spc="-5" dirty="0">
                <a:latin typeface="Arial"/>
                <a:cs typeface="Arial"/>
              </a:rPr>
              <a:t>ImageNet Classification with Deep  Convolutional Neural Networks  </a:t>
            </a:r>
            <a:r>
              <a:rPr sz="2400" i="1" spc="-5" dirty="0">
                <a:latin typeface="Arial"/>
                <a:cs typeface="Arial"/>
              </a:rPr>
              <a:t>[Krizhevsky, Sutskever, Hinton,</a:t>
            </a:r>
            <a:r>
              <a:rPr sz="2400" i="1" spc="-100" dirty="0">
                <a:latin typeface="Arial"/>
                <a:cs typeface="Arial"/>
              </a:rPr>
              <a:t> </a:t>
            </a:r>
            <a:r>
              <a:rPr sz="2400" i="1" spc="-5" dirty="0">
                <a:latin typeface="Arial"/>
                <a:cs typeface="Arial"/>
              </a:rPr>
              <a:t>2012]</a:t>
            </a:r>
            <a:endParaRPr sz="2400">
              <a:latin typeface="Arial"/>
              <a:cs typeface="Arial"/>
            </a:endParaRPr>
          </a:p>
        </p:txBody>
      </p:sp>
      <p:sp>
        <p:nvSpPr>
          <p:cNvPr id="4" name="object 4"/>
          <p:cNvSpPr/>
          <p:nvPr/>
        </p:nvSpPr>
        <p:spPr>
          <a:xfrm>
            <a:off x="3661597" y="2755196"/>
            <a:ext cx="5238739" cy="1638296"/>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3656835" y="2750435"/>
            <a:ext cx="5248275" cy="1647825"/>
          </a:xfrm>
          <a:custGeom>
            <a:avLst/>
            <a:gdLst/>
            <a:ahLst/>
            <a:cxnLst/>
            <a:rect l="l" t="t" r="r" b="b"/>
            <a:pathLst>
              <a:path w="5248275" h="1647825">
                <a:moveTo>
                  <a:pt x="0" y="0"/>
                </a:moveTo>
                <a:lnTo>
                  <a:pt x="5248251" y="0"/>
                </a:lnTo>
                <a:lnTo>
                  <a:pt x="5248251" y="1647809"/>
                </a:lnTo>
                <a:lnTo>
                  <a:pt x="0" y="1647809"/>
                </a:lnTo>
                <a:lnTo>
                  <a:pt x="0" y="0"/>
                </a:lnTo>
                <a:close/>
              </a:path>
            </a:pathLst>
          </a:custGeom>
          <a:ln w="9524">
            <a:solidFill>
              <a:srgbClr val="666666"/>
            </a:solidFill>
          </a:ln>
        </p:spPr>
        <p:txBody>
          <a:bodyPr wrap="square" lIns="0" tIns="0" rIns="0" bIns="0" rtlCol="0"/>
          <a:lstStyle/>
          <a:p>
            <a:endParaRPr/>
          </a:p>
        </p:txBody>
      </p:sp>
      <p:sp>
        <p:nvSpPr>
          <p:cNvPr id="6" name="object 6"/>
          <p:cNvSpPr txBox="1"/>
          <p:nvPr/>
        </p:nvSpPr>
        <p:spPr>
          <a:xfrm>
            <a:off x="5516242" y="4575828"/>
            <a:ext cx="1296035" cy="391160"/>
          </a:xfrm>
          <a:prstGeom prst="rect">
            <a:avLst/>
          </a:prstGeom>
        </p:spPr>
        <p:txBody>
          <a:bodyPr vert="horz" wrap="square" lIns="0" tIns="12700" rIns="0" bIns="0" rtlCol="0">
            <a:spAutoFit/>
          </a:bodyPr>
          <a:lstStyle/>
          <a:p>
            <a:pPr marL="12700">
              <a:spcBef>
                <a:spcPts val="100"/>
              </a:spcBef>
            </a:pPr>
            <a:r>
              <a:rPr sz="2400" dirty="0">
                <a:latin typeface="Arial"/>
                <a:cs typeface="Arial"/>
              </a:rPr>
              <a:t>“AlexNet”</a:t>
            </a:r>
            <a:endParaRPr sz="2400">
              <a:latin typeface="Arial"/>
              <a:cs typeface="Arial"/>
            </a:endParaRPr>
          </a:p>
        </p:txBody>
      </p:sp>
      <p:sp>
        <p:nvSpPr>
          <p:cNvPr id="7" name="object 7"/>
          <p:cNvSpPr txBox="1"/>
          <p:nvPr/>
        </p:nvSpPr>
        <p:spPr>
          <a:xfrm>
            <a:off x="6923120" y="5562145"/>
            <a:ext cx="1238885" cy="294953"/>
          </a:xfrm>
          <a:prstGeom prst="rect">
            <a:avLst/>
          </a:prstGeom>
        </p:spPr>
        <p:txBody>
          <a:bodyPr vert="horz" wrap="square" lIns="0" tIns="0" rIns="0" bIns="0" rtlCol="0">
            <a:spAutoFit/>
          </a:bodyPr>
          <a:lstStyle/>
          <a:p>
            <a:pPr marL="12700">
              <a:lnSpc>
                <a:spcPts val="2310"/>
              </a:lnSpc>
            </a:pPr>
            <a:r>
              <a:rPr sz="2000" spc="-5" dirty="0">
                <a:solidFill>
                  <a:srgbClr val="FFFFFF"/>
                </a:solidFill>
                <a:latin typeface="Arial"/>
                <a:cs typeface="Arial"/>
              </a:rPr>
              <a:t>Lecture </a:t>
            </a:r>
            <a:r>
              <a:rPr sz="2000" dirty="0">
                <a:solidFill>
                  <a:srgbClr val="FFFFFF"/>
                </a:solidFill>
                <a:latin typeface="Arial"/>
                <a:cs typeface="Arial"/>
              </a:rPr>
              <a:t>5</a:t>
            </a:r>
            <a:r>
              <a:rPr sz="2000" spc="-90" dirty="0">
                <a:solidFill>
                  <a:srgbClr val="FFFFFF"/>
                </a:solidFill>
                <a:latin typeface="Arial"/>
                <a:cs typeface="Arial"/>
              </a:rPr>
              <a:t> </a:t>
            </a:r>
            <a:r>
              <a:rPr sz="2000" dirty="0">
                <a:solidFill>
                  <a:srgbClr val="FFFFFF"/>
                </a:solidFill>
                <a:latin typeface="Arial"/>
                <a:cs typeface="Arial"/>
              </a:rPr>
              <a:t>-</a:t>
            </a:r>
            <a:endParaRPr sz="2000">
              <a:latin typeface="Arial"/>
              <a:cs typeface="Arial"/>
            </a:endParaRPr>
          </a:p>
        </p:txBody>
      </p:sp>
    </p:spTree>
    <p:extLst>
      <p:ext uri="{BB962C8B-B14F-4D97-AF65-F5344CB8AC3E}">
        <p14:creationId xmlns:p14="http://schemas.microsoft.com/office/powerpoint/2010/main" val="27776735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207568" y="404664"/>
            <a:ext cx="8185746" cy="626869"/>
          </a:xfrm>
          <a:prstGeom prst="rect">
            <a:avLst/>
          </a:prstGeom>
        </p:spPr>
        <p:txBody>
          <a:bodyPr vert="horz" wrap="square" lIns="0" tIns="11206" rIns="0" bIns="0" rtlCol="0" anchor="ctr">
            <a:spAutoFit/>
          </a:bodyPr>
          <a:lstStyle/>
          <a:p>
            <a:pPr marL="11206">
              <a:spcBef>
                <a:spcPts val="88"/>
              </a:spcBef>
            </a:pPr>
            <a:r>
              <a:rPr sz="4000" spc="-13" dirty="0"/>
              <a:t>Commutativity</a:t>
            </a:r>
            <a:r>
              <a:rPr spc="-13" dirty="0"/>
              <a:t> </a:t>
            </a:r>
            <a:r>
              <a:rPr spc="-9" dirty="0"/>
              <a:t>of</a:t>
            </a:r>
            <a:r>
              <a:rPr spc="-106" dirty="0"/>
              <a:t> </a:t>
            </a:r>
            <a:r>
              <a:rPr spc="-13" dirty="0"/>
              <a:t>Convolution</a:t>
            </a:r>
            <a:endParaRPr dirty="0"/>
          </a:p>
        </p:txBody>
      </p:sp>
      <p:sp>
        <p:nvSpPr>
          <p:cNvPr id="5" name="object 5"/>
          <p:cNvSpPr txBox="1"/>
          <p:nvPr/>
        </p:nvSpPr>
        <p:spPr>
          <a:xfrm>
            <a:off x="2374750" y="1307951"/>
            <a:ext cx="6817099" cy="337238"/>
          </a:xfrm>
          <a:prstGeom prst="rect">
            <a:avLst/>
          </a:prstGeom>
        </p:spPr>
        <p:txBody>
          <a:bodyPr vert="horz" wrap="square" lIns="0" tIns="11206" rIns="0" bIns="0" rtlCol="0">
            <a:spAutoFit/>
          </a:bodyPr>
          <a:lstStyle/>
          <a:p>
            <a:pPr marL="310419" indent="-299213">
              <a:spcBef>
                <a:spcPts val="88"/>
              </a:spcBef>
              <a:buChar char="•"/>
              <a:tabLst>
                <a:tab pos="309859" algn="l"/>
                <a:tab pos="310419" algn="l"/>
              </a:tabLst>
            </a:pPr>
            <a:r>
              <a:rPr sz="2118" spc="-13" dirty="0">
                <a:solidFill>
                  <a:srgbClr val="3333CC"/>
                </a:solidFill>
                <a:latin typeface="Arial"/>
                <a:cs typeface="Arial"/>
              </a:rPr>
              <a:t>Convolution </a:t>
            </a:r>
            <a:r>
              <a:rPr sz="2118" spc="-4" dirty="0">
                <a:solidFill>
                  <a:srgbClr val="3333CC"/>
                </a:solidFill>
                <a:latin typeface="Arial"/>
                <a:cs typeface="Arial"/>
              </a:rPr>
              <a:t>is </a:t>
            </a:r>
            <a:r>
              <a:rPr sz="2118" spc="-13" dirty="0">
                <a:solidFill>
                  <a:srgbClr val="3333CC"/>
                </a:solidFill>
                <a:latin typeface="Arial"/>
                <a:cs typeface="Arial"/>
              </a:rPr>
              <a:t>commutative. We </a:t>
            </a:r>
            <a:r>
              <a:rPr sz="2118" spc="-9" dirty="0">
                <a:solidFill>
                  <a:srgbClr val="3333CC"/>
                </a:solidFill>
                <a:latin typeface="Arial"/>
                <a:cs typeface="Arial"/>
              </a:rPr>
              <a:t>can </a:t>
            </a:r>
            <a:r>
              <a:rPr sz="2118" spc="-13" dirty="0">
                <a:solidFill>
                  <a:srgbClr val="3333CC"/>
                </a:solidFill>
                <a:latin typeface="Arial"/>
                <a:cs typeface="Arial"/>
              </a:rPr>
              <a:t>equivalently</a:t>
            </a:r>
            <a:r>
              <a:rPr sz="2118" spc="-93" dirty="0">
                <a:solidFill>
                  <a:srgbClr val="3333CC"/>
                </a:solidFill>
                <a:latin typeface="Arial"/>
                <a:cs typeface="Arial"/>
              </a:rPr>
              <a:t> </a:t>
            </a:r>
            <a:r>
              <a:rPr sz="2118" spc="-9" dirty="0">
                <a:solidFill>
                  <a:srgbClr val="3333CC"/>
                </a:solidFill>
                <a:latin typeface="Arial"/>
                <a:cs typeface="Arial"/>
              </a:rPr>
              <a:t>write:</a:t>
            </a:r>
            <a:endParaRPr sz="2118">
              <a:latin typeface="Arial"/>
              <a:cs typeface="Arial"/>
            </a:endParaRPr>
          </a:p>
        </p:txBody>
      </p:sp>
      <p:sp>
        <p:nvSpPr>
          <p:cNvPr id="6" name="object 6"/>
          <p:cNvSpPr txBox="1"/>
          <p:nvPr/>
        </p:nvSpPr>
        <p:spPr>
          <a:xfrm>
            <a:off x="767408" y="2450950"/>
            <a:ext cx="10729192" cy="1385017"/>
          </a:xfrm>
          <a:prstGeom prst="rect">
            <a:avLst/>
          </a:prstGeom>
        </p:spPr>
        <p:txBody>
          <a:bodyPr vert="horz" wrap="square" lIns="0" tIns="8404" rIns="0" bIns="0" rtlCol="0">
            <a:spAutoFit/>
          </a:bodyPr>
          <a:lstStyle/>
          <a:p>
            <a:pPr marL="310419" marR="4483" indent="-299213">
              <a:lnSpc>
                <a:spcPct val="100800"/>
              </a:lnSpc>
              <a:spcBef>
                <a:spcPts val="66"/>
              </a:spcBef>
              <a:buChar char="•"/>
              <a:tabLst>
                <a:tab pos="309859" algn="l"/>
                <a:tab pos="310419" algn="l"/>
              </a:tabLst>
            </a:pPr>
            <a:r>
              <a:rPr sz="2118" spc="-9" dirty="0">
                <a:solidFill>
                  <a:srgbClr val="3333CC"/>
                </a:solidFill>
                <a:latin typeface="Arial"/>
                <a:cs typeface="Arial"/>
              </a:rPr>
              <a:t>This </a:t>
            </a:r>
            <a:r>
              <a:rPr sz="2118" spc="-13" dirty="0">
                <a:solidFill>
                  <a:srgbClr val="3333CC"/>
                </a:solidFill>
                <a:latin typeface="Arial"/>
                <a:cs typeface="Arial"/>
              </a:rPr>
              <a:t>formula </a:t>
            </a:r>
            <a:r>
              <a:rPr sz="2118" spc="-4" dirty="0">
                <a:solidFill>
                  <a:srgbClr val="3333CC"/>
                </a:solidFill>
                <a:latin typeface="Arial"/>
                <a:cs typeface="Arial"/>
              </a:rPr>
              <a:t>is </a:t>
            </a:r>
            <a:r>
              <a:rPr sz="2118" spc="-13" dirty="0">
                <a:solidFill>
                  <a:srgbClr val="3333CC"/>
                </a:solidFill>
                <a:latin typeface="Arial"/>
                <a:cs typeface="Arial"/>
              </a:rPr>
              <a:t>easier </a:t>
            </a:r>
            <a:r>
              <a:rPr sz="2118" spc="-9" dirty="0">
                <a:solidFill>
                  <a:srgbClr val="3333CC"/>
                </a:solidFill>
                <a:latin typeface="Arial"/>
                <a:cs typeface="Arial"/>
              </a:rPr>
              <a:t>to </a:t>
            </a:r>
            <a:r>
              <a:rPr sz="2118" spc="-13" dirty="0">
                <a:solidFill>
                  <a:srgbClr val="3333CC"/>
                </a:solidFill>
                <a:latin typeface="Arial"/>
                <a:cs typeface="Arial"/>
              </a:rPr>
              <a:t>implement </a:t>
            </a:r>
            <a:r>
              <a:rPr sz="2118" spc="-4" dirty="0">
                <a:solidFill>
                  <a:srgbClr val="3333CC"/>
                </a:solidFill>
                <a:latin typeface="Arial"/>
                <a:cs typeface="Arial"/>
              </a:rPr>
              <a:t>in </a:t>
            </a:r>
            <a:r>
              <a:rPr sz="2118" spc="-9" dirty="0">
                <a:solidFill>
                  <a:srgbClr val="3333CC"/>
                </a:solidFill>
                <a:latin typeface="Arial"/>
                <a:cs typeface="Arial"/>
              </a:rPr>
              <a:t>a </a:t>
            </a:r>
            <a:r>
              <a:rPr sz="2118" spc="-13" dirty="0">
                <a:solidFill>
                  <a:srgbClr val="3333CC"/>
                </a:solidFill>
                <a:latin typeface="Arial"/>
                <a:cs typeface="Arial"/>
              </a:rPr>
              <a:t>ML </a:t>
            </a:r>
            <a:r>
              <a:rPr sz="2118" spc="-9" dirty="0">
                <a:solidFill>
                  <a:srgbClr val="3333CC"/>
                </a:solidFill>
                <a:latin typeface="Arial"/>
                <a:cs typeface="Arial"/>
              </a:rPr>
              <a:t>library since  </a:t>
            </a:r>
            <a:r>
              <a:rPr sz="2118" spc="-13" dirty="0">
                <a:solidFill>
                  <a:srgbClr val="3333CC"/>
                </a:solidFill>
                <a:latin typeface="Arial"/>
                <a:cs typeface="Arial"/>
              </a:rPr>
              <a:t>there </a:t>
            </a:r>
            <a:r>
              <a:rPr sz="2118" spc="-4" dirty="0">
                <a:solidFill>
                  <a:srgbClr val="3333CC"/>
                </a:solidFill>
                <a:latin typeface="Arial"/>
                <a:cs typeface="Arial"/>
              </a:rPr>
              <a:t>is </a:t>
            </a:r>
            <a:r>
              <a:rPr sz="2118" spc="-9" dirty="0">
                <a:solidFill>
                  <a:srgbClr val="3333CC"/>
                </a:solidFill>
                <a:latin typeface="Arial"/>
                <a:cs typeface="Arial"/>
              </a:rPr>
              <a:t>less </a:t>
            </a:r>
            <a:r>
              <a:rPr sz="2118" spc="-13" dirty="0">
                <a:solidFill>
                  <a:srgbClr val="3333CC"/>
                </a:solidFill>
                <a:latin typeface="Arial"/>
                <a:cs typeface="Arial"/>
              </a:rPr>
              <a:t>variation </a:t>
            </a:r>
            <a:r>
              <a:rPr sz="2118" spc="-4" dirty="0">
                <a:solidFill>
                  <a:srgbClr val="3333CC"/>
                </a:solidFill>
                <a:latin typeface="Arial"/>
                <a:cs typeface="Arial"/>
              </a:rPr>
              <a:t>in </a:t>
            </a:r>
            <a:r>
              <a:rPr sz="2118" spc="-9" dirty="0">
                <a:solidFill>
                  <a:srgbClr val="3333CC"/>
                </a:solidFill>
                <a:latin typeface="Arial"/>
                <a:cs typeface="Arial"/>
              </a:rPr>
              <a:t>the </a:t>
            </a:r>
            <a:r>
              <a:rPr sz="2118" spc="-13" dirty="0">
                <a:solidFill>
                  <a:srgbClr val="3333CC"/>
                </a:solidFill>
                <a:latin typeface="Arial"/>
                <a:cs typeface="Arial"/>
              </a:rPr>
              <a:t>range </a:t>
            </a:r>
            <a:r>
              <a:rPr sz="2118" spc="-9" dirty="0">
                <a:solidFill>
                  <a:srgbClr val="3333CC"/>
                </a:solidFill>
                <a:latin typeface="Arial"/>
                <a:cs typeface="Arial"/>
              </a:rPr>
              <a:t>of valid </a:t>
            </a:r>
            <a:r>
              <a:rPr sz="2118" spc="-13" dirty="0">
                <a:solidFill>
                  <a:srgbClr val="3333CC"/>
                </a:solidFill>
                <a:latin typeface="Arial"/>
                <a:cs typeface="Arial"/>
              </a:rPr>
              <a:t>values </a:t>
            </a:r>
            <a:r>
              <a:rPr sz="2118" spc="-9" dirty="0">
                <a:solidFill>
                  <a:srgbClr val="3333CC"/>
                </a:solidFill>
                <a:latin typeface="Arial"/>
                <a:cs typeface="Arial"/>
              </a:rPr>
              <a:t>of </a:t>
            </a:r>
            <a:r>
              <a:rPr sz="2118" i="1" dirty="0">
                <a:latin typeface="Times New Roman"/>
                <a:cs typeface="Times New Roman"/>
              </a:rPr>
              <a:t>m </a:t>
            </a:r>
            <a:r>
              <a:rPr sz="2118" spc="-9" dirty="0">
                <a:solidFill>
                  <a:srgbClr val="3333CC"/>
                </a:solidFill>
                <a:latin typeface="Arial"/>
                <a:cs typeface="Arial"/>
              </a:rPr>
              <a:t>and</a:t>
            </a:r>
            <a:r>
              <a:rPr sz="2118" spc="-106" dirty="0">
                <a:solidFill>
                  <a:srgbClr val="3333CC"/>
                </a:solidFill>
                <a:latin typeface="Arial"/>
                <a:cs typeface="Arial"/>
              </a:rPr>
              <a:t> </a:t>
            </a:r>
            <a:r>
              <a:rPr sz="2118" i="1" dirty="0">
                <a:latin typeface="Times New Roman"/>
                <a:cs typeface="Times New Roman"/>
              </a:rPr>
              <a:t>n</a:t>
            </a:r>
            <a:endParaRPr sz="2118" dirty="0">
              <a:latin typeface="Times New Roman"/>
              <a:cs typeface="Times New Roman"/>
            </a:endParaRPr>
          </a:p>
          <a:p>
            <a:pPr marL="310419" marR="316023" indent="-299213">
              <a:lnSpc>
                <a:spcPts val="2453"/>
              </a:lnSpc>
              <a:spcBef>
                <a:spcPts val="622"/>
              </a:spcBef>
              <a:buChar char="•"/>
              <a:tabLst>
                <a:tab pos="309859" algn="l"/>
                <a:tab pos="310419" algn="l"/>
              </a:tabLst>
            </a:pPr>
            <a:r>
              <a:rPr sz="2118" spc="-13" dirty="0">
                <a:solidFill>
                  <a:srgbClr val="3333CC"/>
                </a:solidFill>
                <a:latin typeface="Arial"/>
                <a:cs typeface="Arial"/>
              </a:rPr>
              <a:t>Commutativity </a:t>
            </a:r>
            <a:r>
              <a:rPr sz="2118" spc="-9" dirty="0">
                <a:solidFill>
                  <a:srgbClr val="3333CC"/>
                </a:solidFill>
                <a:latin typeface="Arial"/>
                <a:cs typeface="Arial"/>
              </a:rPr>
              <a:t>arises </a:t>
            </a:r>
            <a:r>
              <a:rPr sz="2118" spc="-13" dirty="0">
                <a:solidFill>
                  <a:srgbClr val="3333CC"/>
                </a:solidFill>
                <a:latin typeface="Arial"/>
                <a:cs typeface="Arial"/>
              </a:rPr>
              <a:t>because </a:t>
            </a:r>
            <a:r>
              <a:rPr sz="2118" spc="-9" dirty="0">
                <a:solidFill>
                  <a:srgbClr val="3333CC"/>
                </a:solidFill>
                <a:latin typeface="Arial"/>
                <a:cs typeface="Arial"/>
              </a:rPr>
              <a:t>we </a:t>
            </a:r>
            <a:r>
              <a:rPr sz="2118" spc="-13" dirty="0">
                <a:solidFill>
                  <a:srgbClr val="3333CC"/>
                </a:solidFill>
                <a:latin typeface="Arial"/>
                <a:cs typeface="Arial"/>
              </a:rPr>
              <a:t>have </a:t>
            </a:r>
            <a:r>
              <a:rPr sz="2118" spc="-9" dirty="0">
                <a:solidFill>
                  <a:srgbClr val="3333CC"/>
                </a:solidFill>
                <a:latin typeface="Arial"/>
                <a:cs typeface="Arial"/>
              </a:rPr>
              <a:t>flipped the</a:t>
            </a:r>
            <a:r>
              <a:rPr sz="2118" spc="-137" dirty="0">
                <a:solidFill>
                  <a:srgbClr val="3333CC"/>
                </a:solidFill>
                <a:latin typeface="Arial"/>
                <a:cs typeface="Arial"/>
              </a:rPr>
              <a:t> </a:t>
            </a:r>
            <a:r>
              <a:rPr sz="2118" spc="-13" dirty="0">
                <a:solidFill>
                  <a:srgbClr val="3333CC"/>
                </a:solidFill>
                <a:latin typeface="Arial"/>
                <a:cs typeface="Arial"/>
              </a:rPr>
              <a:t>kernel  </a:t>
            </a:r>
            <a:r>
              <a:rPr sz="2118" spc="-9" dirty="0">
                <a:solidFill>
                  <a:srgbClr val="3333CC"/>
                </a:solidFill>
                <a:latin typeface="Arial"/>
                <a:cs typeface="Arial"/>
              </a:rPr>
              <a:t>relative to the</a:t>
            </a:r>
            <a:r>
              <a:rPr sz="2118" spc="-66" dirty="0">
                <a:solidFill>
                  <a:srgbClr val="3333CC"/>
                </a:solidFill>
                <a:latin typeface="Arial"/>
                <a:cs typeface="Arial"/>
              </a:rPr>
              <a:t> </a:t>
            </a:r>
            <a:r>
              <a:rPr sz="2118" spc="-9" dirty="0">
                <a:solidFill>
                  <a:srgbClr val="3333CC"/>
                </a:solidFill>
                <a:latin typeface="Arial"/>
                <a:cs typeface="Arial"/>
              </a:rPr>
              <a:t>input</a:t>
            </a:r>
            <a:endParaRPr sz="2118" dirty="0">
              <a:latin typeface="Arial"/>
              <a:cs typeface="Arial"/>
            </a:endParaRPr>
          </a:p>
          <a:p>
            <a:pPr marL="658941" marR="73963" lvl="1" indent="-249344">
              <a:lnSpc>
                <a:spcPts val="2030"/>
              </a:lnSpc>
              <a:spcBef>
                <a:spcPts val="534"/>
              </a:spcBef>
              <a:buClr>
                <a:srgbClr val="3333CC"/>
              </a:buClr>
              <a:buChar char="•"/>
              <a:tabLst>
                <a:tab pos="658941" algn="l"/>
                <a:tab pos="659501" algn="l"/>
              </a:tabLst>
            </a:pPr>
            <a:r>
              <a:rPr sz="1765" spc="-9" dirty="0">
                <a:solidFill>
                  <a:srgbClr val="006600"/>
                </a:solidFill>
                <a:latin typeface="Arial"/>
                <a:cs typeface="Arial"/>
              </a:rPr>
              <a:t>As </a:t>
            </a:r>
            <a:r>
              <a:rPr sz="1765" i="1" dirty="0">
                <a:latin typeface="Times New Roman"/>
                <a:cs typeface="Times New Roman"/>
              </a:rPr>
              <a:t>m </a:t>
            </a:r>
            <a:r>
              <a:rPr sz="1765" spc="-13" dirty="0">
                <a:solidFill>
                  <a:srgbClr val="006600"/>
                </a:solidFill>
                <a:latin typeface="Arial"/>
                <a:cs typeface="Arial"/>
              </a:rPr>
              <a:t>increases, </a:t>
            </a:r>
            <a:r>
              <a:rPr sz="1765" spc="-9" dirty="0">
                <a:solidFill>
                  <a:srgbClr val="006600"/>
                </a:solidFill>
                <a:latin typeface="Arial"/>
                <a:cs typeface="Arial"/>
              </a:rPr>
              <a:t>index to the input </a:t>
            </a:r>
            <a:r>
              <a:rPr sz="1765" spc="-13" dirty="0">
                <a:solidFill>
                  <a:srgbClr val="006600"/>
                </a:solidFill>
                <a:latin typeface="Arial"/>
                <a:cs typeface="Arial"/>
              </a:rPr>
              <a:t>increases, </a:t>
            </a:r>
            <a:r>
              <a:rPr sz="1765" spc="-9" dirty="0">
                <a:solidFill>
                  <a:srgbClr val="006600"/>
                </a:solidFill>
                <a:latin typeface="Arial"/>
                <a:cs typeface="Arial"/>
              </a:rPr>
              <a:t>but index to the </a:t>
            </a:r>
            <a:r>
              <a:rPr sz="1765" spc="-13" dirty="0">
                <a:solidFill>
                  <a:srgbClr val="006600"/>
                </a:solidFill>
                <a:latin typeface="Arial"/>
                <a:cs typeface="Arial"/>
              </a:rPr>
              <a:t>kernel  decreases</a:t>
            </a:r>
            <a:endParaRPr sz="1765" dirty="0">
              <a:latin typeface="Arial"/>
              <a:cs typeface="Arial"/>
            </a:endParaRPr>
          </a:p>
        </p:txBody>
      </p:sp>
      <p:sp>
        <p:nvSpPr>
          <p:cNvPr id="7" name="object 7"/>
          <p:cNvSpPr txBox="1"/>
          <p:nvPr/>
        </p:nvSpPr>
        <p:spPr>
          <a:xfrm>
            <a:off x="3698267" y="1829127"/>
            <a:ext cx="3982571" cy="411075"/>
          </a:xfrm>
          <a:prstGeom prst="rect">
            <a:avLst/>
          </a:prstGeom>
          <a:ln w="9419">
            <a:solidFill>
              <a:srgbClr val="000000"/>
            </a:solidFill>
          </a:ln>
        </p:spPr>
        <p:txBody>
          <a:bodyPr vert="horz" wrap="square" lIns="0" tIns="0" rIns="0" bIns="0" rtlCol="0">
            <a:spAutoFit/>
          </a:bodyPr>
          <a:lstStyle/>
          <a:p>
            <a:pPr marL="19051">
              <a:lnSpc>
                <a:spcPts val="2149"/>
              </a:lnSpc>
            </a:pPr>
            <a:r>
              <a:rPr sz="1412" i="1" spc="84" dirty="0">
                <a:latin typeface="Cambria"/>
                <a:cs typeface="Cambria"/>
              </a:rPr>
              <a:t>S</a:t>
            </a:r>
            <a:r>
              <a:rPr sz="1412" spc="84" dirty="0">
                <a:latin typeface="Calibri"/>
                <a:cs typeface="Calibri"/>
              </a:rPr>
              <a:t>(</a:t>
            </a:r>
            <a:r>
              <a:rPr sz="1412" i="1" spc="84" dirty="0">
                <a:latin typeface="Cambria"/>
                <a:cs typeface="Cambria"/>
              </a:rPr>
              <a:t>i</a:t>
            </a:r>
            <a:r>
              <a:rPr sz="1412" spc="84" dirty="0">
                <a:latin typeface="Calibri"/>
                <a:cs typeface="Calibri"/>
              </a:rPr>
              <a:t>,</a:t>
            </a:r>
            <a:r>
              <a:rPr sz="1412" spc="-75" dirty="0">
                <a:latin typeface="Calibri"/>
                <a:cs typeface="Calibri"/>
              </a:rPr>
              <a:t> </a:t>
            </a:r>
            <a:r>
              <a:rPr sz="1412" i="1" spc="159" dirty="0">
                <a:latin typeface="Cambria"/>
                <a:cs typeface="Cambria"/>
              </a:rPr>
              <a:t>j</a:t>
            </a:r>
            <a:r>
              <a:rPr sz="1412" spc="159" dirty="0">
                <a:latin typeface="Calibri"/>
                <a:cs typeface="Calibri"/>
              </a:rPr>
              <a:t>)</a:t>
            </a:r>
            <a:r>
              <a:rPr sz="1412" spc="-66" dirty="0">
                <a:latin typeface="Calibri"/>
                <a:cs typeface="Calibri"/>
              </a:rPr>
              <a:t> </a:t>
            </a:r>
            <a:r>
              <a:rPr sz="1412" spc="159" dirty="0">
                <a:latin typeface="Segoe UI Symbol"/>
                <a:cs typeface="Segoe UI Symbol"/>
              </a:rPr>
              <a:t>=</a:t>
            </a:r>
            <a:r>
              <a:rPr sz="1412" spc="-124" dirty="0">
                <a:latin typeface="Segoe UI Symbol"/>
                <a:cs typeface="Segoe UI Symbol"/>
              </a:rPr>
              <a:t> </a:t>
            </a:r>
            <a:r>
              <a:rPr sz="1412" spc="168" dirty="0">
                <a:latin typeface="Calibri"/>
                <a:cs typeface="Calibri"/>
              </a:rPr>
              <a:t>(</a:t>
            </a:r>
            <a:r>
              <a:rPr sz="1412" i="1" spc="168" dirty="0">
                <a:latin typeface="Cambria"/>
                <a:cs typeface="Cambria"/>
              </a:rPr>
              <a:t>K</a:t>
            </a:r>
            <a:r>
              <a:rPr sz="1412" i="1" spc="93" dirty="0">
                <a:latin typeface="Cambria"/>
                <a:cs typeface="Cambria"/>
              </a:rPr>
              <a:t> </a:t>
            </a:r>
            <a:r>
              <a:rPr sz="1412" spc="18" dirty="0">
                <a:latin typeface="Calibri"/>
                <a:cs typeface="Calibri"/>
              </a:rPr>
              <a:t>*</a:t>
            </a:r>
            <a:r>
              <a:rPr sz="1412" spc="-106" dirty="0">
                <a:latin typeface="Calibri"/>
                <a:cs typeface="Calibri"/>
              </a:rPr>
              <a:t> </a:t>
            </a:r>
            <a:r>
              <a:rPr sz="1412" i="1" spc="106" dirty="0">
                <a:latin typeface="Cambria"/>
                <a:cs typeface="Cambria"/>
              </a:rPr>
              <a:t>I</a:t>
            </a:r>
            <a:r>
              <a:rPr sz="1412" i="1" spc="-124" dirty="0">
                <a:latin typeface="Cambria"/>
                <a:cs typeface="Cambria"/>
              </a:rPr>
              <a:t> </a:t>
            </a:r>
            <a:r>
              <a:rPr sz="1412" spc="66" dirty="0">
                <a:latin typeface="Calibri"/>
                <a:cs typeface="Calibri"/>
              </a:rPr>
              <a:t>)(</a:t>
            </a:r>
            <a:r>
              <a:rPr sz="1412" i="1" spc="66" dirty="0">
                <a:latin typeface="Cambria"/>
                <a:cs typeface="Cambria"/>
              </a:rPr>
              <a:t>i</a:t>
            </a:r>
            <a:r>
              <a:rPr sz="1412" spc="66" dirty="0">
                <a:latin typeface="Calibri"/>
                <a:cs typeface="Calibri"/>
              </a:rPr>
              <a:t>,</a:t>
            </a:r>
            <a:r>
              <a:rPr sz="1412" spc="-71" dirty="0">
                <a:latin typeface="Calibri"/>
                <a:cs typeface="Calibri"/>
              </a:rPr>
              <a:t> </a:t>
            </a:r>
            <a:r>
              <a:rPr sz="1412" i="1" spc="159" dirty="0">
                <a:latin typeface="Cambria"/>
                <a:cs typeface="Cambria"/>
              </a:rPr>
              <a:t>j</a:t>
            </a:r>
            <a:r>
              <a:rPr sz="1412" spc="159" dirty="0">
                <a:latin typeface="Calibri"/>
                <a:cs typeface="Calibri"/>
              </a:rPr>
              <a:t>)</a:t>
            </a:r>
            <a:r>
              <a:rPr sz="1412" spc="-66" dirty="0">
                <a:latin typeface="Calibri"/>
                <a:cs typeface="Calibri"/>
              </a:rPr>
              <a:t> </a:t>
            </a:r>
            <a:r>
              <a:rPr sz="1412" spc="159" dirty="0">
                <a:latin typeface="Segoe UI Symbol"/>
                <a:cs typeface="Segoe UI Symbol"/>
              </a:rPr>
              <a:t>=</a:t>
            </a:r>
            <a:r>
              <a:rPr sz="1412" spc="-18" dirty="0">
                <a:latin typeface="Segoe UI Symbol"/>
                <a:cs typeface="Segoe UI Symbol"/>
              </a:rPr>
              <a:t> </a:t>
            </a:r>
            <a:r>
              <a:rPr sz="3243" spc="370" baseline="-7936" dirty="0">
                <a:latin typeface="Segoe UI Symbol"/>
                <a:cs typeface="Segoe UI Symbol"/>
              </a:rPr>
              <a:t>∑∑</a:t>
            </a:r>
            <a:r>
              <a:rPr sz="1412" i="1" spc="247" dirty="0">
                <a:latin typeface="Cambria"/>
                <a:cs typeface="Cambria"/>
              </a:rPr>
              <a:t>I</a:t>
            </a:r>
            <a:r>
              <a:rPr sz="1412" spc="247" dirty="0">
                <a:latin typeface="Calibri"/>
                <a:cs typeface="Calibri"/>
              </a:rPr>
              <a:t>(</a:t>
            </a:r>
            <a:r>
              <a:rPr sz="1412" i="1" spc="247" dirty="0">
                <a:latin typeface="Cambria"/>
                <a:cs typeface="Cambria"/>
              </a:rPr>
              <a:t>i</a:t>
            </a:r>
            <a:r>
              <a:rPr sz="1412" i="1" spc="4" dirty="0">
                <a:latin typeface="Cambria"/>
                <a:cs typeface="Cambria"/>
              </a:rPr>
              <a:t> </a:t>
            </a:r>
            <a:r>
              <a:rPr sz="1412" spc="159" dirty="0">
                <a:latin typeface="Segoe UI Symbol"/>
                <a:cs typeface="Segoe UI Symbol"/>
              </a:rPr>
              <a:t>−</a:t>
            </a:r>
            <a:r>
              <a:rPr sz="1412" spc="-243" dirty="0">
                <a:latin typeface="Segoe UI Symbol"/>
                <a:cs typeface="Segoe UI Symbol"/>
              </a:rPr>
              <a:t> </a:t>
            </a:r>
            <a:r>
              <a:rPr sz="1412" i="1" spc="44" dirty="0">
                <a:latin typeface="Cambria"/>
                <a:cs typeface="Cambria"/>
              </a:rPr>
              <a:t>m</a:t>
            </a:r>
            <a:r>
              <a:rPr sz="1412" spc="44" dirty="0">
                <a:latin typeface="Calibri"/>
                <a:cs typeface="Calibri"/>
              </a:rPr>
              <a:t>,</a:t>
            </a:r>
            <a:r>
              <a:rPr sz="1412" spc="-75" dirty="0">
                <a:latin typeface="Calibri"/>
                <a:cs typeface="Calibri"/>
              </a:rPr>
              <a:t> </a:t>
            </a:r>
            <a:r>
              <a:rPr sz="1412" i="1" spc="66" dirty="0">
                <a:latin typeface="Cambria"/>
                <a:cs typeface="Cambria"/>
              </a:rPr>
              <a:t>j</a:t>
            </a:r>
            <a:r>
              <a:rPr sz="1412" i="1" spc="62" dirty="0">
                <a:latin typeface="Cambria"/>
                <a:cs typeface="Cambria"/>
              </a:rPr>
              <a:t> </a:t>
            </a:r>
            <a:r>
              <a:rPr sz="1412" spc="159" dirty="0">
                <a:latin typeface="Segoe UI Symbol"/>
                <a:cs typeface="Segoe UI Symbol"/>
              </a:rPr>
              <a:t>−</a:t>
            </a:r>
            <a:r>
              <a:rPr sz="1412" spc="-238" dirty="0">
                <a:latin typeface="Segoe UI Symbol"/>
                <a:cs typeface="Segoe UI Symbol"/>
              </a:rPr>
              <a:t> </a:t>
            </a:r>
            <a:r>
              <a:rPr sz="1412" i="1" spc="101" dirty="0">
                <a:latin typeface="Cambria"/>
                <a:cs typeface="Cambria"/>
              </a:rPr>
              <a:t>n</a:t>
            </a:r>
            <a:r>
              <a:rPr sz="1412" spc="101" dirty="0">
                <a:latin typeface="Calibri"/>
                <a:cs typeface="Calibri"/>
              </a:rPr>
              <a:t>)</a:t>
            </a:r>
            <a:r>
              <a:rPr sz="1412" i="1" spc="101" dirty="0">
                <a:latin typeface="Cambria"/>
                <a:cs typeface="Cambria"/>
              </a:rPr>
              <a:t>K</a:t>
            </a:r>
            <a:r>
              <a:rPr sz="1412" spc="101" dirty="0">
                <a:latin typeface="Calibri"/>
                <a:cs typeface="Calibri"/>
              </a:rPr>
              <a:t>(</a:t>
            </a:r>
            <a:r>
              <a:rPr sz="1412" i="1" spc="101" dirty="0">
                <a:latin typeface="Cambria"/>
                <a:cs typeface="Cambria"/>
              </a:rPr>
              <a:t>m</a:t>
            </a:r>
            <a:r>
              <a:rPr sz="1412" spc="101" dirty="0">
                <a:latin typeface="Calibri"/>
                <a:cs typeface="Calibri"/>
              </a:rPr>
              <a:t>,</a:t>
            </a:r>
            <a:r>
              <a:rPr sz="1412" i="1" spc="101" dirty="0">
                <a:latin typeface="Cambria"/>
                <a:cs typeface="Cambria"/>
              </a:rPr>
              <a:t>n</a:t>
            </a:r>
            <a:r>
              <a:rPr sz="1412" spc="101" dirty="0">
                <a:latin typeface="Calibri"/>
                <a:cs typeface="Calibri"/>
              </a:rPr>
              <a:t>)</a:t>
            </a:r>
            <a:endParaRPr sz="1412">
              <a:latin typeface="Calibri"/>
              <a:cs typeface="Calibri"/>
            </a:endParaRPr>
          </a:p>
          <a:p>
            <a:pPr marL="54912" algn="ctr">
              <a:spcBef>
                <a:spcPts val="115"/>
              </a:spcBef>
              <a:tabLst>
                <a:tab pos="323307" algn="l"/>
              </a:tabLst>
            </a:pPr>
            <a:r>
              <a:rPr sz="838" i="1" spc="13" dirty="0">
                <a:latin typeface="Cambria"/>
                <a:cs typeface="Cambria"/>
              </a:rPr>
              <a:t>m	</a:t>
            </a:r>
            <a:r>
              <a:rPr sz="838" i="1" spc="22" dirty="0">
                <a:latin typeface="Cambria"/>
                <a:cs typeface="Cambria"/>
              </a:rPr>
              <a:t>n</a:t>
            </a:r>
            <a:endParaRPr sz="838">
              <a:latin typeface="Cambria"/>
              <a:cs typeface="Cambria"/>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AlexNet</a:t>
            </a:r>
            <a:r>
              <a:rPr lang="en-US" dirty="0"/>
              <a:t> 2012</a:t>
            </a:r>
          </a:p>
        </p:txBody>
      </p:sp>
      <p:sp>
        <p:nvSpPr>
          <p:cNvPr id="3" name="Content Placeholder 2"/>
          <p:cNvSpPr>
            <a:spLocks noGrp="1"/>
          </p:cNvSpPr>
          <p:nvPr>
            <p:ph idx="1"/>
          </p:nvPr>
        </p:nvSpPr>
        <p:spPr>
          <a:xfrm>
            <a:off x="2138855" y="1334200"/>
            <a:ext cx="8229600" cy="4525963"/>
          </a:xfrm>
        </p:spPr>
        <p:txBody>
          <a:bodyPr>
            <a:normAutofit fontScale="85000" lnSpcReduction="10000"/>
          </a:bodyPr>
          <a:lstStyle/>
          <a:p>
            <a:pPr marL="0" indent="0">
              <a:buNone/>
            </a:pPr>
            <a:endParaRPr lang="en-US" dirty="0"/>
          </a:p>
          <a:p>
            <a:endParaRPr lang="en-US" dirty="0"/>
          </a:p>
          <a:p>
            <a:r>
              <a:rPr lang="en-US" dirty="0"/>
              <a:t>A strong prior has very low entropy, e.g. a Gaussian with low variance</a:t>
            </a:r>
          </a:p>
          <a:p>
            <a:r>
              <a:rPr lang="en-US" dirty="0"/>
              <a:t>An infinitely strong prior says that some parameters are forbidden, and places zero probability on them</a:t>
            </a:r>
          </a:p>
          <a:p>
            <a:r>
              <a:rPr lang="en-US" dirty="0"/>
              <a:t>The convolution ‘prior’ says the identical and zero weights</a:t>
            </a:r>
          </a:p>
          <a:p>
            <a:r>
              <a:rPr lang="en-US" dirty="0"/>
              <a:t>The pooling forces the invariance of small translations</a:t>
            </a:r>
          </a:p>
        </p:txBody>
      </p:sp>
      <p:pic>
        <p:nvPicPr>
          <p:cNvPr id="4" name="Picture 3"/>
          <p:cNvPicPr>
            <a:picLocks noChangeAspect="1"/>
          </p:cNvPicPr>
          <p:nvPr/>
        </p:nvPicPr>
        <p:blipFill>
          <a:blip r:embed="rId2"/>
          <a:stretch>
            <a:fillRect/>
          </a:stretch>
        </p:blipFill>
        <p:spPr>
          <a:xfrm>
            <a:off x="1760813" y="1453262"/>
            <a:ext cx="8670375" cy="4287837"/>
          </a:xfrm>
          <a:prstGeom prst="rect">
            <a:avLst/>
          </a:prstGeom>
        </p:spPr>
      </p:pic>
    </p:spTree>
    <p:extLst>
      <p:ext uri="{BB962C8B-B14F-4D97-AF65-F5344CB8AC3E}">
        <p14:creationId xmlns:p14="http://schemas.microsoft.com/office/powerpoint/2010/main" val="79535173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11901" y="966655"/>
            <a:ext cx="888365" cy="299720"/>
          </a:xfrm>
          <a:prstGeom prst="rect">
            <a:avLst/>
          </a:prstGeom>
        </p:spPr>
        <p:txBody>
          <a:bodyPr vert="horz" wrap="square" lIns="0" tIns="12700" rIns="0" bIns="0" rtlCol="0">
            <a:spAutoFit/>
          </a:bodyPr>
          <a:lstStyle/>
          <a:p>
            <a:pPr marL="12700">
              <a:spcBef>
                <a:spcPts val="100"/>
              </a:spcBef>
            </a:pPr>
            <a:r>
              <a:rPr b="1" spc="-5" dirty="0">
                <a:latin typeface="Arial"/>
                <a:cs typeface="Arial"/>
              </a:rPr>
              <a:t>Preview</a:t>
            </a:r>
            <a:endParaRPr>
              <a:latin typeface="Arial"/>
              <a:cs typeface="Arial"/>
            </a:endParaRPr>
          </a:p>
        </p:txBody>
      </p:sp>
      <p:sp>
        <p:nvSpPr>
          <p:cNvPr id="3" name="object 3"/>
          <p:cNvSpPr txBox="1"/>
          <p:nvPr/>
        </p:nvSpPr>
        <p:spPr>
          <a:xfrm>
            <a:off x="6296814" y="968687"/>
            <a:ext cx="1958339" cy="228268"/>
          </a:xfrm>
          <a:prstGeom prst="rect">
            <a:avLst/>
          </a:prstGeom>
        </p:spPr>
        <p:txBody>
          <a:bodyPr vert="horz" wrap="square" lIns="0" tIns="12700" rIns="0" bIns="0" rtlCol="0">
            <a:spAutoFit/>
          </a:bodyPr>
          <a:lstStyle/>
          <a:p>
            <a:pPr marL="12700">
              <a:spcBef>
                <a:spcPts val="100"/>
              </a:spcBef>
            </a:pPr>
            <a:r>
              <a:rPr sz="1400" i="1" spc="-5" dirty="0">
                <a:latin typeface="Arial"/>
                <a:cs typeface="Arial"/>
              </a:rPr>
              <a:t>[Zeiler and Fergus</a:t>
            </a:r>
            <a:r>
              <a:rPr sz="1400" i="1" spc="-80" dirty="0">
                <a:latin typeface="Arial"/>
                <a:cs typeface="Arial"/>
              </a:rPr>
              <a:t> </a:t>
            </a:r>
            <a:r>
              <a:rPr sz="1400" i="1" spc="-5" dirty="0">
                <a:latin typeface="Arial"/>
                <a:cs typeface="Arial"/>
              </a:rPr>
              <a:t>2013]</a:t>
            </a:r>
            <a:endParaRPr sz="1400">
              <a:latin typeface="Arial"/>
              <a:cs typeface="Arial"/>
            </a:endParaRPr>
          </a:p>
        </p:txBody>
      </p:sp>
      <p:sp>
        <p:nvSpPr>
          <p:cNvPr id="4" name="object 4"/>
          <p:cNvSpPr/>
          <p:nvPr/>
        </p:nvSpPr>
        <p:spPr>
          <a:xfrm>
            <a:off x="8491447" y="984883"/>
            <a:ext cx="2086806" cy="8736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8493268" y="1127758"/>
            <a:ext cx="2081530" cy="87361"/>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1570726" y="1345676"/>
            <a:ext cx="9050531" cy="4166641"/>
          </a:xfrm>
          <a:prstGeom prst="rect">
            <a:avLst/>
          </a:prstGeom>
          <a:blipFill>
            <a:blip r:embed="rId4" cstate="print"/>
            <a:stretch>
              <a:fillRect/>
            </a:stretch>
          </a:blipFill>
        </p:spPr>
        <p:txBody>
          <a:bodyPr wrap="square" lIns="0" tIns="0" rIns="0" bIns="0" rtlCol="0"/>
          <a:lstStyle/>
          <a:p>
            <a:endParaRPr/>
          </a:p>
        </p:txBody>
      </p:sp>
      <p:sp>
        <p:nvSpPr>
          <p:cNvPr id="7" name="object 7"/>
          <p:cNvSpPr txBox="1"/>
          <p:nvPr/>
        </p:nvSpPr>
        <p:spPr>
          <a:xfrm>
            <a:off x="1681926"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Tree>
    <p:extLst>
      <p:ext uri="{BB962C8B-B14F-4D97-AF65-F5344CB8AC3E}">
        <p14:creationId xmlns:p14="http://schemas.microsoft.com/office/powerpoint/2010/main" val="303605978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11901" y="966655"/>
            <a:ext cx="888365" cy="299720"/>
          </a:xfrm>
          <a:prstGeom prst="rect">
            <a:avLst/>
          </a:prstGeom>
        </p:spPr>
        <p:txBody>
          <a:bodyPr vert="horz" wrap="square" lIns="0" tIns="12700" rIns="0" bIns="0" rtlCol="0">
            <a:spAutoFit/>
          </a:bodyPr>
          <a:lstStyle/>
          <a:p>
            <a:pPr marL="12700">
              <a:spcBef>
                <a:spcPts val="100"/>
              </a:spcBef>
            </a:pPr>
            <a:r>
              <a:rPr b="1" spc="-5" dirty="0">
                <a:latin typeface="Arial"/>
                <a:cs typeface="Arial"/>
              </a:rPr>
              <a:t>Preview</a:t>
            </a:r>
            <a:endParaRPr>
              <a:latin typeface="Arial"/>
              <a:cs typeface="Arial"/>
            </a:endParaRPr>
          </a:p>
        </p:txBody>
      </p:sp>
      <p:sp>
        <p:nvSpPr>
          <p:cNvPr id="3" name="object 3"/>
          <p:cNvSpPr/>
          <p:nvPr/>
        </p:nvSpPr>
        <p:spPr>
          <a:xfrm>
            <a:off x="3901147" y="3877020"/>
            <a:ext cx="3085243" cy="156832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032238" y="3983118"/>
            <a:ext cx="1176472" cy="1453522"/>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3051821" y="947201"/>
            <a:ext cx="6206062" cy="2857119"/>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1681926"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Tree>
    <p:extLst>
      <p:ext uri="{BB962C8B-B14F-4D97-AF65-F5344CB8AC3E}">
        <p14:creationId xmlns:p14="http://schemas.microsoft.com/office/powerpoint/2010/main" val="335367414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984051" y="934151"/>
            <a:ext cx="4308841" cy="445584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592217" y="1113624"/>
            <a:ext cx="683895" cy="632460"/>
          </a:xfrm>
          <a:custGeom>
            <a:avLst/>
            <a:gdLst/>
            <a:ahLst/>
            <a:cxnLst/>
            <a:rect l="l" t="t" r="r" b="b"/>
            <a:pathLst>
              <a:path w="683894" h="632460">
                <a:moveTo>
                  <a:pt x="0" y="0"/>
                </a:moveTo>
                <a:lnTo>
                  <a:pt x="683698" y="0"/>
                </a:lnTo>
                <a:lnTo>
                  <a:pt x="683698" y="632398"/>
                </a:lnTo>
                <a:lnTo>
                  <a:pt x="0" y="632398"/>
                </a:lnTo>
                <a:lnTo>
                  <a:pt x="0" y="0"/>
                </a:lnTo>
                <a:close/>
              </a:path>
            </a:pathLst>
          </a:custGeom>
          <a:solidFill>
            <a:srgbClr val="FFFFFF"/>
          </a:solidFill>
        </p:spPr>
        <p:txBody>
          <a:bodyPr wrap="square" lIns="0" tIns="0" rIns="0" bIns="0" rtlCol="0"/>
          <a:lstStyle/>
          <a:p>
            <a:endParaRPr/>
          </a:p>
        </p:txBody>
      </p:sp>
      <p:sp>
        <p:nvSpPr>
          <p:cNvPr id="4" name="object 4"/>
          <p:cNvSpPr/>
          <p:nvPr/>
        </p:nvSpPr>
        <p:spPr>
          <a:xfrm>
            <a:off x="1934199" y="857250"/>
            <a:ext cx="957580" cy="256540"/>
          </a:xfrm>
          <a:custGeom>
            <a:avLst/>
            <a:gdLst/>
            <a:ahLst/>
            <a:cxnLst/>
            <a:rect l="l" t="t" r="r" b="b"/>
            <a:pathLst>
              <a:path w="957580" h="256540">
                <a:moveTo>
                  <a:pt x="957298" y="0"/>
                </a:moveTo>
                <a:lnTo>
                  <a:pt x="957298" y="256374"/>
                </a:lnTo>
                <a:lnTo>
                  <a:pt x="0" y="256374"/>
                </a:lnTo>
                <a:lnTo>
                  <a:pt x="0" y="0"/>
                </a:lnTo>
                <a:lnTo>
                  <a:pt x="957298" y="0"/>
                </a:lnTo>
                <a:close/>
              </a:path>
            </a:pathLst>
          </a:custGeom>
          <a:solidFill>
            <a:srgbClr val="FFFFFF"/>
          </a:solidFill>
        </p:spPr>
        <p:txBody>
          <a:bodyPr wrap="square" lIns="0" tIns="0" rIns="0" bIns="0" rtlCol="0"/>
          <a:lstStyle/>
          <a:p>
            <a:endParaRPr/>
          </a:p>
        </p:txBody>
      </p:sp>
      <p:sp>
        <p:nvSpPr>
          <p:cNvPr id="5" name="object 5"/>
          <p:cNvSpPr/>
          <p:nvPr/>
        </p:nvSpPr>
        <p:spPr>
          <a:xfrm>
            <a:off x="3275923" y="1027281"/>
            <a:ext cx="7163135" cy="257799"/>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7863759" y="1380983"/>
            <a:ext cx="2563495" cy="664845"/>
          </a:xfrm>
          <a:prstGeom prst="rect">
            <a:avLst/>
          </a:prstGeom>
        </p:spPr>
        <p:txBody>
          <a:bodyPr vert="horz" wrap="square" lIns="0" tIns="12700" rIns="0" bIns="0" rtlCol="0">
            <a:spAutoFit/>
          </a:bodyPr>
          <a:lstStyle/>
          <a:p>
            <a:pPr marL="12700">
              <a:lnSpc>
                <a:spcPts val="2875"/>
              </a:lnSpc>
              <a:spcBef>
                <a:spcPts val="100"/>
              </a:spcBef>
            </a:pPr>
            <a:r>
              <a:rPr sz="2400" spc="-5" dirty="0">
                <a:latin typeface="Arial"/>
                <a:cs typeface="Arial"/>
              </a:rPr>
              <a:t>example 5x5</a:t>
            </a:r>
            <a:r>
              <a:rPr sz="2400" spc="-90" dirty="0">
                <a:latin typeface="Arial"/>
                <a:cs typeface="Arial"/>
              </a:rPr>
              <a:t> </a:t>
            </a:r>
            <a:r>
              <a:rPr sz="2400" spc="-5" dirty="0">
                <a:latin typeface="Arial"/>
                <a:cs typeface="Arial"/>
              </a:rPr>
              <a:t>filters</a:t>
            </a:r>
            <a:endParaRPr sz="2400">
              <a:latin typeface="Arial"/>
              <a:cs typeface="Arial"/>
            </a:endParaRPr>
          </a:p>
          <a:p>
            <a:pPr marL="12700">
              <a:lnSpc>
                <a:spcPts val="2155"/>
              </a:lnSpc>
            </a:pPr>
            <a:r>
              <a:rPr dirty="0">
                <a:latin typeface="Arial"/>
                <a:cs typeface="Arial"/>
              </a:rPr>
              <a:t>(32</a:t>
            </a:r>
            <a:r>
              <a:rPr spc="-10" dirty="0">
                <a:latin typeface="Arial"/>
                <a:cs typeface="Arial"/>
              </a:rPr>
              <a:t> </a:t>
            </a:r>
            <a:r>
              <a:rPr spc="-5" dirty="0">
                <a:latin typeface="Arial"/>
                <a:cs typeface="Arial"/>
              </a:rPr>
              <a:t>total)</a:t>
            </a:r>
            <a:endParaRPr>
              <a:latin typeface="Arial"/>
              <a:cs typeface="Arial"/>
            </a:endParaRPr>
          </a:p>
        </p:txBody>
      </p:sp>
      <p:sp>
        <p:nvSpPr>
          <p:cNvPr id="7" name="object 7"/>
          <p:cNvSpPr/>
          <p:nvPr/>
        </p:nvSpPr>
        <p:spPr>
          <a:xfrm>
            <a:off x="3327165" y="1027375"/>
            <a:ext cx="248285" cy="257810"/>
          </a:xfrm>
          <a:custGeom>
            <a:avLst/>
            <a:gdLst/>
            <a:ahLst/>
            <a:cxnLst/>
            <a:rect l="l" t="t" r="r" b="b"/>
            <a:pathLst>
              <a:path w="248285" h="257809">
                <a:moveTo>
                  <a:pt x="0" y="0"/>
                </a:moveTo>
                <a:lnTo>
                  <a:pt x="247799" y="0"/>
                </a:lnTo>
                <a:lnTo>
                  <a:pt x="247799" y="257700"/>
                </a:lnTo>
                <a:lnTo>
                  <a:pt x="0" y="257700"/>
                </a:lnTo>
                <a:lnTo>
                  <a:pt x="0" y="0"/>
                </a:lnTo>
                <a:close/>
              </a:path>
            </a:pathLst>
          </a:custGeom>
          <a:ln w="19049">
            <a:solidFill>
              <a:srgbClr val="FF0000"/>
            </a:solidFill>
          </a:ln>
        </p:spPr>
        <p:txBody>
          <a:bodyPr wrap="square" lIns="0" tIns="0" rIns="0" bIns="0" rtlCol="0"/>
          <a:lstStyle/>
          <a:p>
            <a:endParaRPr/>
          </a:p>
        </p:txBody>
      </p:sp>
      <p:sp>
        <p:nvSpPr>
          <p:cNvPr id="8" name="object 8"/>
          <p:cNvSpPr/>
          <p:nvPr/>
        </p:nvSpPr>
        <p:spPr>
          <a:xfrm>
            <a:off x="2026826" y="2171847"/>
            <a:ext cx="565785" cy="632460"/>
          </a:xfrm>
          <a:custGeom>
            <a:avLst/>
            <a:gdLst/>
            <a:ahLst/>
            <a:cxnLst/>
            <a:rect l="l" t="t" r="r" b="b"/>
            <a:pathLst>
              <a:path w="565785" h="632460">
                <a:moveTo>
                  <a:pt x="0" y="0"/>
                </a:moveTo>
                <a:lnTo>
                  <a:pt x="565498" y="0"/>
                </a:lnTo>
                <a:lnTo>
                  <a:pt x="565498" y="632398"/>
                </a:lnTo>
                <a:lnTo>
                  <a:pt x="0" y="632398"/>
                </a:lnTo>
                <a:lnTo>
                  <a:pt x="0" y="0"/>
                </a:lnTo>
                <a:close/>
              </a:path>
            </a:pathLst>
          </a:custGeom>
          <a:ln w="19049">
            <a:solidFill>
              <a:srgbClr val="FF0000"/>
            </a:solidFill>
          </a:ln>
        </p:spPr>
        <p:txBody>
          <a:bodyPr wrap="square" lIns="0" tIns="0" rIns="0" bIns="0" rtlCol="0"/>
          <a:lstStyle/>
          <a:p>
            <a:endParaRPr/>
          </a:p>
        </p:txBody>
      </p:sp>
      <p:sp>
        <p:nvSpPr>
          <p:cNvPr id="9" name="object 9"/>
          <p:cNvSpPr/>
          <p:nvPr/>
        </p:nvSpPr>
        <p:spPr>
          <a:xfrm>
            <a:off x="2658865" y="1285076"/>
            <a:ext cx="792480" cy="1109980"/>
          </a:xfrm>
          <a:custGeom>
            <a:avLst/>
            <a:gdLst/>
            <a:ahLst/>
            <a:cxnLst/>
            <a:rect l="l" t="t" r="r" b="b"/>
            <a:pathLst>
              <a:path w="792480" h="1109980">
                <a:moveTo>
                  <a:pt x="792198" y="0"/>
                </a:moveTo>
                <a:lnTo>
                  <a:pt x="0" y="1109962"/>
                </a:lnTo>
              </a:path>
            </a:pathLst>
          </a:custGeom>
          <a:ln w="19049">
            <a:solidFill>
              <a:srgbClr val="FF0000"/>
            </a:solidFill>
          </a:ln>
        </p:spPr>
        <p:txBody>
          <a:bodyPr wrap="square" lIns="0" tIns="0" rIns="0" bIns="0" rtlCol="0"/>
          <a:lstStyle/>
          <a:p>
            <a:endParaRPr/>
          </a:p>
        </p:txBody>
      </p:sp>
      <p:sp>
        <p:nvSpPr>
          <p:cNvPr id="10" name="object 10"/>
          <p:cNvSpPr/>
          <p:nvPr/>
        </p:nvSpPr>
        <p:spPr>
          <a:xfrm>
            <a:off x="2599117" y="2367234"/>
            <a:ext cx="94882" cy="107694"/>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6506164" y="3765346"/>
            <a:ext cx="4009048" cy="453839"/>
          </a:xfrm>
          <a:prstGeom prst="rect">
            <a:avLst/>
          </a:prstGeom>
          <a:blipFill>
            <a:blip r:embed="rId5" cstate="print"/>
            <a:stretch>
              <a:fillRect/>
            </a:stretch>
          </a:blipFill>
        </p:spPr>
        <p:txBody>
          <a:bodyPr wrap="square" lIns="0" tIns="0" rIns="0" bIns="0" rtlCol="0"/>
          <a:lstStyle/>
          <a:p>
            <a:endParaRPr/>
          </a:p>
        </p:txBody>
      </p:sp>
      <p:sp>
        <p:nvSpPr>
          <p:cNvPr id="12" name="object 12"/>
          <p:cNvSpPr txBox="1"/>
          <p:nvPr/>
        </p:nvSpPr>
        <p:spPr>
          <a:xfrm>
            <a:off x="6802141" y="2713553"/>
            <a:ext cx="3530600" cy="852169"/>
          </a:xfrm>
          <a:prstGeom prst="rect">
            <a:avLst/>
          </a:prstGeom>
        </p:spPr>
        <p:txBody>
          <a:bodyPr vert="horz" wrap="square" lIns="0" tIns="10795" rIns="0" bIns="0" rtlCol="0">
            <a:spAutoFit/>
          </a:bodyPr>
          <a:lstStyle/>
          <a:p>
            <a:pPr marL="12700" marR="5080">
              <a:lnSpc>
                <a:spcPct val="100699"/>
              </a:lnSpc>
              <a:spcBef>
                <a:spcPts val="85"/>
              </a:spcBef>
            </a:pPr>
            <a:r>
              <a:rPr spc="-5" dirty="0">
                <a:latin typeface="Arial"/>
                <a:cs typeface="Arial"/>
              </a:rPr>
              <a:t>We </a:t>
            </a:r>
            <a:r>
              <a:rPr dirty="0">
                <a:latin typeface="Arial"/>
                <a:cs typeface="Arial"/>
              </a:rPr>
              <a:t>call </a:t>
            </a:r>
            <a:r>
              <a:rPr spc="-5" dirty="0">
                <a:latin typeface="Arial"/>
                <a:cs typeface="Arial"/>
              </a:rPr>
              <a:t>the layer </a:t>
            </a:r>
            <a:r>
              <a:rPr dirty="0">
                <a:latin typeface="Arial"/>
                <a:cs typeface="Arial"/>
              </a:rPr>
              <a:t>convolutional  </a:t>
            </a:r>
            <a:r>
              <a:rPr spc="-5" dirty="0">
                <a:latin typeface="Arial"/>
                <a:cs typeface="Arial"/>
              </a:rPr>
              <a:t>because it is </a:t>
            </a:r>
            <a:r>
              <a:rPr dirty="0">
                <a:latin typeface="Arial"/>
                <a:cs typeface="Arial"/>
              </a:rPr>
              <a:t>related </a:t>
            </a:r>
            <a:r>
              <a:rPr spc="-5" dirty="0">
                <a:latin typeface="Arial"/>
                <a:cs typeface="Arial"/>
              </a:rPr>
              <a:t>to</a:t>
            </a:r>
            <a:r>
              <a:rPr spc="-90" dirty="0">
                <a:latin typeface="Arial"/>
                <a:cs typeface="Arial"/>
              </a:rPr>
              <a:t> </a:t>
            </a:r>
            <a:r>
              <a:rPr dirty="0">
                <a:latin typeface="Arial"/>
                <a:cs typeface="Arial"/>
              </a:rPr>
              <a:t>convolution  </a:t>
            </a:r>
            <a:r>
              <a:rPr spc="-5" dirty="0">
                <a:latin typeface="Arial"/>
                <a:cs typeface="Arial"/>
              </a:rPr>
              <a:t>of two</a:t>
            </a:r>
            <a:r>
              <a:rPr spc="-15" dirty="0">
                <a:latin typeface="Arial"/>
                <a:cs typeface="Arial"/>
              </a:rPr>
              <a:t> </a:t>
            </a:r>
            <a:r>
              <a:rPr dirty="0">
                <a:latin typeface="Arial"/>
                <a:cs typeface="Arial"/>
              </a:rPr>
              <a:t>signals:</a:t>
            </a:r>
            <a:endParaRPr>
              <a:latin typeface="Arial"/>
              <a:cs typeface="Arial"/>
            </a:endParaRPr>
          </a:p>
        </p:txBody>
      </p:sp>
      <p:sp>
        <p:nvSpPr>
          <p:cNvPr id="13" name="object 13"/>
          <p:cNvSpPr/>
          <p:nvPr/>
        </p:nvSpPr>
        <p:spPr>
          <a:xfrm>
            <a:off x="9198109" y="4295793"/>
            <a:ext cx="0" cy="339090"/>
          </a:xfrm>
          <a:custGeom>
            <a:avLst/>
            <a:gdLst/>
            <a:ahLst/>
            <a:cxnLst/>
            <a:rect l="l" t="t" r="r" b="b"/>
            <a:pathLst>
              <a:path h="339089">
                <a:moveTo>
                  <a:pt x="0" y="338699"/>
                </a:moveTo>
                <a:lnTo>
                  <a:pt x="0" y="0"/>
                </a:lnTo>
              </a:path>
            </a:pathLst>
          </a:custGeom>
          <a:ln w="19049">
            <a:solidFill>
              <a:srgbClr val="666666"/>
            </a:solidFill>
          </a:ln>
        </p:spPr>
        <p:txBody>
          <a:bodyPr wrap="square" lIns="0" tIns="0" rIns="0" bIns="0" rtlCol="0"/>
          <a:lstStyle/>
          <a:p>
            <a:endParaRPr/>
          </a:p>
        </p:txBody>
      </p:sp>
      <p:sp>
        <p:nvSpPr>
          <p:cNvPr id="14" name="object 14"/>
          <p:cNvSpPr/>
          <p:nvPr/>
        </p:nvSpPr>
        <p:spPr>
          <a:xfrm>
            <a:off x="9157111" y="4199820"/>
            <a:ext cx="81999" cy="105499"/>
          </a:xfrm>
          <a:prstGeom prst="rect">
            <a:avLst/>
          </a:prstGeom>
          <a:blipFill>
            <a:blip r:embed="rId6" cstate="print"/>
            <a:stretch>
              <a:fillRect/>
            </a:stretch>
          </a:blipFill>
        </p:spPr>
        <p:txBody>
          <a:bodyPr wrap="square" lIns="0" tIns="0" rIns="0" bIns="0" rtlCol="0"/>
          <a:lstStyle/>
          <a:p>
            <a:endParaRPr/>
          </a:p>
        </p:txBody>
      </p:sp>
      <p:sp>
        <p:nvSpPr>
          <p:cNvPr id="15" name="object 15"/>
          <p:cNvSpPr txBox="1"/>
          <p:nvPr/>
        </p:nvSpPr>
        <p:spPr>
          <a:xfrm>
            <a:off x="7492188" y="4667632"/>
            <a:ext cx="3018790" cy="459100"/>
          </a:xfrm>
          <a:prstGeom prst="rect">
            <a:avLst/>
          </a:prstGeom>
        </p:spPr>
        <p:txBody>
          <a:bodyPr vert="horz" wrap="square" lIns="0" tIns="22860" rIns="0" bIns="0" rtlCol="0">
            <a:spAutoFit/>
          </a:bodyPr>
          <a:lstStyle/>
          <a:p>
            <a:pPr marL="12700" marR="5080">
              <a:lnSpc>
                <a:spcPts val="1650"/>
              </a:lnSpc>
              <a:spcBef>
                <a:spcPts val="180"/>
              </a:spcBef>
            </a:pPr>
            <a:r>
              <a:rPr sz="1400" spc="-5" dirty="0">
                <a:latin typeface="Arial"/>
                <a:cs typeface="Arial"/>
              </a:rPr>
              <a:t>elementwise </a:t>
            </a:r>
            <a:r>
              <a:rPr sz="1400" dirty="0">
                <a:latin typeface="Arial"/>
                <a:cs typeface="Arial"/>
              </a:rPr>
              <a:t>multiplication </a:t>
            </a:r>
            <a:r>
              <a:rPr sz="1400" spc="-5" dirty="0">
                <a:latin typeface="Arial"/>
                <a:cs typeface="Arial"/>
              </a:rPr>
              <a:t>and </a:t>
            </a:r>
            <a:r>
              <a:rPr sz="1400" dirty="0">
                <a:latin typeface="Arial"/>
                <a:cs typeface="Arial"/>
              </a:rPr>
              <a:t>sum</a:t>
            </a:r>
            <a:r>
              <a:rPr sz="1400" spc="-95" dirty="0">
                <a:latin typeface="Arial"/>
                <a:cs typeface="Arial"/>
              </a:rPr>
              <a:t> </a:t>
            </a:r>
            <a:r>
              <a:rPr sz="1400" spc="-5" dirty="0">
                <a:latin typeface="Arial"/>
                <a:cs typeface="Arial"/>
              </a:rPr>
              <a:t>of  </a:t>
            </a:r>
            <a:r>
              <a:rPr sz="1400" dirty="0">
                <a:latin typeface="Arial"/>
                <a:cs typeface="Arial"/>
              </a:rPr>
              <a:t>a </a:t>
            </a:r>
            <a:r>
              <a:rPr sz="1400" spc="-5" dirty="0">
                <a:latin typeface="Arial"/>
                <a:cs typeface="Arial"/>
              </a:rPr>
              <a:t>filter and the </a:t>
            </a:r>
            <a:r>
              <a:rPr sz="1400" dirty="0">
                <a:latin typeface="Arial"/>
                <a:cs typeface="Arial"/>
              </a:rPr>
              <a:t>signal</a:t>
            </a:r>
            <a:r>
              <a:rPr sz="1400" spc="-35" dirty="0">
                <a:latin typeface="Arial"/>
                <a:cs typeface="Arial"/>
              </a:rPr>
              <a:t> </a:t>
            </a:r>
            <a:r>
              <a:rPr sz="1400" dirty="0">
                <a:latin typeface="Arial"/>
                <a:cs typeface="Arial"/>
              </a:rPr>
              <a:t>(image)</a:t>
            </a:r>
            <a:endParaRPr sz="1400">
              <a:latin typeface="Arial"/>
              <a:cs typeface="Arial"/>
            </a:endParaRPr>
          </a:p>
        </p:txBody>
      </p:sp>
      <p:sp>
        <p:nvSpPr>
          <p:cNvPr id="16" name="object 16"/>
          <p:cNvSpPr txBox="1">
            <a:spLocks noGrp="1"/>
          </p:cNvSpPr>
          <p:nvPr>
            <p:ph type="title"/>
          </p:nvPr>
        </p:nvSpPr>
        <p:spPr>
          <a:xfrm>
            <a:off x="3628798" y="1105155"/>
            <a:ext cx="1943100" cy="843821"/>
          </a:xfrm>
          <a:prstGeom prst="rect">
            <a:avLst/>
          </a:prstGeom>
        </p:spPr>
        <p:txBody>
          <a:bodyPr vert="horz" wrap="square" lIns="0" tIns="12700" rIns="0" bIns="0" rtlCol="0" anchor="ctr">
            <a:spAutoFit/>
          </a:bodyPr>
          <a:lstStyle/>
          <a:p>
            <a:pPr marL="12700">
              <a:spcBef>
                <a:spcPts val="100"/>
              </a:spcBef>
            </a:pPr>
            <a:r>
              <a:rPr sz="1800" spc="-5" dirty="0">
                <a:solidFill>
                  <a:srgbClr val="FF0000"/>
                </a:solidFill>
              </a:rPr>
              <a:t>one filter</a:t>
            </a:r>
            <a:r>
              <a:rPr sz="1800" spc="-20" dirty="0">
                <a:solidFill>
                  <a:srgbClr val="FF0000"/>
                </a:solidFill>
              </a:rPr>
              <a:t> </a:t>
            </a:r>
            <a:r>
              <a:rPr sz="1800" spc="-5" dirty="0">
                <a:solidFill>
                  <a:srgbClr val="FF0000"/>
                </a:solidFill>
              </a:rPr>
              <a:t>=&gt;</a:t>
            </a:r>
            <a:endParaRPr sz="1800"/>
          </a:p>
          <a:p>
            <a:pPr marL="12700">
              <a:spcBef>
                <a:spcPts val="15"/>
              </a:spcBef>
            </a:pPr>
            <a:r>
              <a:rPr sz="1800" spc="-5" dirty="0">
                <a:solidFill>
                  <a:srgbClr val="FF0000"/>
                </a:solidFill>
              </a:rPr>
              <a:t>one activation</a:t>
            </a:r>
            <a:r>
              <a:rPr sz="1800" spc="-85" dirty="0">
                <a:solidFill>
                  <a:srgbClr val="FF0000"/>
                </a:solidFill>
              </a:rPr>
              <a:t> </a:t>
            </a:r>
            <a:r>
              <a:rPr sz="1800" dirty="0">
                <a:solidFill>
                  <a:srgbClr val="FF0000"/>
                </a:solidFill>
              </a:rPr>
              <a:t>map</a:t>
            </a:r>
            <a:endParaRPr sz="1800"/>
          </a:p>
        </p:txBody>
      </p:sp>
      <p:sp>
        <p:nvSpPr>
          <p:cNvPr id="17" name="object 17"/>
          <p:cNvSpPr/>
          <p:nvPr/>
        </p:nvSpPr>
        <p:spPr>
          <a:xfrm>
            <a:off x="6432591" y="1035975"/>
            <a:ext cx="248285" cy="257810"/>
          </a:xfrm>
          <a:custGeom>
            <a:avLst/>
            <a:gdLst/>
            <a:ahLst/>
            <a:cxnLst/>
            <a:rect l="l" t="t" r="r" b="b"/>
            <a:pathLst>
              <a:path w="248285" h="257809">
                <a:moveTo>
                  <a:pt x="0" y="0"/>
                </a:moveTo>
                <a:lnTo>
                  <a:pt x="247799" y="0"/>
                </a:lnTo>
                <a:lnTo>
                  <a:pt x="247799" y="257700"/>
                </a:lnTo>
                <a:lnTo>
                  <a:pt x="0" y="257700"/>
                </a:lnTo>
                <a:lnTo>
                  <a:pt x="0" y="0"/>
                </a:lnTo>
                <a:close/>
              </a:path>
            </a:pathLst>
          </a:custGeom>
          <a:ln w="19049">
            <a:solidFill>
              <a:srgbClr val="0000FF"/>
            </a:solidFill>
          </a:ln>
        </p:spPr>
        <p:txBody>
          <a:bodyPr wrap="square" lIns="0" tIns="0" rIns="0" bIns="0" rtlCol="0"/>
          <a:lstStyle/>
          <a:p>
            <a:endParaRPr/>
          </a:p>
        </p:txBody>
      </p:sp>
      <p:sp>
        <p:nvSpPr>
          <p:cNvPr id="18" name="object 18"/>
          <p:cNvSpPr/>
          <p:nvPr/>
        </p:nvSpPr>
        <p:spPr>
          <a:xfrm>
            <a:off x="2677260" y="1293678"/>
            <a:ext cx="3879850" cy="2150745"/>
          </a:xfrm>
          <a:custGeom>
            <a:avLst/>
            <a:gdLst/>
            <a:ahLst/>
            <a:cxnLst/>
            <a:rect l="l" t="t" r="r" b="b"/>
            <a:pathLst>
              <a:path w="3879850" h="2150745">
                <a:moveTo>
                  <a:pt x="3879229" y="0"/>
                </a:moveTo>
                <a:lnTo>
                  <a:pt x="0" y="2150193"/>
                </a:lnTo>
              </a:path>
            </a:pathLst>
          </a:custGeom>
          <a:ln w="19049">
            <a:solidFill>
              <a:srgbClr val="0000FF"/>
            </a:solidFill>
          </a:ln>
        </p:spPr>
        <p:txBody>
          <a:bodyPr wrap="square" lIns="0" tIns="0" rIns="0" bIns="0" rtlCol="0"/>
          <a:lstStyle/>
          <a:p>
            <a:endParaRPr/>
          </a:p>
        </p:txBody>
      </p:sp>
      <p:sp>
        <p:nvSpPr>
          <p:cNvPr id="19" name="object 19"/>
          <p:cNvSpPr/>
          <p:nvPr/>
        </p:nvSpPr>
        <p:spPr>
          <a:xfrm>
            <a:off x="2592124" y="3406819"/>
            <a:ext cx="109917" cy="88474"/>
          </a:xfrm>
          <a:prstGeom prst="rect">
            <a:avLst/>
          </a:prstGeom>
          <a:blipFill>
            <a:blip r:embed="rId7" cstate="print"/>
            <a:stretch>
              <a:fillRect/>
            </a:stretch>
          </a:blipFill>
        </p:spPr>
        <p:txBody>
          <a:bodyPr wrap="square" lIns="0" tIns="0" rIns="0" bIns="0" rtlCol="0"/>
          <a:lstStyle/>
          <a:p>
            <a:endParaRPr/>
          </a:p>
        </p:txBody>
      </p:sp>
      <p:sp>
        <p:nvSpPr>
          <p:cNvPr id="20" name="object 20"/>
          <p:cNvSpPr/>
          <p:nvPr/>
        </p:nvSpPr>
        <p:spPr>
          <a:xfrm>
            <a:off x="2026826" y="3458619"/>
            <a:ext cx="565785" cy="632460"/>
          </a:xfrm>
          <a:custGeom>
            <a:avLst/>
            <a:gdLst/>
            <a:ahLst/>
            <a:cxnLst/>
            <a:rect l="l" t="t" r="r" b="b"/>
            <a:pathLst>
              <a:path w="565785" h="632460">
                <a:moveTo>
                  <a:pt x="0" y="0"/>
                </a:moveTo>
                <a:lnTo>
                  <a:pt x="565498" y="0"/>
                </a:lnTo>
                <a:lnTo>
                  <a:pt x="565498" y="632398"/>
                </a:lnTo>
                <a:lnTo>
                  <a:pt x="0" y="632398"/>
                </a:lnTo>
                <a:lnTo>
                  <a:pt x="0" y="0"/>
                </a:lnTo>
                <a:close/>
              </a:path>
            </a:pathLst>
          </a:custGeom>
          <a:ln w="19049">
            <a:solidFill>
              <a:srgbClr val="0000FF"/>
            </a:solidFill>
          </a:ln>
        </p:spPr>
        <p:txBody>
          <a:bodyPr wrap="square" lIns="0" tIns="0" rIns="0" bIns="0" rtlCol="0"/>
          <a:lstStyle/>
          <a:p>
            <a:endParaRPr/>
          </a:p>
        </p:txBody>
      </p:sp>
      <p:sp>
        <p:nvSpPr>
          <p:cNvPr id="21" name="object 21"/>
          <p:cNvSpPr/>
          <p:nvPr/>
        </p:nvSpPr>
        <p:spPr>
          <a:xfrm>
            <a:off x="5187116" y="5257663"/>
            <a:ext cx="1030357" cy="65335"/>
          </a:xfrm>
          <a:prstGeom prst="rect">
            <a:avLst/>
          </a:prstGeom>
          <a:blipFill>
            <a:blip r:embed="rId8" cstate="print"/>
            <a:stretch>
              <a:fillRect/>
            </a:stretch>
          </a:blipFill>
        </p:spPr>
        <p:txBody>
          <a:bodyPr wrap="square" lIns="0" tIns="0" rIns="0" bIns="0" rtlCol="0"/>
          <a:lstStyle/>
          <a:p>
            <a:endParaRPr/>
          </a:p>
        </p:txBody>
      </p:sp>
      <p:sp>
        <p:nvSpPr>
          <p:cNvPr id="22" name="object 22"/>
          <p:cNvSpPr txBox="1"/>
          <p:nvPr/>
        </p:nvSpPr>
        <p:spPr>
          <a:xfrm>
            <a:off x="1681926"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Tree>
    <p:extLst>
      <p:ext uri="{BB962C8B-B14F-4D97-AF65-F5344CB8AC3E}">
        <p14:creationId xmlns:p14="http://schemas.microsoft.com/office/powerpoint/2010/main" val="178916858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4002" y="1101399"/>
            <a:ext cx="9143981" cy="4378916"/>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640201" y="857250"/>
            <a:ext cx="687705" cy="228268"/>
          </a:xfrm>
          <a:prstGeom prst="rect">
            <a:avLst/>
          </a:prstGeom>
        </p:spPr>
        <p:txBody>
          <a:bodyPr vert="horz" wrap="square" lIns="0" tIns="12700" rIns="0" bIns="0" rtlCol="0">
            <a:spAutoFit/>
          </a:bodyPr>
          <a:lstStyle/>
          <a:p>
            <a:pPr marL="12700">
              <a:spcBef>
                <a:spcPts val="100"/>
              </a:spcBef>
            </a:pPr>
            <a:r>
              <a:rPr sz="1400" spc="-5" dirty="0">
                <a:latin typeface="Arial"/>
                <a:cs typeface="Arial"/>
              </a:rPr>
              <a:t>preview:</a:t>
            </a:r>
            <a:endParaRPr sz="1400">
              <a:latin typeface="Arial"/>
              <a:cs typeface="Arial"/>
            </a:endParaRPr>
          </a:p>
        </p:txBody>
      </p:sp>
      <p:sp>
        <p:nvSpPr>
          <p:cNvPr id="4" name="object 4"/>
          <p:cNvSpPr/>
          <p:nvPr/>
        </p:nvSpPr>
        <p:spPr>
          <a:xfrm>
            <a:off x="1567177" y="2945525"/>
            <a:ext cx="2192645" cy="2002443"/>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1681926"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Tree>
    <p:extLst>
      <p:ext uri="{BB962C8B-B14F-4D97-AF65-F5344CB8AC3E}">
        <p14:creationId xmlns:p14="http://schemas.microsoft.com/office/powerpoint/2010/main" val="366804110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38048" y="888593"/>
            <a:ext cx="5187950" cy="751488"/>
          </a:xfrm>
          <a:prstGeom prst="rect">
            <a:avLst/>
          </a:prstGeom>
        </p:spPr>
        <p:txBody>
          <a:bodyPr vert="horz" wrap="square" lIns="0" tIns="12700" rIns="0" bIns="0" rtlCol="0" anchor="ctr">
            <a:spAutoFit/>
          </a:bodyPr>
          <a:lstStyle/>
          <a:p>
            <a:pPr marL="12700">
              <a:spcBef>
                <a:spcPts val="100"/>
              </a:spcBef>
            </a:pPr>
            <a:r>
              <a:rPr sz="2400" spc="-5" dirty="0"/>
              <a:t>The brain/neuron </a:t>
            </a:r>
            <a:r>
              <a:rPr sz="2400" dirty="0"/>
              <a:t>view </a:t>
            </a:r>
            <a:r>
              <a:rPr sz="2400" spc="-5" dirty="0"/>
              <a:t>of CONV</a:t>
            </a:r>
            <a:r>
              <a:rPr sz="2400" spc="-95" dirty="0"/>
              <a:t> </a:t>
            </a:r>
            <a:r>
              <a:rPr sz="2400" spc="-5" dirty="0"/>
              <a:t>Layer</a:t>
            </a:r>
            <a:endParaRPr sz="2400"/>
          </a:p>
        </p:txBody>
      </p:sp>
      <p:sp>
        <p:nvSpPr>
          <p:cNvPr id="3" name="object 3"/>
          <p:cNvSpPr/>
          <p:nvPr/>
        </p:nvSpPr>
        <p:spPr>
          <a:xfrm>
            <a:off x="2186948" y="3297669"/>
            <a:ext cx="132080" cy="663575"/>
          </a:xfrm>
          <a:custGeom>
            <a:avLst/>
            <a:gdLst/>
            <a:ahLst/>
            <a:cxnLst/>
            <a:rect l="l" t="t" r="r" b="b"/>
            <a:pathLst>
              <a:path w="132079" h="663575">
                <a:moveTo>
                  <a:pt x="0" y="0"/>
                </a:moveTo>
                <a:lnTo>
                  <a:pt x="131602" y="0"/>
                </a:lnTo>
                <a:lnTo>
                  <a:pt x="131602" y="663201"/>
                </a:lnTo>
                <a:lnTo>
                  <a:pt x="0" y="663201"/>
                </a:lnTo>
                <a:lnTo>
                  <a:pt x="0" y="0"/>
                </a:lnTo>
                <a:close/>
              </a:path>
            </a:pathLst>
          </a:custGeom>
          <a:solidFill>
            <a:srgbClr val="C8DAF7"/>
          </a:solidFill>
        </p:spPr>
        <p:txBody>
          <a:bodyPr wrap="square" lIns="0" tIns="0" rIns="0" bIns="0" rtlCol="0"/>
          <a:lstStyle/>
          <a:p>
            <a:endParaRPr/>
          </a:p>
        </p:txBody>
      </p:sp>
      <p:sp>
        <p:nvSpPr>
          <p:cNvPr id="4" name="object 4"/>
          <p:cNvSpPr/>
          <p:nvPr/>
        </p:nvSpPr>
        <p:spPr>
          <a:xfrm>
            <a:off x="2318550" y="3146972"/>
            <a:ext cx="151130" cy="814069"/>
          </a:xfrm>
          <a:custGeom>
            <a:avLst/>
            <a:gdLst/>
            <a:ahLst/>
            <a:cxnLst/>
            <a:rect l="l" t="t" r="r" b="b"/>
            <a:pathLst>
              <a:path w="151130" h="814069">
                <a:moveTo>
                  <a:pt x="0" y="813898"/>
                </a:moveTo>
                <a:lnTo>
                  <a:pt x="0" y="150697"/>
                </a:lnTo>
                <a:lnTo>
                  <a:pt x="150697" y="0"/>
                </a:lnTo>
                <a:lnTo>
                  <a:pt x="150697" y="663198"/>
                </a:lnTo>
                <a:lnTo>
                  <a:pt x="0" y="813898"/>
                </a:lnTo>
                <a:close/>
              </a:path>
            </a:pathLst>
          </a:custGeom>
          <a:solidFill>
            <a:srgbClr val="A0AEC6"/>
          </a:solidFill>
        </p:spPr>
        <p:txBody>
          <a:bodyPr wrap="square" lIns="0" tIns="0" rIns="0" bIns="0" rtlCol="0"/>
          <a:lstStyle/>
          <a:p>
            <a:endParaRPr/>
          </a:p>
        </p:txBody>
      </p:sp>
      <p:sp>
        <p:nvSpPr>
          <p:cNvPr id="5" name="object 5"/>
          <p:cNvSpPr/>
          <p:nvPr/>
        </p:nvSpPr>
        <p:spPr>
          <a:xfrm>
            <a:off x="2186950" y="3146970"/>
            <a:ext cx="282575" cy="151130"/>
          </a:xfrm>
          <a:custGeom>
            <a:avLst/>
            <a:gdLst/>
            <a:ahLst/>
            <a:cxnLst/>
            <a:rect l="l" t="t" r="r" b="b"/>
            <a:pathLst>
              <a:path w="282575" h="151130">
                <a:moveTo>
                  <a:pt x="131602" y="150697"/>
                </a:moveTo>
                <a:lnTo>
                  <a:pt x="0" y="150697"/>
                </a:lnTo>
                <a:lnTo>
                  <a:pt x="150697" y="0"/>
                </a:lnTo>
                <a:lnTo>
                  <a:pt x="282299" y="0"/>
                </a:lnTo>
                <a:lnTo>
                  <a:pt x="131602" y="150697"/>
                </a:lnTo>
                <a:close/>
              </a:path>
            </a:pathLst>
          </a:custGeom>
          <a:solidFill>
            <a:srgbClr val="D3E1F9"/>
          </a:solidFill>
        </p:spPr>
        <p:txBody>
          <a:bodyPr wrap="square" lIns="0" tIns="0" rIns="0" bIns="0" rtlCol="0"/>
          <a:lstStyle/>
          <a:p>
            <a:endParaRPr/>
          </a:p>
        </p:txBody>
      </p:sp>
      <p:sp>
        <p:nvSpPr>
          <p:cNvPr id="6" name="object 6"/>
          <p:cNvSpPr/>
          <p:nvPr/>
        </p:nvSpPr>
        <p:spPr>
          <a:xfrm>
            <a:off x="2186950" y="3146972"/>
            <a:ext cx="282575" cy="814069"/>
          </a:xfrm>
          <a:custGeom>
            <a:avLst/>
            <a:gdLst/>
            <a:ahLst/>
            <a:cxnLst/>
            <a:rect l="l" t="t" r="r" b="b"/>
            <a:pathLst>
              <a:path w="282575" h="814069">
                <a:moveTo>
                  <a:pt x="0" y="150697"/>
                </a:moveTo>
                <a:lnTo>
                  <a:pt x="150697" y="0"/>
                </a:lnTo>
                <a:lnTo>
                  <a:pt x="282299" y="0"/>
                </a:lnTo>
                <a:lnTo>
                  <a:pt x="282299" y="663198"/>
                </a:lnTo>
                <a:lnTo>
                  <a:pt x="131602" y="813898"/>
                </a:lnTo>
                <a:lnTo>
                  <a:pt x="0" y="813898"/>
                </a:lnTo>
                <a:lnTo>
                  <a:pt x="0" y="150697"/>
                </a:lnTo>
                <a:close/>
              </a:path>
            </a:pathLst>
          </a:custGeom>
          <a:ln w="19049">
            <a:solidFill>
              <a:srgbClr val="000000"/>
            </a:solidFill>
          </a:ln>
        </p:spPr>
        <p:txBody>
          <a:bodyPr wrap="square" lIns="0" tIns="0" rIns="0" bIns="0" rtlCol="0"/>
          <a:lstStyle/>
          <a:p>
            <a:endParaRPr/>
          </a:p>
        </p:txBody>
      </p:sp>
      <p:sp>
        <p:nvSpPr>
          <p:cNvPr id="7" name="object 7"/>
          <p:cNvSpPr/>
          <p:nvPr/>
        </p:nvSpPr>
        <p:spPr>
          <a:xfrm>
            <a:off x="2186950" y="3146970"/>
            <a:ext cx="282575" cy="151130"/>
          </a:xfrm>
          <a:custGeom>
            <a:avLst/>
            <a:gdLst/>
            <a:ahLst/>
            <a:cxnLst/>
            <a:rect l="l" t="t" r="r" b="b"/>
            <a:pathLst>
              <a:path w="282575" h="151130">
                <a:moveTo>
                  <a:pt x="0" y="150697"/>
                </a:moveTo>
                <a:lnTo>
                  <a:pt x="131602" y="150697"/>
                </a:lnTo>
                <a:lnTo>
                  <a:pt x="282299" y="0"/>
                </a:lnTo>
              </a:path>
            </a:pathLst>
          </a:custGeom>
          <a:ln w="19049">
            <a:solidFill>
              <a:srgbClr val="000000"/>
            </a:solidFill>
          </a:ln>
        </p:spPr>
        <p:txBody>
          <a:bodyPr wrap="square" lIns="0" tIns="0" rIns="0" bIns="0" rtlCol="0"/>
          <a:lstStyle/>
          <a:p>
            <a:endParaRPr/>
          </a:p>
        </p:txBody>
      </p:sp>
      <p:sp>
        <p:nvSpPr>
          <p:cNvPr id="8" name="object 8"/>
          <p:cNvSpPr/>
          <p:nvPr/>
        </p:nvSpPr>
        <p:spPr>
          <a:xfrm>
            <a:off x="2318550" y="3297669"/>
            <a:ext cx="0" cy="663575"/>
          </a:xfrm>
          <a:custGeom>
            <a:avLst/>
            <a:gdLst/>
            <a:ahLst/>
            <a:cxnLst/>
            <a:rect l="l" t="t" r="r" b="b"/>
            <a:pathLst>
              <a:path h="663575">
                <a:moveTo>
                  <a:pt x="0" y="0"/>
                </a:moveTo>
                <a:lnTo>
                  <a:pt x="0" y="663201"/>
                </a:lnTo>
              </a:path>
            </a:pathLst>
          </a:custGeom>
          <a:ln w="19049">
            <a:solidFill>
              <a:srgbClr val="000000"/>
            </a:solidFill>
          </a:ln>
        </p:spPr>
        <p:txBody>
          <a:bodyPr wrap="square" lIns="0" tIns="0" rIns="0" bIns="0" rtlCol="0"/>
          <a:lstStyle/>
          <a:p>
            <a:endParaRPr/>
          </a:p>
        </p:txBody>
      </p:sp>
      <p:sp>
        <p:nvSpPr>
          <p:cNvPr id="9" name="object 9"/>
          <p:cNvSpPr/>
          <p:nvPr/>
        </p:nvSpPr>
        <p:spPr>
          <a:xfrm>
            <a:off x="3783197" y="3412771"/>
            <a:ext cx="282575" cy="282575"/>
          </a:xfrm>
          <a:custGeom>
            <a:avLst/>
            <a:gdLst/>
            <a:ahLst/>
            <a:cxnLst/>
            <a:rect l="l" t="t" r="r" b="b"/>
            <a:pathLst>
              <a:path w="282575" h="282575">
                <a:moveTo>
                  <a:pt x="141149" y="282299"/>
                </a:moveTo>
                <a:lnTo>
                  <a:pt x="96535" y="275103"/>
                </a:lnTo>
                <a:lnTo>
                  <a:pt x="57788" y="255064"/>
                </a:lnTo>
                <a:lnTo>
                  <a:pt x="27233" y="224508"/>
                </a:lnTo>
                <a:lnTo>
                  <a:pt x="7195" y="185762"/>
                </a:lnTo>
                <a:lnTo>
                  <a:pt x="0" y="141149"/>
                </a:lnTo>
                <a:lnTo>
                  <a:pt x="7195" y="96537"/>
                </a:lnTo>
                <a:lnTo>
                  <a:pt x="27233" y="57790"/>
                </a:lnTo>
                <a:lnTo>
                  <a:pt x="57788" y="27235"/>
                </a:lnTo>
                <a:lnTo>
                  <a:pt x="96535" y="7196"/>
                </a:lnTo>
                <a:lnTo>
                  <a:pt x="141149" y="0"/>
                </a:lnTo>
                <a:lnTo>
                  <a:pt x="168815" y="2737"/>
                </a:lnTo>
                <a:lnTo>
                  <a:pt x="219456" y="23719"/>
                </a:lnTo>
                <a:lnTo>
                  <a:pt x="258579" y="62849"/>
                </a:lnTo>
                <a:lnTo>
                  <a:pt x="279561" y="113490"/>
                </a:lnTo>
                <a:lnTo>
                  <a:pt x="282299" y="141149"/>
                </a:lnTo>
                <a:lnTo>
                  <a:pt x="275103" y="185762"/>
                </a:lnTo>
                <a:lnTo>
                  <a:pt x="255065" y="224508"/>
                </a:lnTo>
                <a:lnTo>
                  <a:pt x="224510" y="255064"/>
                </a:lnTo>
                <a:lnTo>
                  <a:pt x="185763" y="275103"/>
                </a:lnTo>
                <a:lnTo>
                  <a:pt x="141149" y="282299"/>
                </a:lnTo>
                <a:close/>
              </a:path>
            </a:pathLst>
          </a:custGeom>
          <a:solidFill>
            <a:srgbClr val="C8DAF7"/>
          </a:solidFill>
        </p:spPr>
        <p:txBody>
          <a:bodyPr wrap="square" lIns="0" tIns="0" rIns="0" bIns="0" rtlCol="0"/>
          <a:lstStyle/>
          <a:p>
            <a:endParaRPr/>
          </a:p>
        </p:txBody>
      </p:sp>
      <p:sp>
        <p:nvSpPr>
          <p:cNvPr id="10" name="object 10"/>
          <p:cNvSpPr/>
          <p:nvPr/>
        </p:nvSpPr>
        <p:spPr>
          <a:xfrm>
            <a:off x="3783197" y="3412771"/>
            <a:ext cx="282575" cy="282575"/>
          </a:xfrm>
          <a:custGeom>
            <a:avLst/>
            <a:gdLst/>
            <a:ahLst/>
            <a:cxnLst/>
            <a:rect l="l" t="t" r="r" b="b"/>
            <a:pathLst>
              <a:path w="282575" h="282575">
                <a:moveTo>
                  <a:pt x="0" y="141149"/>
                </a:moveTo>
                <a:lnTo>
                  <a:pt x="7195" y="96537"/>
                </a:lnTo>
                <a:lnTo>
                  <a:pt x="27233" y="57790"/>
                </a:lnTo>
                <a:lnTo>
                  <a:pt x="57788" y="27235"/>
                </a:lnTo>
                <a:lnTo>
                  <a:pt x="96535" y="7196"/>
                </a:lnTo>
                <a:lnTo>
                  <a:pt x="141149" y="0"/>
                </a:lnTo>
                <a:lnTo>
                  <a:pt x="195164" y="10746"/>
                </a:lnTo>
                <a:lnTo>
                  <a:pt x="240949" y="41349"/>
                </a:lnTo>
                <a:lnTo>
                  <a:pt x="271552" y="87143"/>
                </a:lnTo>
                <a:lnTo>
                  <a:pt x="282299" y="141149"/>
                </a:lnTo>
                <a:lnTo>
                  <a:pt x="275103" y="185762"/>
                </a:lnTo>
                <a:lnTo>
                  <a:pt x="255065" y="224508"/>
                </a:lnTo>
                <a:lnTo>
                  <a:pt x="224510" y="255064"/>
                </a:lnTo>
                <a:lnTo>
                  <a:pt x="185763" y="275103"/>
                </a:lnTo>
                <a:lnTo>
                  <a:pt x="141149" y="282299"/>
                </a:lnTo>
                <a:lnTo>
                  <a:pt x="96535" y="275103"/>
                </a:lnTo>
                <a:lnTo>
                  <a:pt x="57788" y="255064"/>
                </a:lnTo>
                <a:lnTo>
                  <a:pt x="27233" y="224508"/>
                </a:lnTo>
                <a:lnTo>
                  <a:pt x="7195" y="185762"/>
                </a:lnTo>
                <a:lnTo>
                  <a:pt x="0" y="141149"/>
                </a:lnTo>
                <a:close/>
              </a:path>
            </a:pathLst>
          </a:custGeom>
          <a:ln w="19049">
            <a:solidFill>
              <a:srgbClr val="000000"/>
            </a:solidFill>
          </a:ln>
        </p:spPr>
        <p:txBody>
          <a:bodyPr wrap="square" lIns="0" tIns="0" rIns="0" bIns="0" rtlCol="0"/>
          <a:lstStyle/>
          <a:p>
            <a:endParaRPr/>
          </a:p>
        </p:txBody>
      </p:sp>
      <p:sp>
        <p:nvSpPr>
          <p:cNvPr id="11" name="object 11"/>
          <p:cNvSpPr/>
          <p:nvPr/>
        </p:nvSpPr>
        <p:spPr>
          <a:xfrm>
            <a:off x="2293698" y="3553921"/>
            <a:ext cx="1489710" cy="399415"/>
          </a:xfrm>
          <a:custGeom>
            <a:avLst/>
            <a:gdLst/>
            <a:ahLst/>
            <a:cxnLst/>
            <a:rect l="l" t="t" r="r" b="b"/>
            <a:pathLst>
              <a:path w="1489710" h="399414">
                <a:moveTo>
                  <a:pt x="0" y="398999"/>
                </a:moveTo>
                <a:lnTo>
                  <a:pt x="1489496" y="0"/>
                </a:lnTo>
              </a:path>
            </a:pathLst>
          </a:custGeom>
          <a:ln w="19049">
            <a:solidFill>
              <a:srgbClr val="000000"/>
            </a:solidFill>
          </a:ln>
        </p:spPr>
        <p:txBody>
          <a:bodyPr wrap="square" lIns="0" tIns="0" rIns="0" bIns="0" rtlCol="0"/>
          <a:lstStyle/>
          <a:p>
            <a:endParaRPr/>
          </a:p>
        </p:txBody>
      </p:sp>
      <p:sp>
        <p:nvSpPr>
          <p:cNvPr id="12" name="object 12"/>
          <p:cNvSpPr/>
          <p:nvPr/>
        </p:nvSpPr>
        <p:spPr>
          <a:xfrm>
            <a:off x="2313200" y="3316620"/>
            <a:ext cx="1470025" cy="237490"/>
          </a:xfrm>
          <a:custGeom>
            <a:avLst/>
            <a:gdLst/>
            <a:ahLst/>
            <a:cxnLst/>
            <a:rect l="l" t="t" r="r" b="b"/>
            <a:pathLst>
              <a:path w="1470025" h="237489">
                <a:moveTo>
                  <a:pt x="0" y="0"/>
                </a:moveTo>
                <a:lnTo>
                  <a:pt x="1469997" y="237299"/>
                </a:lnTo>
              </a:path>
            </a:pathLst>
          </a:custGeom>
          <a:ln w="19049">
            <a:solidFill>
              <a:srgbClr val="000000"/>
            </a:solidFill>
          </a:ln>
        </p:spPr>
        <p:txBody>
          <a:bodyPr wrap="square" lIns="0" tIns="0" rIns="0" bIns="0" rtlCol="0"/>
          <a:lstStyle/>
          <a:p>
            <a:endParaRPr/>
          </a:p>
        </p:txBody>
      </p:sp>
      <p:sp>
        <p:nvSpPr>
          <p:cNvPr id="13" name="object 13"/>
          <p:cNvSpPr/>
          <p:nvPr/>
        </p:nvSpPr>
        <p:spPr>
          <a:xfrm>
            <a:off x="2449400" y="3167222"/>
            <a:ext cx="1334135" cy="386715"/>
          </a:xfrm>
          <a:custGeom>
            <a:avLst/>
            <a:gdLst/>
            <a:ahLst/>
            <a:cxnLst/>
            <a:rect l="l" t="t" r="r" b="b"/>
            <a:pathLst>
              <a:path w="1334135" h="386714">
                <a:moveTo>
                  <a:pt x="0" y="0"/>
                </a:moveTo>
                <a:lnTo>
                  <a:pt x="1333797" y="386699"/>
                </a:lnTo>
              </a:path>
            </a:pathLst>
          </a:custGeom>
          <a:ln w="19049">
            <a:solidFill>
              <a:srgbClr val="000000"/>
            </a:solidFill>
          </a:ln>
        </p:spPr>
        <p:txBody>
          <a:bodyPr wrap="square" lIns="0" tIns="0" rIns="0" bIns="0" rtlCol="0"/>
          <a:lstStyle/>
          <a:p>
            <a:endParaRPr/>
          </a:p>
        </p:txBody>
      </p:sp>
      <p:sp>
        <p:nvSpPr>
          <p:cNvPr id="14" name="object 14"/>
          <p:cNvSpPr/>
          <p:nvPr/>
        </p:nvSpPr>
        <p:spPr>
          <a:xfrm>
            <a:off x="2475498" y="3553919"/>
            <a:ext cx="1308100" cy="250190"/>
          </a:xfrm>
          <a:custGeom>
            <a:avLst/>
            <a:gdLst/>
            <a:ahLst/>
            <a:cxnLst/>
            <a:rect l="l" t="t" r="r" b="b"/>
            <a:pathLst>
              <a:path w="1308100" h="250189">
                <a:moveTo>
                  <a:pt x="0" y="249599"/>
                </a:moveTo>
                <a:lnTo>
                  <a:pt x="1307697" y="0"/>
                </a:lnTo>
              </a:path>
            </a:pathLst>
          </a:custGeom>
          <a:ln w="19049">
            <a:solidFill>
              <a:srgbClr val="000000"/>
            </a:solidFill>
          </a:ln>
        </p:spPr>
        <p:txBody>
          <a:bodyPr wrap="square" lIns="0" tIns="0" rIns="0" bIns="0" rtlCol="0"/>
          <a:lstStyle/>
          <a:p>
            <a:endParaRPr/>
          </a:p>
        </p:txBody>
      </p:sp>
      <p:sp>
        <p:nvSpPr>
          <p:cNvPr id="15" name="object 15"/>
          <p:cNvSpPr/>
          <p:nvPr/>
        </p:nvSpPr>
        <p:spPr>
          <a:xfrm>
            <a:off x="1770424" y="2918200"/>
            <a:ext cx="213360" cy="2014855"/>
          </a:xfrm>
          <a:custGeom>
            <a:avLst/>
            <a:gdLst/>
            <a:ahLst/>
            <a:cxnLst/>
            <a:rect l="l" t="t" r="r" b="b"/>
            <a:pathLst>
              <a:path w="213359" h="2014854">
                <a:moveTo>
                  <a:pt x="0" y="0"/>
                </a:moveTo>
                <a:lnTo>
                  <a:pt x="213172" y="0"/>
                </a:lnTo>
                <a:lnTo>
                  <a:pt x="213172" y="2014668"/>
                </a:lnTo>
                <a:lnTo>
                  <a:pt x="0" y="2014668"/>
                </a:lnTo>
                <a:lnTo>
                  <a:pt x="0" y="0"/>
                </a:lnTo>
                <a:close/>
              </a:path>
            </a:pathLst>
          </a:custGeom>
          <a:solidFill>
            <a:srgbClr val="F4CCCC">
              <a:alpha val="51919"/>
            </a:srgbClr>
          </a:solidFill>
        </p:spPr>
        <p:txBody>
          <a:bodyPr wrap="square" lIns="0" tIns="0" rIns="0" bIns="0" rtlCol="0"/>
          <a:lstStyle/>
          <a:p>
            <a:endParaRPr/>
          </a:p>
        </p:txBody>
      </p:sp>
      <p:sp>
        <p:nvSpPr>
          <p:cNvPr id="16" name="object 16"/>
          <p:cNvSpPr/>
          <p:nvPr/>
        </p:nvSpPr>
        <p:spPr>
          <a:xfrm>
            <a:off x="1983598" y="2174972"/>
            <a:ext cx="743585" cy="2758440"/>
          </a:xfrm>
          <a:custGeom>
            <a:avLst/>
            <a:gdLst/>
            <a:ahLst/>
            <a:cxnLst/>
            <a:rect l="l" t="t" r="r" b="b"/>
            <a:pathLst>
              <a:path w="743585" h="2758440">
                <a:moveTo>
                  <a:pt x="0" y="2757894"/>
                </a:moveTo>
                <a:lnTo>
                  <a:pt x="0" y="743226"/>
                </a:lnTo>
                <a:lnTo>
                  <a:pt x="743226" y="0"/>
                </a:lnTo>
                <a:lnTo>
                  <a:pt x="743226" y="2014670"/>
                </a:lnTo>
                <a:lnTo>
                  <a:pt x="0" y="2757894"/>
                </a:lnTo>
                <a:close/>
              </a:path>
            </a:pathLst>
          </a:custGeom>
          <a:solidFill>
            <a:srgbClr val="C3A3A3">
              <a:alpha val="51919"/>
            </a:srgbClr>
          </a:solidFill>
        </p:spPr>
        <p:txBody>
          <a:bodyPr wrap="square" lIns="0" tIns="0" rIns="0" bIns="0" rtlCol="0"/>
          <a:lstStyle/>
          <a:p>
            <a:endParaRPr/>
          </a:p>
        </p:txBody>
      </p:sp>
      <p:sp>
        <p:nvSpPr>
          <p:cNvPr id="17" name="object 17"/>
          <p:cNvSpPr/>
          <p:nvPr/>
        </p:nvSpPr>
        <p:spPr>
          <a:xfrm>
            <a:off x="1770424" y="2174974"/>
            <a:ext cx="956944" cy="743585"/>
          </a:xfrm>
          <a:custGeom>
            <a:avLst/>
            <a:gdLst/>
            <a:ahLst/>
            <a:cxnLst/>
            <a:rect l="l" t="t" r="r" b="b"/>
            <a:pathLst>
              <a:path w="956944" h="743585">
                <a:moveTo>
                  <a:pt x="213172" y="743226"/>
                </a:moveTo>
                <a:lnTo>
                  <a:pt x="0" y="743226"/>
                </a:lnTo>
                <a:lnTo>
                  <a:pt x="743226" y="0"/>
                </a:lnTo>
                <a:lnTo>
                  <a:pt x="956398" y="0"/>
                </a:lnTo>
                <a:lnTo>
                  <a:pt x="213172" y="743226"/>
                </a:lnTo>
                <a:close/>
              </a:path>
            </a:pathLst>
          </a:custGeom>
          <a:solidFill>
            <a:srgbClr val="F6D6D6">
              <a:alpha val="51919"/>
            </a:srgbClr>
          </a:solidFill>
        </p:spPr>
        <p:txBody>
          <a:bodyPr wrap="square" lIns="0" tIns="0" rIns="0" bIns="0" rtlCol="0"/>
          <a:lstStyle/>
          <a:p>
            <a:endParaRPr/>
          </a:p>
        </p:txBody>
      </p:sp>
      <p:sp>
        <p:nvSpPr>
          <p:cNvPr id="18" name="object 18"/>
          <p:cNvSpPr/>
          <p:nvPr/>
        </p:nvSpPr>
        <p:spPr>
          <a:xfrm>
            <a:off x="1770424" y="2174972"/>
            <a:ext cx="956944" cy="2758440"/>
          </a:xfrm>
          <a:custGeom>
            <a:avLst/>
            <a:gdLst/>
            <a:ahLst/>
            <a:cxnLst/>
            <a:rect l="l" t="t" r="r" b="b"/>
            <a:pathLst>
              <a:path w="956944" h="2758440">
                <a:moveTo>
                  <a:pt x="0" y="743226"/>
                </a:moveTo>
                <a:lnTo>
                  <a:pt x="743226" y="0"/>
                </a:lnTo>
                <a:lnTo>
                  <a:pt x="956398" y="0"/>
                </a:lnTo>
                <a:lnTo>
                  <a:pt x="956398" y="2014670"/>
                </a:lnTo>
                <a:lnTo>
                  <a:pt x="213172"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19" name="object 19"/>
          <p:cNvSpPr/>
          <p:nvPr/>
        </p:nvSpPr>
        <p:spPr>
          <a:xfrm>
            <a:off x="1770424" y="2174974"/>
            <a:ext cx="956944" cy="743585"/>
          </a:xfrm>
          <a:custGeom>
            <a:avLst/>
            <a:gdLst/>
            <a:ahLst/>
            <a:cxnLst/>
            <a:rect l="l" t="t" r="r" b="b"/>
            <a:pathLst>
              <a:path w="956944" h="743585">
                <a:moveTo>
                  <a:pt x="0" y="743226"/>
                </a:moveTo>
                <a:lnTo>
                  <a:pt x="213172" y="743226"/>
                </a:lnTo>
                <a:lnTo>
                  <a:pt x="956398" y="0"/>
                </a:lnTo>
              </a:path>
            </a:pathLst>
          </a:custGeom>
          <a:ln w="19049">
            <a:solidFill>
              <a:srgbClr val="000000"/>
            </a:solidFill>
          </a:ln>
        </p:spPr>
        <p:txBody>
          <a:bodyPr wrap="square" lIns="0" tIns="0" rIns="0" bIns="0" rtlCol="0"/>
          <a:lstStyle/>
          <a:p>
            <a:endParaRPr/>
          </a:p>
        </p:txBody>
      </p:sp>
      <p:sp>
        <p:nvSpPr>
          <p:cNvPr id="20" name="object 20"/>
          <p:cNvSpPr/>
          <p:nvPr/>
        </p:nvSpPr>
        <p:spPr>
          <a:xfrm>
            <a:off x="1983596" y="2918200"/>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21" name="object 21"/>
          <p:cNvSpPr txBox="1"/>
          <p:nvPr/>
        </p:nvSpPr>
        <p:spPr>
          <a:xfrm>
            <a:off x="2820377" y="1813430"/>
            <a:ext cx="3372485" cy="964366"/>
          </a:xfrm>
          <a:prstGeom prst="rect">
            <a:avLst/>
          </a:prstGeom>
        </p:spPr>
        <p:txBody>
          <a:bodyPr vert="horz" wrap="square" lIns="0" tIns="27939" rIns="0" bIns="0" rtlCol="0">
            <a:spAutoFit/>
          </a:bodyPr>
          <a:lstStyle/>
          <a:p>
            <a:pPr marL="1293495" marR="5080">
              <a:lnSpc>
                <a:spcPts val="2850"/>
              </a:lnSpc>
              <a:spcBef>
                <a:spcPts val="219"/>
              </a:spcBef>
            </a:pPr>
            <a:r>
              <a:rPr sz="2400" spc="-5" dirty="0">
                <a:solidFill>
                  <a:srgbClr val="FF0000"/>
                </a:solidFill>
                <a:latin typeface="Arial"/>
                <a:cs typeface="Arial"/>
              </a:rPr>
              <a:t>32x32x3</a:t>
            </a:r>
            <a:r>
              <a:rPr sz="2400" spc="-95" dirty="0">
                <a:solidFill>
                  <a:srgbClr val="FF0000"/>
                </a:solidFill>
                <a:latin typeface="Arial"/>
                <a:cs typeface="Arial"/>
              </a:rPr>
              <a:t> </a:t>
            </a:r>
            <a:r>
              <a:rPr sz="2400" spc="-5" dirty="0">
                <a:solidFill>
                  <a:srgbClr val="FF0000"/>
                </a:solidFill>
                <a:latin typeface="Arial"/>
                <a:cs typeface="Arial"/>
              </a:rPr>
              <a:t>image  </a:t>
            </a:r>
            <a:r>
              <a:rPr sz="2400" spc="-5" dirty="0">
                <a:solidFill>
                  <a:srgbClr val="0000FF"/>
                </a:solidFill>
                <a:latin typeface="Arial"/>
                <a:cs typeface="Arial"/>
              </a:rPr>
              <a:t>5x5x3</a:t>
            </a:r>
            <a:r>
              <a:rPr sz="2400" spc="-20" dirty="0">
                <a:solidFill>
                  <a:srgbClr val="0000FF"/>
                </a:solidFill>
                <a:latin typeface="Arial"/>
                <a:cs typeface="Arial"/>
              </a:rPr>
              <a:t> </a:t>
            </a:r>
            <a:r>
              <a:rPr sz="2400" spc="-5" dirty="0">
                <a:solidFill>
                  <a:srgbClr val="0000FF"/>
                </a:solidFill>
                <a:latin typeface="Arial"/>
                <a:cs typeface="Arial"/>
              </a:rPr>
              <a:t>filter</a:t>
            </a:r>
            <a:endParaRPr sz="2400">
              <a:latin typeface="Arial"/>
              <a:cs typeface="Arial"/>
            </a:endParaRPr>
          </a:p>
          <a:p>
            <a:pPr marL="12700">
              <a:lnSpc>
                <a:spcPts val="1475"/>
              </a:lnSpc>
            </a:pPr>
            <a:r>
              <a:rPr spc="-5" dirty="0">
                <a:latin typeface="Arial"/>
                <a:cs typeface="Arial"/>
              </a:rPr>
              <a:t>32</a:t>
            </a:r>
            <a:endParaRPr>
              <a:latin typeface="Arial"/>
              <a:cs typeface="Arial"/>
            </a:endParaRPr>
          </a:p>
        </p:txBody>
      </p:sp>
      <p:sp>
        <p:nvSpPr>
          <p:cNvPr id="22" name="object 22"/>
          <p:cNvSpPr/>
          <p:nvPr/>
        </p:nvSpPr>
        <p:spPr>
          <a:xfrm>
            <a:off x="2952811" y="1994374"/>
            <a:ext cx="929005" cy="220345"/>
          </a:xfrm>
          <a:custGeom>
            <a:avLst/>
            <a:gdLst/>
            <a:ahLst/>
            <a:cxnLst/>
            <a:rect l="l" t="t" r="r" b="b"/>
            <a:pathLst>
              <a:path w="929005" h="220344">
                <a:moveTo>
                  <a:pt x="928685" y="0"/>
                </a:moveTo>
                <a:lnTo>
                  <a:pt x="0" y="219929"/>
                </a:lnTo>
              </a:path>
            </a:pathLst>
          </a:custGeom>
          <a:ln w="9524">
            <a:solidFill>
              <a:srgbClr val="FF0000"/>
            </a:solidFill>
          </a:ln>
        </p:spPr>
        <p:txBody>
          <a:bodyPr wrap="square" lIns="0" tIns="0" rIns="0" bIns="0" rtlCol="0"/>
          <a:lstStyle/>
          <a:p>
            <a:endParaRPr/>
          </a:p>
        </p:txBody>
      </p:sp>
      <p:sp>
        <p:nvSpPr>
          <p:cNvPr id="23" name="object 23"/>
          <p:cNvSpPr/>
          <p:nvPr/>
        </p:nvSpPr>
        <p:spPr>
          <a:xfrm>
            <a:off x="2910747" y="2198994"/>
            <a:ext cx="45720" cy="31115"/>
          </a:xfrm>
          <a:custGeom>
            <a:avLst/>
            <a:gdLst/>
            <a:ahLst/>
            <a:cxnLst/>
            <a:rect l="l" t="t" r="r" b="b"/>
            <a:pathLst>
              <a:path w="45719" h="31115">
                <a:moveTo>
                  <a:pt x="45687" y="30619"/>
                </a:moveTo>
                <a:lnTo>
                  <a:pt x="0" y="25269"/>
                </a:lnTo>
                <a:lnTo>
                  <a:pt x="38437" y="0"/>
                </a:lnTo>
                <a:lnTo>
                  <a:pt x="45687" y="30619"/>
                </a:lnTo>
                <a:close/>
              </a:path>
            </a:pathLst>
          </a:custGeom>
          <a:solidFill>
            <a:srgbClr val="FF0000"/>
          </a:solidFill>
        </p:spPr>
        <p:txBody>
          <a:bodyPr wrap="square" lIns="0" tIns="0" rIns="0" bIns="0" rtlCol="0"/>
          <a:lstStyle/>
          <a:p>
            <a:endParaRPr/>
          </a:p>
        </p:txBody>
      </p:sp>
      <p:sp>
        <p:nvSpPr>
          <p:cNvPr id="24" name="object 24"/>
          <p:cNvSpPr/>
          <p:nvPr/>
        </p:nvSpPr>
        <p:spPr>
          <a:xfrm>
            <a:off x="2910747" y="2198994"/>
            <a:ext cx="45720" cy="31115"/>
          </a:xfrm>
          <a:custGeom>
            <a:avLst/>
            <a:gdLst/>
            <a:ahLst/>
            <a:cxnLst/>
            <a:rect l="l" t="t" r="r" b="b"/>
            <a:pathLst>
              <a:path w="45719" h="31115">
                <a:moveTo>
                  <a:pt x="38437" y="0"/>
                </a:moveTo>
                <a:lnTo>
                  <a:pt x="0" y="25269"/>
                </a:lnTo>
                <a:lnTo>
                  <a:pt x="45687" y="30619"/>
                </a:lnTo>
                <a:lnTo>
                  <a:pt x="38437" y="0"/>
                </a:lnTo>
                <a:close/>
              </a:path>
            </a:pathLst>
          </a:custGeom>
          <a:ln w="9524">
            <a:solidFill>
              <a:srgbClr val="FF0000"/>
            </a:solidFill>
          </a:ln>
        </p:spPr>
        <p:txBody>
          <a:bodyPr wrap="square" lIns="0" tIns="0" rIns="0" bIns="0" rtlCol="0"/>
          <a:lstStyle/>
          <a:p>
            <a:endParaRPr/>
          </a:p>
        </p:txBody>
      </p:sp>
      <p:sp>
        <p:nvSpPr>
          <p:cNvPr id="25" name="object 25"/>
          <p:cNvSpPr/>
          <p:nvPr/>
        </p:nvSpPr>
        <p:spPr>
          <a:xfrm>
            <a:off x="2639462" y="2477896"/>
            <a:ext cx="1346200" cy="523240"/>
          </a:xfrm>
          <a:custGeom>
            <a:avLst/>
            <a:gdLst/>
            <a:ahLst/>
            <a:cxnLst/>
            <a:rect l="l" t="t" r="r" b="b"/>
            <a:pathLst>
              <a:path w="1346200" h="523239">
                <a:moveTo>
                  <a:pt x="1345632" y="0"/>
                </a:moveTo>
                <a:lnTo>
                  <a:pt x="0" y="523188"/>
                </a:lnTo>
              </a:path>
            </a:pathLst>
          </a:custGeom>
          <a:ln w="9524">
            <a:solidFill>
              <a:srgbClr val="0000FF"/>
            </a:solidFill>
          </a:ln>
        </p:spPr>
        <p:txBody>
          <a:bodyPr wrap="square" lIns="0" tIns="0" rIns="0" bIns="0" rtlCol="0"/>
          <a:lstStyle/>
          <a:p>
            <a:endParaRPr/>
          </a:p>
        </p:txBody>
      </p:sp>
      <p:sp>
        <p:nvSpPr>
          <p:cNvPr id="26" name="object 26"/>
          <p:cNvSpPr/>
          <p:nvPr/>
        </p:nvSpPr>
        <p:spPr>
          <a:xfrm>
            <a:off x="2599177" y="2986423"/>
            <a:ext cx="46355" cy="30480"/>
          </a:xfrm>
          <a:custGeom>
            <a:avLst/>
            <a:gdLst/>
            <a:ahLst/>
            <a:cxnLst/>
            <a:rect l="l" t="t" r="r" b="b"/>
            <a:pathLst>
              <a:path w="46355" h="30480">
                <a:moveTo>
                  <a:pt x="0" y="30327"/>
                </a:moveTo>
                <a:lnTo>
                  <a:pt x="34587" y="0"/>
                </a:lnTo>
                <a:lnTo>
                  <a:pt x="45989" y="29324"/>
                </a:lnTo>
                <a:lnTo>
                  <a:pt x="0" y="30327"/>
                </a:lnTo>
                <a:close/>
              </a:path>
            </a:pathLst>
          </a:custGeom>
          <a:solidFill>
            <a:srgbClr val="0000FF"/>
          </a:solidFill>
        </p:spPr>
        <p:txBody>
          <a:bodyPr wrap="square" lIns="0" tIns="0" rIns="0" bIns="0" rtlCol="0"/>
          <a:lstStyle/>
          <a:p>
            <a:endParaRPr/>
          </a:p>
        </p:txBody>
      </p:sp>
      <p:sp>
        <p:nvSpPr>
          <p:cNvPr id="27" name="object 27"/>
          <p:cNvSpPr/>
          <p:nvPr/>
        </p:nvSpPr>
        <p:spPr>
          <a:xfrm>
            <a:off x="2599177" y="2986423"/>
            <a:ext cx="46355" cy="30480"/>
          </a:xfrm>
          <a:custGeom>
            <a:avLst/>
            <a:gdLst/>
            <a:ahLst/>
            <a:cxnLst/>
            <a:rect l="l" t="t" r="r" b="b"/>
            <a:pathLst>
              <a:path w="46355" h="30480">
                <a:moveTo>
                  <a:pt x="34587" y="0"/>
                </a:moveTo>
                <a:lnTo>
                  <a:pt x="0" y="30327"/>
                </a:lnTo>
                <a:lnTo>
                  <a:pt x="45989" y="29324"/>
                </a:lnTo>
                <a:lnTo>
                  <a:pt x="34587" y="0"/>
                </a:lnTo>
                <a:close/>
              </a:path>
            </a:pathLst>
          </a:custGeom>
          <a:ln w="9524">
            <a:solidFill>
              <a:srgbClr val="0000FF"/>
            </a:solidFill>
          </a:ln>
        </p:spPr>
        <p:txBody>
          <a:bodyPr wrap="square" lIns="0" tIns="0" rIns="0" bIns="0" rtlCol="0"/>
          <a:lstStyle/>
          <a:p>
            <a:endParaRPr/>
          </a:p>
        </p:txBody>
      </p:sp>
      <p:sp>
        <p:nvSpPr>
          <p:cNvPr id="28" name="object 28"/>
          <p:cNvSpPr/>
          <p:nvPr/>
        </p:nvSpPr>
        <p:spPr>
          <a:xfrm>
            <a:off x="4150394" y="3900968"/>
            <a:ext cx="257810" cy="476884"/>
          </a:xfrm>
          <a:custGeom>
            <a:avLst/>
            <a:gdLst/>
            <a:ahLst/>
            <a:cxnLst/>
            <a:rect l="l" t="t" r="r" b="b"/>
            <a:pathLst>
              <a:path w="257810" h="476885">
                <a:moveTo>
                  <a:pt x="257799" y="476524"/>
                </a:moveTo>
                <a:lnTo>
                  <a:pt x="0" y="0"/>
                </a:lnTo>
              </a:path>
            </a:pathLst>
          </a:custGeom>
          <a:ln w="9524">
            <a:solidFill>
              <a:srgbClr val="000000"/>
            </a:solidFill>
          </a:ln>
        </p:spPr>
        <p:txBody>
          <a:bodyPr wrap="square" lIns="0" tIns="0" rIns="0" bIns="0" rtlCol="0"/>
          <a:lstStyle/>
          <a:p>
            <a:endParaRPr/>
          </a:p>
        </p:txBody>
      </p:sp>
      <p:sp>
        <p:nvSpPr>
          <p:cNvPr id="29" name="object 29"/>
          <p:cNvSpPr/>
          <p:nvPr/>
        </p:nvSpPr>
        <p:spPr>
          <a:xfrm>
            <a:off x="4129821" y="3862944"/>
            <a:ext cx="34925" cy="45720"/>
          </a:xfrm>
          <a:custGeom>
            <a:avLst/>
            <a:gdLst/>
            <a:ahLst/>
            <a:cxnLst/>
            <a:rect l="l" t="t" r="r" b="b"/>
            <a:pathLst>
              <a:path w="34925" h="45719">
                <a:moveTo>
                  <a:pt x="6724" y="45499"/>
                </a:moveTo>
                <a:lnTo>
                  <a:pt x="0" y="0"/>
                </a:lnTo>
                <a:lnTo>
                  <a:pt x="34399" y="30524"/>
                </a:lnTo>
                <a:lnTo>
                  <a:pt x="6724" y="45499"/>
                </a:lnTo>
                <a:close/>
              </a:path>
            </a:pathLst>
          </a:custGeom>
          <a:solidFill>
            <a:srgbClr val="000000"/>
          </a:solidFill>
        </p:spPr>
        <p:txBody>
          <a:bodyPr wrap="square" lIns="0" tIns="0" rIns="0" bIns="0" rtlCol="0"/>
          <a:lstStyle/>
          <a:p>
            <a:endParaRPr/>
          </a:p>
        </p:txBody>
      </p:sp>
      <p:sp>
        <p:nvSpPr>
          <p:cNvPr id="30" name="object 30"/>
          <p:cNvSpPr/>
          <p:nvPr/>
        </p:nvSpPr>
        <p:spPr>
          <a:xfrm>
            <a:off x="4129821" y="3862943"/>
            <a:ext cx="34925" cy="45720"/>
          </a:xfrm>
          <a:custGeom>
            <a:avLst/>
            <a:gdLst/>
            <a:ahLst/>
            <a:cxnLst/>
            <a:rect l="l" t="t" r="r" b="b"/>
            <a:pathLst>
              <a:path w="34925" h="45719">
                <a:moveTo>
                  <a:pt x="34399" y="30524"/>
                </a:moveTo>
                <a:lnTo>
                  <a:pt x="0" y="0"/>
                </a:lnTo>
                <a:lnTo>
                  <a:pt x="6724" y="45499"/>
                </a:lnTo>
                <a:lnTo>
                  <a:pt x="34399" y="30524"/>
                </a:lnTo>
                <a:close/>
              </a:path>
            </a:pathLst>
          </a:custGeom>
          <a:ln w="9524">
            <a:solidFill>
              <a:srgbClr val="000000"/>
            </a:solidFill>
          </a:ln>
        </p:spPr>
        <p:txBody>
          <a:bodyPr wrap="square" lIns="0" tIns="0" rIns="0" bIns="0" rtlCol="0"/>
          <a:lstStyle/>
          <a:p>
            <a:endParaRPr/>
          </a:p>
        </p:txBody>
      </p:sp>
      <p:sp>
        <p:nvSpPr>
          <p:cNvPr id="31" name="object 31"/>
          <p:cNvSpPr txBox="1"/>
          <p:nvPr/>
        </p:nvSpPr>
        <p:spPr>
          <a:xfrm>
            <a:off x="1681926"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
        <p:nvSpPr>
          <p:cNvPr id="32" name="object 32"/>
          <p:cNvSpPr txBox="1"/>
          <p:nvPr/>
        </p:nvSpPr>
        <p:spPr>
          <a:xfrm>
            <a:off x="4463941" y="4276099"/>
            <a:ext cx="4213225" cy="1109980"/>
          </a:xfrm>
          <a:prstGeom prst="rect">
            <a:avLst/>
          </a:prstGeom>
        </p:spPr>
        <p:txBody>
          <a:bodyPr vert="horz" wrap="square" lIns="0" tIns="0" rIns="0" bIns="0" rtlCol="0">
            <a:spAutoFit/>
          </a:bodyPr>
          <a:lstStyle/>
          <a:p>
            <a:pPr marL="12700">
              <a:lnSpc>
                <a:spcPts val="2090"/>
              </a:lnSpc>
            </a:pPr>
            <a:r>
              <a:rPr b="1" dirty="0">
                <a:latin typeface="Arial"/>
                <a:cs typeface="Arial"/>
              </a:rPr>
              <a:t>1</a:t>
            </a:r>
            <a:r>
              <a:rPr b="1" spc="-10" dirty="0">
                <a:latin typeface="Arial"/>
                <a:cs typeface="Arial"/>
              </a:rPr>
              <a:t> </a:t>
            </a:r>
            <a:r>
              <a:rPr b="1" spc="-5" dirty="0">
                <a:latin typeface="Arial"/>
                <a:cs typeface="Arial"/>
              </a:rPr>
              <a:t>number:</a:t>
            </a:r>
            <a:endParaRPr>
              <a:latin typeface="Arial"/>
              <a:cs typeface="Arial"/>
            </a:endParaRPr>
          </a:p>
          <a:p>
            <a:pPr marL="12700" marR="5080">
              <a:lnSpc>
                <a:spcPct val="100699"/>
              </a:lnSpc>
            </a:pPr>
            <a:r>
              <a:rPr spc="-5" dirty="0">
                <a:latin typeface="Arial"/>
                <a:cs typeface="Arial"/>
              </a:rPr>
              <a:t>the </a:t>
            </a:r>
            <a:r>
              <a:rPr dirty="0">
                <a:latin typeface="Arial"/>
                <a:cs typeface="Arial"/>
              </a:rPr>
              <a:t>result </a:t>
            </a:r>
            <a:r>
              <a:rPr spc="-5" dirty="0">
                <a:latin typeface="Arial"/>
                <a:cs typeface="Arial"/>
              </a:rPr>
              <a:t>of taking </a:t>
            </a:r>
            <a:r>
              <a:rPr dirty="0">
                <a:latin typeface="Arial"/>
                <a:cs typeface="Arial"/>
              </a:rPr>
              <a:t>a </a:t>
            </a:r>
            <a:r>
              <a:rPr spc="-5" dirty="0">
                <a:latin typeface="Arial"/>
                <a:cs typeface="Arial"/>
              </a:rPr>
              <a:t>dot product between  the filter and this part of the</a:t>
            </a:r>
            <a:r>
              <a:rPr spc="-30" dirty="0">
                <a:latin typeface="Arial"/>
                <a:cs typeface="Arial"/>
              </a:rPr>
              <a:t> </a:t>
            </a:r>
            <a:r>
              <a:rPr spc="-5" dirty="0">
                <a:latin typeface="Arial"/>
                <a:cs typeface="Arial"/>
              </a:rPr>
              <a:t>image</a:t>
            </a:r>
            <a:endParaRPr>
              <a:latin typeface="Arial"/>
              <a:cs typeface="Arial"/>
            </a:endParaRPr>
          </a:p>
          <a:p>
            <a:pPr marL="12700">
              <a:spcBef>
                <a:spcPts val="15"/>
              </a:spcBef>
            </a:pPr>
            <a:r>
              <a:rPr dirty="0">
                <a:latin typeface="Arial"/>
                <a:cs typeface="Arial"/>
              </a:rPr>
              <a:t>(i.e. </a:t>
            </a:r>
            <a:r>
              <a:rPr spc="-5" dirty="0">
                <a:latin typeface="Arial"/>
                <a:cs typeface="Arial"/>
              </a:rPr>
              <a:t>5*5*3 </a:t>
            </a:r>
            <a:r>
              <a:rPr dirty="0">
                <a:latin typeface="Arial"/>
                <a:cs typeface="Arial"/>
              </a:rPr>
              <a:t>= </a:t>
            </a:r>
            <a:r>
              <a:rPr spc="-5" dirty="0">
                <a:latin typeface="Arial"/>
                <a:cs typeface="Arial"/>
              </a:rPr>
              <a:t>75-dimensional dot</a:t>
            </a:r>
            <a:r>
              <a:rPr spc="-80" dirty="0">
                <a:latin typeface="Arial"/>
                <a:cs typeface="Arial"/>
              </a:rPr>
              <a:t> </a:t>
            </a:r>
            <a:r>
              <a:rPr spc="-5" dirty="0">
                <a:latin typeface="Arial"/>
                <a:cs typeface="Arial"/>
              </a:rPr>
              <a:t>product)</a:t>
            </a:r>
            <a:endParaRPr>
              <a:latin typeface="Arial"/>
              <a:cs typeface="Arial"/>
            </a:endParaRPr>
          </a:p>
        </p:txBody>
      </p:sp>
      <p:sp>
        <p:nvSpPr>
          <p:cNvPr id="33" name="object 33"/>
          <p:cNvSpPr txBox="1"/>
          <p:nvPr/>
        </p:nvSpPr>
        <p:spPr>
          <a:xfrm>
            <a:off x="2456075" y="4560506"/>
            <a:ext cx="280035" cy="269304"/>
          </a:xfrm>
          <a:prstGeom prst="rect">
            <a:avLst/>
          </a:prstGeom>
        </p:spPr>
        <p:txBody>
          <a:bodyPr vert="horz" wrap="square" lIns="0" tIns="0" rIns="0" bIns="0" rtlCol="0">
            <a:spAutoFit/>
          </a:bodyPr>
          <a:lstStyle/>
          <a:p>
            <a:pPr marL="12700">
              <a:lnSpc>
                <a:spcPts val="2090"/>
              </a:lnSpc>
            </a:pPr>
            <a:r>
              <a:rPr spc="-5" dirty="0">
                <a:latin typeface="Arial"/>
                <a:cs typeface="Arial"/>
              </a:rPr>
              <a:t>32</a:t>
            </a:r>
            <a:endParaRPr>
              <a:latin typeface="Arial"/>
              <a:cs typeface="Arial"/>
            </a:endParaRPr>
          </a:p>
        </p:txBody>
      </p:sp>
      <p:sp>
        <p:nvSpPr>
          <p:cNvPr id="34" name="object 34"/>
          <p:cNvSpPr txBox="1"/>
          <p:nvPr/>
        </p:nvSpPr>
        <p:spPr>
          <a:xfrm>
            <a:off x="1785464" y="4952135"/>
            <a:ext cx="153035" cy="269304"/>
          </a:xfrm>
          <a:prstGeom prst="rect">
            <a:avLst/>
          </a:prstGeom>
        </p:spPr>
        <p:txBody>
          <a:bodyPr vert="horz" wrap="square" lIns="0" tIns="0" rIns="0" bIns="0" rtlCol="0">
            <a:spAutoFit/>
          </a:bodyPr>
          <a:lstStyle/>
          <a:p>
            <a:pPr marL="12700">
              <a:lnSpc>
                <a:spcPts val="2090"/>
              </a:lnSpc>
            </a:pPr>
            <a:r>
              <a:rPr dirty="0">
                <a:latin typeface="Arial"/>
                <a:cs typeface="Arial"/>
              </a:rPr>
              <a:t>3</a:t>
            </a:r>
            <a:endParaRPr>
              <a:latin typeface="Arial"/>
              <a:cs typeface="Arial"/>
            </a:endParaRPr>
          </a:p>
        </p:txBody>
      </p:sp>
    </p:spTree>
    <p:extLst>
      <p:ext uri="{BB962C8B-B14F-4D97-AF65-F5344CB8AC3E}">
        <p14:creationId xmlns:p14="http://schemas.microsoft.com/office/powerpoint/2010/main" val="23967904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38048" y="888593"/>
            <a:ext cx="5187950" cy="751488"/>
          </a:xfrm>
          <a:prstGeom prst="rect">
            <a:avLst/>
          </a:prstGeom>
        </p:spPr>
        <p:txBody>
          <a:bodyPr vert="horz" wrap="square" lIns="0" tIns="12700" rIns="0" bIns="0" rtlCol="0" anchor="ctr">
            <a:spAutoFit/>
          </a:bodyPr>
          <a:lstStyle/>
          <a:p>
            <a:pPr marL="12700">
              <a:spcBef>
                <a:spcPts val="100"/>
              </a:spcBef>
            </a:pPr>
            <a:r>
              <a:rPr sz="2400" spc="-5" dirty="0"/>
              <a:t>The brain/neuron </a:t>
            </a:r>
            <a:r>
              <a:rPr sz="2400" dirty="0"/>
              <a:t>view </a:t>
            </a:r>
            <a:r>
              <a:rPr sz="2400" spc="-5" dirty="0"/>
              <a:t>of CONV</a:t>
            </a:r>
            <a:r>
              <a:rPr sz="2400" spc="-95" dirty="0"/>
              <a:t> </a:t>
            </a:r>
            <a:r>
              <a:rPr sz="2400" spc="-5" dirty="0"/>
              <a:t>Layer</a:t>
            </a:r>
            <a:endParaRPr sz="2400"/>
          </a:p>
        </p:txBody>
      </p:sp>
      <p:sp>
        <p:nvSpPr>
          <p:cNvPr id="3" name="object 3"/>
          <p:cNvSpPr/>
          <p:nvPr/>
        </p:nvSpPr>
        <p:spPr>
          <a:xfrm>
            <a:off x="2186948" y="3297669"/>
            <a:ext cx="132080" cy="663575"/>
          </a:xfrm>
          <a:custGeom>
            <a:avLst/>
            <a:gdLst/>
            <a:ahLst/>
            <a:cxnLst/>
            <a:rect l="l" t="t" r="r" b="b"/>
            <a:pathLst>
              <a:path w="132079" h="663575">
                <a:moveTo>
                  <a:pt x="0" y="0"/>
                </a:moveTo>
                <a:lnTo>
                  <a:pt x="131602" y="0"/>
                </a:lnTo>
                <a:lnTo>
                  <a:pt x="131602" y="663201"/>
                </a:lnTo>
                <a:lnTo>
                  <a:pt x="0" y="663201"/>
                </a:lnTo>
                <a:lnTo>
                  <a:pt x="0" y="0"/>
                </a:lnTo>
                <a:close/>
              </a:path>
            </a:pathLst>
          </a:custGeom>
          <a:solidFill>
            <a:srgbClr val="C8DAF7"/>
          </a:solidFill>
        </p:spPr>
        <p:txBody>
          <a:bodyPr wrap="square" lIns="0" tIns="0" rIns="0" bIns="0" rtlCol="0"/>
          <a:lstStyle/>
          <a:p>
            <a:endParaRPr/>
          </a:p>
        </p:txBody>
      </p:sp>
      <p:sp>
        <p:nvSpPr>
          <p:cNvPr id="4" name="object 4"/>
          <p:cNvSpPr/>
          <p:nvPr/>
        </p:nvSpPr>
        <p:spPr>
          <a:xfrm>
            <a:off x="2318550" y="3146972"/>
            <a:ext cx="151130" cy="814069"/>
          </a:xfrm>
          <a:custGeom>
            <a:avLst/>
            <a:gdLst/>
            <a:ahLst/>
            <a:cxnLst/>
            <a:rect l="l" t="t" r="r" b="b"/>
            <a:pathLst>
              <a:path w="151130" h="814069">
                <a:moveTo>
                  <a:pt x="0" y="813898"/>
                </a:moveTo>
                <a:lnTo>
                  <a:pt x="0" y="150697"/>
                </a:lnTo>
                <a:lnTo>
                  <a:pt x="150697" y="0"/>
                </a:lnTo>
                <a:lnTo>
                  <a:pt x="150697" y="663198"/>
                </a:lnTo>
                <a:lnTo>
                  <a:pt x="0" y="813898"/>
                </a:lnTo>
                <a:close/>
              </a:path>
            </a:pathLst>
          </a:custGeom>
          <a:solidFill>
            <a:srgbClr val="A0AEC6"/>
          </a:solidFill>
        </p:spPr>
        <p:txBody>
          <a:bodyPr wrap="square" lIns="0" tIns="0" rIns="0" bIns="0" rtlCol="0"/>
          <a:lstStyle/>
          <a:p>
            <a:endParaRPr/>
          </a:p>
        </p:txBody>
      </p:sp>
      <p:sp>
        <p:nvSpPr>
          <p:cNvPr id="5" name="object 5"/>
          <p:cNvSpPr/>
          <p:nvPr/>
        </p:nvSpPr>
        <p:spPr>
          <a:xfrm>
            <a:off x="2186950" y="3146970"/>
            <a:ext cx="282575" cy="151130"/>
          </a:xfrm>
          <a:custGeom>
            <a:avLst/>
            <a:gdLst/>
            <a:ahLst/>
            <a:cxnLst/>
            <a:rect l="l" t="t" r="r" b="b"/>
            <a:pathLst>
              <a:path w="282575" h="151130">
                <a:moveTo>
                  <a:pt x="131602" y="150697"/>
                </a:moveTo>
                <a:lnTo>
                  <a:pt x="0" y="150697"/>
                </a:lnTo>
                <a:lnTo>
                  <a:pt x="150697" y="0"/>
                </a:lnTo>
                <a:lnTo>
                  <a:pt x="282299" y="0"/>
                </a:lnTo>
                <a:lnTo>
                  <a:pt x="131602" y="150697"/>
                </a:lnTo>
                <a:close/>
              </a:path>
            </a:pathLst>
          </a:custGeom>
          <a:solidFill>
            <a:srgbClr val="D3E1F9"/>
          </a:solidFill>
        </p:spPr>
        <p:txBody>
          <a:bodyPr wrap="square" lIns="0" tIns="0" rIns="0" bIns="0" rtlCol="0"/>
          <a:lstStyle/>
          <a:p>
            <a:endParaRPr/>
          </a:p>
        </p:txBody>
      </p:sp>
      <p:sp>
        <p:nvSpPr>
          <p:cNvPr id="6" name="object 6"/>
          <p:cNvSpPr/>
          <p:nvPr/>
        </p:nvSpPr>
        <p:spPr>
          <a:xfrm>
            <a:off x="2186950" y="3146972"/>
            <a:ext cx="282575" cy="814069"/>
          </a:xfrm>
          <a:custGeom>
            <a:avLst/>
            <a:gdLst/>
            <a:ahLst/>
            <a:cxnLst/>
            <a:rect l="l" t="t" r="r" b="b"/>
            <a:pathLst>
              <a:path w="282575" h="814069">
                <a:moveTo>
                  <a:pt x="0" y="150697"/>
                </a:moveTo>
                <a:lnTo>
                  <a:pt x="150697" y="0"/>
                </a:lnTo>
                <a:lnTo>
                  <a:pt x="282299" y="0"/>
                </a:lnTo>
                <a:lnTo>
                  <a:pt x="282299" y="663198"/>
                </a:lnTo>
                <a:lnTo>
                  <a:pt x="131602" y="813898"/>
                </a:lnTo>
                <a:lnTo>
                  <a:pt x="0" y="813898"/>
                </a:lnTo>
                <a:lnTo>
                  <a:pt x="0" y="150697"/>
                </a:lnTo>
                <a:close/>
              </a:path>
            </a:pathLst>
          </a:custGeom>
          <a:ln w="19049">
            <a:solidFill>
              <a:srgbClr val="000000"/>
            </a:solidFill>
          </a:ln>
        </p:spPr>
        <p:txBody>
          <a:bodyPr wrap="square" lIns="0" tIns="0" rIns="0" bIns="0" rtlCol="0"/>
          <a:lstStyle/>
          <a:p>
            <a:endParaRPr/>
          </a:p>
        </p:txBody>
      </p:sp>
      <p:sp>
        <p:nvSpPr>
          <p:cNvPr id="7" name="object 7"/>
          <p:cNvSpPr/>
          <p:nvPr/>
        </p:nvSpPr>
        <p:spPr>
          <a:xfrm>
            <a:off x="2186950" y="3146970"/>
            <a:ext cx="282575" cy="151130"/>
          </a:xfrm>
          <a:custGeom>
            <a:avLst/>
            <a:gdLst/>
            <a:ahLst/>
            <a:cxnLst/>
            <a:rect l="l" t="t" r="r" b="b"/>
            <a:pathLst>
              <a:path w="282575" h="151130">
                <a:moveTo>
                  <a:pt x="0" y="150697"/>
                </a:moveTo>
                <a:lnTo>
                  <a:pt x="131602" y="150697"/>
                </a:lnTo>
                <a:lnTo>
                  <a:pt x="282299" y="0"/>
                </a:lnTo>
              </a:path>
            </a:pathLst>
          </a:custGeom>
          <a:ln w="19049">
            <a:solidFill>
              <a:srgbClr val="000000"/>
            </a:solidFill>
          </a:ln>
        </p:spPr>
        <p:txBody>
          <a:bodyPr wrap="square" lIns="0" tIns="0" rIns="0" bIns="0" rtlCol="0"/>
          <a:lstStyle/>
          <a:p>
            <a:endParaRPr/>
          </a:p>
        </p:txBody>
      </p:sp>
      <p:sp>
        <p:nvSpPr>
          <p:cNvPr id="8" name="object 8"/>
          <p:cNvSpPr/>
          <p:nvPr/>
        </p:nvSpPr>
        <p:spPr>
          <a:xfrm>
            <a:off x="2318550" y="3297669"/>
            <a:ext cx="0" cy="663575"/>
          </a:xfrm>
          <a:custGeom>
            <a:avLst/>
            <a:gdLst/>
            <a:ahLst/>
            <a:cxnLst/>
            <a:rect l="l" t="t" r="r" b="b"/>
            <a:pathLst>
              <a:path h="663575">
                <a:moveTo>
                  <a:pt x="0" y="0"/>
                </a:moveTo>
                <a:lnTo>
                  <a:pt x="0" y="663201"/>
                </a:lnTo>
              </a:path>
            </a:pathLst>
          </a:custGeom>
          <a:ln w="19049">
            <a:solidFill>
              <a:srgbClr val="000000"/>
            </a:solidFill>
          </a:ln>
        </p:spPr>
        <p:txBody>
          <a:bodyPr wrap="square" lIns="0" tIns="0" rIns="0" bIns="0" rtlCol="0"/>
          <a:lstStyle/>
          <a:p>
            <a:endParaRPr/>
          </a:p>
        </p:txBody>
      </p:sp>
      <p:sp>
        <p:nvSpPr>
          <p:cNvPr id="9" name="object 9"/>
          <p:cNvSpPr/>
          <p:nvPr/>
        </p:nvSpPr>
        <p:spPr>
          <a:xfrm>
            <a:off x="3783197" y="3412771"/>
            <a:ext cx="282575" cy="282575"/>
          </a:xfrm>
          <a:custGeom>
            <a:avLst/>
            <a:gdLst/>
            <a:ahLst/>
            <a:cxnLst/>
            <a:rect l="l" t="t" r="r" b="b"/>
            <a:pathLst>
              <a:path w="282575" h="282575">
                <a:moveTo>
                  <a:pt x="141149" y="282299"/>
                </a:moveTo>
                <a:lnTo>
                  <a:pt x="96535" y="275103"/>
                </a:lnTo>
                <a:lnTo>
                  <a:pt x="57788" y="255064"/>
                </a:lnTo>
                <a:lnTo>
                  <a:pt x="27233" y="224508"/>
                </a:lnTo>
                <a:lnTo>
                  <a:pt x="7195" y="185762"/>
                </a:lnTo>
                <a:lnTo>
                  <a:pt x="0" y="141149"/>
                </a:lnTo>
                <a:lnTo>
                  <a:pt x="7195" y="96537"/>
                </a:lnTo>
                <a:lnTo>
                  <a:pt x="27233" y="57790"/>
                </a:lnTo>
                <a:lnTo>
                  <a:pt x="57788" y="27235"/>
                </a:lnTo>
                <a:lnTo>
                  <a:pt x="96535" y="7196"/>
                </a:lnTo>
                <a:lnTo>
                  <a:pt x="141149" y="0"/>
                </a:lnTo>
                <a:lnTo>
                  <a:pt x="168815" y="2737"/>
                </a:lnTo>
                <a:lnTo>
                  <a:pt x="219456" y="23719"/>
                </a:lnTo>
                <a:lnTo>
                  <a:pt x="258579" y="62849"/>
                </a:lnTo>
                <a:lnTo>
                  <a:pt x="279561" y="113490"/>
                </a:lnTo>
                <a:lnTo>
                  <a:pt x="282299" y="141149"/>
                </a:lnTo>
                <a:lnTo>
                  <a:pt x="275103" y="185762"/>
                </a:lnTo>
                <a:lnTo>
                  <a:pt x="255065" y="224508"/>
                </a:lnTo>
                <a:lnTo>
                  <a:pt x="224510" y="255064"/>
                </a:lnTo>
                <a:lnTo>
                  <a:pt x="185763" y="275103"/>
                </a:lnTo>
                <a:lnTo>
                  <a:pt x="141149" y="282299"/>
                </a:lnTo>
                <a:close/>
              </a:path>
            </a:pathLst>
          </a:custGeom>
          <a:solidFill>
            <a:srgbClr val="C8DAF7"/>
          </a:solidFill>
        </p:spPr>
        <p:txBody>
          <a:bodyPr wrap="square" lIns="0" tIns="0" rIns="0" bIns="0" rtlCol="0"/>
          <a:lstStyle/>
          <a:p>
            <a:endParaRPr/>
          </a:p>
        </p:txBody>
      </p:sp>
      <p:sp>
        <p:nvSpPr>
          <p:cNvPr id="10" name="object 10"/>
          <p:cNvSpPr/>
          <p:nvPr/>
        </p:nvSpPr>
        <p:spPr>
          <a:xfrm>
            <a:off x="3783197" y="3412771"/>
            <a:ext cx="282575" cy="282575"/>
          </a:xfrm>
          <a:custGeom>
            <a:avLst/>
            <a:gdLst/>
            <a:ahLst/>
            <a:cxnLst/>
            <a:rect l="l" t="t" r="r" b="b"/>
            <a:pathLst>
              <a:path w="282575" h="282575">
                <a:moveTo>
                  <a:pt x="0" y="141149"/>
                </a:moveTo>
                <a:lnTo>
                  <a:pt x="7195" y="96537"/>
                </a:lnTo>
                <a:lnTo>
                  <a:pt x="27233" y="57790"/>
                </a:lnTo>
                <a:lnTo>
                  <a:pt x="57788" y="27235"/>
                </a:lnTo>
                <a:lnTo>
                  <a:pt x="96535" y="7196"/>
                </a:lnTo>
                <a:lnTo>
                  <a:pt x="141149" y="0"/>
                </a:lnTo>
                <a:lnTo>
                  <a:pt x="195164" y="10746"/>
                </a:lnTo>
                <a:lnTo>
                  <a:pt x="240949" y="41349"/>
                </a:lnTo>
                <a:lnTo>
                  <a:pt x="271552" y="87143"/>
                </a:lnTo>
                <a:lnTo>
                  <a:pt x="282299" y="141149"/>
                </a:lnTo>
                <a:lnTo>
                  <a:pt x="275103" y="185762"/>
                </a:lnTo>
                <a:lnTo>
                  <a:pt x="255065" y="224508"/>
                </a:lnTo>
                <a:lnTo>
                  <a:pt x="224510" y="255064"/>
                </a:lnTo>
                <a:lnTo>
                  <a:pt x="185763" y="275103"/>
                </a:lnTo>
                <a:lnTo>
                  <a:pt x="141149" y="282299"/>
                </a:lnTo>
                <a:lnTo>
                  <a:pt x="96535" y="275103"/>
                </a:lnTo>
                <a:lnTo>
                  <a:pt x="57788" y="255064"/>
                </a:lnTo>
                <a:lnTo>
                  <a:pt x="27233" y="224508"/>
                </a:lnTo>
                <a:lnTo>
                  <a:pt x="7195" y="185762"/>
                </a:lnTo>
                <a:lnTo>
                  <a:pt x="0" y="141149"/>
                </a:lnTo>
                <a:close/>
              </a:path>
            </a:pathLst>
          </a:custGeom>
          <a:ln w="19049">
            <a:solidFill>
              <a:srgbClr val="000000"/>
            </a:solidFill>
          </a:ln>
        </p:spPr>
        <p:txBody>
          <a:bodyPr wrap="square" lIns="0" tIns="0" rIns="0" bIns="0" rtlCol="0"/>
          <a:lstStyle/>
          <a:p>
            <a:endParaRPr/>
          </a:p>
        </p:txBody>
      </p:sp>
      <p:sp>
        <p:nvSpPr>
          <p:cNvPr id="11" name="object 11"/>
          <p:cNvSpPr/>
          <p:nvPr/>
        </p:nvSpPr>
        <p:spPr>
          <a:xfrm>
            <a:off x="2293698" y="3553921"/>
            <a:ext cx="1489710" cy="399415"/>
          </a:xfrm>
          <a:custGeom>
            <a:avLst/>
            <a:gdLst/>
            <a:ahLst/>
            <a:cxnLst/>
            <a:rect l="l" t="t" r="r" b="b"/>
            <a:pathLst>
              <a:path w="1489710" h="399414">
                <a:moveTo>
                  <a:pt x="0" y="398999"/>
                </a:moveTo>
                <a:lnTo>
                  <a:pt x="1489496" y="0"/>
                </a:lnTo>
              </a:path>
            </a:pathLst>
          </a:custGeom>
          <a:ln w="19049">
            <a:solidFill>
              <a:srgbClr val="000000"/>
            </a:solidFill>
          </a:ln>
        </p:spPr>
        <p:txBody>
          <a:bodyPr wrap="square" lIns="0" tIns="0" rIns="0" bIns="0" rtlCol="0"/>
          <a:lstStyle/>
          <a:p>
            <a:endParaRPr/>
          </a:p>
        </p:txBody>
      </p:sp>
      <p:sp>
        <p:nvSpPr>
          <p:cNvPr id="12" name="object 12"/>
          <p:cNvSpPr/>
          <p:nvPr/>
        </p:nvSpPr>
        <p:spPr>
          <a:xfrm>
            <a:off x="2313200" y="3316620"/>
            <a:ext cx="1470025" cy="237490"/>
          </a:xfrm>
          <a:custGeom>
            <a:avLst/>
            <a:gdLst/>
            <a:ahLst/>
            <a:cxnLst/>
            <a:rect l="l" t="t" r="r" b="b"/>
            <a:pathLst>
              <a:path w="1470025" h="237489">
                <a:moveTo>
                  <a:pt x="0" y="0"/>
                </a:moveTo>
                <a:lnTo>
                  <a:pt x="1469997" y="237299"/>
                </a:lnTo>
              </a:path>
            </a:pathLst>
          </a:custGeom>
          <a:ln w="19049">
            <a:solidFill>
              <a:srgbClr val="000000"/>
            </a:solidFill>
          </a:ln>
        </p:spPr>
        <p:txBody>
          <a:bodyPr wrap="square" lIns="0" tIns="0" rIns="0" bIns="0" rtlCol="0"/>
          <a:lstStyle/>
          <a:p>
            <a:endParaRPr/>
          </a:p>
        </p:txBody>
      </p:sp>
      <p:sp>
        <p:nvSpPr>
          <p:cNvPr id="13" name="object 13"/>
          <p:cNvSpPr/>
          <p:nvPr/>
        </p:nvSpPr>
        <p:spPr>
          <a:xfrm>
            <a:off x="2449400" y="3167222"/>
            <a:ext cx="1334135" cy="386715"/>
          </a:xfrm>
          <a:custGeom>
            <a:avLst/>
            <a:gdLst/>
            <a:ahLst/>
            <a:cxnLst/>
            <a:rect l="l" t="t" r="r" b="b"/>
            <a:pathLst>
              <a:path w="1334135" h="386714">
                <a:moveTo>
                  <a:pt x="0" y="0"/>
                </a:moveTo>
                <a:lnTo>
                  <a:pt x="1333797" y="386699"/>
                </a:lnTo>
              </a:path>
            </a:pathLst>
          </a:custGeom>
          <a:ln w="19049">
            <a:solidFill>
              <a:srgbClr val="000000"/>
            </a:solidFill>
          </a:ln>
        </p:spPr>
        <p:txBody>
          <a:bodyPr wrap="square" lIns="0" tIns="0" rIns="0" bIns="0" rtlCol="0"/>
          <a:lstStyle/>
          <a:p>
            <a:endParaRPr/>
          </a:p>
        </p:txBody>
      </p:sp>
      <p:sp>
        <p:nvSpPr>
          <p:cNvPr id="14" name="object 14"/>
          <p:cNvSpPr/>
          <p:nvPr/>
        </p:nvSpPr>
        <p:spPr>
          <a:xfrm>
            <a:off x="2475498" y="3553919"/>
            <a:ext cx="1308100" cy="250190"/>
          </a:xfrm>
          <a:custGeom>
            <a:avLst/>
            <a:gdLst/>
            <a:ahLst/>
            <a:cxnLst/>
            <a:rect l="l" t="t" r="r" b="b"/>
            <a:pathLst>
              <a:path w="1308100" h="250189">
                <a:moveTo>
                  <a:pt x="0" y="249599"/>
                </a:moveTo>
                <a:lnTo>
                  <a:pt x="1307697" y="0"/>
                </a:lnTo>
              </a:path>
            </a:pathLst>
          </a:custGeom>
          <a:ln w="19049">
            <a:solidFill>
              <a:srgbClr val="000000"/>
            </a:solidFill>
          </a:ln>
        </p:spPr>
        <p:txBody>
          <a:bodyPr wrap="square" lIns="0" tIns="0" rIns="0" bIns="0" rtlCol="0"/>
          <a:lstStyle/>
          <a:p>
            <a:endParaRPr/>
          </a:p>
        </p:txBody>
      </p:sp>
      <p:sp>
        <p:nvSpPr>
          <p:cNvPr id="15" name="object 15"/>
          <p:cNvSpPr/>
          <p:nvPr/>
        </p:nvSpPr>
        <p:spPr>
          <a:xfrm>
            <a:off x="1770424" y="2918200"/>
            <a:ext cx="213360" cy="2014855"/>
          </a:xfrm>
          <a:custGeom>
            <a:avLst/>
            <a:gdLst/>
            <a:ahLst/>
            <a:cxnLst/>
            <a:rect l="l" t="t" r="r" b="b"/>
            <a:pathLst>
              <a:path w="213359" h="2014854">
                <a:moveTo>
                  <a:pt x="0" y="0"/>
                </a:moveTo>
                <a:lnTo>
                  <a:pt x="213172" y="0"/>
                </a:lnTo>
                <a:lnTo>
                  <a:pt x="213172" y="2014668"/>
                </a:lnTo>
                <a:lnTo>
                  <a:pt x="0" y="2014668"/>
                </a:lnTo>
                <a:lnTo>
                  <a:pt x="0" y="0"/>
                </a:lnTo>
                <a:close/>
              </a:path>
            </a:pathLst>
          </a:custGeom>
          <a:solidFill>
            <a:srgbClr val="F4CCCC">
              <a:alpha val="51919"/>
            </a:srgbClr>
          </a:solidFill>
        </p:spPr>
        <p:txBody>
          <a:bodyPr wrap="square" lIns="0" tIns="0" rIns="0" bIns="0" rtlCol="0"/>
          <a:lstStyle/>
          <a:p>
            <a:endParaRPr/>
          </a:p>
        </p:txBody>
      </p:sp>
      <p:sp>
        <p:nvSpPr>
          <p:cNvPr id="16" name="object 16"/>
          <p:cNvSpPr/>
          <p:nvPr/>
        </p:nvSpPr>
        <p:spPr>
          <a:xfrm>
            <a:off x="1983598" y="2174972"/>
            <a:ext cx="743585" cy="2758440"/>
          </a:xfrm>
          <a:custGeom>
            <a:avLst/>
            <a:gdLst/>
            <a:ahLst/>
            <a:cxnLst/>
            <a:rect l="l" t="t" r="r" b="b"/>
            <a:pathLst>
              <a:path w="743585" h="2758440">
                <a:moveTo>
                  <a:pt x="0" y="2757894"/>
                </a:moveTo>
                <a:lnTo>
                  <a:pt x="0" y="743226"/>
                </a:lnTo>
                <a:lnTo>
                  <a:pt x="743226" y="0"/>
                </a:lnTo>
                <a:lnTo>
                  <a:pt x="743226" y="2014670"/>
                </a:lnTo>
                <a:lnTo>
                  <a:pt x="0" y="2757894"/>
                </a:lnTo>
                <a:close/>
              </a:path>
            </a:pathLst>
          </a:custGeom>
          <a:solidFill>
            <a:srgbClr val="C3A3A3">
              <a:alpha val="51919"/>
            </a:srgbClr>
          </a:solidFill>
        </p:spPr>
        <p:txBody>
          <a:bodyPr wrap="square" lIns="0" tIns="0" rIns="0" bIns="0" rtlCol="0"/>
          <a:lstStyle/>
          <a:p>
            <a:endParaRPr/>
          </a:p>
        </p:txBody>
      </p:sp>
      <p:sp>
        <p:nvSpPr>
          <p:cNvPr id="17" name="object 17"/>
          <p:cNvSpPr/>
          <p:nvPr/>
        </p:nvSpPr>
        <p:spPr>
          <a:xfrm>
            <a:off x="1770424" y="2174974"/>
            <a:ext cx="956944" cy="743585"/>
          </a:xfrm>
          <a:custGeom>
            <a:avLst/>
            <a:gdLst/>
            <a:ahLst/>
            <a:cxnLst/>
            <a:rect l="l" t="t" r="r" b="b"/>
            <a:pathLst>
              <a:path w="956944" h="743585">
                <a:moveTo>
                  <a:pt x="213172" y="743226"/>
                </a:moveTo>
                <a:lnTo>
                  <a:pt x="0" y="743226"/>
                </a:lnTo>
                <a:lnTo>
                  <a:pt x="743226" y="0"/>
                </a:lnTo>
                <a:lnTo>
                  <a:pt x="956398" y="0"/>
                </a:lnTo>
                <a:lnTo>
                  <a:pt x="213172" y="743226"/>
                </a:lnTo>
                <a:close/>
              </a:path>
            </a:pathLst>
          </a:custGeom>
          <a:solidFill>
            <a:srgbClr val="F6D6D6">
              <a:alpha val="51919"/>
            </a:srgbClr>
          </a:solidFill>
        </p:spPr>
        <p:txBody>
          <a:bodyPr wrap="square" lIns="0" tIns="0" rIns="0" bIns="0" rtlCol="0"/>
          <a:lstStyle/>
          <a:p>
            <a:endParaRPr/>
          </a:p>
        </p:txBody>
      </p:sp>
      <p:sp>
        <p:nvSpPr>
          <p:cNvPr id="18" name="object 18"/>
          <p:cNvSpPr/>
          <p:nvPr/>
        </p:nvSpPr>
        <p:spPr>
          <a:xfrm>
            <a:off x="1770424" y="2174972"/>
            <a:ext cx="956944" cy="2758440"/>
          </a:xfrm>
          <a:custGeom>
            <a:avLst/>
            <a:gdLst/>
            <a:ahLst/>
            <a:cxnLst/>
            <a:rect l="l" t="t" r="r" b="b"/>
            <a:pathLst>
              <a:path w="956944" h="2758440">
                <a:moveTo>
                  <a:pt x="0" y="743226"/>
                </a:moveTo>
                <a:lnTo>
                  <a:pt x="743226" y="0"/>
                </a:lnTo>
                <a:lnTo>
                  <a:pt x="956398" y="0"/>
                </a:lnTo>
                <a:lnTo>
                  <a:pt x="956398" y="2014670"/>
                </a:lnTo>
                <a:lnTo>
                  <a:pt x="213172"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19" name="object 19"/>
          <p:cNvSpPr/>
          <p:nvPr/>
        </p:nvSpPr>
        <p:spPr>
          <a:xfrm>
            <a:off x="1770424" y="2174974"/>
            <a:ext cx="956944" cy="743585"/>
          </a:xfrm>
          <a:custGeom>
            <a:avLst/>
            <a:gdLst/>
            <a:ahLst/>
            <a:cxnLst/>
            <a:rect l="l" t="t" r="r" b="b"/>
            <a:pathLst>
              <a:path w="956944" h="743585">
                <a:moveTo>
                  <a:pt x="0" y="743226"/>
                </a:moveTo>
                <a:lnTo>
                  <a:pt x="213172" y="743226"/>
                </a:lnTo>
                <a:lnTo>
                  <a:pt x="956398" y="0"/>
                </a:lnTo>
              </a:path>
            </a:pathLst>
          </a:custGeom>
          <a:ln w="19049">
            <a:solidFill>
              <a:srgbClr val="000000"/>
            </a:solidFill>
          </a:ln>
        </p:spPr>
        <p:txBody>
          <a:bodyPr wrap="square" lIns="0" tIns="0" rIns="0" bIns="0" rtlCol="0"/>
          <a:lstStyle/>
          <a:p>
            <a:endParaRPr/>
          </a:p>
        </p:txBody>
      </p:sp>
      <p:sp>
        <p:nvSpPr>
          <p:cNvPr id="20" name="object 20"/>
          <p:cNvSpPr/>
          <p:nvPr/>
        </p:nvSpPr>
        <p:spPr>
          <a:xfrm>
            <a:off x="1983596" y="2918200"/>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21" name="object 21"/>
          <p:cNvSpPr txBox="1"/>
          <p:nvPr/>
        </p:nvSpPr>
        <p:spPr>
          <a:xfrm>
            <a:off x="2820377" y="1813430"/>
            <a:ext cx="3372485" cy="964366"/>
          </a:xfrm>
          <a:prstGeom prst="rect">
            <a:avLst/>
          </a:prstGeom>
        </p:spPr>
        <p:txBody>
          <a:bodyPr vert="horz" wrap="square" lIns="0" tIns="27939" rIns="0" bIns="0" rtlCol="0">
            <a:spAutoFit/>
          </a:bodyPr>
          <a:lstStyle/>
          <a:p>
            <a:pPr marL="1293495" marR="5080">
              <a:lnSpc>
                <a:spcPts val="2850"/>
              </a:lnSpc>
              <a:spcBef>
                <a:spcPts val="219"/>
              </a:spcBef>
            </a:pPr>
            <a:r>
              <a:rPr sz="2400" spc="-5" dirty="0">
                <a:solidFill>
                  <a:srgbClr val="FF0000"/>
                </a:solidFill>
                <a:latin typeface="Arial"/>
                <a:cs typeface="Arial"/>
              </a:rPr>
              <a:t>32x32x3</a:t>
            </a:r>
            <a:r>
              <a:rPr sz="2400" spc="-95" dirty="0">
                <a:solidFill>
                  <a:srgbClr val="FF0000"/>
                </a:solidFill>
                <a:latin typeface="Arial"/>
                <a:cs typeface="Arial"/>
              </a:rPr>
              <a:t> </a:t>
            </a:r>
            <a:r>
              <a:rPr sz="2400" spc="-5" dirty="0">
                <a:solidFill>
                  <a:srgbClr val="FF0000"/>
                </a:solidFill>
                <a:latin typeface="Arial"/>
                <a:cs typeface="Arial"/>
              </a:rPr>
              <a:t>image  </a:t>
            </a:r>
            <a:r>
              <a:rPr sz="2400" spc="-5" dirty="0">
                <a:solidFill>
                  <a:srgbClr val="0000FF"/>
                </a:solidFill>
                <a:latin typeface="Arial"/>
                <a:cs typeface="Arial"/>
              </a:rPr>
              <a:t>5x5x3</a:t>
            </a:r>
            <a:r>
              <a:rPr sz="2400" spc="-20" dirty="0">
                <a:solidFill>
                  <a:srgbClr val="0000FF"/>
                </a:solidFill>
                <a:latin typeface="Arial"/>
                <a:cs typeface="Arial"/>
              </a:rPr>
              <a:t> </a:t>
            </a:r>
            <a:r>
              <a:rPr sz="2400" spc="-5" dirty="0">
                <a:solidFill>
                  <a:srgbClr val="0000FF"/>
                </a:solidFill>
                <a:latin typeface="Arial"/>
                <a:cs typeface="Arial"/>
              </a:rPr>
              <a:t>filter</a:t>
            </a:r>
            <a:endParaRPr sz="2400">
              <a:latin typeface="Arial"/>
              <a:cs typeface="Arial"/>
            </a:endParaRPr>
          </a:p>
          <a:p>
            <a:pPr marL="12700">
              <a:lnSpc>
                <a:spcPts val="1475"/>
              </a:lnSpc>
            </a:pPr>
            <a:r>
              <a:rPr spc="-5" dirty="0">
                <a:latin typeface="Arial"/>
                <a:cs typeface="Arial"/>
              </a:rPr>
              <a:t>32</a:t>
            </a:r>
            <a:endParaRPr>
              <a:latin typeface="Arial"/>
              <a:cs typeface="Arial"/>
            </a:endParaRPr>
          </a:p>
        </p:txBody>
      </p:sp>
      <p:sp>
        <p:nvSpPr>
          <p:cNvPr id="22" name="object 22"/>
          <p:cNvSpPr/>
          <p:nvPr/>
        </p:nvSpPr>
        <p:spPr>
          <a:xfrm>
            <a:off x="2952811" y="1994374"/>
            <a:ext cx="929005" cy="220345"/>
          </a:xfrm>
          <a:custGeom>
            <a:avLst/>
            <a:gdLst/>
            <a:ahLst/>
            <a:cxnLst/>
            <a:rect l="l" t="t" r="r" b="b"/>
            <a:pathLst>
              <a:path w="929005" h="220344">
                <a:moveTo>
                  <a:pt x="928685" y="0"/>
                </a:moveTo>
                <a:lnTo>
                  <a:pt x="0" y="219929"/>
                </a:lnTo>
              </a:path>
            </a:pathLst>
          </a:custGeom>
          <a:ln w="9524">
            <a:solidFill>
              <a:srgbClr val="FF0000"/>
            </a:solidFill>
          </a:ln>
        </p:spPr>
        <p:txBody>
          <a:bodyPr wrap="square" lIns="0" tIns="0" rIns="0" bIns="0" rtlCol="0"/>
          <a:lstStyle/>
          <a:p>
            <a:endParaRPr/>
          </a:p>
        </p:txBody>
      </p:sp>
      <p:sp>
        <p:nvSpPr>
          <p:cNvPr id="23" name="object 23"/>
          <p:cNvSpPr/>
          <p:nvPr/>
        </p:nvSpPr>
        <p:spPr>
          <a:xfrm>
            <a:off x="2910747" y="2198994"/>
            <a:ext cx="45720" cy="31115"/>
          </a:xfrm>
          <a:custGeom>
            <a:avLst/>
            <a:gdLst/>
            <a:ahLst/>
            <a:cxnLst/>
            <a:rect l="l" t="t" r="r" b="b"/>
            <a:pathLst>
              <a:path w="45719" h="31115">
                <a:moveTo>
                  <a:pt x="45687" y="30619"/>
                </a:moveTo>
                <a:lnTo>
                  <a:pt x="0" y="25269"/>
                </a:lnTo>
                <a:lnTo>
                  <a:pt x="38437" y="0"/>
                </a:lnTo>
                <a:lnTo>
                  <a:pt x="45687" y="30619"/>
                </a:lnTo>
                <a:close/>
              </a:path>
            </a:pathLst>
          </a:custGeom>
          <a:solidFill>
            <a:srgbClr val="FF0000"/>
          </a:solidFill>
        </p:spPr>
        <p:txBody>
          <a:bodyPr wrap="square" lIns="0" tIns="0" rIns="0" bIns="0" rtlCol="0"/>
          <a:lstStyle/>
          <a:p>
            <a:endParaRPr/>
          </a:p>
        </p:txBody>
      </p:sp>
      <p:sp>
        <p:nvSpPr>
          <p:cNvPr id="24" name="object 24"/>
          <p:cNvSpPr/>
          <p:nvPr/>
        </p:nvSpPr>
        <p:spPr>
          <a:xfrm>
            <a:off x="2910747" y="2198994"/>
            <a:ext cx="45720" cy="31115"/>
          </a:xfrm>
          <a:custGeom>
            <a:avLst/>
            <a:gdLst/>
            <a:ahLst/>
            <a:cxnLst/>
            <a:rect l="l" t="t" r="r" b="b"/>
            <a:pathLst>
              <a:path w="45719" h="31115">
                <a:moveTo>
                  <a:pt x="38437" y="0"/>
                </a:moveTo>
                <a:lnTo>
                  <a:pt x="0" y="25269"/>
                </a:lnTo>
                <a:lnTo>
                  <a:pt x="45687" y="30619"/>
                </a:lnTo>
                <a:lnTo>
                  <a:pt x="38437" y="0"/>
                </a:lnTo>
                <a:close/>
              </a:path>
            </a:pathLst>
          </a:custGeom>
          <a:ln w="9524">
            <a:solidFill>
              <a:srgbClr val="FF0000"/>
            </a:solidFill>
          </a:ln>
        </p:spPr>
        <p:txBody>
          <a:bodyPr wrap="square" lIns="0" tIns="0" rIns="0" bIns="0" rtlCol="0"/>
          <a:lstStyle/>
          <a:p>
            <a:endParaRPr/>
          </a:p>
        </p:txBody>
      </p:sp>
      <p:sp>
        <p:nvSpPr>
          <p:cNvPr id="25" name="object 25"/>
          <p:cNvSpPr/>
          <p:nvPr/>
        </p:nvSpPr>
        <p:spPr>
          <a:xfrm>
            <a:off x="2639462" y="2477896"/>
            <a:ext cx="1346200" cy="523240"/>
          </a:xfrm>
          <a:custGeom>
            <a:avLst/>
            <a:gdLst/>
            <a:ahLst/>
            <a:cxnLst/>
            <a:rect l="l" t="t" r="r" b="b"/>
            <a:pathLst>
              <a:path w="1346200" h="523239">
                <a:moveTo>
                  <a:pt x="1345632" y="0"/>
                </a:moveTo>
                <a:lnTo>
                  <a:pt x="0" y="523188"/>
                </a:lnTo>
              </a:path>
            </a:pathLst>
          </a:custGeom>
          <a:ln w="9524">
            <a:solidFill>
              <a:srgbClr val="0000FF"/>
            </a:solidFill>
          </a:ln>
        </p:spPr>
        <p:txBody>
          <a:bodyPr wrap="square" lIns="0" tIns="0" rIns="0" bIns="0" rtlCol="0"/>
          <a:lstStyle/>
          <a:p>
            <a:endParaRPr/>
          </a:p>
        </p:txBody>
      </p:sp>
      <p:sp>
        <p:nvSpPr>
          <p:cNvPr id="26" name="object 26"/>
          <p:cNvSpPr/>
          <p:nvPr/>
        </p:nvSpPr>
        <p:spPr>
          <a:xfrm>
            <a:off x="2599177" y="2986423"/>
            <a:ext cx="46355" cy="30480"/>
          </a:xfrm>
          <a:custGeom>
            <a:avLst/>
            <a:gdLst/>
            <a:ahLst/>
            <a:cxnLst/>
            <a:rect l="l" t="t" r="r" b="b"/>
            <a:pathLst>
              <a:path w="46355" h="30480">
                <a:moveTo>
                  <a:pt x="0" y="30327"/>
                </a:moveTo>
                <a:lnTo>
                  <a:pt x="34587" y="0"/>
                </a:lnTo>
                <a:lnTo>
                  <a:pt x="45989" y="29324"/>
                </a:lnTo>
                <a:lnTo>
                  <a:pt x="0" y="30327"/>
                </a:lnTo>
                <a:close/>
              </a:path>
            </a:pathLst>
          </a:custGeom>
          <a:solidFill>
            <a:srgbClr val="0000FF"/>
          </a:solidFill>
        </p:spPr>
        <p:txBody>
          <a:bodyPr wrap="square" lIns="0" tIns="0" rIns="0" bIns="0" rtlCol="0"/>
          <a:lstStyle/>
          <a:p>
            <a:endParaRPr/>
          </a:p>
        </p:txBody>
      </p:sp>
      <p:sp>
        <p:nvSpPr>
          <p:cNvPr id="27" name="object 27"/>
          <p:cNvSpPr/>
          <p:nvPr/>
        </p:nvSpPr>
        <p:spPr>
          <a:xfrm>
            <a:off x="2599177" y="2986423"/>
            <a:ext cx="46355" cy="30480"/>
          </a:xfrm>
          <a:custGeom>
            <a:avLst/>
            <a:gdLst/>
            <a:ahLst/>
            <a:cxnLst/>
            <a:rect l="l" t="t" r="r" b="b"/>
            <a:pathLst>
              <a:path w="46355" h="30480">
                <a:moveTo>
                  <a:pt x="34587" y="0"/>
                </a:moveTo>
                <a:lnTo>
                  <a:pt x="0" y="30327"/>
                </a:lnTo>
                <a:lnTo>
                  <a:pt x="45989" y="29324"/>
                </a:lnTo>
                <a:lnTo>
                  <a:pt x="34587" y="0"/>
                </a:lnTo>
                <a:close/>
              </a:path>
            </a:pathLst>
          </a:custGeom>
          <a:ln w="9524">
            <a:solidFill>
              <a:srgbClr val="0000FF"/>
            </a:solidFill>
          </a:ln>
        </p:spPr>
        <p:txBody>
          <a:bodyPr wrap="square" lIns="0" tIns="0" rIns="0" bIns="0" rtlCol="0"/>
          <a:lstStyle/>
          <a:p>
            <a:endParaRPr/>
          </a:p>
        </p:txBody>
      </p:sp>
      <p:sp>
        <p:nvSpPr>
          <p:cNvPr id="28" name="object 28"/>
          <p:cNvSpPr/>
          <p:nvPr/>
        </p:nvSpPr>
        <p:spPr>
          <a:xfrm>
            <a:off x="4150394" y="3900968"/>
            <a:ext cx="257810" cy="476884"/>
          </a:xfrm>
          <a:custGeom>
            <a:avLst/>
            <a:gdLst/>
            <a:ahLst/>
            <a:cxnLst/>
            <a:rect l="l" t="t" r="r" b="b"/>
            <a:pathLst>
              <a:path w="257810" h="476885">
                <a:moveTo>
                  <a:pt x="257799" y="476524"/>
                </a:moveTo>
                <a:lnTo>
                  <a:pt x="0" y="0"/>
                </a:lnTo>
              </a:path>
            </a:pathLst>
          </a:custGeom>
          <a:ln w="9524">
            <a:solidFill>
              <a:srgbClr val="000000"/>
            </a:solidFill>
          </a:ln>
        </p:spPr>
        <p:txBody>
          <a:bodyPr wrap="square" lIns="0" tIns="0" rIns="0" bIns="0" rtlCol="0"/>
          <a:lstStyle/>
          <a:p>
            <a:endParaRPr/>
          </a:p>
        </p:txBody>
      </p:sp>
      <p:sp>
        <p:nvSpPr>
          <p:cNvPr id="29" name="object 29"/>
          <p:cNvSpPr/>
          <p:nvPr/>
        </p:nvSpPr>
        <p:spPr>
          <a:xfrm>
            <a:off x="4129821" y="3862944"/>
            <a:ext cx="34925" cy="45720"/>
          </a:xfrm>
          <a:custGeom>
            <a:avLst/>
            <a:gdLst/>
            <a:ahLst/>
            <a:cxnLst/>
            <a:rect l="l" t="t" r="r" b="b"/>
            <a:pathLst>
              <a:path w="34925" h="45719">
                <a:moveTo>
                  <a:pt x="6724" y="45499"/>
                </a:moveTo>
                <a:lnTo>
                  <a:pt x="0" y="0"/>
                </a:lnTo>
                <a:lnTo>
                  <a:pt x="34399" y="30524"/>
                </a:lnTo>
                <a:lnTo>
                  <a:pt x="6724" y="45499"/>
                </a:lnTo>
                <a:close/>
              </a:path>
            </a:pathLst>
          </a:custGeom>
          <a:solidFill>
            <a:srgbClr val="000000"/>
          </a:solidFill>
        </p:spPr>
        <p:txBody>
          <a:bodyPr wrap="square" lIns="0" tIns="0" rIns="0" bIns="0" rtlCol="0"/>
          <a:lstStyle/>
          <a:p>
            <a:endParaRPr/>
          </a:p>
        </p:txBody>
      </p:sp>
      <p:sp>
        <p:nvSpPr>
          <p:cNvPr id="30" name="object 30"/>
          <p:cNvSpPr/>
          <p:nvPr/>
        </p:nvSpPr>
        <p:spPr>
          <a:xfrm>
            <a:off x="4129821" y="3862943"/>
            <a:ext cx="34925" cy="45720"/>
          </a:xfrm>
          <a:custGeom>
            <a:avLst/>
            <a:gdLst/>
            <a:ahLst/>
            <a:cxnLst/>
            <a:rect l="l" t="t" r="r" b="b"/>
            <a:pathLst>
              <a:path w="34925" h="45719">
                <a:moveTo>
                  <a:pt x="34399" y="30524"/>
                </a:moveTo>
                <a:lnTo>
                  <a:pt x="0" y="0"/>
                </a:lnTo>
                <a:lnTo>
                  <a:pt x="6724" y="45499"/>
                </a:lnTo>
                <a:lnTo>
                  <a:pt x="34399" y="30524"/>
                </a:lnTo>
                <a:close/>
              </a:path>
            </a:pathLst>
          </a:custGeom>
          <a:ln w="9524">
            <a:solidFill>
              <a:srgbClr val="000000"/>
            </a:solidFill>
          </a:ln>
        </p:spPr>
        <p:txBody>
          <a:bodyPr wrap="square" lIns="0" tIns="0" rIns="0" bIns="0" rtlCol="0"/>
          <a:lstStyle/>
          <a:p>
            <a:endParaRPr/>
          </a:p>
        </p:txBody>
      </p:sp>
      <p:sp>
        <p:nvSpPr>
          <p:cNvPr id="31" name="object 31"/>
          <p:cNvSpPr/>
          <p:nvPr/>
        </p:nvSpPr>
        <p:spPr>
          <a:xfrm>
            <a:off x="7092365" y="1919922"/>
            <a:ext cx="3181793" cy="1815396"/>
          </a:xfrm>
          <a:prstGeom prst="rect">
            <a:avLst/>
          </a:prstGeom>
          <a:blipFill>
            <a:blip r:embed="rId2" cstate="print"/>
            <a:stretch>
              <a:fillRect/>
            </a:stretch>
          </a:blipFill>
        </p:spPr>
        <p:txBody>
          <a:bodyPr wrap="square" lIns="0" tIns="0" rIns="0" bIns="0" rtlCol="0"/>
          <a:lstStyle/>
          <a:p>
            <a:endParaRPr/>
          </a:p>
        </p:txBody>
      </p:sp>
      <p:sp>
        <p:nvSpPr>
          <p:cNvPr id="32" name="object 32"/>
          <p:cNvSpPr/>
          <p:nvPr/>
        </p:nvSpPr>
        <p:spPr>
          <a:xfrm>
            <a:off x="7087588" y="1915162"/>
            <a:ext cx="3191510" cy="1824989"/>
          </a:xfrm>
          <a:custGeom>
            <a:avLst/>
            <a:gdLst/>
            <a:ahLst/>
            <a:cxnLst/>
            <a:rect l="l" t="t" r="r" b="b"/>
            <a:pathLst>
              <a:path w="3191509" h="1824989">
                <a:moveTo>
                  <a:pt x="0" y="0"/>
                </a:moveTo>
                <a:lnTo>
                  <a:pt x="3191343" y="0"/>
                </a:lnTo>
                <a:lnTo>
                  <a:pt x="3191343" y="1824933"/>
                </a:lnTo>
                <a:lnTo>
                  <a:pt x="0" y="1824933"/>
                </a:lnTo>
                <a:lnTo>
                  <a:pt x="0" y="0"/>
                </a:lnTo>
                <a:close/>
              </a:path>
            </a:pathLst>
          </a:custGeom>
          <a:ln w="9524">
            <a:solidFill>
              <a:srgbClr val="000000"/>
            </a:solidFill>
          </a:ln>
        </p:spPr>
        <p:txBody>
          <a:bodyPr wrap="square" lIns="0" tIns="0" rIns="0" bIns="0" rtlCol="0"/>
          <a:lstStyle/>
          <a:p>
            <a:endParaRPr/>
          </a:p>
        </p:txBody>
      </p:sp>
      <p:sp>
        <p:nvSpPr>
          <p:cNvPr id="33" name="object 33"/>
          <p:cNvSpPr txBox="1"/>
          <p:nvPr/>
        </p:nvSpPr>
        <p:spPr>
          <a:xfrm>
            <a:off x="7227736" y="3774425"/>
            <a:ext cx="2702560" cy="553100"/>
          </a:xfrm>
          <a:prstGeom prst="rect">
            <a:avLst/>
          </a:prstGeom>
        </p:spPr>
        <p:txBody>
          <a:bodyPr vert="horz" wrap="square" lIns="0" tIns="10795" rIns="0" bIns="0" rtlCol="0">
            <a:spAutoFit/>
          </a:bodyPr>
          <a:lstStyle/>
          <a:p>
            <a:pPr marL="12700" marR="5080">
              <a:lnSpc>
                <a:spcPct val="100699"/>
              </a:lnSpc>
              <a:spcBef>
                <a:spcPts val="85"/>
              </a:spcBef>
            </a:pPr>
            <a:r>
              <a:rPr spc="-5" dirty="0">
                <a:solidFill>
                  <a:srgbClr val="38751C"/>
                </a:solidFill>
                <a:latin typeface="Arial"/>
                <a:cs typeface="Arial"/>
              </a:rPr>
              <a:t>It’s just </a:t>
            </a:r>
            <a:r>
              <a:rPr dirty="0">
                <a:solidFill>
                  <a:srgbClr val="38751C"/>
                </a:solidFill>
                <a:latin typeface="Arial"/>
                <a:cs typeface="Arial"/>
              </a:rPr>
              <a:t>a </a:t>
            </a:r>
            <a:r>
              <a:rPr spc="-5" dirty="0">
                <a:solidFill>
                  <a:srgbClr val="38751C"/>
                </a:solidFill>
                <a:latin typeface="Arial"/>
                <a:cs typeface="Arial"/>
              </a:rPr>
              <a:t>neuron with local  </a:t>
            </a:r>
            <a:r>
              <a:rPr dirty="0">
                <a:solidFill>
                  <a:srgbClr val="38751C"/>
                </a:solidFill>
                <a:latin typeface="Arial"/>
                <a:cs typeface="Arial"/>
              </a:rPr>
              <a:t>connectivity...</a:t>
            </a:r>
            <a:endParaRPr>
              <a:latin typeface="Arial"/>
              <a:cs typeface="Arial"/>
            </a:endParaRPr>
          </a:p>
        </p:txBody>
      </p:sp>
      <p:sp>
        <p:nvSpPr>
          <p:cNvPr id="34" name="object 34"/>
          <p:cNvSpPr txBox="1"/>
          <p:nvPr/>
        </p:nvSpPr>
        <p:spPr>
          <a:xfrm>
            <a:off x="1681926"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
        <p:nvSpPr>
          <p:cNvPr id="35" name="object 35"/>
          <p:cNvSpPr txBox="1"/>
          <p:nvPr/>
        </p:nvSpPr>
        <p:spPr>
          <a:xfrm>
            <a:off x="4463941" y="4276099"/>
            <a:ext cx="4213225" cy="1109980"/>
          </a:xfrm>
          <a:prstGeom prst="rect">
            <a:avLst/>
          </a:prstGeom>
        </p:spPr>
        <p:txBody>
          <a:bodyPr vert="horz" wrap="square" lIns="0" tIns="0" rIns="0" bIns="0" rtlCol="0">
            <a:spAutoFit/>
          </a:bodyPr>
          <a:lstStyle/>
          <a:p>
            <a:pPr marL="12700">
              <a:lnSpc>
                <a:spcPts val="2090"/>
              </a:lnSpc>
            </a:pPr>
            <a:r>
              <a:rPr b="1" dirty="0">
                <a:latin typeface="Arial"/>
                <a:cs typeface="Arial"/>
              </a:rPr>
              <a:t>1</a:t>
            </a:r>
            <a:r>
              <a:rPr b="1" spc="-10" dirty="0">
                <a:latin typeface="Arial"/>
                <a:cs typeface="Arial"/>
              </a:rPr>
              <a:t> </a:t>
            </a:r>
            <a:r>
              <a:rPr b="1" spc="-5" dirty="0">
                <a:latin typeface="Arial"/>
                <a:cs typeface="Arial"/>
              </a:rPr>
              <a:t>number:</a:t>
            </a:r>
            <a:endParaRPr>
              <a:latin typeface="Arial"/>
              <a:cs typeface="Arial"/>
            </a:endParaRPr>
          </a:p>
          <a:p>
            <a:pPr marL="12700" marR="5080">
              <a:lnSpc>
                <a:spcPct val="100699"/>
              </a:lnSpc>
            </a:pPr>
            <a:r>
              <a:rPr spc="-5" dirty="0">
                <a:latin typeface="Arial"/>
                <a:cs typeface="Arial"/>
              </a:rPr>
              <a:t>the </a:t>
            </a:r>
            <a:r>
              <a:rPr dirty="0">
                <a:latin typeface="Arial"/>
                <a:cs typeface="Arial"/>
              </a:rPr>
              <a:t>result </a:t>
            </a:r>
            <a:r>
              <a:rPr spc="-5" dirty="0">
                <a:latin typeface="Arial"/>
                <a:cs typeface="Arial"/>
              </a:rPr>
              <a:t>of taking </a:t>
            </a:r>
            <a:r>
              <a:rPr dirty="0">
                <a:latin typeface="Arial"/>
                <a:cs typeface="Arial"/>
              </a:rPr>
              <a:t>a </a:t>
            </a:r>
            <a:r>
              <a:rPr spc="-5" dirty="0">
                <a:latin typeface="Arial"/>
                <a:cs typeface="Arial"/>
              </a:rPr>
              <a:t>dot product between  the filter and this part of the</a:t>
            </a:r>
            <a:r>
              <a:rPr spc="-30" dirty="0">
                <a:latin typeface="Arial"/>
                <a:cs typeface="Arial"/>
              </a:rPr>
              <a:t> </a:t>
            </a:r>
            <a:r>
              <a:rPr spc="-5" dirty="0">
                <a:latin typeface="Arial"/>
                <a:cs typeface="Arial"/>
              </a:rPr>
              <a:t>image</a:t>
            </a:r>
            <a:endParaRPr>
              <a:latin typeface="Arial"/>
              <a:cs typeface="Arial"/>
            </a:endParaRPr>
          </a:p>
          <a:p>
            <a:pPr marL="12700">
              <a:spcBef>
                <a:spcPts val="15"/>
              </a:spcBef>
            </a:pPr>
            <a:r>
              <a:rPr dirty="0">
                <a:latin typeface="Arial"/>
                <a:cs typeface="Arial"/>
              </a:rPr>
              <a:t>(i.e. </a:t>
            </a:r>
            <a:r>
              <a:rPr spc="-5" dirty="0">
                <a:latin typeface="Arial"/>
                <a:cs typeface="Arial"/>
              </a:rPr>
              <a:t>5*5*3 </a:t>
            </a:r>
            <a:r>
              <a:rPr dirty="0">
                <a:latin typeface="Arial"/>
                <a:cs typeface="Arial"/>
              </a:rPr>
              <a:t>= </a:t>
            </a:r>
            <a:r>
              <a:rPr spc="-5" dirty="0">
                <a:latin typeface="Arial"/>
                <a:cs typeface="Arial"/>
              </a:rPr>
              <a:t>75-dimensional dot</a:t>
            </a:r>
            <a:r>
              <a:rPr spc="-80" dirty="0">
                <a:latin typeface="Arial"/>
                <a:cs typeface="Arial"/>
              </a:rPr>
              <a:t> </a:t>
            </a:r>
            <a:r>
              <a:rPr spc="-5" dirty="0">
                <a:latin typeface="Arial"/>
                <a:cs typeface="Arial"/>
              </a:rPr>
              <a:t>product)</a:t>
            </a:r>
            <a:endParaRPr>
              <a:latin typeface="Arial"/>
              <a:cs typeface="Arial"/>
            </a:endParaRPr>
          </a:p>
        </p:txBody>
      </p:sp>
      <p:sp>
        <p:nvSpPr>
          <p:cNvPr id="36" name="object 36"/>
          <p:cNvSpPr txBox="1"/>
          <p:nvPr/>
        </p:nvSpPr>
        <p:spPr>
          <a:xfrm>
            <a:off x="2456075" y="4560506"/>
            <a:ext cx="280035" cy="269304"/>
          </a:xfrm>
          <a:prstGeom prst="rect">
            <a:avLst/>
          </a:prstGeom>
        </p:spPr>
        <p:txBody>
          <a:bodyPr vert="horz" wrap="square" lIns="0" tIns="0" rIns="0" bIns="0" rtlCol="0">
            <a:spAutoFit/>
          </a:bodyPr>
          <a:lstStyle/>
          <a:p>
            <a:pPr marL="12700">
              <a:lnSpc>
                <a:spcPts val="2090"/>
              </a:lnSpc>
            </a:pPr>
            <a:r>
              <a:rPr spc="-5" dirty="0">
                <a:latin typeface="Arial"/>
                <a:cs typeface="Arial"/>
              </a:rPr>
              <a:t>32</a:t>
            </a:r>
            <a:endParaRPr>
              <a:latin typeface="Arial"/>
              <a:cs typeface="Arial"/>
            </a:endParaRPr>
          </a:p>
        </p:txBody>
      </p:sp>
      <p:sp>
        <p:nvSpPr>
          <p:cNvPr id="37" name="object 37"/>
          <p:cNvSpPr txBox="1"/>
          <p:nvPr/>
        </p:nvSpPr>
        <p:spPr>
          <a:xfrm>
            <a:off x="1785464" y="4952135"/>
            <a:ext cx="153035" cy="269304"/>
          </a:xfrm>
          <a:prstGeom prst="rect">
            <a:avLst/>
          </a:prstGeom>
        </p:spPr>
        <p:txBody>
          <a:bodyPr vert="horz" wrap="square" lIns="0" tIns="0" rIns="0" bIns="0" rtlCol="0">
            <a:spAutoFit/>
          </a:bodyPr>
          <a:lstStyle/>
          <a:p>
            <a:pPr marL="12700">
              <a:lnSpc>
                <a:spcPts val="2090"/>
              </a:lnSpc>
            </a:pPr>
            <a:r>
              <a:rPr dirty="0">
                <a:latin typeface="Arial"/>
                <a:cs typeface="Arial"/>
              </a:rPr>
              <a:t>3</a:t>
            </a:r>
            <a:endParaRPr>
              <a:latin typeface="Arial"/>
              <a:cs typeface="Arial"/>
            </a:endParaRPr>
          </a:p>
        </p:txBody>
      </p:sp>
    </p:spTree>
    <p:extLst>
      <p:ext uri="{BB962C8B-B14F-4D97-AF65-F5344CB8AC3E}">
        <p14:creationId xmlns:p14="http://schemas.microsoft.com/office/powerpoint/2010/main" val="279273717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38048" y="888593"/>
            <a:ext cx="5187950" cy="751488"/>
          </a:xfrm>
          <a:prstGeom prst="rect">
            <a:avLst/>
          </a:prstGeom>
        </p:spPr>
        <p:txBody>
          <a:bodyPr vert="horz" wrap="square" lIns="0" tIns="12700" rIns="0" bIns="0" rtlCol="0" anchor="ctr">
            <a:spAutoFit/>
          </a:bodyPr>
          <a:lstStyle/>
          <a:p>
            <a:pPr marL="12700">
              <a:spcBef>
                <a:spcPts val="100"/>
              </a:spcBef>
            </a:pPr>
            <a:r>
              <a:rPr sz="2400" spc="-5" dirty="0"/>
              <a:t>The brain/neuron </a:t>
            </a:r>
            <a:r>
              <a:rPr sz="2400" dirty="0"/>
              <a:t>view </a:t>
            </a:r>
            <a:r>
              <a:rPr sz="2400" spc="-5" dirty="0"/>
              <a:t>of CONV</a:t>
            </a:r>
            <a:r>
              <a:rPr sz="2400" spc="-95" dirty="0"/>
              <a:t> </a:t>
            </a:r>
            <a:r>
              <a:rPr sz="2400" spc="-5" dirty="0"/>
              <a:t>Layer</a:t>
            </a:r>
            <a:endParaRPr sz="2400"/>
          </a:p>
        </p:txBody>
      </p:sp>
      <p:sp>
        <p:nvSpPr>
          <p:cNvPr id="3" name="object 3"/>
          <p:cNvSpPr/>
          <p:nvPr/>
        </p:nvSpPr>
        <p:spPr>
          <a:xfrm>
            <a:off x="2186948" y="3297669"/>
            <a:ext cx="132080" cy="663575"/>
          </a:xfrm>
          <a:custGeom>
            <a:avLst/>
            <a:gdLst/>
            <a:ahLst/>
            <a:cxnLst/>
            <a:rect l="l" t="t" r="r" b="b"/>
            <a:pathLst>
              <a:path w="132079" h="663575">
                <a:moveTo>
                  <a:pt x="0" y="0"/>
                </a:moveTo>
                <a:lnTo>
                  <a:pt x="131602" y="0"/>
                </a:lnTo>
                <a:lnTo>
                  <a:pt x="131602" y="663201"/>
                </a:lnTo>
                <a:lnTo>
                  <a:pt x="0" y="663201"/>
                </a:lnTo>
                <a:lnTo>
                  <a:pt x="0" y="0"/>
                </a:lnTo>
                <a:close/>
              </a:path>
            </a:pathLst>
          </a:custGeom>
          <a:solidFill>
            <a:srgbClr val="C8DAF7"/>
          </a:solidFill>
        </p:spPr>
        <p:txBody>
          <a:bodyPr wrap="square" lIns="0" tIns="0" rIns="0" bIns="0" rtlCol="0"/>
          <a:lstStyle/>
          <a:p>
            <a:endParaRPr/>
          </a:p>
        </p:txBody>
      </p:sp>
      <p:sp>
        <p:nvSpPr>
          <p:cNvPr id="4" name="object 4"/>
          <p:cNvSpPr/>
          <p:nvPr/>
        </p:nvSpPr>
        <p:spPr>
          <a:xfrm>
            <a:off x="2318550" y="3146972"/>
            <a:ext cx="151130" cy="814069"/>
          </a:xfrm>
          <a:custGeom>
            <a:avLst/>
            <a:gdLst/>
            <a:ahLst/>
            <a:cxnLst/>
            <a:rect l="l" t="t" r="r" b="b"/>
            <a:pathLst>
              <a:path w="151130" h="814069">
                <a:moveTo>
                  <a:pt x="0" y="813898"/>
                </a:moveTo>
                <a:lnTo>
                  <a:pt x="0" y="150697"/>
                </a:lnTo>
                <a:lnTo>
                  <a:pt x="150697" y="0"/>
                </a:lnTo>
                <a:lnTo>
                  <a:pt x="150697" y="663198"/>
                </a:lnTo>
                <a:lnTo>
                  <a:pt x="0" y="813898"/>
                </a:lnTo>
                <a:close/>
              </a:path>
            </a:pathLst>
          </a:custGeom>
          <a:solidFill>
            <a:srgbClr val="A0AEC6"/>
          </a:solidFill>
        </p:spPr>
        <p:txBody>
          <a:bodyPr wrap="square" lIns="0" tIns="0" rIns="0" bIns="0" rtlCol="0"/>
          <a:lstStyle/>
          <a:p>
            <a:endParaRPr/>
          </a:p>
        </p:txBody>
      </p:sp>
      <p:sp>
        <p:nvSpPr>
          <p:cNvPr id="5" name="object 5"/>
          <p:cNvSpPr/>
          <p:nvPr/>
        </p:nvSpPr>
        <p:spPr>
          <a:xfrm>
            <a:off x="2186950" y="3146970"/>
            <a:ext cx="282575" cy="151130"/>
          </a:xfrm>
          <a:custGeom>
            <a:avLst/>
            <a:gdLst/>
            <a:ahLst/>
            <a:cxnLst/>
            <a:rect l="l" t="t" r="r" b="b"/>
            <a:pathLst>
              <a:path w="282575" h="151130">
                <a:moveTo>
                  <a:pt x="131602" y="150697"/>
                </a:moveTo>
                <a:lnTo>
                  <a:pt x="0" y="150697"/>
                </a:lnTo>
                <a:lnTo>
                  <a:pt x="150697" y="0"/>
                </a:lnTo>
                <a:lnTo>
                  <a:pt x="282299" y="0"/>
                </a:lnTo>
                <a:lnTo>
                  <a:pt x="131602" y="150697"/>
                </a:lnTo>
                <a:close/>
              </a:path>
            </a:pathLst>
          </a:custGeom>
          <a:solidFill>
            <a:srgbClr val="D3E1F9"/>
          </a:solidFill>
        </p:spPr>
        <p:txBody>
          <a:bodyPr wrap="square" lIns="0" tIns="0" rIns="0" bIns="0" rtlCol="0"/>
          <a:lstStyle/>
          <a:p>
            <a:endParaRPr/>
          </a:p>
        </p:txBody>
      </p:sp>
      <p:sp>
        <p:nvSpPr>
          <p:cNvPr id="6" name="object 6"/>
          <p:cNvSpPr/>
          <p:nvPr/>
        </p:nvSpPr>
        <p:spPr>
          <a:xfrm>
            <a:off x="2186950" y="3146972"/>
            <a:ext cx="282575" cy="814069"/>
          </a:xfrm>
          <a:custGeom>
            <a:avLst/>
            <a:gdLst/>
            <a:ahLst/>
            <a:cxnLst/>
            <a:rect l="l" t="t" r="r" b="b"/>
            <a:pathLst>
              <a:path w="282575" h="814069">
                <a:moveTo>
                  <a:pt x="0" y="150697"/>
                </a:moveTo>
                <a:lnTo>
                  <a:pt x="150697" y="0"/>
                </a:lnTo>
                <a:lnTo>
                  <a:pt x="282299" y="0"/>
                </a:lnTo>
                <a:lnTo>
                  <a:pt x="282299" y="663198"/>
                </a:lnTo>
                <a:lnTo>
                  <a:pt x="131602" y="813898"/>
                </a:lnTo>
                <a:lnTo>
                  <a:pt x="0" y="813898"/>
                </a:lnTo>
                <a:lnTo>
                  <a:pt x="0" y="150697"/>
                </a:lnTo>
                <a:close/>
              </a:path>
            </a:pathLst>
          </a:custGeom>
          <a:ln w="19049">
            <a:solidFill>
              <a:srgbClr val="000000"/>
            </a:solidFill>
          </a:ln>
        </p:spPr>
        <p:txBody>
          <a:bodyPr wrap="square" lIns="0" tIns="0" rIns="0" bIns="0" rtlCol="0"/>
          <a:lstStyle/>
          <a:p>
            <a:endParaRPr/>
          </a:p>
        </p:txBody>
      </p:sp>
      <p:sp>
        <p:nvSpPr>
          <p:cNvPr id="7" name="object 7"/>
          <p:cNvSpPr/>
          <p:nvPr/>
        </p:nvSpPr>
        <p:spPr>
          <a:xfrm>
            <a:off x="2186950" y="3146970"/>
            <a:ext cx="282575" cy="151130"/>
          </a:xfrm>
          <a:custGeom>
            <a:avLst/>
            <a:gdLst/>
            <a:ahLst/>
            <a:cxnLst/>
            <a:rect l="l" t="t" r="r" b="b"/>
            <a:pathLst>
              <a:path w="282575" h="151130">
                <a:moveTo>
                  <a:pt x="0" y="150697"/>
                </a:moveTo>
                <a:lnTo>
                  <a:pt x="131602" y="150697"/>
                </a:lnTo>
                <a:lnTo>
                  <a:pt x="282299" y="0"/>
                </a:lnTo>
              </a:path>
            </a:pathLst>
          </a:custGeom>
          <a:ln w="19049">
            <a:solidFill>
              <a:srgbClr val="000000"/>
            </a:solidFill>
          </a:ln>
        </p:spPr>
        <p:txBody>
          <a:bodyPr wrap="square" lIns="0" tIns="0" rIns="0" bIns="0" rtlCol="0"/>
          <a:lstStyle/>
          <a:p>
            <a:endParaRPr/>
          </a:p>
        </p:txBody>
      </p:sp>
      <p:sp>
        <p:nvSpPr>
          <p:cNvPr id="8" name="object 8"/>
          <p:cNvSpPr/>
          <p:nvPr/>
        </p:nvSpPr>
        <p:spPr>
          <a:xfrm>
            <a:off x="2318550" y="3297669"/>
            <a:ext cx="0" cy="663575"/>
          </a:xfrm>
          <a:custGeom>
            <a:avLst/>
            <a:gdLst/>
            <a:ahLst/>
            <a:cxnLst/>
            <a:rect l="l" t="t" r="r" b="b"/>
            <a:pathLst>
              <a:path h="663575">
                <a:moveTo>
                  <a:pt x="0" y="0"/>
                </a:moveTo>
                <a:lnTo>
                  <a:pt x="0" y="663201"/>
                </a:lnTo>
              </a:path>
            </a:pathLst>
          </a:custGeom>
          <a:ln w="19049">
            <a:solidFill>
              <a:srgbClr val="000000"/>
            </a:solidFill>
          </a:ln>
        </p:spPr>
        <p:txBody>
          <a:bodyPr wrap="square" lIns="0" tIns="0" rIns="0" bIns="0" rtlCol="0"/>
          <a:lstStyle/>
          <a:p>
            <a:endParaRPr/>
          </a:p>
        </p:txBody>
      </p:sp>
      <p:sp>
        <p:nvSpPr>
          <p:cNvPr id="9" name="object 9"/>
          <p:cNvSpPr/>
          <p:nvPr/>
        </p:nvSpPr>
        <p:spPr>
          <a:xfrm>
            <a:off x="3783197" y="3412771"/>
            <a:ext cx="282575" cy="282575"/>
          </a:xfrm>
          <a:custGeom>
            <a:avLst/>
            <a:gdLst/>
            <a:ahLst/>
            <a:cxnLst/>
            <a:rect l="l" t="t" r="r" b="b"/>
            <a:pathLst>
              <a:path w="282575" h="282575">
                <a:moveTo>
                  <a:pt x="141149" y="282299"/>
                </a:moveTo>
                <a:lnTo>
                  <a:pt x="96535" y="275103"/>
                </a:lnTo>
                <a:lnTo>
                  <a:pt x="57788" y="255064"/>
                </a:lnTo>
                <a:lnTo>
                  <a:pt x="27233" y="224508"/>
                </a:lnTo>
                <a:lnTo>
                  <a:pt x="7195" y="185762"/>
                </a:lnTo>
                <a:lnTo>
                  <a:pt x="0" y="141149"/>
                </a:lnTo>
                <a:lnTo>
                  <a:pt x="7195" y="96537"/>
                </a:lnTo>
                <a:lnTo>
                  <a:pt x="27233" y="57790"/>
                </a:lnTo>
                <a:lnTo>
                  <a:pt x="57788" y="27235"/>
                </a:lnTo>
                <a:lnTo>
                  <a:pt x="96535" y="7196"/>
                </a:lnTo>
                <a:lnTo>
                  <a:pt x="141149" y="0"/>
                </a:lnTo>
                <a:lnTo>
                  <a:pt x="168815" y="2737"/>
                </a:lnTo>
                <a:lnTo>
                  <a:pt x="219456" y="23719"/>
                </a:lnTo>
                <a:lnTo>
                  <a:pt x="258579" y="62849"/>
                </a:lnTo>
                <a:lnTo>
                  <a:pt x="279561" y="113490"/>
                </a:lnTo>
                <a:lnTo>
                  <a:pt x="282299" y="141149"/>
                </a:lnTo>
                <a:lnTo>
                  <a:pt x="275103" y="185762"/>
                </a:lnTo>
                <a:lnTo>
                  <a:pt x="255065" y="224508"/>
                </a:lnTo>
                <a:lnTo>
                  <a:pt x="224510" y="255064"/>
                </a:lnTo>
                <a:lnTo>
                  <a:pt x="185763" y="275103"/>
                </a:lnTo>
                <a:lnTo>
                  <a:pt x="141149" y="282299"/>
                </a:lnTo>
                <a:close/>
              </a:path>
            </a:pathLst>
          </a:custGeom>
          <a:solidFill>
            <a:srgbClr val="C8DAF7"/>
          </a:solidFill>
        </p:spPr>
        <p:txBody>
          <a:bodyPr wrap="square" lIns="0" tIns="0" rIns="0" bIns="0" rtlCol="0"/>
          <a:lstStyle/>
          <a:p>
            <a:endParaRPr/>
          </a:p>
        </p:txBody>
      </p:sp>
      <p:sp>
        <p:nvSpPr>
          <p:cNvPr id="10" name="object 10"/>
          <p:cNvSpPr/>
          <p:nvPr/>
        </p:nvSpPr>
        <p:spPr>
          <a:xfrm>
            <a:off x="3783197" y="3412771"/>
            <a:ext cx="282575" cy="282575"/>
          </a:xfrm>
          <a:custGeom>
            <a:avLst/>
            <a:gdLst/>
            <a:ahLst/>
            <a:cxnLst/>
            <a:rect l="l" t="t" r="r" b="b"/>
            <a:pathLst>
              <a:path w="282575" h="282575">
                <a:moveTo>
                  <a:pt x="0" y="141149"/>
                </a:moveTo>
                <a:lnTo>
                  <a:pt x="7195" y="96537"/>
                </a:lnTo>
                <a:lnTo>
                  <a:pt x="27233" y="57790"/>
                </a:lnTo>
                <a:lnTo>
                  <a:pt x="57788" y="27235"/>
                </a:lnTo>
                <a:lnTo>
                  <a:pt x="96535" y="7196"/>
                </a:lnTo>
                <a:lnTo>
                  <a:pt x="141149" y="0"/>
                </a:lnTo>
                <a:lnTo>
                  <a:pt x="195164" y="10746"/>
                </a:lnTo>
                <a:lnTo>
                  <a:pt x="240949" y="41349"/>
                </a:lnTo>
                <a:lnTo>
                  <a:pt x="271552" y="87143"/>
                </a:lnTo>
                <a:lnTo>
                  <a:pt x="282299" y="141149"/>
                </a:lnTo>
                <a:lnTo>
                  <a:pt x="275103" y="185762"/>
                </a:lnTo>
                <a:lnTo>
                  <a:pt x="255065" y="224508"/>
                </a:lnTo>
                <a:lnTo>
                  <a:pt x="224510" y="255064"/>
                </a:lnTo>
                <a:lnTo>
                  <a:pt x="185763" y="275103"/>
                </a:lnTo>
                <a:lnTo>
                  <a:pt x="141149" y="282299"/>
                </a:lnTo>
                <a:lnTo>
                  <a:pt x="96535" y="275103"/>
                </a:lnTo>
                <a:lnTo>
                  <a:pt x="57788" y="255064"/>
                </a:lnTo>
                <a:lnTo>
                  <a:pt x="27233" y="224508"/>
                </a:lnTo>
                <a:lnTo>
                  <a:pt x="7195" y="185762"/>
                </a:lnTo>
                <a:lnTo>
                  <a:pt x="0" y="141149"/>
                </a:lnTo>
                <a:close/>
              </a:path>
            </a:pathLst>
          </a:custGeom>
          <a:ln w="19049">
            <a:solidFill>
              <a:srgbClr val="000000"/>
            </a:solidFill>
          </a:ln>
        </p:spPr>
        <p:txBody>
          <a:bodyPr wrap="square" lIns="0" tIns="0" rIns="0" bIns="0" rtlCol="0"/>
          <a:lstStyle/>
          <a:p>
            <a:endParaRPr/>
          </a:p>
        </p:txBody>
      </p:sp>
      <p:sp>
        <p:nvSpPr>
          <p:cNvPr id="11" name="object 11"/>
          <p:cNvSpPr/>
          <p:nvPr/>
        </p:nvSpPr>
        <p:spPr>
          <a:xfrm>
            <a:off x="2293698" y="3553921"/>
            <a:ext cx="1489710" cy="399415"/>
          </a:xfrm>
          <a:custGeom>
            <a:avLst/>
            <a:gdLst/>
            <a:ahLst/>
            <a:cxnLst/>
            <a:rect l="l" t="t" r="r" b="b"/>
            <a:pathLst>
              <a:path w="1489710" h="399414">
                <a:moveTo>
                  <a:pt x="0" y="398999"/>
                </a:moveTo>
                <a:lnTo>
                  <a:pt x="1489496" y="0"/>
                </a:lnTo>
              </a:path>
            </a:pathLst>
          </a:custGeom>
          <a:ln w="19049">
            <a:solidFill>
              <a:srgbClr val="000000"/>
            </a:solidFill>
          </a:ln>
        </p:spPr>
        <p:txBody>
          <a:bodyPr wrap="square" lIns="0" tIns="0" rIns="0" bIns="0" rtlCol="0"/>
          <a:lstStyle/>
          <a:p>
            <a:endParaRPr/>
          </a:p>
        </p:txBody>
      </p:sp>
      <p:sp>
        <p:nvSpPr>
          <p:cNvPr id="12" name="object 12"/>
          <p:cNvSpPr/>
          <p:nvPr/>
        </p:nvSpPr>
        <p:spPr>
          <a:xfrm>
            <a:off x="2313200" y="3316620"/>
            <a:ext cx="1470025" cy="237490"/>
          </a:xfrm>
          <a:custGeom>
            <a:avLst/>
            <a:gdLst/>
            <a:ahLst/>
            <a:cxnLst/>
            <a:rect l="l" t="t" r="r" b="b"/>
            <a:pathLst>
              <a:path w="1470025" h="237489">
                <a:moveTo>
                  <a:pt x="0" y="0"/>
                </a:moveTo>
                <a:lnTo>
                  <a:pt x="1469997" y="237299"/>
                </a:lnTo>
              </a:path>
            </a:pathLst>
          </a:custGeom>
          <a:ln w="19049">
            <a:solidFill>
              <a:srgbClr val="000000"/>
            </a:solidFill>
          </a:ln>
        </p:spPr>
        <p:txBody>
          <a:bodyPr wrap="square" lIns="0" tIns="0" rIns="0" bIns="0" rtlCol="0"/>
          <a:lstStyle/>
          <a:p>
            <a:endParaRPr/>
          </a:p>
        </p:txBody>
      </p:sp>
      <p:sp>
        <p:nvSpPr>
          <p:cNvPr id="13" name="object 13"/>
          <p:cNvSpPr/>
          <p:nvPr/>
        </p:nvSpPr>
        <p:spPr>
          <a:xfrm>
            <a:off x="2449400" y="3167222"/>
            <a:ext cx="1334135" cy="386715"/>
          </a:xfrm>
          <a:custGeom>
            <a:avLst/>
            <a:gdLst/>
            <a:ahLst/>
            <a:cxnLst/>
            <a:rect l="l" t="t" r="r" b="b"/>
            <a:pathLst>
              <a:path w="1334135" h="386714">
                <a:moveTo>
                  <a:pt x="0" y="0"/>
                </a:moveTo>
                <a:lnTo>
                  <a:pt x="1333797" y="386699"/>
                </a:lnTo>
              </a:path>
            </a:pathLst>
          </a:custGeom>
          <a:ln w="19049">
            <a:solidFill>
              <a:srgbClr val="000000"/>
            </a:solidFill>
          </a:ln>
        </p:spPr>
        <p:txBody>
          <a:bodyPr wrap="square" lIns="0" tIns="0" rIns="0" bIns="0" rtlCol="0"/>
          <a:lstStyle/>
          <a:p>
            <a:endParaRPr/>
          </a:p>
        </p:txBody>
      </p:sp>
      <p:sp>
        <p:nvSpPr>
          <p:cNvPr id="14" name="object 14"/>
          <p:cNvSpPr/>
          <p:nvPr/>
        </p:nvSpPr>
        <p:spPr>
          <a:xfrm>
            <a:off x="2475498" y="3553919"/>
            <a:ext cx="1308100" cy="250190"/>
          </a:xfrm>
          <a:custGeom>
            <a:avLst/>
            <a:gdLst/>
            <a:ahLst/>
            <a:cxnLst/>
            <a:rect l="l" t="t" r="r" b="b"/>
            <a:pathLst>
              <a:path w="1308100" h="250189">
                <a:moveTo>
                  <a:pt x="0" y="249599"/>
                </a:moveTo>
                <a:lnTo>
                  <a:pt x="1307697" y="0"/>
                </a:lnTo>
              </a:path>
            </a:pathLst>
          </a:custGeom>
          <a:ln w="19049">
            <a:solidFill>
              <a:srgbClr val="000000"/>
            </a:solidFill>
          </a:ln>
        </p:spPr>
        <p:txBody>
          <a:bodyPr wrap="square" lIns="0" tIns="0" rIns="0" bIns="0" rtlCol="0"/>
          <a:lstStyle/>
          <a:p>
            <a:endParaRPr/>
          </a:p>
        </p:txBody>
      </p:sp>
      <p:sp>
        <p:nvSpPr>
          <p:cNvPr id="15" name="object 15"/>
          <p:cNvSpPr txBox="1"/>
          <p:nvPr/>
        </p:nvSpPr>
        <p:spPr>
          <a:xfrm>
            <a:off x="2456075" y="4538852"/>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32</a:t>
            </a:r>
            <a:endParaRPr>
              <a:latin typeface="Arial"/>
              <a:cs typeface="Arial"/>
            </a:endParaRPr>
          </a:p>
        </p:txBody>
      </p:sp>
      <p:sp>
        <p:nvSpPr>
          <p:cNvPr id="16" name="object 16"/>
          <p:cNvSpPr txBox="1"/>
          <p:nvPr/>
        </p:nvSpPr>
        <p:spPr>
          <a:xfrm>
            <a:off x="2820377" y="2465673"/>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32</a:t>
            </a:r>
            <a:endParaRPr>
              <a:latin typeface="Arial"/>
              <a:cs typeface="Arial"/>
            </a:endParaRPr>
          </a:p>
        </p:txBody>
      </p:sp>
      <p:sp>
        <p:nvSpPr>
          <p:cNvPr id="17" name="object 17"/>
          <p:cNvSpPr txBox="1"/>
          <p:nvPr/>
        </p:nvSpPr>
        <p:spPr>
          <a:xfrm>
            <a:off x="1785464" y="4930481"/>
            <a:ext cx="153035" cy="299720"/>
          </a:xfrm>
          <a:prstGeom prst="rect">
            <a:avLst/>
          </a:prstGeom>
        </p:spPr>
        <p:txBody>
          <a:bodyPr vert="horz" wrap="square" lIns="0" tIns="12700" rIns="0" bIns="0" rtlCol="0">
            <a:spAutoFit/>
          </a:bodyPr>
          <a:lstStyle/>
          <a:p>
            <a:pPr marL="12700">
              <a:spcBef>
                <a:spcPts val="100"/>
              </a:spcBef>
            </a:pPr>
            <a:r>
              <a:rPr dirty="0">
                <a:latin typeface="Arial"/>
                <a:cs typeface="Arial"/>
              </a:rPr>
              <a:t>3</a:t>
            </a:r>
            <a:endParaRPr>
              <a:latin typeface="Arial"/>
              <a:cs typeface="Arial"/>
            </a:endParaRPr>
          </a:p>
        </p:txBody>
      </p:sp>
      <p:sp>
        <p:nvSpPr>
          <p:cNvPr id="18" name="object 18"/>
          <p:cNvSpPr/>
          <p:nvPr/>
        </p:nvSpPr>
        <p:spPr>
          <a:xfrm>
            <a:off x="1770424" y="2918200"/>
            <a:ext cx="213360" cy="2014855"/>
          </a:xfrm>
          <a:custGeom>
            <a:avLst/>
            <a:gdLst/>
            <a:ahLst/>
            <a:cxnLst/>
            <a:rect l="l" t="t" r="r" b="b"/>
            <a:pathLst>
              <a:path w="213359" h="2014854">
                <a:moveTo>
                  <a:pt x="0" y="0"/>
                </a:moveTo>
                <a:lnTo>
                  <a:pt x="213172" y="0"/>
                </a:lnTo>
                <a:lnTo>
                  <a:pt x="213172" y="2014668"/>
                </a:lnTo>
                <a:lnTo>
                  <a:pt x="0" y="2014668"/>
                </a:lnTo>
                <a:lnTo>
                  <a:pt x="0" y="0"/>
                </a:lnTo>
                <a:close/>
              </a:path>
            </a:pathLst>
          </a:custGeom>
          <a:solidFill>
            <a:srgbClr val="F4CCCC">
              <a:alpha val="51919"/>
            </a:srgbClr>
          </a:solidFill>
        </p:spPr>
        <p:txBody>
          <a:bodyPr wrap="square" lIns="0" tIns="0" rIns="0" bIns="0" rtlCol="0"/>
          <a:lstStyle/>
          <a:p>
            <a:endParaRPr/>
          </a:p>
        </p:txBody>
      </p:sp>
      <p:sp>
        <p:nvSpPr>
          <p:cNvPr id="19" name="object 19"/>
          <p:cNvSpPr/>
          <p:nvPr/>
        </p:nvSpPr>
        <p:spPr>
          <a:xfrm>
            <a:off x="1983598" y="2174972"/>
            <a:ext cx="743585" cy="2758440"/>
          </a:xfrm>
          <a:custGeom>
            <a:avLst/>
            <a:gdLst/>
            <a:ahLst/>
            <a:cxnLst/>
            <a:rect l="l" t="t" r="r" b="b"/>
            <a:pathLst>
              <a:path w="743585" h="2758440">
                <a:moveTo>
                  <a:pt x="0" y="2757894"/>
                </a:moveTo>
                <a:lnTo>
                  <a:pt x="0" y="743226"/>
                </a:lnTo>
                <a:lnTo>
                  <a:pt x="743226" y="0"/>
                </a:lnTo>
                <a:lnTo>
                  <a:pt x="743226" y="2014670"/>
                </a:lnTo>
                <a:lnTo>
                  <a:pt x="0" y="2757894"/>
                </a:lnTo>
                <a:close/>
              </a:path>
            </a:pathLst>
          </a:custGeom>
          <a:solidFill>
            <a:srgbClr val="C3A3A3">
              <a:alpha val="51919"/>
            </a:srgbClr>
          </a:solidFill>
        </p:spPr>
        <p:txBody>
          <a:bodyPr wrap="square" lIns="0" tIns="0" rIns="0" bIns="0" rtlCol="0"/>
          <a:lstStyle/>
          <a:p>
            <a:endParaRPr/>
          </a:p>
        </p:txBody>
      </p:sp>
      <p:sp>
        <p:nvSpPr>
          <p:cNvPr id="20" name="object 20"/>
          <p:cNvSpPr/>
          <p:nvPr/>
        </p:nvSpPr>
        <p:spPr>
          <a:xfrm>
            <a:off x="1770424" y="2174974"/>
            <a:ext cx="956944" cy="743585"/>
          </a:xfrm>
          <a:custGeom>
            <a:avLst/>
            <a:gdLst/>
            <a:ahLst/>
            <a:cxnLst/>
            <a:rect l="l" t="t" r="r" b="b"/>
            <a:pathLst>
              <a:path w="956944" h="743585">
                <a:moveTo>
                  <a:pt x="213172" y="743226"/>
                </a:moveTo>
                <a:lnTo>
                  <a:pt x="0" y="743226"/>
                </a:lnTo>
                <a:lnTo>
                  <a:pt x="743226" y="0"/>
                </a:lnTo>
                <a:lnTo>
                  <a:pt x="956398" y="0"/>
                </a:lnTo>
                <a:lnTo>
                  <a:pt x="213172" y="743226"/>
                </a:lnTo>
                <a:close/>
              </a:path>
            </a:pathLst>
          </a:custGeom>
          <a:solidFill>
            <a:srgbClr val="F6D6D6">
              <a:alpha val="51919"/>
            </a:srgbClr>
          </a:solidFill>
        </p:spPr>
        <p:txBody>
          <a:bodyPr wrap="square" lIns="0" tIns="0" rIns="0" bIns="0" rtlCol="0"/>
          <a:lstStyle/>
          <a:p>
            <a:endParaRPr/>
          </a:p>
        </p:txBody>
      </p:sp>
      <p:sp>
        <p:nvSpPr>
          <p:cNvPr id="21" name="object 21"/>
          <p:cNvSpPr/>
          <p:nvPr/>
        </p:nvSpPr>
        <p:spPr>
          <a:xfrm>
            <a:off x="1770424" y="2174972"/>
            <a:ext cx="956944" cy="2758440"/>
          </a:xfrm>
          <a:custGeom>
            <a:avLst/>
            <a:gdLst/>
            <a:ahLst/>
            <a:cxnLst/>
            <a:rect l="l" t="t" r="r" b="b"/>
            <a:pathLst>
              <a:path w="956944" h="2758440">
                <a:moveTo>
                  <a:pt x="0" y="743226"/>
                </a:moveTo>
                <a:lnTo>
                  <a:pt x="743226" y="0"/>
                </a:lnTo>
                <a:lnTo>
                  <a:pt x="956398" y="0"/>
                </a:lnTo>
                <a:lnTo>
                  <a:pt x="956398" y="2014670"/>
                </a:lnTo>
                <a:lnTo>
                  <a:pt x="213172"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22" name="object 22"/>
          <p:cNvSpPr/>
          <p:nvPr/>
        </p:nvSpPr>
        <p:spPr>
          <a:xfrm>
            <a:off x="1770424" y="2174974"/>
            <a:ext cx="956944" cy="743585"/>
          </a:xfrm>
          <a:custGeom>
            <a:avLst/>
            <a:gdLst/>
            <a:ahLst/>
            <a:cxnLst/>
            <a:rect l="l" t="t" r="r" b="b"/>
            <a:pathLst>
              <a:path w="956944" h="743585">
                <a:moveTo>
                  <a:pt x="0" y="743226"/>
                </a:moveTo>
                <a:lnTo>
                  <a:pt x="213172" y="743226"/>
                </a:lnTo>
                <a:lnTo>
                  <a:pt x="956398" y="0"/>
                </a:lnTo>
              </a:path>
            </a:pathLst>
          </a:custGeom>
          <a:ln w="19049">
            <a:solidFill>
              <a:srgbClr val="000000"/>
            </a:solidFill>
          </a:ln>
        </p:spPr>
        <p:txBody>
          <a:bodyPr wrap="square" lIns="0" tIns="0" rIns="0" bIns="0" rtlCol="0"/>
          <a:lstStyle/>
          <a:p>
            <a:endParaRPr/>
          </a:p>
        </p:txBody>
      </p:sp>
      <p:sp>
        <p:nvSpPr>
          <p:cNvPr id="23" name="object 23"/>
          <p:cNvSpPr/>
          <p:nvPr/>
        </p:nvSpPr>
        <p:spPr>
          <a:xfrm>
            <a:off x="1983596" y="2918200"/>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24" name="object 24"/>
          <p:cNvSpPr/>
          <p:nvPr/>
        </p:nvSpPr>
        <p:spPr>
          <a:xfrm>
            <a:off x="8075736" y="1101151"/>
            <a:ext cx="2279620" cy="1300647"/>
          </a:xfrm>
          <a:prstGeom prst="rect">
            <a:avLst/>
          </a:prstGeom>
          <a:blipFill>
            <a:blip r:embed="rId2" cstate="print"/>
            <a:stretch>
              <a:fillRect/>
            </a:stretch>
          </a:blipFill>
        </p:spPr>
        <p:txBody>
          <a:bodyPr wrap="square" lIns="0" tIns="0" rIns="0" bIns="0" rtlCol="0"/>
          <a:lstStyle/>
          <a:p>
            <a:endParaRPr/>
          </a:p>
        </p:txBody>
      </p:sp>
      <p:sp>
        <p:nvSpPr>
          <p:cNvPr id="25" name="object 25"/>
          <p:cNvSpPr/>
          <p:nvPr/>
        </p:nvSpPr>
        <p:spPr>
          <a:xfrm>
            <a:off x="8070963" y="1096387"/>
            <a:ext cx="2289175" cy="1310640"/>
          </a:xfrm>
          <a:custGeom>
            <a:avLst/>
            <a:gdLst/>
            <a:ahLst/>
            <a:cxnLst/>
            <a:rect l="l" t="t" r="r" b="b"/>
            <a:pathLst>
              <a:path w="2289175" h="1310640">
                <a:moveTo>
                  <a:pt x="0" y="0"/>
                </a:moveTo>
                <a:lnTo>
                  <a:pt x="2289145" y="0"/>
                </a:lnTo>
                <a:lnTo>
                  <a:pt x="2289145" y="1310172"/>
                </a:lnTo>
                <a:lnTo>
                  <a:pt x="0" y="1310172"/>
                </a:lnTo>
                <a:lnTo>
                  <a:pt x="0" y="0"/>
                </a:lnTo>
                <a:close/>
              </a:path>
            </a:pathLst>
          </a:custGeom>
          <a:ln w="9524">
            <a:solidFill>
              <a:srgbClr val="000000"/>
            </a:solidFill>
          </a:ln>
        </p:spPr>
        <p:txBody>
          <a:bodyPr wrap="square" lIns="0" tIns="0" rIns="0" bIns="0" rtlCol="0"/>
          <a:lstStyle/>
          <a:p>
            <a:endParaRPr/>
          </a:p>
        </p:txBody>
      </p:sp>
      <p:sp>
        <p:nvSpPr>
          <p:cNvPr id="26" name="object 26"/>
          <p:cNvSpPr txBox="1"/>
          <p:nvPr/>
        </p:nvSpPr>
        <p:spPr>
          <a:xfrm>
            <a:off x="5253017" y="3231101"/>
            <a:ext cx="4596130" cy="553100"/>
          </a:xfrm>
          <a:prstGeom prst="rect">
            <a:avLst/>
          </a:prstGeom>
        </p:spPr>
        <p:txBody>
          <a:bodyPr vert="horz" wrap="square" lIns="0" tIns="10795" rIns="0" bIns="0" rtlCol="0">
            <a:spAutoFit/>
          </a:bodyPr>
          <a:lstStyle/>
          <a:p>
            <a:pPr marL="12700" marR="5080">
              <a:lnSpc>
                <a:spcPct val="100699"/>
              </a:lnSpc>
              <a:spcBef>
                <a:spcPts val="85"/>
              </a:spcBef>
            </a:pPr>
            <a:r>
              <a:rPr spc="-5" dirty="0">
                <a:solidFill>
                  <a:srgbClr val="38751C"/>
                </a:solidFill>
                <a:latin typeface="Arial"/>
                <a:cs typeface="Arial"/>
              </a:rPr>
              <a:t>An activation </a:t>
            </a:r>
            <a:r>
              <a:rPr dirty="0">
                <a:solidFill>
                  <a:srgbClr val="38751C"/>
                </a:solidFill>
                <a:latin typeface="Arial"/>
                <a:cs typeface="Arial"/>
              </a:rPr>
              <a:t>map </a:t>
            </a:r>
            <a:r>
              <a:rPr spc="-5" dirty="0">
                <a:solidFill>
                  <a:srgbClr val="38751C"/>
                </a:solidFill>
                <a:latin typeface="Arial"/>
                <a:cs typeface="Arial"/>
              </a:rPr>
              <a:t>is </a:t>
            </a:r>
            <a:r>
              <a:rPr dirty="0">
                <a:solidFill>
                  <a:srgbClr val="38751C"/>
                </a:solidFill>
                <a:latin typeface="Arial"/>
                <a:cs typeface="Arial"/>
              </a:rPr>
              <a:t>a </a:t>
            </a:r>
            <a:r>
              <a:rPr spc="-5" dirty="0">
                <a:solidFill>
                  <a:srgbClr val="38751C"/>
                </a:solidFill>
                <a:latin typeface="Arial"/>
                <a:cs typeface="Arial"/>
              </a:rPr>
              <a:t>28x28 </a:t>
            </a:r>
            <a:r>
              <a:rPr dirty="0">
                <a:solidFill>
                  <a:srgbClr val="38751C"/>
                </a:solidFill>
                <a:latin typeface="Arial"/>
                <a:cs typeface="Arial"/>
              </a:rPr>
              <a:t>sheet </a:t>
            </a:r>
            <a:r>
              <a:rPr spc="-5" dirty="0">
                <a:solidFill>
                  <a:srgbClr val="38751C"/>
                </a:solidFill>
                <a:latin typeface="Arial"/>
                <a:cs typeface="Arial"/>
              </a:rPr>
              <a:t>of neuron  outputs:</a:t>
            </a:r>
            <a:endParaRPr>
              <a:latin typeface="Arial"/>
              <a:cs typeface="Arial"/>
            </a:endParaRPr>
          </a:p>
        </p:txBody>
      </p:sp>
      <p:sp>
        <p:nvSpPr>
          <p:cNvPr id="27" name="object 27"/>
          <p:cNvSpPr txBox="1"/>
          <p:nvPr/>
        </p:nvSpPr>
        <p:spPr>
          <a:xfrm>
            <a:off x="5290968" y="3783551"/>
            <a:ext cx="5229860" cy="575945"/>
          </a:xfrm>
          <a:prstGeom prst="rect">
            <a:avLst/>
          </a:prstGeom>
        </p:spPr>
        <p:txBody>
          <a:bodyPr vert="horz" wrap="square" lIns="0" tIns="12700" rIns="0" bIns="0" rtlCol="0">
            <a:spAutoFit/>
          </a:bodyPr>
          <a:lstStyle/>
          <a:p>
            <a:pPr marL="431800" indent="-419100">
              <a:spcBef>
                <a:spcPts val="100"/>
              </a:spcBef>
              <a:buAutoNum type="arabicPeriod"/>
              <a:tabLst>
                <a:tab pos="431800" algn="l"/>
                <a:tab pos="432434" algn="l"/>
              </a:tabLst>
            </a:pPr>
            <a:r>
              <a:rPr spc="-5" dirty="0">
                <a:solidFill>
                  <a:srgbClr val="38751C"/>
                </a:solidFill>
                <a:latin typeface="Arial"/>
                <a:cs typeface="Arial"/>
              </a:rPr>
              <a:t>Each is </a:t>
            </a:r>
            <a:r>
              <a:rPr dirty="0">
                <a:solidFill>
                  <a:srgbClr val="38751C"/>
                </a:solidFill>
                <a:latin typeface="Arial"/>
                <a:cs typeface="Arial"/>
              </a:rPr>
              <a:t>connected </a:t>
            </a:r>
            <a:r>
              <a:rPr spc="-5" dirty="0">
                <a:solidFill>
                  <a:srgbClr val="38751C"/>
                </a:solidFill>
                <a:latin typeface="Arial"/>
                <a:cs typeface="Arial"/>
              </a:rPr>
              <a:t>to </a:t>
            </a:r>
            <a:r>
              <a:rPr dirty="0">
                <a:solidFill>
                  <a:srgbClr val="38751C"/>
                </a:solidFill>
                <a:latin typeface="Arial"/>
                <a:cs typeface="Arial"/>
              </a:rPr>
              <a:t>a small region </a:t>
            </a:r>
            <a:r>
              <a:rPr spc="-5" dirty="0">
                <a:solidFill>
                  <a:srgbClr val="38751C"/>
                </a:solidFill>
                <a:latin typeface="Arial"/>
                <a:cs typeface="Arial"/>
              </a:rPr>
              <a:t>in the</a:t>
            </a:r>
            <a:r>
              <a:rPr spc="-105" dirty="0">
                <a:solidFill>
                  <a:srgbClr val="38751C"/>
                </a:solidFill>
                <a:latin typeface="Arial"/>
                <a:cs typeface="Arial"/>
              </a:rPr>
              <a:t> </a:t>
            </a:r>
            <a:r>
              <a:rPr spc="-5" dirty="0">
                <a:solidFill>
                  <a:srgbClr val="38751C"/>
                </a:solidFill>
                <a:latin typeface="Arial"/>
                <a:cs typeface="Arial"/>
              </a:rPr>
              <a:t>input</a:t>
            </a:r>
            <a:endParaRPr>
              <a:latin typeface="Arial"/>
              <a:cs typeface="Arial"/>
            </a:endParaRPr>
          </a:p>
          <a:p>
            <a:pPr marL="431800" indent="-419100">
              <a:spcBef>
                <a:spcPts val="15"/>
              </a:spcBef>
              <a:buAutoNum type="arabicPeriod"/>
              <a:tabLst>
                <a:tab pos="431800" algn="l"/>
                <a:tab pos="432434" algn="l"/>
              </a:tabLst>
            </a:pPr>
            <a:r>
              <a:rPr spc="-5" dirty="0">
                <a:solidFill>
                  <a:srgbClr val="38751C"/>
                </a:solidFill>
                <a:latin typeface="Arial"/>
                <a:cs typeface="Arial"/>
              </a:rPr>
              <a:t>All of them </a:t>
            </a:r>
            <a:r>
              <a:rPr dirty="0">
                <a:solidFill>
                  <a:srgbClr val="38751C"/>
                </a:solidFill>
                <a:latin typeface="Arial"/>
                <a:cs typeface="Arial"/>
              </a:rPr>
              <a:t>share</a:t>
            </a:r>
            <a:r>
              <a:rPr spc="-20" dirty="0">
                <a:solidFill>
                  <a:srgbClr val="38751C"/>
                </a:solidFill>
                <a:latin typeface="Arial"/>
                <a:cs typeface="Arial"/>
              </a:rPr>
              <a:t> </a:t>
            </a:r>
            <a:r>
              <a:rPr spc="-5" dirty="0">
                <a:solidFill>
                  <a:srgbClr val="38751C"/>
                </a:solidFill>
                <a:latin typeface="Arial"/>
                <a:cs typeface="Arial"/>
              </a:rPr>
              <a:t>parameters</a:t>
            </a:r>
            <a:endParaRPr>
              <a:latin typeface="Arial"/>
              <a:cs typeface="Arial"/>
            </a:endParaRPr>
          </a:p>
        </p:txBody>
      </p:sp>
      <p:sp>
        <p:nvSpPr>
          <p:cNvPr id="28" name="object 28"/>
          <p:cNvSpPr txBox="1"/>
          <p:nvPr/>
        </p:nvSpPr>
        <p:spPr>
          <a:xfrm>
            <a:off x="5253017" y="4612222"/>
            <a:ext cx="5030470" cy="299720"/>
          </a:xfrm>
          <a:prstGeom prst="rect">
            <a:avLst/>
          </a:prstGeom>
        </p:spPr>
        <p:txBody>
          <a:bodyPr vert="horz" wrap="square" lIns="0" tIns="12700" rIns="0" bIns="0" rtlCol="0">
            <a:spAutoFit/>
          </a:bodyPr>
          <a:lstStyle/>
          <a:p>
            <a:pPr marL="12700">
              <a:spcBef>
                <a:spcPts val="100"/>
              </a:spcBef>
            </a:pPr>
            <a:r>
              <a:rPr dirty="0">
                <a:solidFill>
                  <a:srgbClr val="0000FF"/>
                </a:solidFill>
                <a:latin typeface="Arial"/>
                <a:cs typeface="Arial"/>
              </a:rPr>
              <a:t>“5x5 </a:t>
            </a:r>
            <a:r>
              <a:rPr spc="-5" dirty="0">
                <a:solidFill>
                  <a:srgbClr val="0000FF"/>
                </a:solidFill>
                <a:latin typeface="Arial"/>
                <a:cs typeface="Arial"/>
              </a:rPr>
              <a:t>filter” </a:t>
            </a:r>
            <a:r>
              <a:rPr dirty="0">
                <a:solidFill>
                  <a:srgbClr val="0000FF"/>
                </a:solidFill>
                <a:latin typeface="Arial"/>
                <a:cs typeface="Arial"/>
              </a:rPr>
              <a:t>-&gt; “5x5 receptive </a:t>
            </a:r>
            <a:r>
              <a:rPr spc="-5" dirty="0">
                <a:solidFill>
                  <a:srgbClr val="0000FF"/>
                </a:solidFill>
                <a:latin typeface="Arial"/>
                <a:cs typeface="Arial"/>
              </a:rPr>
              <a:t>field for each</a:t>
            </a:r>
            <a:r>
              <a:rPr spc="-105" dirty="0">
                <a:solidFill>
                  <a:srgbClr val="0000FF"/>
                </a:solidFill>
                <a:latin typeface="Arial"/>
                <a:cs typeface="Arial"/>
              </a:rPr>
              <a:t> </a:t>
            </a:r>
            <a:r>
              <a:rPr spc="-5" dirty="0">
                <a:solidFill>
                  <a:srgbClr val="0000FF"/>
                </a:solidFill>
                <a:latin typeface="Arial"/>
                <a:cs typeface="Arial"/>
              </a:rPr>
              <a:t>neuron”</a:t>
            </a:r>
            <a:endParaRPr>
              <a:latin typeface="Arial"/>
              <a:cs typeface="Arial"/>
            </a:endParaRPr>
          </a:p>
        </p:txBody>
      </p:sp>
      <p:sp>
        <p:nvSpPr>
          <p:cNvPr id="29" name="object 29"/>
          <p:cNvSpPr/>
          <p:nvPr/>
        </p:nvSpPr>
        <p:spPr>
          <a:xfrm>
            <a:off x="3567647" y="2729363"/>
            <a:ext cx="159385" cy="2204085"/>
          </a:xfrm>
          <a:custGeom>
            <a:avLst/>
            <a:gdLst/>
            <a:ahLst/>
            <a:cxnLst/>
            <a:rect l="l" t="t" r="r" b="b"/>
            <a:pathLst>
              <a:path w="159385" h="2204085">
                <a:moveTo>
                  <a:pt x="0" y="0"/>
                </a:moveTo>
                <a:lnTo>
                  <a:pt x="159009" y="0"/>
                </a:lnTo>
                <a:lnTo>
                  <a:pt x="159009" y="2203505"/>
                </a:lnTo>
                <a:lnTo>
                  <a:pt x="0" y="2203505"/>
                </a:lnTo>
                <a:lnTo>
                  <a:pt x="0" y="0"/>
                </a:lnTo>
                <a:close/>
              </a:path>
            </a:pathLst>
          </a:custGeom>
          <a:solidFill>
            <a:srgbClr val="C8DAF7">
              <a:alpha val="42689"/>
            </a:srgbClr>
          </a:solidFill>
        </p:spPr>
        <p:txBody>
          <a:bodyPr wrap="square" lIns="0" tIns="0" rIns="0" bIns="0" rtlCol="0"/>
          <a:lstStyle/>
          <a:p>
            <a:endParaRPr/>
          </a:p>
        </p:txBody>
      </p:sp>
      <p:sp>
        <p:nvSpPr>
          <p:cNvPr id="30" name="object 30"/>
          <p:cNvSpPr/>
          <p:nvPr/>
        </p:nvSpPr>
        <p:spPr>
          <a:xfrm>
            <a:off x="3726655" y="2174972"/>
            <a:ext cx="554990" cy="2758440"/>
          </a:xfrm>
          <a:custGeom>
            <a:avLst/>
            <a:gdLst/>
            <a:ahLst/>
            <a:cxnLst/>
            <a:rect l="l" t="t" r="r" b="b"/>
            <a:pathLst>
              <a:path w="554989" h="2758440">
                <a:moveTo>
                  <a:pt x="0" y="2757894"/>
                </a:moveTo>
                <a:lnTo>
                  <a:pt x="0" y="554388"/>
                </a:lnTo>
                <a:lnTo>
                  <a:pt x="554388" y="0"/>
                </a:lnTo>
                <a:lnTo>
                  <a:pt x="554388" y="2203495"/>
                </a:lnTo>
                <a:lnTo>
                  <a:pt x="0" y="2757894"/>
                </a:lnTo>
                <a:close/>
              </a:path>
            </a:pathLst>
          </a:custGeom>
          <a:solidFill>
            <a:srgbClr val="A0AEC6">
              <a:alpha val="42689"/>
            </a:srgbClr>
          </a:solidFill>
        </p:spPr>
        <p:txBody>
          <a:bodyPr wrap="square" lIns="0" tIns="0" rIns="0" bIns="0" rtlCol="0"/>
          <a:lstStyle/>
          <a:p>
            <a:endParaRPr/>
          </a:p>
        </p:txBody>
      </p:sp>
      <p:sp>
        <p:nvSpPr>
          <p:cNvPr id="31" name="object 31"/>
          <p:cNvSpPr/>
          <p:nvPr/>
        </p:nvSpPr>
        <p:spPr>
          <a:xfrm>
            <a:off x="3567645" y="2174972"/>
            <a:ext cx="713740" cy="554990"/>
          </a:xfrm>
          <a:custGeom>
            <a:avLst/>
            <a:gdLst/>
            <a:ahLst/>
            <a:cxnLst/>
            <a:rect l="l" t="t" r="r" b="b"/>
            <a:pathLst>
              <a:path w="713739" h="554989">
                <a:moveTo>
                  <a:pt x="159009" y="554388"/>
                </a:moveTo>
                <a:lnTo>
                  <a:pt x="0" y="554388"/>
                </a:lnTo>
                <a:lnTo>
                  <a:pt x="554398" y="0"/>
                </a:lnTo>
                <a:lnTo>
                  <a:pt x="713398" y="0"/>
                </a:lnTo>
                <a:lnTo>
                  <a:pt x="159009" y="554388"/>
                </a:lnTo>
                <a:close/>
              </a:path>
            </a:pathLst>
          </a:custGeom>
          <a:solidFill>
            <a:srgbClr val="D3E1F9">
              <a:alpha val="42689"/>
            </a:srgbClr>
          </a:solidFill>
        </p:spPr>
        <p:txBody>
          <a:bodyPr wrap="square" lIns="0" tIns="0" rIns="0" bIns="0" rtlCol="0"/>
          <a:lstStyle/>
          <a:p>
            <a:endParaRPr/>
          </a:p>
        </p:txBody>
      </p:sp>
      <p:sp>
        <p:nvSpPr>
          <p:cNvPr id="32" name="object 32"/>
          <p:cNvSpPr/>
          <p:nvPr/>
        </p:nvSpPr>
        <p:spPr>
          <a:xfrm>
            <a:off x="3567645" y="2174972"/>
            <a:ext cx="713740" cy="2758440"/>
          </a:xfrm>
          <a:custGeom>
            <a:avLst/>
            <a:gdLst/>
            <a:ahLst/>
            <a:cxnLst/>
            <a:rect l="l" t="t" r="r" b="b"/>
            <a:pathLst>
              <a:path w="713739" h="2758440">
                <a:moveTo>
                  <a:pt x="0" y="554388"/>
                </a:moveTo>
                <a:lnTo>
                  <a:pt x="554398" y="0"/>
                </a:lnTo>
                <a:lnTo>
                  <a:pt x="713398" y="0"/>
                </a:lnTo>
                <a:lnTo>
                  <a:pt x="713398" y="2203495"/>
                </a:lnTo>
                <a:lnTo>
                  <a:pt x="159009" y="2757894"/>
                </a:lnTo>
                <a:lnTo>
                  <a:pt x="0" y="2757894"/>
                </a:lnTo>
                <a:lnTo>
                  <a:pt x="0" y="554388"/>
                </a:lnTo>
                <a:close/>
              </a:path>
            </a:pathLst>
          </a:custGeom>
          <a:ln w="19049">
            <a:solidFill>
              <a:srgbClr val="000000"/>
            </a:solidFill>
          </a:ln>
        </p:spPr>
        <p:txBody>
          <a:bodyPr wrap="square" lIns="0" tIns="0" rIns="0" bIns="0" rtlCol="0"/>
          <a:lstStyle/>
          <a:p>
            <a:endParaRPr/>
          </a:p>
        </p:txBody>
      </p:sp>
      <p:sp>
        <p:nvSpPr>
          <p:cNvPr id="33" name="object 33"/>
          <p:cNvSpPr/>
          <p:nvPr/>
        </p:nvSpPr>
        <p:spPr>
          <a:xfrm>
            <a:off x="3567645" y="2174972"/>
            <a:ext cx="713740" cy="554990"/>
          </a:xfrm>
          <a:custGeom>
            <a:avLst/>
            <a:gdLst/>
            <a:ahLst/>
            <a:cxnLst/>
            <a:rect l="l" t="t" r="r" b="b"/>
            <a:pathLst>
              <a:path w="713739" h="554989">
                <a:moveTo>
                  <a:pt x="0" y="554388"/>
                </a:moveTo>
                <a:lnTo>
                  <a:pt x="159009" y="554388"/>
                </a:lnTo>
                <a:lnTo>
                  <a:pt x="713398" y="0"/>
                </a:lnTo>
              </a:path>
            </a:pathLst>
          </a:custGeom>
          <a:ln w="19049">
            <a:solidFill>
              <a:srgbClr val="000000"/>
            </a:solidFill>
          </a:ln>
        </p:spPr>
        <p:txBody>
          <a:bodyPr wrap="square" lIns="0" tIns="0" rIns="0" bIns="0" rtlCol="0"/>
          <a:lstStyle/>
          <a:p>
            <a:endParaRPr/>
          </a:p>
        </p:txBody>
      </p:sp>
      <p:sp>
        <p:nvSpPr>
          <p:cNvPr id="34" name="object 34"/>
          <p:cNvSpPr/>
          <p:nvPr/>
        </p:nvSpPr>
        <p:spPr>
          <a:xfrm>
            <a:off x="3726655" y="2729363"/>
            <a:ext cx="0" cy="2204085"/>
          </a:xfrm>
          <a:custGeom>
            <a:avLst/>
            <a:gdLst/>
            <a:ahLst/>
            <a:cxnLst/>
            <a:rect l="l" t="t" r="r" b="b"/>
            <a:pathLst>
              <a:path h="2204085">
                <a:moveTo>
                  <a:pt x="0" y="0"/>
                </a:moveTo>
                <a:lnTo>
                  <a:pt x="0" y="2203505"/>
                </a:lnTo>
              </a:path>
            </a:pathLst>
          </a:custGeom>
          <a:ln w="19049">
            <a:solidFill>
              <a:srgbClr val="000000"/>
            </a:solidFill>
          </a:ln>
        </p:spPr>
        <p:txBody>
          <a:bodyPr wrap="square" lIns="0" tIns="0" rIns="0" bIns="0" rtlCol="0"/>
          <a:lstStyle/>
          <a:p>
            <a:endParaRPr/>
          </a:p>
        </p:txBody>
      </p:sp>
      <p:sp>
        <p:nvSpPr>
          <p:cNvPr id="35" name="object 35"/>
          <p:cNvSpPr txBox="1"/>
          <p:nvPr/>
        </p:nvSpPr>
        <p:spPr>
          <a:xfrm>
            <a:off x="4058622" y="4591353"/>
            <a:ext cx="364490" cy="391160"/>
          </a:xfrm>
          <a:prstGeom prst="rect">
            <a:avLst/>
          </a:prstGeom>
        </p:spPr>
        <p:txBody>
          <a:bodyPr vert="horz" wrap="square" lIns="0" tIns="12700" rIns="0" bIns="0" rtlCol="0">
            <a:spAutoFit/>
          </a:bodyPr>
          <a:lstStyle/>
          <a:p>
            <a:pPr marL="12700">
              <a:spcBef>
                <a:spcPts val="100"/>
              </a:spcBef>
            </a:pPr>
            <a:r>
              <a:rPr sz="2400" spc="-5" dirty="0">
                <a:latin typeface="Arial"/>
                <a:cs typeface="Arial"/>
              </a:rPr>
              <a:t>28</a:t>
            </a:r>
            <a:endParaRPr sz="2400">
              <a:latin typeface="Arial"/>
              <a:cs typeface="Arial"/>
            </a:endParaRPr>
          </a:p>
        </p:txBody>
      </p:sp>
      <p:sp>
        <p:nvSpPr>
          <p:cNvPr id="37" name="object 37"/>
          <p:cNvSpPr txBox="1"/>
          <p:nvPr/>
        </p:nvSpPr>
        <p:spPr>
          <a:xfrm>
            <a:off x="1681926"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
        <p:nvSpPr>
          <p:cNvPr id="36" name="object 36"/>
          <p:cNvSpPr txBox="1"/>
          <p:nvPr/>
        </p:nvSpPr>
        <p:spPr>
          <a:xfrm>
            <a:off x="4363422" y="3219756"/>
            <a:ext cx="364490" cy="391160"/>
          </a:xfrm>
          <a:prstGeom prst="rect">
            <a:avLst/>
          </a:prstGeom>
        </p:spPr>
        <p:txBody>
          <a:bodyPr vert="horz" wrap="square" lIns="0" tIns="12700" rIns="0" bIns="0" rtlCol="0">
            <a:spAutoFit/>
          </a:bodyPr>
          <a:lstStyle/>
          <a:p>
            <a:pPr marL="12700">
              <a:spcBef>
                <a:spcPts val="100"/>
              </a:spcBef>
            </a:pPr>
            <a:r>
              <a:rPr sz="2400" spc="-5" dirty="0">
                <a:latin typeface="Arial"/>
                <a:cs typeface="Arial"/>
              </a:rPr>
              <a:t>28</a:t>
            </a:r>
            <a:endParaRPr sz="2400">
              <a:latin typeface="Arial"/>
              <a:cs typeface="Arial"/>
            </a:endParaRPr>
          </a:p>
        </p:txBody>
      </p:sp>
    </p:spTree>
    <p:extLst>
      <p:ext uri="{BB962C8B-B14F-4D97-AF65-F5344CB8AC3E}">
        <p14:creationId xmlns:p14="http://schemas.microsoft.com/office/powerpoint/2010/main" val="359360384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38048" y="888593"/>
            <a:ext cx="5187950" cy="751488"/>
          </a:xfrm>
          <a:prstGeom prst="rect">
            <a:avLst/>
          </a:prstGeom>
        </p:spPr>
        <p:txBody>
          <a:bodyPr vert="horz" wrap="square" lIns="0" tIns="12700" rIns="0" bIns="0" rtlCol="0" anchor="ctr">
            <a:spAutoFit/>
          </a:bodyPr>
          <a:lstStyle/>
          <a:p>
            <a:pPr marL="12700">
              <a:spcBef>
                <a:spcPts val="100"/>
              </a:spcBef>
            </a:pPr>
            <a:r>
              <a:rPr sz="2400" spc="-5" dirty="0"/>
              <a:t>The brain/neuron </a:t>
            </a:r>
            <a:r>
              <a:rPr sz="2400" dirty="0"/>
              <a:t>view </a:t>
            </a:r>
            <a:r>
              <a:rPr sz="2400" spc="-5" dirty="0"/>
              <a:t>of CONV</a:t>
            </a:r>
            <a:r>
              <a:rPr sz="2400" spc="-95" dirty="0"/>
              <a:t> </a:t>
            </a:r>
            <a:r>
              <a:rPr sz="2400" spc="-5" dirty="0"/>
              <a:t>Layer</a:t>
            </a:r>
            <a:endParaRPr sz="2400"/>
          </a:p>
        </p:txBody>
      </p:sp>
      <p:sp>
        <p:nvSpPr>
          <p:cNvPr id="3" name="object 3"/>
          <p:cNvSpPr/>
          <p:nvPr/>
        </p:nvSpPr>
        <p:spPr>
          <a:xfrm>
            <a:off x="2186948" y="3297669"/>
            <a:ext cx="132080" cy="663575"/>
          </a:xfrm>
          <a:custGeom>
            <a:avLst/>
            <a:gdLst/>
            <a:ahLst/>
            <a:cxnLst/>
            <a:rect l="l" t="t" r="r" b="b"/>
            <a:pathLst>
              <a:path w="132079" h="663575">
                <a:moveTo>
                  <a:pt x="0" y="0"/>
                </a:moveTo>
                <a:lnTo>
                  <a:pt x="131602" y="0"/>
                </a:lnTo>
                <a:lnTo>
                  <a:pt x="131602" y="663201"/>
                </a:lnTo>
                <a:lnTo>
                  <a:pt x="0" y="663201"/>
                </a:lnTo>
                <a:lnTo>
                  <a:pt x="0" y="0"/>
                </a:lnTo>
                <a:close/>
              </a:path>
            </a:pathLst>
          </a:custGeom>
          <a:solidFill>
            <a:srgbClr val="C8DAF7"/>
          </a:solidFill>
        </p:spPr>
        <p:txBody>
          <a:bodyPr wrap="square" lIns="0" tIns="0" rIns="0" bIns="0" rtlCol="0"/>
          <a:lstStyle/>
          <a:p>
            <a:endParaRPr/>
          </a:p>
        </p:txBody>
      </p:sp>
      <p:sp>
        <p:nvSpPr>
          <p:cNvPr id="4" name="object 4"/>
          <p:cNvSpPr/>
          <p:nvPr/>
        </p:nvSpPr>
        <p:spPr>
          <a:xfrm>
            <a:off x="2318550" y="3146972"/>
            <a:ext cx="151130" cy="814069"/>
          </a:xfrm>
          <a:custGeom>
            <a:avLst/>
            <a:gdLst/>
            <a:ahLst/>
            <a:cxnLst/>
            <a:rect l="l" t="t" r="r" b="b"/>
            <a:pathLst>
              <a:path w="151130" h="814069">
                <a:moveTo>
                  <a:pt x="0" y="813898"/>
                </a:moveTo>
                <a:lnTo>
                  <a:pt x="0" y="150697"/>
                </a:lnTo>
                <a:lnTo>
                  <a:pt x="150697" y="0"/>
                </a:lnTo>
                <a:lnTo>
                  <a:pt x="150697" y="663198"/>
                </a:lnTo>
                <a:lnTo>
                  <a:pt x="0" y="813898"/>
                </a:lnTo>
                <a:close/>
              </a:path>
            </a:pathLst>
          </a:custGeom>
          <a:solidFill>
            <a:srgbClr val="A0AEC6"/>
          </a:solidFill>
        </p:spPr>
        <p:txBody>
          <a:bodyPr wrap="square" lIns="0" tIns="0" rIns="0" bIns="0" rtlCol="0"/>
          <a:lstStyle/>
          <a:p>
            <a:endParaRPr/>
          </a:p>
        </p:txBody>
      </p:sp>
      <p:sp>
        <p:nvSpPr>
          <p:cNvPr id="5" name="object 5"/>
          <p:cNvSpPr/>
          <p:nvPr/>
        </p:nvSpPr>
        <p:spPr>
          <a:xfrm>
            <a:off x="2186950" y="3146970"/>
            <a:ext cx="282575" cy="151130"/>
          </a:xfrm>
          <a:custGeom>
            <a:avLst/>
            <a:gdLst/>
            <a:ahLst/>
            <a:cxnLst/>
            <a:rect l="l" t="t" r="r" b="b"/>
            <a:pathLst>
              <a:path w="282575" h="151130">
                <a:moveTo>
                  <a:pt x="131602" y="150697"/>
                </a:moveTo>
                <a:lnTo>
                  <a:pt x="0" y="150697"/>
                </a:lnTo>
                <a:lnTo>
                  <a:pt x="150697" y="0"/>
                </a:lnTo>
                <a:lnTo>
                  <a:pt x="282299" y="0"/>
                </a:lnTo>
                <a:lnTo>
                  <a:pt x="131602" y="150697"/>
                </a:lnTo>
                <a:close/>
              </a:path>
            </a:pathLst>
          </a:custGeom>
          <a:solidFill>
            <a:srgbClr val="D3E1F9"/>
          </a:solidFill>
        </p:spPr>
        <p:txBody>
          <a:bodyPr wrap="square" lIns="0" tIns="0" rIns="0" bIns="0" rtlCol="0"/>
          <a:lstStyle/>
          <a:p>
            <a:endParaRPr/>
          </a:p>
        </p:txBody>
      </p:sp>
      <p:sp>
        <p:nvSpPr>
          <p:cNvPr id="6" name="object 6"/>
          <p:cNvSpPr/>
          <p:nvPr/>
        </p:nvSpPr>
        <p:spPr>
          <a:xfrm>
            <a:off x="2186950" y="3146972"/>
            <a:ext cx="282575" cy="814069"/>
          </a:xfrm>
          <a:custGeom>
            <a:avLst/>
            <a:gdLst/>
            <a:ahLst/>
            <a:cxnLst/>
            <a:rect l="l" t="t" r="r" b="b"/>
            <a:pathLst>
              <a:path w="282575" h="814069">
                <a:moveTo>
                  <a:pt x="0" y="150697"/>
                </a:moveTo>
                <a:lnTo>
                  <a:pt x="150697" y="0"/>
                </a:lnTo>
                <a:lnTo>
                  <a:pt x="282299" y="0"/>
                </a:lnTo>
                <a:lnTo>
                  <a:pt x="282299" y="663198"/>
                </a:lnTo>
                <a:lnTo>
                  <a:pt x="131602" y="813898"/>
                </a:lnTo>
                <a:lnTo>
                  <a:pt x="0" y="813898"/>
                </a:lnTo>
                <a:lnTo>
                  <a:pt x="0" y="150697"/>
                </a:lnTo>
                <a:close/>
              </a:path>
            </a:pathLst>
          </a:custGeom>
          <a:ln w="19049">
            <a:solidFill>
              <a:srgbClr val="000000"/>
            </a:solidFill>
          </a:ln>
        </p:spPr>
        <p:txBody>
          <a:bodyPr wrap="square" lIns="0" tIns="0" rIns="0" bIns="0" rtlCol="0"/>
          <a:lstStyle/>
          <a:p>
            <a:endParaRPr/>
          </a:p>
        </p:txBody>
      </p:sp>
      <p:sp>
        <p:nvSpPr>
          <p:cNvPr id="7" name="object 7"/>
          <p:cNvSpPr/>
          <p:nvPr/>
        </p:nvSpPr>
        <p:spPr>
          <a:xfrm>
            <a:off x="2186950" y="3146970"/>
            <a:ext cx="282575" cy="151130"/>
          </a:xfrm>
          <a:custGeom>
            <a:avLst/>
            <a:gdLst/>
            <a:ahLst/>
            <a:cxnLst/>
            <a:rect l="l" t="t" r="r" b="b"/>
            <a:pathLst>
              <a:path w="282575" h="151130">
                <a:moveTo>
                  <a:pt x="0" y="150697"/>
                </a:moveTo>
                <a:lnTo>
                  <a:pt x="131602" y="150697"/>
                </a:lnTo>
                <a:lnTo>
                  <a:pt x="282299" y="0"/>
                </a:lnTo>
              </a:path>
            </a:pathLst>
          </a:custGeom>
          <a:ln w="19049">
            <a:solidFill>
              <a:srgbClr val="000000"/>
            </a:solidFill>
          </a:ln>
        </p:spPr>
        <p:txBody>
          <a:bodyPr wrap="square" lIns="0" tIns="0" rIns="0" bIns="0" rtlCol="0"/>
          <a:lstStyle/>
          <a:p>
            <a:endParaRPr/>
          </a:p>
        </p:txBody>
      </p:sp>
      <p:sp>
        <p:nvSpPr>
          <p:cNvPr id="8" name="object 8"/>
          <p:cNvSpPr/>
          <p:nvPr/>
        </p:nvSpPr>
        <p:spPr>
          <a:xfrm>
            <a:off x="2318550" y="3297669"/>
            <a:ext cx="0" cy="663575"/>
          </a:xfrm>
          <a:custGeom>
            <a:avLst/>
            <a:gdLst/>
            <a:ahLst/>
            <a:cxnLst/>
            <a:rect l="l" t="t" r="r" b="b"/>
            <a:pathLst>
              <a:path h="663575">
                <a:moveTo>
                  <a:pt x="0" y="0"/>
                </a:moveTo>
                <a:lnTo>
                  <a:pt x="0" y="663201"/>
                </a:lnTo>
              </a:path>
            </a:pathLst>
          </a:custGeom>
          <a:ln w="19049">
            <a:solidFill>
              <a:srgbClr val="000000"/>
            </a:solidFill>
          </a:ln>
        </p:spPr>
        <p:txBody>
          <a:bodyPr wrap="square" lIns="0" tIns="0" rIns="0" bIns="0" rtlCol="0"/>
          <a:lstStyle/>
          <a:p>
            <a:endParaRPr/>
          </a:p>
        </p:txBody>
      </p:sp>
      <p:sp>
        <p:nvSpPr>
          <p:cNvPr id="9" name="object 9"/>
          <p:cNvSpPr txBox="1"/>
          <p:nvPr/>
        </p:nvSpPr>
        <p:spPr>
          <a:xfrm>
            <a:off x="2456075" y="4538852"/>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32</a:t>
            </a:r>
            <a:endParaRPr>
              <a:latin typeface="Arial"/>
              <a:cs typeface="Arial"/>
            </a:endParaRPr>
          </a:p>
        </p:txBody>
      </p:sp>
      <p:sp>
        <p:nvSpPr>
          <p:cNvPr id="10" name="object 10"/>
          <p:cNvSpPr txBox="1"/>
          <p:nvPr/>
        </p:nvSpPr>
        <p:spPr>
          <a:xfrm>
            <a:off x="2820377" y="2465673"/>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32</a:t>
            </a:r>
            <a:endParaRPr>
              <a:latin typeface="Arial"/>
              <a:cs typeface="Arial"/>
            </a:endParaRPr>
          </a:p>
        </p:txBody>
      </p:sp>
      <p:sp>
        <p:nvSpPr>
          <p:cNvPr id="11" name="object 11"/>
          <p:cNvSpPr txBox="1"/>
          <p:nvPr/>
        </p:nvSpPr>
        <p:spPr>
          <a:xfrm>
            <a:off x="1785464" y="4930481"/>
            <a:ext cx="153035" cy="299720"/>
          </a:xfrm>
          <a:prstGeom prst="rect">
            <a:avLst/>
          </a:prstGeom>
        </p:spPr>
        <p:txBody>
          <a:bodyPr vert="horz" wrap="square" lIns="0" tIns="12700" rIns="0" bIns="0" rtlCol="0">
            <a:spAutoFit/>
          </a:bodyPr>
          <a:lstStyle/>
          <a:p>
            <a:pPr marL="12700">
              <a:spcBef>
                <a:spcPts val="100"/>
              </a:spcBef>
            </a:pPr>
            <a:r>
              <a:rPr dirty="0">
                <a:latin typeface="Arial"/>
                <a:cs typeface="Arial"/>
              </a:rPr>
              <a:t>3</a:t>
            </a:r>
            <a:endParaRPr>
              <a:latin typeface="Arial"/>
              <a:cs typeface="Arial"/>
            </a:endParaRPr>
          </a:p>
        </p:txBody>
      </p:sp>
      <p:sp>
        <p:nvSpPr>
          <p:cNvPr id="12" name="object 12"/>
          <p:cNvSpPr/>
          <p:nvPr/>
        </p:nvSpPr>
        <p:spPr>
          <a:xfrm>
            <a:off x="1770424" y="2918200"/>
            <a:ext cx="213360" cy="2014855"/>
          </a:xfrm>
          <a:custGeom>
            <a:avLst/>
            <a:gdLst/>
            <a:ahLst/>
            <a:cxnLst/>
            <a:rect l="l" t="t" r="r" b="b"/>
            <a:pathLst>
              <a:path w="213359" h="2014854">
                <a:moveTo>
                  <a:pt x="0" y="0"/>
                </a:moveTo>
                <a:lnTo>
                  <a:pt x="213172" y="0"/>
                </a:lnTo>
                <a:lnTo>
                  <a:pt x="213172" y="2014668"/>
                </a:lnTo>
                <a:lnTo>
                  <a:pt x="0" y="2014668"/>
                </a:lnTo>
                <a:lnTo>
                  <a:pt x="0" y="0"/>
                </a:lnTo>
                <a:close/>
              </a:path>
            </a:pathLst>
          </a:custGeom>
          <a:solidFill>
            <a:srgbClr val="F4CCCC">
              <a:alpha val="51919"/>
            </a:srgbClr>
          </a:solidFill>
        </p:spPr>
        <p:txBody>
          <a:bodyPr wrap="square" lIns="0" tIns="0" rIns="0" bIns="0" rtlCol="0"/>
          <a:lstStyle/>
          <a:p>
            <a:endParaRPr/>
          </a:p>
        </p:txBody>
      </p:sp>
      <p:sp>
        <p:nvSpPr>
          <p:cNvPr id="13" name="object 13"/>
          <p:cNvSpPr/>
          <p:nvPr/>
        </p:nvSpPr>
        <p:spPr>
          <a:xfrm>
            <a:off x="1983598" y="2174972"/>
            <a:ext cx="743585" cy="2758440"/>
          </a:xfrm>
          <a:custGeom>
            <a:avLst/>
            <a:gdLst/>
            <a:ahLst/>
            <a:cxnLst/>
            <a:rect l="l" t="t" r="r" b="b"/>
            <a:pathLst>
              <a:path w="743585" h="2758440">
                <a:moveTo>
                  <a:pt x="0" y="2757894"/>
                </a:moveTo>
                <a:lnTo>
                  <a:pt x="0" y="743226"/>
                </a:lnTo>
                <a:lnTo>
                  <a:pt x="743226" y="0"/>
                </a:lnTo>
                <a:lnTo>
                  <a:pt x="743226" y="2014670"/>
                </a:lnTo>
                <a:lnTo>
                  <a:pt x="0" y="2757894"/>
                </a:lnTo>
                <a:close/>
              </a:path>
            </a:pathLst>
          </a:custGeom>
          <a:solidFill>
            <a:srgbClr val="C3A3A3">
              <a:alpha val="51919"/>
            </a:srgbClr>
          </a:solidFill>
        </p:spPr>
        <p:txBody>
          <a:bodyPr wrap="square" lIns="0" tIns="0" rIns="0" bIns="0" rtlCol="0"/>
          <a:lstStyle/>
          <a:p>
            <a:endParaRPr/>
          </a:p>
        </p:txBody>
      </p:sp>
      <p:sp>
        <p:nvSpPr>
          <p:cNvPr id="14" name="object 14"/>
          <p:cNvSpPr/>
          <p:nvPr/>
        </p:nvSpPr>
        <p:spPr>
          <a:xfrm>
            <a:off x="1770424" y="2174974"/>
            <a:ext cx="956944" cy="743585"/>
          </a:xfrm>
          <a:custGeom>
            <a:avLst/>
            <a:gdLst/>
            <a:ahLst/>
            <a:cxnLst/>
            <a:rect l="l" t="t" r="r" b="b"/>
            <a:pathLst>
              <a:path w="956944" h="743585">
                <a:moveTo>
                  <a:pt x="213172" y="743226"/>
                </a:moveTo>
                <a:lnTo>
                  <a:pt x="0" y="743226"/>
                </a:lnTo>
                <a:lnTo>
                  <a:pt x="743226" y="0"/>
                </a:lnTo>
                <a:lnTo>
                  <a:pt x="956398" y="0"/>
                </a:lnTo>
                <a:lnTo>
                  <a:pt x="213172" y="743226"/>
                </a:lnTo>
                <a:close/>
              </a:path>
            </a:pathLst>
          </a:custGeom>
          <a:solidFill>
            <a:srgbClr val="F6D6D6">
              <a:alpha val="51919"/>
            </a:srgbClr>
          </a:solidFill>
        </p:spPr>
        <p:txBody>
          <a:bodyPr wrap="square" lIns="0" tIns="0" rIns="0" bIns="0" rtlCol="0"/>
          <a:lstStyle/>
          <a:p>
            <a:endParaRPr/>
          </a:p>
        </p:txBody>
      </p:sp>
      <p:sp>
        <p:nvSpPr>
          <p:cNvPr id="15" name="object 15"/>
          <p:cNvSpPr/>
          <p:nvPr/>
        </p:nvSpPr>
        <p:spPr>
          <a:xfrm>
            <a:off x="1770424" y="2174972"/>
            <a:ext cx="956944" cy="2758440"/>
          </a:xfrm>
          <a:custGeom>
            <a:avLst/>
            <a:gdLst/>
            <a:ahLst/>
            <a:cxnLst/>
            <a:rect l="l" t="t" r="r" b="b"/>
            <a:pathLst>
              <a:path w="956944" h="2758440">
                <a:moveTo>
                  <a:pt x="0" y="743226"/>
                </a:moveTo>
                <a:lnTo>
                  <a:pt x="743226" y="0"/>
                </a:lnTo>
                <a:lnTo>
                  <a:pt x="956398" y="0"/>
                </a:lnTo>
                <a:lnTo>
                  <a:pt x="956398" y="2014670"/>
                </a:lnTo>
                <a:lnTo>
                  <a:pt x="213172"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16" name="object 16"/>
          <p:cNvSpPr/>
          <p:nvPr/>
        </p:nvSpPr>
        <p:spPr>
          <a:xfrm>
            <a:off x="1770424" y="2174974"/>
            <a:ext cx="956944" cy="743585"/>
          </a:xfrm>
          <a:custGeom>
            <a:avLst/>
            <a:gdLst/>
            <a:ahLst/>
            <a:cxnLst/>
            <a:rect l="l" t="t" r="r" b="b"/>
            <a:pathLst>
              <a:path w="956944" h="743585">
                <a:moveTo>
                  <a:pt x="0" y="743226"/>
                </a:moveTo>
                <a:lnTo>
                  <a:pt x="213172" y="743226"/>
                </a:lnTo>
                <a:lnTo>
                  <a:pt x="956398" y="0"/>
                </a:lnTo>
              </a:path>
            </a:pathLst>
          </a:custGeom>
          <a:ln w="19049">
            <a:solidFill>
              <a:srgbClr val="000000"/>
            </a:solidFill>
          </a:ln>
        </p:spPr>
        <p:txBody>
          <a:bodyPr wrap="square" lIns="0" tIns="0" rIns="0" bIns="0" rtlCol="0"/>
          <a:lstStyle/>
          <a:p>
            <a:endParaRPr/>
          </a:p>
        </p:txBody>
      </p:sp>
      <p:sp>
        <p:nvSpPr>
          <p:cNvPr id="17" name="object 17"/>
          <p:cNvSpPr/>
          <p:nvPr/>
        </p:nvSpPr>
        <p:spPr>
          <a:xfrm>
            <a:off x="1983596" y="2918200"/>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18" name="object 18"/>
          <p:cNvSpPr/>
          <p:nvPr/>
        </p:nvSpPr>
        <p:spPr>
          <a:xfrm>
            <a:off x="8075736" y="1101151"/>
            <a:ext cx="2279620" cy="1300647"/>
          </a:xfrm>
          <a:prstGeom prst="rect">
            <a:avLst/>
          </a:prstGeom>
          <a:blipFill>
            <a:blip r:embed="rId2" cstate="print"/>
            <a:stretch>
              <a:fillRect/>
            </a:stretch>
          </a:blipFill>
        </p:spPr>
        <p:txBody>
          <a:bodyPr wrap="square" lIns="0" tIns="0" rIns="0" bIns="0" rtlCol="0"/>
          <a:lstStyle/>
          <a:p>
            <a:endParaRPr/>
          </a:p>
        </p:txBody>
      </p:sp>
      <p:sp>
        <p:nvSpPr>
          <p:cNvPr id="19" name="object 19"/>
          <p:cNvSpPr/>
          <p:nvPr/>
        </p:nvSpPr>
        <p:spPr>
          <a:xfrm>
            <a:off x="8070963" y="1096387"/>
            <a:ext cx="2289175" cy="1310640"/>
          </a:xfrm>
          <a:custGeom>
            <a:avLst/>
            <a:gdLst/>
            <a:ahLst/>
            <a:cxnLst/>
            <a:rect l="l" t="t" r="r" b="b"/>
            <a:pathLst>
              <a:path w="2289175" h="1310640">
                <a:moveTo>
                  <a:pt x="0" y="0"/>
                </a:moveTo>
                <a:lnTo>
                  <a:pt x="2289145" y="0"/>
                </a:lnTo>
                <a:lnTo>
                  <a:pt x="2289145" y="1310172"/>
                </a:lnTo>
                <a:lnTo>
                  <a:pt x="0" y="1310172"/>
                </a:lnTo>
                <a:lnTo>
                  <a:pt x="0" y="0"/>
                </a:lnTo>
                <a:close/>
              </a:path>
            </a:pathLst>
          </a:custGeom>
          <a:ln w="9524">
            <a:solidFill>
              <a:srgbClr val="000000"/>
            </a:solidFill>
          </a:ln>
        </p:spPr>
        <p:txBody>
          <a:bodyPr wrap="square" lIns="0" tIns="0" rIns="0" bIns="0" rtlCol="0"/>
          <a:lstStyle/>
          <a:p>
            <a:endParaRPr/>
          </a:p>
        </p:txBody>
      </p:sp>
      <p:sp>
        <p:nvSpPr>
          <p:cNvPr id="20" name="object 20"/>
          <p:cNvSpPr/>
          <p:nvPr/>
        </p:nvSpPr>
        <p:spPr>
          <a:xfrm>
            <a:off x="5412819" y="3325527"/>
            <a:ext cx="238125" cy="465455"/>
          </a:xfrm>
          <a:custGeom>
            <a:avLst/>
            <a:gdLst/>
            <a:ahLst/>
            <a:cxnLst/>
            <a:rect l="l" t="t" r="r" b="b"/>
            <a:pathLst>
              <a:path w="238125" h="465455">
                <a:moveTo>
                  <a:pt x="0" y="465069"/>
                </a:moveTo>
                <a:lnTo>
                  <a:pt x="238099" y="465069"/>
                </a:lnTo>
                <a:lnTo>
                  <a:pt x="238099" y="0"/>
                </a:lnTo>
                <a:lnTo>
                  <a:pt x="0" y="0"/>
                </a:lnTo>
                <a:lnTo>
                  <a:pt x="0" y="465069"/>
                </a:lnTo>
                <a:close/>
              </a:path>
            </a:pathLst>
          </a:custGeom>
          <a:solidFill>
            <a:srgbClr val="C8DAF7">
              <a:alpha val="42689"/>
            </a:srgbClr>
          </a:solidFill>
        </p:spPr>
        <p:txBody>
          <a:bodyPr wrap="square" lIns="0" tIns="0" rIns="0" bIns="0" rtlCol="0"/>
          <a:lstStyle/>
          <a:p>
            <a:endParaRPr/>
          </a:p>
        </p:txBody>
      </p:sp>
      <p:sp>
        <p:nvSpPr>
          <p:cNvPr id="21" name="object 21"/>
          <p:cNvSpPr/>
          <p:nvPr/>
        </p:nvSpPr>
        <p:spPr>
          <a:xfrm>
            <a:off x="5650918" y="3170502"/>
            <a:ext cx="155575" cy="620395"/>
          </a:xfrm>
          <a:custGeom>
            <a:avLst/>
            <a:gdLst/>
            <a:ahLst/>
            <a:cxnLst/>
            <a:rect l="l" t="t" r="r" b="b"/>
            <a:pathLst>
              <a:path w="155575" h="620394">
                <a:moveTo>
                  <a:pt x="0" y="620093"/>
                </a:moveTo>
                <a:lnTo>
                  <a:pt x="0" y="155024"/>
                </a:lnTo>
                <a:lnTo>
                  <a:pt x="155024" y="0"/>
                </a:lnTo>
                <a:lnTo>
                  <a:pt x="155024" y="465069"/>
                </a:lnTo>
                <a:lnTo>
                  <a:pt x="0" y="620093"/>
                </a:lnTo>
                <a:close/>
              </a:path>
            </a:pathLst>
          </a:custGeom>
          <a:solidFill>
            <a:srgbClr val="A0AEC6">
              <a:alpha val="42689"/>
            </a:srgbClr>
          </a:solidFill>
        </p:spPr>
        <p:txBody>
          <a:bodyPr wrap="square" lIns="0" tIns="0" rIns="0" bIns="0" rtlCol="0"/>
          <a:lstStyle/>
          <a:p>
            <a:endParaRPr/>
          </a:p>
        </p:txBody>
      </p:sp>
      <p:sp>
        <p:nvSpPr>
          <p:cNvPr id="22" name="object 22"/>
          <p:cNvSpPr/>
          <p:nvPr/>
        </p:nvSpPr>
        <p:spPr>
          <a:xfrm>
            <a:off x="3778239" y="3170502"/>
            <a:ext cx="2028189" cy="155575"/>
          </a:xfrm>
          <a:custGeom>
            <a:avLst/>
            <a:gdLst/>
            <a:ahLst/>
            <a:cxnLst/>
            <a:rect l="l" t="t" r="r" b="b"/>
            <a:pathLst>
              <a:path w="2028189" h="155575">
                <a:moveTo>
                  <a:pt x="1872678" y="155024"/>
                </a:moveTo>
                <a:lnTo>
                  <a:pt x="0" y="155024"/>
                </a:lnTo>
                <a:lnTo>
                  <a:pt x="155024" y="0"/>
                </a:lnTo>
                <a:lnTo>
                  <a:pt x="2027703" y="0"/>
                </a:lnTo>
                <a:lnTo>
                  <a:pt x="1872678" y="155024"/>
                </a:lnTo>
                <a:close/>
              </a:path>
            </a:pathLst>
          </a:custGeom>
          <a:solidFill>
            <a:srgbClr val="D3E1F9">
              <a:alpha val="42689"/>
            </a:srgbClr>
          </a:solidFill>
        </p:spPr>
        <p:txBody>
          <a:bodyPr wrap="square" lIns="0" tIns="0" rIns="0" bIns="0" rtlCol="0"/>
          <a:lstStyle/>
          <a:p>
            <a:endParaRPr/>
          </a:p>
        </p:txBody>
      </p:sp>
      <p:sp>
        <p:nvSpPr>
          <p:cNvPr id="23" name="object 23"/>
          <p:cNvSpPr/>
          <p:nvPr/>
        </p:nvSpPr>
        <p:spPr>
          <a:xfrm>
            <a:off x="3778239" y="3170502"/>
            <a:ext cx="2028189" cy="620395"/>
          </a:xfrm>
          <a:custGeom>
            <a:avLst/>
            <a:gdLst/>
            <a:ahLst/>
            <a:cxnLst/>
            <a:rect l="l" t="t" r="r" b="b"/>
            <a:pathLst>
              <a:path w="2028189" h="620394">
                <a:moveTo>
                  <a:pt x="0" y="155024"/>
                </a:moveTo>
                <a:lnTo>
                  <a:pt x="155024" y="0"/>
                </a:lnTo>
                <a:lnTo>
                  <a:pt x="2027703" y="0"/>
                </a:lnTo>
                <a:lnTo>
                  <a:pt x="2027703" y="465069"/>
                </a:lnTo>
                <a:lnTo>
                  <a:pt x="1872678" y="620093"/>
                </a:lnTo>
                <a:lnTo>
                  <a:pt x="0" y="620093"/>
                </a:lnTo>
                <a:lnTo>
                  <a:pt x="0" y="155024"/>
                </a:lnTo>
                <a:close/>
              </a:path>
            </a:pathLst>
          </a:custGeom>
          <a:ln w="19049">
            <a:solidFill>
              <a:srgbClr val="000000"/>
            </a:solidFill>
          </a:ln>
        </p:spPr>
        <p:txBody>
          <a:bodyPr wrap="square" lIns="0" tIns="0" rIns="0" bIns="0" rtlCol="0"/>
          <a:lstStyle/>
          <a:p>
            <a:endParaRPr/>
          </a:p>
        </p:txBody>
      </p:sp>
      <p:sp>
        <p:nvSpPr>
          <p:cNvPr id="24" name="object 24"/>
          <p:cNvSpPr/>
          <p:nvPr/>
        </p:nvSpPr>
        <p:spPr>
          <a:xfrm>
            <a:off x="3778239" y="3170502"/>
            <a:ext cx="2028189" cy="155575"/>
          </a:xfrm>
          <a:custGeom>
            <a:avLst/>
            <a:gdLst/>
            <a:ahLst/>
            <a:cxnLst/>
            <a:rect l="l" t="t" r="r" b="b"/>
            <a:pathLst>
              <a:path w="2028189" h="155575">
                <a:moveTo>
                  <a:pt x="0" y="155024"/>
                </a:moveTo>
                <a:lnTo>
                  <a:pt x="1872678" y="155024"/>
                </a:lnTo>
                <a:lnTo>
                  <a:pt x="2027703" y="0"/>
                </a:lnTo>
              </a:path>
            </a:pathLst>
          </a:custGeom>
          <a:ln w="19049">
            <a:solidFill>
              <a:srgbClr val="000000"/>
            </a:solidFill>
          </a:ln>
        </p:spPr>
        <p:txBody>
          <a:bodyPr wrap="square" lIns="0" tIns="0" rIns="0" bIns="0" rtlCol="0"/>
          <a:lstStyle/>
          <a:p>
            <a:endParaRPr/>
          </a:p>
        </p:txBody>
      </p:sp>
      <p:sp>
        <p:nvSpPr>
          <p:cNvPr id="25" name="object 25"/>
          <p:cNvSpPr/>
          <p:nvPr/>
        </p:nvSpPr>
        <p:spPr>
          <a:xfrm>
            <a:off x="5650916" y="3325527"/>
            <a:ext cx="0" cy="465455"/>
          </a:xfrm>
          <a:custGeom>
            <a:avLst/>
            <a:gdLst/>
            <a:ahLst/>
            <a:cxnLst/>
            <a:rect l="l" t="t" r="r" b="b"/>
            <a:pathLst>
              <a:path h="465455">
                <a:moveTo>
                  <a:pt x="0" y="0"/>
                </a:moveTo>
                <a:lnTo>
                  <a:pt x="0" y="465069"/>
                </a:lnTo>
              </a:path>
            </a:pathLst>
          </a:custGeom>
          <a:ln w="19049">
            <a:solidFill>
              <a:srgbClr val="000000"/>
            </a:solidFill>
          </a:ln>
        </p:spPr>
        <p:txBody>
          <a:bodyPr wrap="square" lIns="0" tIns="0" rIns="0" bIns="0" rtlCol="0"/>
          <a:lstStyle/>
          <a:p>
            <a:endParaRPr/>
          </a:p>
        </p:txBody>
      </p:sp>
      <p:sp>
        <p:nvSpPr>
          <p:cNvPr id="26" name="object 26"/>
          <p:cNvSpPr/>
          <p:nvPr/>
        </p:nvSpPr>
        <p:spPr>
          <a:xfrm>
            <a:off x="3778239" y="3394046"/>
            <a:ext cx="282575" cy="282575"/>
          </a:xfrm>
          <a:custGeom>
            <a:avLst/>
            <a:gdLst/>
            <a:ahLst/>
            <a:cxnLst/>
            <a:rect l="l" t="t" r="r" b="b"/>
            <a:pathLst>
              <a:path w="282575" h="282575">
                <a:moveTo>
                  <a:pt x="141149" y="282299"/>
                </a:moveTo>
                <a:lnTo>
                  <a:pt x="96535" y="275103"/>
                </a:lnTo>
                <a:lnTo>
                  <a:pt x="57788" y="255064"/>
                </a:lnTo>
                <a:lnTo>
                  <a:pt x="27233" y="224508"/>
                </a:lnTo>
                <a:lnTo>
                  <a:pt x="7195" y="185762"/>
                </a:lnTo>
                <a:lnTo>
                  <a:pt x="0" y="141149"/>
                </a:lnTo>
                <a:lnTo>
                  <a:pt x="7195" y="96537"/>
                </a:lnTo>
                <a:lnTo>
                  <a:pt x="27233" y="57790"/>
                </a:lnTo>
                <a:lnTo>
                  <a:pt x="57788" y="27235"/>
                </a:lnTo>
                <a:lnTo>
                  <a:pt x="96535" y="7196"/>
                </a:lnTo>
                <a:lnTo>
                  <a:pt x="141149" y="0"/>
                </a:lnTo>
                <a:lnTo>
                  <a:pt x="168815" y="2737"/>
                </a:lnTo>
                <a:lnTo>
                  <a:pt x="219459" y="23719"/>
                </a:lnTo>
                <a:lnTo>
                  <a:pt x="258587" y="62849"/>
                </a:lnTo>
                <a:lnTo>
                  <a:pt x="279569" y="113490"/>
                </a:lnTo>
                <a:lnTo>
                  <a:pt x="282306" y="141149"/>
                </a:lnTo>
                <a:lnTo>
                  <a:pt x="275110" y="185762"/>
                </a:lnTo>
                <a:lnTo>
                  <a:pt x="255070" y="224508"/>
                </a:lnTo>
                <a:lnTo>
                  <a:pt x="224513" y="255064"/>
                </a:lnTo>
                <a:lnTo>
                  <a:pt x="185764" y="275103"/>
                </a:lnTo>
                <a:lnTo>
                  <a:pt x="141149" y="282299"/>
                </a:lnTo>
                <a:close/>
              </a:path>
            </a:pathLst>
          </a:custGeom>
          <a:solidFill>
            <a:srgbClr val="C8DAF7"/>
          </a:solidFill>
        </p:spPr>
        <p:txBody>
          <a:bodyPr wrap="square" lIns="0" tIns="0" rIns="0" bIns="0" rtlCol="0"/>
          <a:lstStyle/>
          <a:p>
            <a:endParaRPr/>
          </a:p>
        </p:txBody>
      </p:sp>
      <p:sp>
        <p:nvSpPr>
          <p:cNvPr id="27" name="object 27"/>
          <p:cNvSpPr/>
          <p:nvPr/>
        </p:nvSpPr>
        <p:spPr>
          <a:xfrm>
            <a:off x="3778239" y="3394046"/>
            <a:ext cx="282575" cy="282575"/>
          </a:xfrm>
          <a:custGeom>
            <a:avLst/>
            <a:gdLst/>
            <a:ahLst/>
            <a:cxnLst/>
            <a:rect l="l" t="t" r="r" b="b"/>
            <a:pathLst>
              <a:path w="282575" h="282575">
                <a:moveTo>
                  <a:pt x="0" y="141149"/>
                </a:moveTo>
                <a:lnTo>
                  <a:pt x="7195" y="96537"/>
                </a:lnTo>
                <a:lnTo>
                  <a:pt x="27233" y="57790"/>
                </a:lnTo>
                <a:lnTo>
                  <a:pt x="57788" y="27235"/>
                </a:lnTo>
                <a:lnTo>
                  <a:pt x="96535" y="7196"/>
                </a:lnTo>
                <a:lnTo>
                  <a:pt x="141149" y="0"/>
                </a:lnTo>
                <a:lnTo>
                  <a:pt x="195165" y="10746"/>
                </a:lnTo>
                <a:lnTo>
                  <a:pt x="240957" y="41349"/>
                </a:lnTo>
                <a:lnTo>
                  <a:pt x="271560" y="87143"/>
                </a:lnTo>
                <a:lnTo>
                  <a:pt x="282306" y="141149"/>
                </a:lnTo>
                <a:lnTo>
                  <a:pt x="275110" y="185762"/>
                </a:lnTo>
                <a:lnTo>
                  <a:pt x="255070" y="224508"/>
                </a:lnTo>
                <a:lnTo>
                  <a:pt x="224513" y="255064"/>
                </a:lnTo>
                <a:lnTo>
                  <a:pt x="185764" y="275103"/>
                </a:lnTo>
                <a:lnTo>
                  <a:pt x="141149" y="282299"/>
                </a:lnTo>
                <a:lnTo>
                  <a:pt x="96535" y="275103"/>
                </a:lnTo>
                <a:lnTo>
                  <a:pt x="57788" y="255064"/>
                </a:lnTo>
                <a:lnTo>
                  <a:pt x="27233" y="224508"/>
                </a:lnTo>
                <a:lnTo>
                  <a:pt x="7195" y="185762"/>
                </a:lnTo>
                <a:lnTo>
                  <a:pt x="0" y="141149"/>
                </a:lnTo>
                <a:close/>
              </a:path>
            </a:pathLst>
          </a:custGeom>
          <a:ln w="19049">
            <a:solidFill>
              <a:srgbClr val="000000"/>
            </a:solidFill>
          </a:ln>
        </p:spPr>
        <p:txBody>
          <a:bodyPr wrap="square" lIns="0" tIns="0" rIns="0" bIns="0" rtlCol="0"/>
          <a:lstStyle/>
          <a:p>
            <a:endParaRPr/>
          </a:p>
        </p:txBody>
      </p:sp>
      <p:sp>
        <p:nvSpPr>
          <p:cNvPr id="28" name="object 28"/>
          <p:cNvSpPr/>
          <p:nvPr/>
        </p:nvSpPr>
        <p:spPr>
          <a:xfrm>
            <a:off x="4159246" y="3394046"/>
            <a:ext cx="282575" cy="282575"/>
          </a:xfrm>
          <a:custGeom>
            <a:avLst/>
            <a:gdLst/>
            <a:ahLst/>
            <a:cxnLst/>
            <a:rect l="l" t="t" r="r" b="b"/>
            <a:pathLst>
              <a:path w="282575" h="282575">
                <a:moveTo>
                  <a:pt x="141149" y="282299"/>
                </a:moveTo>
                <a:lnTo>
                  <a:pt x="96527" y="275103"/>
                </a:lnTo>
                <a:lnTo>
                  <a:pt x="57779" y="255064"/>
                </a:lnTo>
                <a:lnTo>
                  <a:pt x="27227" y="224508"/>
                </a:lnTo>
                <a:lnTo>
                  <a:pt x="7193" y="185762"/>
                </a:lnTo>
                <a:lnTo>
                  <a:pt x="0" y="141149"/>
                </a:lnTo>
                <a:lnTo>
                  <a:pt x="7193" y="96537"/>
                </a:lnTo>
                <a:lnTo>
                  <a:pt x="27227" y="57790"/>
                </a:lnTo>
                <a:lnTo>
                  <a:pt x="57779" y="27235"/>
                </a:lnTo>
                <a:lnTo>
                  <a:pt x="96527" y="7196"/>
                </a:lnTo>
                <a:lnTo>
                  <a:pt x="141149" y="0"/>
                </a:lnTo>
                <a:lnTo>
                  <a:pt x="168809" y="2737"/>
                </a:lnTo>
                <a:lnTo>
                  <a:pt x="219449" y="23719"/>
                </a:lnTo>
                <a:lnTo>
                  <a:pt x="258579" y="62849"/>
                </a:lnTo>
                <a:lnTo>
                  <a:pt x="279561" y="113490"/>
                </a:lnTo>
                <a:lnTo>
                  <a:pt x="282299" y="141149"/>
                </a:lnTo>
                <a:lnTo>
                  <a:pt x="275103" y="185762"/>
                </a:lnTo>
                <a:lnTo>
                  <a:pt x="255064" y="224508"/>
                </a:lnTo>
                <a:lnTo>
                  <a:pt x="224508" y="255064"/>
                </a:lnTo>
                <a:lnTo>
                  <a:pt x="185762" y="275103"/>
                </a:lnTo>
                <a:lnTo>
                  <a:pt x="141149" y="282299"/>
                </a:lnTo>
                <a:close/>
              </a:path>
            </a:pathLst>
          </a:custGeom>
          <a:solidFill>
            <a:srgbClr val="C8DAF7"/>
          </a:solidFill>
        </p:spPr>
        <p:txBody>
          <a:bodyPr wrap="square" lIns="0" tIns="0" rIns="0" bIns="0" rtlCol="0"/>
          <a:lstStyle/>
          <a:p>
            <a:endParaRPr/>
          </a:p>
        </p:txBody>
      </p:sp>
      <p:sp>
        <p:nvSpPr>
          <p:cNvPr id="29" name="object 29"/>
          <p:cNvSpPr/>
          <p:nvPr/>
        </p:nvSpPr>
        <p:spPr>
          <a:xfrm>
            <a:off x="4159246" y="3394046"/>
            <a:ext cx="282575" cy="282575"/>
          </a:xfrm>
          <a:custGeom>
            <a:avLst/>
            <a:gdLst/>
            <a:ahLst/>
            <a:cxnLst/>
            <a:rect l="l" t="t" r="r" b="b"/>
            <a:pathLst>
              <a:path w="282575" h="282575">
                <a:moveTo>
                  <a:pt x="0" y="141149"/>
                </a:moveTo>
                <a:lnTo>
                  <a:pt x="7193" y="96537"/>
                </a:lnTo>
                <a:lnTo>
                  <a:pt x="27227" y="57790"/>
                </a:lnTo>
                <a:lnTo>
                  <a:pt x="57779" y="27235"/>
                </a:lnTo>
                <a:lnTo>
                  <a:pt x="96527" y="7196"/>
                </a:lnTo>
                <a:lnTo>
                  <a:pt x="141149" y="0"/>
                </a:lnTo>
                <a:lnTo>
                  <a:pt x="195155" y="10746"/>
                </a:lnTo>
                <a:lnTo>
                  <a:pt x="240949" y="41349"/>
                </a:lnTo>
                <a:lnTo>
                  <a:pt x="271552" y="87143"/>
                </a:lnTo>
                <a:lnTo>
                  <a:pt x="282299" y="141149"/>
                </a:lnTo>
                <a:lnTo>
                  <a:pt x="275103" y="185762"/>
                </a:lnTo>
                <a:lnTo>
                  <a:pt x="255064" y="224508"/>
                </a:lnTo>
                <a:lnTo>
                  <a:pt x="224508" y="255064"/>
                </a:lnTo>
                <a:lnTo>
                  <a:pt x="185762" y="275103"/>
                </a:lnTo>
                <a:lnTo>
                  <a:pt x="141149" y="282299"/>
                </a:lnTo>
                <a:lnTo>
                  <a:pt x="96527" y="275103"/>
                </a:lnTo>
                <a:lnTo>
                  <a:pt x="57779" y="255064"/>
                </a:lnTo>
                <a:lnTo>
                  <a:pt x="27227" y="224508"/>
                </a:lnTo>
                <a:lnTo>
                  <a:pt x="7193" y="185762"/>
                </a:lnTo>
                <a:lnTo>
                  <a:pt x="0" y="141149"/>
                </a:lnTo>
                <a:close/>
              </a:path>
            </a:pathLst>
          </a:custGeom>
          <a:ln w="19049">
            <a:solidFill>
              <a:srgbClr val="000000"/>
            </a:solidFill>
          </a:ln>
        </p:spPr>
        <p:txBody>
          <a:bodyPr wrap="square" lIns="0" tIns="0" rIns="0" bIns="0" rtlCol="0"/>
          <a:lstStyle/>
          <a:p>
            <a:endParaRPr/>
          </a:p>
        </p:txBody>
      </p:sp>
      <p:sp>
        <p:nvSpPr>
          <p:cNvPr id="30" name="object 30"/>
          <p:cNvSpPr/>
          <p:nvPr/>
        </p:nvSpPr>
        <p:spPr>
          <a:xfrm>
            <a:off x="4540245" y="3394046"/>
            <a:ext cx="282575" cy="282575"/>
          </a:xfrm>
          <a:custGeom>
            <a:avLst/>
            <a:gdLst/>
            <a:ahLst/>
            <a:cxnLst/>
            <a:rect l="l" t="t" r="r" b="b"/>
            <a:pathLst>
              <a:path w="282575" h="282575">
                <a:moveTo>
                  <a:pt x="141149" y="282299"/>
                </a:moveTo>
                <a:lnTo>
                  <a:pt x="96527" y="275103"/>
                </a:lnTo>
                <a:lnTo>
                  <a:pt x="57779" y="255064"/>
                </a:lnTo>
                <a:lnTo>
                  <a:pt x="27227" y="224508"/>
                </a:lnTo>
                <a:lnTo>
                  <a:pt x="7193" y="185762"/>
                </a:lnTo>
                <a:lnTo>
                  <a:pt x="0" y="141149"/>
                </a:lnTo>
                <a:lnTo>
                  <a:pt x="7193" y="96537"/>
                </a:lnTo>
                <a:lnTo>
                  <a:pt x="27227" y="57790"/>
                </a:lnTo>
                <a:lnTo>
                  <a:pt x="57779" y="27235"/>
                </a:lnTo>
                <a:lnTo>
                  <a:pt x="96527" y="7196"/>
                </a:lnTo>
                <a:lnTo>
                  <a:pt x="141149" y="0"/>
                </a:lnTo>
                <a:lnTo>
                  <a:pt x="168809" y="2737"/>
                </a:lnTo>
                <a:lnTo>
                  <a:pt x="219449" y="23719"/>
                </a:lnTo>
                <a:lnTo>
                  <a:pt x="258579" y="62849"/>
                </a:lnTo>
                <a:lnTo>
                  <a:pt x="279561" y="113490"/>
                </a:lnTo>
                <a:lnTo>
                  <a:pt x="282299" y="141149"/>
                </a:lnTo>
                <a:lnTo>
                  <a:pt x="275103" y="185762"/>
                </a:lnTo>
                <a:lnTo>
                  <a:pt x="255064" y="224508"/>
                </a:lnTo>
                <a:lnTo>
                  <a:pt x="224508" y="255064"/>
                </a:lnTo>
                <a:lnTo>
                  <a:pt x="185762" y="275103"/>
                </a:lnTo>
                <a:lnTo>
                  <a:pt x="141149" y="282299"/>
                </a:lnTo>
                <a:close/>
              </a:path>
            </a:pathLst>
          </a:custGeom>
          <a:solidFill>
            <a:srgbClr val="C8DAF7"/>
          </a:solidFill>
        </p:spPr>
        <p:txBody>
          <a:bodyPr wrap="square" lIns="0" tIns="0" rIns="0" bIns="0" rtlCol="0"/>
          <a:lstStyle/>
          <a:p>
            <a:endParaRPr/>
          </a:p>
        </p:txBody>
      </p:sp>
      <p:sp>
        <p:nvSpPr>
          <p:cNvPr id="31" name="object 31"/>
          <p:cNvSpPr/>
          <p:nvPr/>
        </p:nvSpPr>
        <p:spPr>
          <a:xfrm>
            <a:off x="4540245" y="3394046"/>
            <a:ext cx="282575" cy="282575"/>
          </a:xfrm>
          <a:custGeom>
            <a:avLst/>
            <a:gdLst/>
            <a:ahLst/>
            <a:cxnLst/>
            <a:rect l="l" t="t" r="r" b="b"/>
            <a:pathLst>
              <a:path w="282575" h="282575">
                <a:moveTo>
                  <a:pt x="0" y="141149"/>
                </a:moveTo>
                <a:lnTo>
                  <a:pt x="7193" y="96537"/>
                </a:lnTo>
                <a:lnTo>
                  <a:pt x="27227" y="57790"/>
                </a:lnTo>
                <a:lnTo>
                  <a:pt x="57779" y="27235"/>
                </a:lnTo>
                <a:lnTo>
                  <a:pt x="96527" y="7196"/>
                </a:lnTo>
                <a:lnTo>
                  <a:pt x="141149" y="0"/>
                </a:lnTo>
                <a:lnTo>
                  <a:pt x="195155" y="10746"/>
                </a:lnTo>
                <a:lnTo>
                  <a:pt x="240949" y="41349"/>
                </a:lnTo>
                <a:lnTo>
                  <a:pt x="271552" y="87143"/>
                </a:lnTo>
                <a:lnTo>
                  <a:pt x="282299" y="141149"/>
                </a:lnTo>
                <a:lnTo>
                  <a:pt x="275103" y="185762"/>
                </a:lnTo>
                <a:lnTo>
                  <a:pt x="255064" y="224508"/>
                </a:lnTo>
                <a:lnTo>
                  <a:pt x="224508" y="255064"/>
                </a:lnTo>
                <a:lnTo>
                  <a:pt x="185762" y="275103"/>
                </a:lnTo>
                <a:lnTo>
                  <a:pt x="141149" y="282299"/>
                </a:lnTo>
                <a:lnTo>
                  <a:pt x="96527" y="275103"/>
                </a:lnTo>
                <a:lnTo>
                  <a:pt x="57779" y="255064"/>
                </a:lnTo>
                <a:lnTo>
                  <a:pt x="27227" y="224508"/>
                </a:lnTo>
                <a:lnTo>
                  <a:pt x="7193" y="185762"/>
                </a:lnTo>
                <a:lnTo>
                  <a:pt x="0" y="141149"/>
                </a:lnTo>
                <a:close/>
              </a:path>
            </a:pathLst>
          </a:custGeom>
          <a:ln w="19049">
            <a:solidFill>
              <a:srgbClr val="000000"/>
            </a:solidFill>
          </a:ln>
        </p:spPr>
        <p:txBody>
          <a:bodyPr wrap="square" lIns="0" tIns="0" rIns="0" bIns="0" rtlCol="0"/>
          <a:lstStyle/>
          <a:p>
            <a:endParaRPr/>
          </a:p>
        </p:txBody>
      </p:sp>
      <p:sp>
        <p:nvSpPr>
          <p:cNvPr id="32" name="object 32"/>
          <p:cNvSpPr/>
          <p:nvPr/>
        </p:nvSpPr>
        <p:spPr>
          <a:xfrm>
            <a:off x="4921245" y="3394046"/>
            <a:ext cx="282575" cy="282575"/>
          </a:xfrm>
          <a:custGeom>
            <a:avLst/>
            <a:gdLst/>
            <a:ahLst/>
            <a:cxnLst/>
            <a:rect l="l" t="t" r="r" b="b"/>
            <a:pathLst>
              <a:path w="282575" h="282575">
                <a:moveTo>
                  <a:pt x="141149" y="282299"/>
                </a:moveTo>
                <a:lnTo>
                  <a:pt x="96527" y="275103"/>
                </a:lnTo>
                <a:lnTo>
                  <a:pt x="57779" y="255064"/>
                </a:lnTo>
                <a:lnTo>
                  <a:pt x="27227" y="224508"/>
                </a:lnTo>
                <a:lnTo>
                  <a:pt x="7193" y="185762"/>
                </a:lnTo>
                <a:lnTo>
                  <a:pt x="0" y="141149"/>
                </a:lnTo>
                <a:lnTo>
                  <a:pt x="7193" y="96537"/>
                </a:lnTo>
                <a:lnTo>
                  <a:pt x="27227" y="57790"/>
                </a:lnTo>
                <a:lnTo>
                  <a:pt x="57779" y="27235"/>
                </a:lnTo>
                <a:lnTo>
                  <a:pt x="96527" y="7196"/>
                </a:lnTo>
                <a:lnTo>
                  <a:pt x="141149" y="0"/>
                </a:lnTo>
                <a:lnTo>
                  <a:pt x="168809" y="2737"/>
                </a:lnTo>
                <a:lnTo>
                  <a:pt x="219449" y="23719"/>
                </a:lnTo>
                <a:lnTo>
                  <a:pt x="258579" y="62849"/>
                </a:lnTo>
                <a:lnTo>
                  <a:pt x="279561" y="113490"/>
                </a:lnTo>
                <a:lnTo>
                  <a:pt x="282299" y="141149"/>
                </a:lnTo>
                <a:lnTo>
                  <a:pt x="275103" y="185762"/>
                </a:lnTo>
                <a:lnTo>
                  <a:pt x="255064" y="224508"/>
                </a:lnTo>
                <a:lnTo>
                  <a:pt x="224508" y="255064"/>
                </a:lnTo>
                <a:lnTo>
                  <a:pt x="185762" y="275103"/>
                </a:lnTo>
                <a:lnTo>
                  <a:pt x="141149" y="282299"/>
                </a:lnTo>
                <a:close/>
              </a:path>
            </a:pathLst>
          </a:custGeom>
          <a:solidFill>
            <a:srgbClr val="C8DAF7"/>
          </a:solidFill>
        </p:spPr>
        <p:txBody>
          <a:bodyPr wrap="square" lIns="0" tIns="0" rIns="0" bIns="0" rtlCol="0"/>
          <a:lstStyle/>
          <a:p>
            <a:endParaRPr/>
          </a:p>
        </p:txBody>
      </p:sp>
      <p:sp>
        <p:nvSpPr>
          <p:cNvPr id="33" name="object 33"/>
          <p:cNvSpPr/>
          <p:nvPr/>
        </p:nvSpPr>
        <p:spPr>
          <a:xfrm>
            <a:off x="4921245" y="3394046"/>
            <a:ext cx="282575" cy="282575"/>
          </a:xfrm>
          <a:custGeom>
            <a:avLst/>
            <a:gdLst/>
            <a:ahLst/>
            <a:cxnLst/>
            <a:rect l="l" t="t" r="r" b="b"/>
            <a:pathLst>
              <a:path w="282575" h="282575">
                <a:moveTo>
                  <a:pt x="0" y="141149"/>
                </a:moveTo>
                <a:lnTo>
                  <a:pt x="7193" y="96537"/>
                </a:lnTo>
                <a:lnTo>
                  <a:pt x="27227" y="57790"/>
                </a:lnTo>
                <a:lnTo>
                  <a:pt x="57779" y="27235"/>
                </a:lnTo>
                <a:lnTo>
                  <a:pt x="96527" y="7196"/>
                </a:lnTo>
                <a:lnTo>
                  <a:pt x="141149" y="0"/>
                </a:lnTo>
                <a:lnTo>
                  <a:pt x="195155" y="10746"/>
                </a:lnTo>
                <a:lnTo>
                  <a:pt x="240949" y="41349"/>
                </a:lnTo>
                <a:lnTo>
                  <a:pt x="271552" y="87143"/>
                </a:lnTo>
                <a:lnTo>
                  <a:pt x="282299" y="141149"/>
                </a:lnTo>
                <a:lnTo>
                  <a:pt x="275103" y="185762"/>
                </a:lnTo>
                <a:lnTo>
                  <a:pt x="255064" y="224508"/>
                </a:lnTo>
                <a:lnTo>
                  <a:pt x="224508" y="255064"/>
                </a:lnTo>
                <a:lnTo>
                  <a:pt x="185762" y="275103"/>
                </a:lnTo>
                <a:lnTo>
                  <a:pt x="141149" y="282299"/>
                </a:lnTo>
                <a:lnTo>
                  <a:pt x="96527" y="275103"/>
                </a:lnTo>
                <a:lnTo>
                  <a:pt x="57779" y="255064"/>
                </a:lnTo>
                <a:lnTo>
                  <a:pt x="27227" y="224508"/>
                </a:lnTo>
                <a:lnTo>
                  <a:pt x="7193" y="185762"/>
                </a:lnTo>
                <a:lnTo>
                  <a:pt x="0" y="141149"/>
                </a:lnTo>
                <a:close/>
              </a:path>
            </a:pathLst>
          </a:custGeom>
          <a:ln w="19049">
            <a:solidFill>
              <a:srgbClr val="000000"/>
            </a:solidFill>
          </a:ln>
        </p:spPr>
        <p:txBody>
          <a:bodyPr wrap="square" lIns="0" tIns="0" rIns="0" bIns="0" rtlCol="0"/>
          <a:lstStyle/>
          <a:p>
            <a:endParaRPr/>
          </a:p>
        </p:txBody>
      </p:sp>
      <p:sp>
        <p:nvSpPr>
          <p:cNvPr id="34" name="object 34"/>
          <p:cNvSpPr/>
          <p:nvPr/>
        </p:nvSpPr>
        <p:spPr>
          <a:xfrm>
            <a:off x="5302244" y="3394046"/>
            <a:ext cx="282575" cy="282575"/>
          </a:xfrm>
          <a:custGeom>
            <a:avLst/>
            <a:gdLst/>
            <a:ahLst/>
            <a:cxnLst/>
            <a:rect l="l" t="t" r="r" b="b"/>
            <a:pathLst>
              <a:path w="282575" h="282575">
                <a:moveTo>
                  <a:pt x="141149" y="282299"/>
                </a:moveTo>
                <a:lnTo>
                  <a:pt x="96527" y="275103"/>
                </a:lnTo>
                <a:lnTo>
                  <a:pt x="57779" y="255064"/>
                </a:lnTo>
                <a:lnTo>
                  <a:pt x="27227" y="224508"/>
                </a:lnTo>
                <a:lnTo>
                  <a:pt x="7193" y="185762"/>
                </a:lnTo>
                <a:lnTo>
                  <a:pt x="0" y="141149"/>
                </a:lnTo>
                <a:lnTo>
                  <a:pt x="7193" y="96537"/>
                </a:lnTo>
                <a:lnTo>
                  <a:pt x="27227" y="57790"/>
                </a:lnTo>
                <a:lnTo>
                  <a:pt x="57779" y="27235"/>
                </a:lnTo>
                <a:lnTo>
                  <a:pt x="96527" y="7196"/>
                </a:lnTo>
                <a:lnTo>
                  <a:pt x="141149" y="0"/>
                </a:lnTo>
                <a:lnTo>
                  <a:pt x="168809" y="2737"/>
                </a:lnTo>
                <a:lnTo>
                  <a:pt x="219449" y="23719"/>
                </a:lnTo>
                <a:lnTo>
                  <a:pt x="258579" y="62849"/>
                </a:lnTo>
                <a:lnTo>
                  <a:pt x="279561" y="113490"/>
                </a:lnTo>
                <a:lnTo>
                  <a:pt x="282299" y="141149"/>
                </a:lnTo>
                <a:lnTo>
                  <a:pt x="275103" y="185762"/>
                </a:lnTo>
                <a:lnTo>
                  <a:pt x="255064" y="224508"/>
                </a:lnTo>
                <a:lnTo>
                  <a:pt x="224508" y="255064"/>
                </a:lnTo>
                <a:lnTo>
                  <a:pt x="185762" y="275103"/>
                </a:lnTo>
                <a:lnTo>
                  <a:pt x="141149" y="282299"/>
                </a:lnTo>
                <a:close/>
              </a:path>
            </a:pathLst>
          </a:custGeom>
          <a:solidFill>
            <a:srgbClr val="C8DAF7"/>
          </a:solidFill>
        </p:spPr>
        <p:txBody>
          <a:bodyPr wrap="square" lIns="0" tIns="0" rIns="0" bIns="0" rtlCol="0"/>
          <a:lstStyle/>
          <a:p>
            <a:endParaRPr/>
          </a:p>
        </p:txBody>
      </p:sp>
      <p:sp>
        <p:nvSpPr>
          <p:cNvPr id="35" name="object 35"/>
          <p:cNvSpPr/>
          <p:nvPr/>
        </p:nvSpPr>
        <p:spPr>
          <a:xfrm>
            <a:off x="5302244" y="3394046"/>
            <a:ext cx="282575" cy="282575"/>
          </a:xfrm>
          <a:custGeom>
            <a:avLst/>
            <a:gdLst/>
            <a:ahLst/>
            <a:cxnLst/>
            <a:rect l="l" t="t" r="r" b="b"/>
            <a:pathLst>
              <a:path w="282575" h="282575">
                <a:moveTo>
                  <a:pt x="0" y="141149"/>
                </a:moveTo>
                <a:lnTo>
                  <a:pt x="7193" y="96537"/>
                </a:lnTo>
                <a:lnTo>
                  <a:pt x="27227" y="57790"/>
                </a:lnTo>
                <a:lnTo>
                  <a:pt x="57779" y="27235"/>
                </a:lnTo>
                <a:lnTo>
                  <a:pt x="96527" y="7196"/>
                </a:lnTo>
                <a:lnTo>
                  <a:pt x="141149" y="0"/>
                </a:lnTo>
                <a:lnTo>
                  <a:pt x="195155" y="10746"/>
                </a:lnTo>
                <a:lnTo>
                  <a:pt x="240949" y="41349"/>
                </a:lnTo>
                <a:lnTo>
                  <a:pt x="271552" y="87143"/>
                </a:lnTo>
                <a:lnTo>
                  <a:pt x="282299" y="141149"/>
                </a:lnTo>
                <a:lnTo>
                  <a:pt x="275103" y="185762"/>
                </a:lnTo>
                <a:lnTo>
                  <a:pt x="255064" y="224508"/>
                </a:lnTo>
                <a:lnTo>
                  <a:pt x="224508" y="255064"/>
                </a:lnTo>
                <a:lnTo>
                  <a:pt x="185762" y="275103"/>
                </a:lnTo>
                <a:lnTo>
                  <a:pt x="141149" y="282299"/>
                </a:lnTo>
                <a:lnTo>
                  <a:pt x="96527" y="275103"/>
                </a:lnTo>
                <a:lnTo>
                  <a:pt x="57779" y="255064"/>
                </a:lnTo>
                <a:lnTo>
                  <a:pt x="27227" y="224508"/>
                </a:lnTo>
                <a:lnTo>
                  <a:pt x="7193" y="185762"/>
                </a:lnTo>
                <a:lnTo>
                  <a:pt x="0" y="141149"/>
                </a:lnTo>
                <a:close/>
              </a:path>
            </a:pathLst>
          </a:custGeom>
          <a:ln w="19049">
            <a:solidFill>
              <a:srgbClr val="000000"/>
            </a:solidFill>
          </a:ln>
        </p:spPr>
        <p:txBody>
          <a:bodyPr wrap="square" lIns="0" tIns="0" rIns="0" bIns="0" rtlCol="0"/>
          <a:lstStyle/>
          <a:p>
            <a:endParaRPr/>
          </a:p>
        </p:txBody>
      </p:sp>
      <p:sp>
        <p:nvSpPr>
          <p:cNvPr id="36" name="object 36"/>
          <p:cNvSpPr txBox="1"/>
          <p:nvPr/>
        </p:nvSpPr>
        <p:spPr>
          <a:xfrm>
            <a:off x="6319986" y="3067851"/>
            <a:ext cx="364490" cy="391160"/>
          </a:xfrm>
          <a:prstGeom prst="rect">
            <a:avLst/>
          </a:prstGeom>
        </p:spPr>
        <p:txBody>
          <a:bodyPr vert="horz" wrap="square" lIns="0" tIns="12700" rIns="0" bIns="0" rtlCol="0">
            <a:spAutoFit/>
          </a:bodyPr>
          <a:lstStyle/>
          <a:p>
            <a:pPr marL="12700">
              <a:spcBef>
                <a:spcPts val="100"/>
              </a:spcBef>
            </a:pPr>
            <a:r>
              <a:rPr sz="2400" spc="-5" dirty="0">
                <a:latin typeface="Arial"/>
                <a:cs typeface="Arial"/>
              </a:rPr>
              <a:t>28</a:t>
            </a:r>
            <a:endParaRPr sz="2400">
              <a:latin typeface="Arial"/>
              <a:cs typeface="Arial"/>
            </a:endParaRPr>
          </a:p>
        </p:txBody>
      </p:sp>
      <p:sp>
        <p:nvSpPr>
          <p:cNvPr id="37" name="object 37"/>
          <p:cNvSpPr txBox="1"/>
          <p:nvPr/>
        </p:nvSpPr>
        <p:spPr>
          <a:xfrm>
            <a:off x="5894667" y="4535804"/>
            <a:ext cx="364490" cy="391160"/>
          </a:xfrm>
          <a:prstGeom prst="rect">
            <a:avLst/>
          </a:prstGeom>
        </p:spPr>
        <p:txBody>
          <a:bodyPr vert="horz" wrap="square" lIns="0" tIns="12700" rIns="0" bIns="0" rtlCol="0">
            <a:spAutoFit/>
          </a:bodyPr>
          <a:lstStyle/>
          <a:p>
            <a:pPr marL="12700">
              <a:spcBef>
                <a:spcPts val="100"/>
              </a:spcBef>
            </a:pPr>
            <a:r>
              <a:rPr sz="2400" spc="-5" dirty="0">
                <a:latin typeface="Arial"/>
                <a:cs typeface="Arial"/>
              </a:rPr>
              <a:t>28</a:t>
            </a:r>
            <a:endParaRPr sz="2400">
              <a:latin typeface="Arial"/>
              <a:cs typeface="Arial"/>
            </a:endParaRPr>
          </a:p>
        </p:txBody>
      </p:sp>
      <p:sp>
        <p:nvSpPr>
          <p:cNvPr id="38" name="object 38"/>
          <p:cNvSpPr txBox="1"/>
          <p:nvPr/>
        </p:nvSpPr>
        <p:spPr>
          <a:xfrm>
            <a:off x="7371792" y="2956182"/>
            <a:ext cx="3060700" cy="1128395"/>
          </a:xfrm>
          <a:prstGeom prst="rect">
            <a:avLst/>
          </a:prstGeom>
        </p:spPr>
        <p:txBody>
          <a:bodyPr vert="horz" wrap="square" lIns="0" tIns="12700" rIns="0" bIns="0" rtlCol="0">
            <a:spAutoFit/>
          </a:bodyPr>
          <a:lstStyle/>
          <a:p>
            <a:pPr marL="12700">
              <a:spcBef>
                <a:spcPts val="100"/>
              </a:spcBef>
            </a:pPr>
            <a:r>
              <a:rPr spc="-5" dirty="0">
                <a:latin typeface="Arial"/>
                <a:cs typeface="Arial"/>
              </a:rPr>
              <a:t>E.g. with </a:t>
            </a:r>
            <a:r>
              <a:rPr dirty="0">
                <a:latin typeface="Arial"/>
                <a:cs typeface="Arial"/>
              </a:rPr>
              <a:t>5</a:t>
            </a:r>
            <a:r>
              <a:rPr spc="-25" dirty="0">
                <a:latin typeface="Arial"/>
                <a:cs typeface="Arial"/>
              </a:rPr>
              <a:t> </a:t>
            </a:r>
            <a:r>
              <a:rPr spc="-5" dirty="0">
                <a:latin typeface="Arial"/>
                <a:cs typeface="Arial"/>
              </a:rPr>
              <a:t>filters,</a:t>
            </a:r>
            <a:endParaRPr>
              <a:latin typeface="Arial"/>
              <a:cs typeface="Arial"/>
            </a:endParaRPr>
          </a:p>
          <a:p>
            <a:pPr marL="12700" marR="5080">
              <a:lnSpc>
                <a:spcPct val="100699"/>
              </a:lnSpc>
            </a:pPr>
            <a:r>
              <a:rPr spc="-5" dirty="0">
                <a:latin typeface="Arial"/>
                <a:cs typeface="Arial"/>
              </a:rPr>
              <a:t>CONV layer </a:t>
            </a:r>
            <a:r>
              <a:rPr dirty="0">
                <a:latin typeface="Arial"/>
                <a:cs typeface="Arial"/>
              </a:rPr>
              <a:t>consists </a:t>
            </a:r>
            <a:r>
              <a:rPr spc="-5" dirty="0">
                <a:latin typeface="Arial"/>
                <a:cs typeface="Arial"/>
              </a:rPr>
              <a:t>of  neurons arranged in </a:t>
            </a:r>
            <a:r>
              <a:rPr dirty="0">
                <a:latin typeface="Arial"/>
                <a:cs typeface="Arial"/>
              </a:rPr>
              <a:t>a </a:t>
            </a:r>
            <a:r>
              <a:rPr spc="-5" dirty="0">
                <a:latin typeface="Arial"/>
                <a:cs typeface="Arial"/>
              </a:rPr>
              <a:t>3D grid  </a:t>
            </a:r>
            <a:r>
              <a:rPr dirty="0">
                <a:latin typeface="Arial"/>
                <a:cs typeface="Arial"/>
              </a:rPr>
              <a:t>(28x28x5)</a:t>
            </a:r>
            <a:endParaRPr>
              <a:latin typeface="Arial"/>
              <a:cs typeface="Arial"/>
            </a:endParaRPr>
          </a:p>
        </p:txBody>
      </p:sp>
      <p:sp>
        <p:nvSpPr>
          <p:cNvPr id="39" name="object 39"/>
          <p:cNvSpPr txBox="1"/>
          <p:nvPr/>
        </p:nvSpPr>
        <p:spPr>
          <a:xfrm>
            <a:off x="7371792" y="4337305"/>
            <a:ext cx="3186430" cy="852169"/>
          </a:xfrm>
          <a:prstGeom prst="rect">
            <a:avLst/>
          </a:prstGeom>
        </p:spPr>
        <p:txBody>
          <a:bodyPr vert="horz" wrap="square" lIns="0" tIns="10795" rIns="0" bIns="0" rtlCol="0">
            <a:spAutoFit/>
          </a:bodyPr>
          <a:lstStyle/>
          <a:p>
            <a:pPr marL="12700" marR="5080">
              <a:lnSpc>
                <a:spcPct val="100699"/>
              </a:lnSpc>
              <a:spcBef>
                <a:spcPts val="85"/>
              </a:spcBef>
            </a:pPr>
            <a:r>
              <a:rPr spc="-5" dirty="0">
                <a:latin typeface="Arial"/>
                <a:cs typeface="Arial"/>
              </a:rPr>
              <a:t>There will be </a:t>
            </a:r>
            <a:r>
              <a:rPr dirty="0">
                <a:latin typeface="Arial"/>
                <a:cs typeface="Arial"/>
              </a:rPr>
              <a:t>5 </a:t>
            </a:r>
            <a:r>
              <a:rPr spc="-5" dirty="0">
                <a:latin typeface="Arial"/>
                <a:cs typeface="Arial"/>
              </a:rPr>
              <a:t>different  neurons all looking at the </a:t>
            </a:r>
            <a:r>
              <a:rPr dirty="0">
                <a:latin typeface="Arial"/>
                <a:cs typeface="Arial"/>
              </a:rPr>
              <a:t>same  region </a:t>
            </a:r>
            <a:r>
              <a:rPr spc="-5" dirty="0">
                <a:latin typeface="Arial"/>
                <a:cs typeface="Arial"/>
              </a:rPr>
              <a:t>in the input</a:t>
            </a:r>
            <a:r>
              <a:rPr spc="-40" dirty="0">
                <a:latin typeface="Arial"/>
                <a:cs typeface="Arial"/>
              </a:rPr>
              <a:t> </a:t>
            </a:r>
            <a:r>
              <a:rPr dirty="0">
                <a:latin typeface="Arial"/>
                <a:cs typeface="Arial"/>
              </a:rPr>
              <a:t>volume</a:t>
            </a:r>
            <a:endParaRPr>
              <a:latin typeface="Arial"/>
              <a:cs typeface="Arial"/>
            </a:endParaRPr>
          </a:p>
        </p:txBody>
      </p:sp>
      <p:sp>
        <p:nvSpPr>
          <p:cNvPr id="40" name="object 40"/>
          <p:cNvSpPr txBox="1"/>
          <p:nvPr/>
        </p:nvSpPr>
        <p:spPr>
          <a:xfrm>
            <a:off x="4203757" y="5017634"/>
            <a:ext cx="153035" cy="299720"/>
          </a:xfrm>
          <a:prstGeom prst="rect">
            <a:avLst/>
          </a:prstGeom>
        </p:spPr>
        <p:txBody>
          <a:bodyPr vert="horz" wrap="square" lIns="0" tIns="12700" rIns="0" bIns="0" rtlCol="0">
            <a:spAutoFit/>
          </a:bodyPr>
          <a:lstStyle/>
          <a:p>
            <a:pPr marL="12700">
              <a:spcBef>
                <a:spcPts val="100"/>
              </a:spcBef>
            </a:pPr>
            <a:r>
              <a:rPr dirty="0">
                <a:latin typeface="Arial"/>
                <a:cs typeface="Arial"/>
              </a:rPr>
              <a:t>5</a:t>
            </a:r>
            <a:endParaRPr>
              <a:latin typeface="Arial"/>
              <a:cs typeface="Arial"/>
            </a:endParaRPr>
          </a:p>
        </p:txBody>
      </p:sp>
      <p:sp>
        <p:nvSpPr>
          <p:cNvPr id="41" name="object 41"/>
          <p:cNvSpPr/>
          <p:nvPr/>
        </p:nvSpPr>
        <p:spPr>
          <a:xfrm>
            <a:off x="3274866" y="2891997"/>
            <a:ext cx="2138045" cy="2138045"/>
          </a:xfrm>
          <a:custGeom>
            <a:avLst/>
            <a:gdLst/>
            <a:ahLst/>
            <a:cxnLst/>
            <a:rect l="l" t="t" r="r" b="b"/>
            <a:pathLst>
              <a:path w="2138045" h="2138045">
                <a:moveTo>
                  <a:pt x="0" y="0"/>
                </a:moveTo>
                <a:lnTo>
                  <a:pt x="2137953" y="0"/>
                </a:lnTo>
                <a:lnTo>
                  <a:pt x="2137953" y="2137945"/>
                </a:lnTo>
                <a:lnTo>
                  <a:pt x="0" y="2137945"/>
                </a:lnTo>
                <a:lnTo>
                  <a:pt x="0" y="0"/>
                </a:lnTo>
                <a:close/>
              </a:path>
            </a:pathLst>
          </a:custGeom>
          <a:solidFill>
            <a:srgbClr val="C8DAF7">
              <a:alpha val="42689"/>
            </a:srgbClr>
          </a:solidFill>
        </p:spPr>
        <p:txBody>
          <a:bodyPr wrap="square" lIns="0" tIns="0" rIns="0" bIns="0" rtlCol="0"/>
          <a:lstStyle/>
          <a:p>
            <a:endParaRPr/>
          </a:p>
        </p:txBody>
      </p:sp>
      <p:sp>
        <p:nvSpPr>
          <p:cNvPr id="42" name="object 42"/>
          <p:cNvSpPr/>
          <p:nvPr/>
        </p:nvSpPr>
        <p:spPr>
          <a:xfrm>
            <a:off x="5412819" y="2179347"/>
            <a:ext cx="713105" cy="2851150"/>
          </a:xfrm>
          <a:custGeom>
            <a:avLst/>
            <a:gdLst/>
            <a:ahLst/>
            <a:cxnLst/>
            <a:rect l="l" t="t" r="r" b="b"/>
            <a:pathLst>
              <a:path w="713104" h="2851150">
                <a:moveTo>
                  <a:pt x="0" y="2850594"/>
                </a:moveTo>
                <a:lnTo>
                  <a:pt x="0" y="712648"/>
                </a:lnTo>
                <a:lnTo>
                  <a:pt x="712648" y="0"/>
                </a:lnTo>
                <a:lnTo>
                  <a:pt x="712648" y="2137945"/>
                </a:lnTo>
                <a:lnTo>
                  <a:pt x="0" y="2850594"/>
                </a:lnTo>
                <a:close/>
              </a:path>
            </a:pathLst>
          </a:custGeom>
          <a:solidFill>
            <a:srgbClr val="A0AEC6">
              <a:alpha val="42689"/>
            </a:srgbClr>
          </a:solidFill>
        </p:spPr>
        <p:txBody>
          <a:bodyPr wrap="square" lIns="0" tIns="0" rIns="0" bIns="0" rtlCol="0"/>
          <a:lstStyle/>
          <a:p>
            <a:endParaRPr/>
          </a:p>
        </p:txBody>
      </p:sp>
      <p:sp>
        <p:nvSpPr>
          <p:cNvPr id="43" name="object 43"/>
          <p:cNvSpPr/>
          <p:nvPr/>
        </p:nvSpPr>
        <p:spPr>
          <a:xfrm>
            <a:off x="3274864" y="2179349"/>
            <a:ext cx="2851150" cy="713105"/>
          </a:xfrm>
          <a:custGeom>
            <a:avLst/>
            <a:gdLst/>
            <a:ahLst/>
            <a:cxnLst/>
            <a:rect l="l" t="t" r="r" b="b"/>
            <a:pathLst>
              <a:path w="2851150" h="713105">
                <a:moveTo>
                  <a:pt x="2137953" y="712648"/>
                </a:moveTo>
                <a:lnTo>
                  <a:pt x="0" y="712648"/>
                </a:lnTo>
                <a:lnTo>
                  <a:pt x="712648" y="0"/>
                </a:lnTo>
                <a:lnTo>
                  <a:pt x="2850601" y="0"/>
                </a:lnTo>
                <a:lnTo>
                  <a:pt x="2137953" y="712648"/>
                </a:lnTo>
                <a:close/>
              </a:path>
            </a:pathLst>
          </a:custGeom>
          <a:solidFill>
            <a:srgbClr val="D3E1F9">
              <a:alpha val="42689"/>
            </a:srgbClr>
          </a:solidFill>
        </p:spPr>
        <p:txBody>
          <a:bodyPr wrap="square" lIns="0" tIns="0" rIns="0" bIns="0" rtlCol="0"/>
          <a:lstStyle/>
          <a:p>
            <a:endParaRPr/>
          </a:p>
        </p:txBody>
      </p:sp>
      <p:sp>
        <p:nvSpPr>
          <p:cNvPr id="44" name="object 44"/>
          <p:cNvSpPr/>
          <p:nvPr/>
        </p:nvSpPr>
        <p:spPr>
          <a:xfrm>
            <a:off x="3274864" y="2179347"/>
            <a:ext cx="2851150" cy="2851150"/>
          </a:xfrm>
          <a:custGeom>
            <a:avLst/>
            <a:gdLst/>
            <a:ahLst/>
            <a:cxnLst/>
            <a:rect l="l" t="t" r="r" b="b"/>
            <a:pathLst>
              <a:path w="2851150" h="2851150">
                <a:moveTo>
                  <a:pt x="0" y="712648"/>
                </a:moveTo>
                <a:lnTo>
                  <a:pt x="712648" y="0"/>
                </a:lnTo>
                <a:lnTo>
                  <a:pt x="2850601" y="0"/>
                </a:lnTo>
                <a:lnTo>
                  <a:pt x="2850601" y="2137945"/>
                </a:lnTo>
                <a:lnTo>
                  <a:pt x="2137953" y="2850594"/>
                </a:lnTo>
                <a:lnTo>
                  <a:pt x="0" y="2850594"/>
                </a:lnTo>
                <a:lnTo>
                  <a:pt x="0" y="712648"/>
                </a:lnTo>
                <a:close/>
              </a:path>
            </a:pathLst>
          </a:custGeom>
          <a:ln w="19049">
            <a:solidFill>
              <a:srgbClr val="000000"/>
            </a:solidFill>
          </a:ln>
        </p:spPr>
        <p:txBody>
          <a:bodyPr wrap="square" lIns="0" tIns="0" rIns="0" bIns="0" rtlCol="0"/>
          <a:lstStyle/>
          <a:p>
            <a:endParaRPr/>
          </a:p>
        </p:txBody>
      </p:sp>
      <p:sp>
        <p:nvSpPr>
          <p:cNvPr id="45" name="object 45"/>
          <p:cNvSpPr/>
          <p:nvPr/>
        </p:nvSpPr>
        <p:spPr>
          <a:xfrm>
            <a:off x="3274864" y="2179349"/>
            <a:ext cx="2851150" cy="713105"/>
          </a:xfrm>
          <a:custGeom>
            <a:avLst/>
            <a:gdLst/>
            <a:ahLst/>
            <a:cxnLst/>
            <a:rect l="l" t="t" r="r" b="b"/>
            <a:pathLst>
              <a:path w="2851150" h="713105">
                <a:moveTo>
                  <a:pt x="0" y="712648"/>
                </a:moveTo>
                <a:lnTo>
                  <a:pt x="2137953" y="712648"/>
                </a:lnTo>
                <a:lnTo>
                  <a:pt x="2850601" y="0"/>
                </a:lnTo>
              </a:path>
            </a:pathLst>
          </a:custGeom>
          <a:ln w="19049">
            <a:solidFill>
              <a:srgbClr val="000000"/>
            </a:solidFill>
          </a:ln>
        </p:spPr>
        <p:txBody>
          <a:bodyPr wrap="square" lIns="0" tIns="0" rIns="0" bIns="0" rtlCol="0"/>
          <a:lstStyle/>
          <a:p>
            <a:endParaRPr/>
          </a:p>
        </p:txBody>
      </p:sp>
      <p:sp>
        <p:nvSpPr>
          <p:cNvPr id="46" name="object 46"/>
          <p:cNvSpPr/>
          <p:nvPr/>
        </p:nvSpPr>
        <p:spPr>
          <a:xfrm>
            <a:off x="5412817" y="2891997"/>
            <a:ext cx="0" cy="2138045"/>
          </a:xfrm>
          <a:custGeom>
            <a:avLst/>
            <a:gdLst/>
            <a:ahLst/>
            <a:cxnLst/>
            <a:rect l="l" t="t" r="r" b="b"/>
            <a:pathLst>
              <a:path h="2138045">
                <a:moveTo>
                  <a:pt x="0" y="0"/>
                </a:moveTo>
                <a:lnTo>
                  <a:pt x="0" y="2137945"/>
                </a:lnTo>
              </a:path>
            </a:pathLst>
          </a:custGeom>
          <a:ln w="19049">
            <a:solidFill>
              <a:srgbClr val="000000"/>
            </a:solidFill>
          </a:ln>
        </p:spPr>
        <p:txBody>
          <a:bodyPr wrap="square" lIns="0" tIns="0" rIns="0" bIns="0" rtlCol="0"/>
          <a:lstStyle/>
          <a:p>
            <a:endParaRPr/>
          </a:p>
        </p:txBody>
      </p:sp>
      <p:sp>
        <p:nvSpPr>
          <p:cNvPr id="47" name="object 47"/>
          <p:cNvSpPr txBox="1"/>
          <p:nvPr/>
        </p:nvSpPr>
        <p:spPr>
          <a:xfrm>
            <a:off x="1681926"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Tree>
    <p:extLst>
      <p:ext uri="{BB962C8B-B14F-4D97-AF65-F5344CB8AC3E}">
        <p14:creationId xmlns:p14="http://schemas.microsoft.com/office/powerpoint/2010/main" val="194970874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97027" y="3449803"/>
            <a:ext cx="534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3072</a:t>
            </a:r>
            <a:endParaRPr>
              <a:latin typeface="Arial"/>
              <a:cs typeface="Arial"/>
            </a:endParaRPr>
          </a:p>
        </p:txBody>
      </p:sp>
      <p:sp>
        <p:nvSpPr>
          <p:cNvPr id="3" name="object 3"/>
          <p:cNvSpPr txBox="1"/>
          <p:nvPr/>
        </p:nvSpPr>
        <p:spPr>
          <a:xfrm>
            <a:off x="1697439" y="3177941"/>
            <a:ext cx="153035" cy="299720"/>
          </a:xfrm>
          <a:prstGeom prst="rect">
            <a:avLst/>
          </a:prstGeom>
        </p:spPr>
        <p:txBody>
          <a:bodyPr vert="horz" wrap="square" lIns="0" tIns="12700" rIns="0" bIns="0" rtlCol="0">
            <a:spAutoFit/>
          </a:bodyPr>
          <a:lstStyle/>
          <a:p>
            <a:pPr marL="12700">
              <a:spcBef>
                <a:spcPts val="100"/>
              </a:spcBef>
            </a:pPr>
            <a:r>
              <a:rPr dirty="0">
                <a:latin typeface="Arial"/>
                <a:cs typeface="Arial"/>
              </a:rPr>
              <a:t>1</a:t>
            </a:r>
            <a:endParaRPr>
              <a:latin typeface="Arial"/>
              <a:cs typeface="Arial"/>
            </a:endParaRPr>
          </a:p>
        </p:txBody>
      </p:sp>
      <p:sp>
        <p:nvSpPr>
          <p:cNvPr id="4" name="object 4"/>
          <p:cNvSpPr txBox="1">
            <a:spLocks noGrp="1"/>
          </p:cNvSpPr>
          <p:nvPr>
            <p:ph type="title"/>
          </p:nvPr>
        </p:nvSpPr>
        <p:spPr>
          <a:xfrm>
            <a:off x="1597026" y="1007367"/>
            <a:ext cx="5694045" cy="566822"/>
          </a:xfrm>
          <a:prstGeom prst="rect">
            <a:avLst/>
          </a:prstGeom>
        </p:spPr>
        <p:txBody>
          <a:bodyPr vert="horz" wrap="square" lIns="0" tIns="12700" rIns="0" bIns="0" rtlCol="0" anchor="ctr">
            <a:spAutoFit/>
          </a:bodyPr>
          <a:lstStyle/>
          <a:p>
            <a:pPr marL="12700">
              <a:spcBef>
                <a:spcPts val="100"/>
              </a:spcBef>
            </a:pPr>
            <a:endParaRPr spc="-5" dirty="0"/>
          </a:p>
        </p:txBody>
      </p:sp>
      <p:sp>
        <p:nvSpPr>
          <p:cNvPr id="5" name="object 5"/>
          <p:cNvSpPr txBox="1"/>
          <p:nvPr/>
        </p:nvSpPr>
        <p:spPr>
          <a:xfrm>
            <a:off x="2348250" y="1762105"/>
            <a:ext cx="5045075" cy="391160"/>
          </a:xfrm>
          <a:prstGeom prst="rect">
            <a:avLst/>
          </a:prstGeom>
        </p:spPr>
        <p:txBody>
          <a:bodyPr vert="horz" wrap="square" lIns="0" tIns="12700" rIns="0" bIns="0" rtlCol="0">
            <a:spAutoFit/>
          </a:bodyPr>
          <a:lstStyle/>
          <a:p>
            <a:pPr marL="12700">
              <a:spcBef>
                <a:spcPts val="100"/>
              </a:spcBef>
            </a:pPr>
            <a:r>
              <a:rPr sz="2400" spc="-5" dirty="0">
                <a:latin typeface="Arial"/>
                <a:cs typeface="Arial"/>
              </a:rPr>
              <a:t>32x32x3 image </a:t>
            </a:r>
            <a:r>
              <a:rPr sz="2400" dirty="0">
                <a:latin typeface="Arial"/>
                <a:cs typeface="Arial"/>
              </a:rPr>
              <a:t>-&gt; stretch </a:t>
            </a:r>
            <a:r>
              <a:rPr sz="2400" spc="-5" dirty="0">
                <a:latin typeface="Arial"/>
                <a:cs typeface="Arial"/>
              </a:rPr>
              <a:t>to 3072 </a:t>
            </a:r>
            <a:r>
              <a:rPr sz="2400" dirty="0">
                <a:latin typeface="Arial"/>
                <a:cs typeface="Arial"/>
              </a:rPr>
              <a:t>x</a:t>
            </a:r>
            <a:r>
              <a:rPr sz="2400" spc="-100" dirty="0">
                <a:latin typeface="Arial"/>
                <a:cs typeface="Arial"/>
              </a:rPr>
              <a:t> </a:t>
            </a:r>
            <a:r>
              <a:rPr sz="2400" dirty="0">
                <a:latin typeface="Arial"/>
                <a:cs typeface="Arial"/>
              </a:rPr>
              <a:t>1</a:t>
            </a:r>
            <a:endParaRPr sz="2400">
              <a:latin typeface="Arial"/>
              <a:cs typeface="Arial"/>
            </a:endParaRPr>
          </a:p>
        </p:txBody>
      </p:sp>
      <p:sp>
        <p:nvSpPr>
          <p:cNvPr id="6" name="object 6"/>
          <p:cNvSpPr txBox="1"/>
          <p:nvPr/>
        </p:nvSpPr>
        <p:spPr>
          <a:xfrm>
            <a:off x="5713505" y="3321504"/>
            <a:ext cx="1029335" cy="575945"/>
          </a:xfrm>
          <a:prstGeom prst="rect">
            <a:avLst/>
          </a:prstGeom>
        </p:spPr>
        <p:txBody>
          <a:bodyPr vert="horz" wrap="square" lIns="0" tIns="12700" rIns="0" bIns="0" rtlCol="0">
            <a:spAutoFit/>
          </a:bodyPr>
          <a:lstStyle/>
          <a:p>
            <a:pPr algn="ctr">
              <a:spcBef>
                <a:spcPts val="100"/>
              </a:spcBef>
            </a:pPr>
            <a:r>
              <a:rPr spc="-5" dirty="0">
                <a:latin typeface="Arial"/>
                <a:cs typeface="Arial"/>
              </a:rPr>
              <a:t>10 </a:t>
            </a:r>
            <a:r>
              <a:rPr dirty="0">
                <a:latin typeface="Arial"/>
                <a:cs typeface="Arial"/>
              </a:rPr>
              <a:t>x</a:t>
            </a:r>
            <a:r>
              <a:rPr spc="-90" dirty="0">
                <a:latin typeface="Arial"/>
                <a:cs typeface="Arial"/>
              </a:rPr>
              <a:t> </a:t>
            </a:r>
            <a:r>
              <a:rPr spc="-5" dirty="0">
                <a:latin typeface="Arial"/>
                <a:cs typeface="Arial"/>
              </a:rPr>
              <a:t>3072</a:t>
            </a:r>
            <a:endParaRPr>
              <a:latin typeface="Arial"/>
              <a:cs typeface="Arial"/>
            </a:endParaRPr>
          </a:p>
          <a:p>
            <a:pPr algn="ctr">
              <a:spcBef>
                <a:spcPts val="15"/>
              </a:spcBef>
            </a:pPr>
            <a:r>
              <a:rPr spc="-5" dirty="0">
                <a:latin typeface="Arial"/>
                <a:cs typeface="Arial"/>
              </a:rPr>
              <a:t>weights</a:t>
            </a:r>
            <a:endParaRPr>
              <a:latin typeface="Arial"/>
              <a:cs typeface="Arial"/>
            </a:endParaRPr>
          </a:p>
        </p:txBody>
      </p:sp>
      <p:sp>
        <p:nvSpPr>
          <p:cNvPr id="7" name="object 7"/>
          <p:cNvSpPr txBox="1"/>
          <p:nvPr/>
        </p:nvSpPr>
        <p:spPr>
          <a:xfrm>
            <a:off x="8252814" y="2693636"/>
            <a:ext cx="1092200" cy="299720"/>
          </a:xfrm>
          <a:prstGeom prst="rect">
            <a:avLst/>
          </a:prstGeom>
        </p:spPr>
        <p:txBody>
          <a:bodyPr vert="horz" wrap="square" lIns="0" tIns="12700" rIns="0" bIns="0" rtlCol="0">
            <a:spAutoFit/>
          </a:bodyPr>
          <a:lstStyle/>
          <a:p>
            <a:pPr marL="12700">
              <a:spcBef>
                <a:spcPts val="100"/>
              </a:spcBef>
            </a:pPr>
            <a:r>
              <a:rPr b="1" spc="-5" dirty="0">
                <a:latin typeface="Arial"/>
                <a:cs typeface="Arial"/>
              </a:rPr>
              <a:t>activation</a:t>
            </a:r>
            <a:endParaRPr>
              <a:latin typeface="Arial"/>
              <a:cs typeface="Arial"/>
            </a:endParaRPr>
          </a:p>
        </p:txBody>
      </p:sp>
      <p:sp>
        <p:nvSpPr>
          <p:cNvPr id="8" name="object 8"/>
          <p:cNvSpPr/>
          <p:nvPr/>
        </p:nvSpPr>
        <p:spPr>
          <a:xfrm>
            <a:off x="7974437" y="3210745"/>
            <a:ext cx="1682114" cy="212090"/>
          </a:xfrm>
          <a:custGeom>
            <a:avLst/>
            <a:gdLst/>
            <a:ahLst/>
            <a:cxnLst/>
            <a:rect l="l" t="t" r="r" b="b"/>
            <a:pathLst>
              <a:path w="1682115" h="212089">
                <a:moveTo>
                  <a:pt x="0" y="0"/>
                </a:moveTo>
                <a:lnTo>
                  <a:pt x="1681721" y="0"/>
                </a:lnTo>
                <a:lnTo>
                  <a:pt x="1681721" y="211724"/>
                </a:lnTo>
                <a:lnTo>
                  <a:pt x="0" y="211724"/>
                </a:lnTo>
                <a:lnTo>
                  <a:pt x="0" y="0"/>
                </a:lnTo>
                <a:close/>
              </a:path>
            </a:pathLst>
          </a:custGeom>
          <a:solidFill>
            <a:srgbClr val="C8DAF7">
              <a:alpha val="42689"/>
            </a:srgbClr>
          </a:solidFill>
        </p:spPr>
        <p:txBody>
          <a:bodyPr wrap="square" lIns="0" tIns="0" rIns="0" bIns="0" rtlCol="0"/>
          <a:lstStyle/>
          <a:p>
            <a:endParaRPr/>
          </a:p>
        </p:txBody>
      </p:sp>
      <p:sp>
        <p:nvSpPr>
          <p:cNvPr id="9" name="object 9"/>
          <p:cNvSpPr/>
          <p:nvPr/>
        </p:nvSpPr>
        <p:spPr>
          <a:xfrm>
            <a:off x="9656158" y="3140172"/>
            <a:ext cx="71120" cy="282575"/>
          </a:xfrm>
          <a:custGeom>
            <a:avLst/>
            <a:gdLst/>
            <a:ahLst/>
            <a:cxnLst/>
            <a:rect l="l" t="t" r="r" b="b"/>
            <a:pathLst>
              <a:path w="71120" h="282575">
                <a:moveTo>
                  <a:pt x="0" y="282299"/>
                </a:moveTo>
                <a:lnTo>
                  <a:pt x="0" y="70574"/>
                </a:lnTo>
                <a:lnTo>
                  <a:pt x="70574" y="0"/>
                </a:lnTo>
                <a:lnTo>
                  <a:pt x="70574" y="211724"/>
                </a:lnTo>
                <a:lnTo>
                  <a:pt x="0" y="282299"/>
                </a:lnTo>
                <a:close/>
              </a:path>
            </a:pathLst>
          </a:custGeom>
          <a:solidFill>
            <a:srgbClr val="A0AEC6">
              <a:alpha val="42689"/>
            </a:srgbClr>
          </a:solidFill>
        </p:spPr>
        <p:txBody>
          <a:bodyPr wrap="square" lIns="0" tIns="0" rIns="0" bIns="0" rtlCol="0"/>
          <a:lstStyle/>
          <a:p>
            <a:endParaRPr/>
          </a:p>
        </p:txBody>
      </p:sp>
      <p:sp>
        <p:nvSpPr>
          <p:cNvPr id="10" name="object 10"/>
          <p:cNvSpPr/>
          <p:nvPr/>
        </p:nvSpPr>
        <p:spPr>
          <a:xfrm>
            <a:off x="7974437" y="3140170"/>
            <a:ext cx="1752600" cy="71120"/>
          </a:xfrm>
          <a:custGeom>
            <a:avLst/>
            <a:gdLst/>
            <a:ahLst/>
            <a:cxnLst/>
            <a:rect l="l" t="t" r="r" b="b"/>
            <a:pathLst>
              <a:path w="1752600" h="71119">
                <a:moveTo>
                  <a:pt x="1681721" y="70574"/>
                </a:moveTo>
                <a:lnTo>
                  <a:pt x="0" y="70574"/>
                </a:lnTo>
                <a:lnTo>
                  <a:pt x="70574" y="0"/>
                </a:lnTo>
                <a:lnTo>
                  <a:pt x="1752296" y="0"/>
                </a:lnTo>
                <a:lnTo>
                  <a:pt x="1681721" y="70574"/>
                </a:lnTo>
                <a:close/>
              </a:path>
            </a:pathLst>
          </a:custGeom>
          <a:solidFill>
            <a:srgbClr val="D3E1F9">
              <a:alpha val="42689"/>
            </a:srgbClr>
          </a:solidFill>
        </p:spPr>
        <p:txBody>
          <a:bodyPr wrap="square" lIns="0" tIns="0" rIns="0" bIns="0" rtlCol="0"/>
          <a:lstStyle/>
          <a:p>
            <a:endParaRPr/>
          </a:p>
        </p:txBody>
      </p:sp>
      <p:sp>
        <p:nvSpPr>
          <p:cNvPr id="11" name="object 11"/>
          <p:cNvSpPr/>
          <p:nvPr/>
        </p:nvSpPr>
        <p:spPr>
          <a:xfrm>
            <a:off x="7974436" y="3140172"/>
            <a:ext cx="1752600" cy="282575"/>
          </a:xfrm>
          <a:custGeom>
            <a:avLst/>
            <a:gdLst/>
            <a:ahLst/>
            <a:cxnLst/>
            <a:rect l="l" t="t" r="r" b="b"/>
            <a:pathLst>
              <a:path w="1752600" h="282575">
                <a:moveTo>
                  <a:pt x="0" y="70574"/>
                </a:moveTo>
                <a:lnTo>
                  <a:pt x="70574" y="0"/>
                </a:lnTo>
                <a:lnTo>
                  <a:pt x="1752296" y="0"/>
                </a:lnTo>
                <a:lnTo>
                  <a:pt x="1752296" y="211724"/>
                </a:lnTo>
                <a:lnTo>
                  <a:pt x="1681721" y="282299"/>
                </a:lnTo>
                <a:lnTo>
                  <a:pt x="0" y="282299"/>
                </a:lnTo>
                <a:lnTo>
                  <a:pt x="0" y="70574"/>
                </a:lnTo>
                <a:close/>
              </a:path>
            </a:pathLst>
          </a:custGeom>
          <a:ln w="19049">
            <a:solidFill>
              <a:srgbClr val="000000"/>
            </a:solidFill>
          </a:ln>
        </p:spPr>
        <p:txBody>
          <a:bodyPr wrap="square" lIns="0" tIns="0" rIns="0" bIns="0" rtlCol="0"/>
          <a:lstStyle/>
          <a:p>
            <a:endParaRPr/>
          </a:p>
        </p:txBody>
      </p:sp>
      <p:sp>
        <p:nvSpPr>
          <p:cNvPr id="12" name="object 12"/>
          <p:cNvSpPr/>
          <p:nvPr/>
        </p:nvSpPr>
        <p:spPr>
          <a:xfrm>
            <a:off x="7974436" y="3140170"/>
            <a:ext cx="1752600" cy="71120"/>
          </a:xfrm>
          <a:custGeom>
            <a:avLst/>
            <a:gdLst/>
            <a:ahLst/>
            <a:cxnLst/>
            <a:rect l="l" t="t" r="r" b="b"/>
            <a:pathLst>
              <a:path w="1752600" h="71119">
                <a:moveTo>
                  <a:pt x="0" y="70574"/>
                </a:moveTo>
                <a:lnTo>
                  <a:pt x="1681721" y="70574"/>
                </a:lnTo>
                <a:lnTo>
                  <a:pt x="1752296" y="0"/>
                </a:lnTo>
              </a:path>
            </a:pathLst>
          </a:custGeom>
          <a:ln w="19049">
            <a:solidFill>
              <a:srgbClr val="000000"/>
            </a:solidFill>
          </a:ln>
        </p:spPr>
        <p:txBody>
          <a:bodyPr wrap="square" lIns="0" tIns="0" rIns="0" bIns="0" rtlCol="0"/>
          <a:lstStyle/>
          <a:p>
            <a:endParaRPr/>
          </a:p>
        </p:txBody>
      </p:sp>
      <p:sp>
        <p:nvSpPr>
          <p:cNvPr id="13" name="object 13"/>
          <p:cNvSpPr/>
          <p:nvPr/>
        </p:nvSpPr>
        <p:spPr>
          <a:xfrm>
            <a:off x="9656158" y="3210745"/>
            <a:ext cx="0" cy="212090"/>
          </a:xfrm>
          <a:custGeom>
            <a:avLst/>
            <a:gdLst/>
            <a:ahLst/>
            <a:cxnLst/>
            <a:rect l="l" t="t" r="r" b="b"/>
            <a:pathLst>
              <a:path h="212089">
                <a:moveTo>
                  <a:pt x="0" y="0"/>
                </a:moveTo>
                <a:lnTo>
                  <a:pt x="0" y="211724"/>
                </a:lnTo>
              </a:path>
            </a:pathLst>
          </a:custGeom>
          <a:ln w="19049">
            <a:solidFill>
              <a:srgbClr val="000000"/>
            </a:solidFill>
          </a:ln>
        </p:spPr>
        <p:txBody>
          <a:bodyPr wrap="square" lIns="0" tIns="0" rIns="0" bIns="0" rtlCol="0"/>
          <a:lstStyle/>
          <a:p>
            <a:endParaRPr/>
          </a:p>
        </p:txBody>
      </p:sp>
      <p:sp>
        <p:nvSpPr>
          <p:cNvPr id="14" name="object 14"/>
          <p:cNvSpPr/>
          <p:nvPr/>
        </p:nvSpPr>
        <p:spPr>
          <a:xfrm>
            <a:off x="8041139" y="3223722"/>
            <a:ext cx="169349" cy="171749"/>
          </a:xfrm>
          <a:prstGeom prst="rect">
            <a:avLst/>
          </a:prstGeom>
          <a:blipFill>
            <a:blip r:embed="rId2" cstate="print"/>
            <a:stretch>
              <a:fillRect/>
            </a:stretch>
          </a:blipFill>
        </p:spPr>
        <p:txBody>
          <a:bodyPr wrap="square" lIns="0" tIns="0" rIns="0" bIns="0" rtlCol="0"/>
          <a:lstStyle/>
          <a:p>
            <a:endParaRPr/>
          </a:p>
        </p:txBody>
      </p:sp>
      <p:sp>
        <p:nvSpPr>
          <p:cNvPr id="15" name="object 15"/>
          <p:cNvSpPr/>
          <p:nvPr/>
        </p:nvSpPr>
        <p:spPr>
          <a:xfrm>
            <a:off x="1912924" y="3210745"/>
            <a:ext cx="2713990" cy="212090"/>
          </a:xfrm>
          <a:custGeom>
            <a:avLst/>
            <a:gdLst/>
            <a:ahLst/>
            <a:cxnLst/>
            <a:rect l="l" t="t" r="r" b="b"/>
            <a:pathLst>
              <a:path w="2713990" h="212089">
                <a:moveTo>
                  <a:pt x="0" y="0"/>
                </a:moveTo>
                <a:lnTo>
                  <a:pt x="2713719" y="0"/>
                </a:lnTo>
                <a:lnTo>
                  <a:pt x="2713719" y="211724"/>
                </a:lnTo>
                <a:lnTo>
                  <a:pt x="0" y="211724"/>
                </a:lnTo>
                <a:lnTo>
                  <a:pt x="0" y="0"/>
                </a:lnTo>
                <a:close/>
              </a:path>
            </a:pathLst>
          </a:custGeom>
          <a:solidFill>
            <a:srgbClr val="F4CCCC">
              <a:alpha val="51919"/>
            </a:srgbClr>
          </a:solidFill>
        </p:spPr>
        <p:txBody>
          <a:bodyPr wrap="square" lIns="0" tIns="0" rIns="0" bIns="0" rtlCol="0"/>
          <a:lstStyle/>
          <a:p>
            <a:endParaRPr/>
          </a:p>
        </p:txBody>
      </p:sp>
      <p:sp>
        <p:nvSpPr>
          <p:cNvPr id="16" name="object 16"/>
          <p:cNvSpPr/>
          <p:nvPr/>
        </p:nvSpPr>
        <p:spPr>
          <a:xfrm>
            <a:off x="4626643" y="3140172"/>
            <a:ext cx="71120" cy="282575"/>
          </a:xfrm>
          <a:custGeom>
            <a:avLst/>
            <a:gdLst/>
            <a:ahLst/>
            <a:cxnLst/>
            <a:rect l="l" t="t" r="r" b="b"/>
            <a:pathLst>
              <a:path w="71119" h="282575">
                <a:moveTo>
                  <a:pt x="0" y="282299"/>
                </a:moveTo>
                <a:lnTo>
                  <a:pt x="0" y="70574"/>
                </a:lnTo>
                <a:lnTo>
                  <a:pt x="70574" y="0"/>
                </a:lnTo>
                <a:lnTo>
                  <a:pt x="70574" y="211724"/>
                </a:lnTo>
                <a:lnTo>
                  <a:pt x="0" y="282299"/>
                </a:lnTo>
                <a:close/>
              </a:path>
            </a:pathLst>
          </a:custGeom>
          <a:solidFill>
            <a:srgbClr val="C3A3A3">
              <a:alpha val="51919"/>
            </a:srgbClr>
          </a:solidFill>
        </p:spPr>
        <p:txBody>
          <a:bodyPr wrap="square" lIns="0" tIns="0" rIns="0" bIns="0" rtlCol="0"/>
          <a:lstStyle/>
          <a:p>
            <a:endParaRPr/>
          </a:p>
        </p:txBody>
      </p:sp>
      <p:sp>
        <p:nvSpPr>
          <p:cNvPr id="17" name="object 17"/>
          <p:cNvSpPr/>
          <p:nvPr/>
        </p:nvSpPr>
        <p:spPr>
          <a:xfrm>
            <a:off x="1912926" y="3140170"/>
            <a:ext cx="2784475" cy="71120"/>
          </a:xfrm>
          <a:custGeom>
            <a:avLst/>
            <a:gdLst/>
            <a:ahLst/>
            <a:cxnLst/>
            <a:rect l="l" t="t" r="r" b="b"/>
            <a:pathLst>
              <a:path w="2784475" h="71119">
                <a:moveTo>
                  <a:pt x="2713719" y="70574"/>
                </a:moveTo>
                <a:lnTo>
                  <a:pt x="0" y="70574"/>
                </a:lnTo>
                <a:lnTo>
                  <a:pt x="70574" y="0"/>
                </a:lnTo>
                <a:lnTo>
                  <a:pt x="2784294" y="0"/>
                </a:lnTo>
                <a:lnTo>
                  <a:pt x="2713719" y="70574"/>
                </a:lnTo>
                <a:close/>
              </a:path>
            </a:pathLst>
          </a:custGeom>
          <a:solidFill>
            <a:srgbClr val="F6D6D6">
              <a:alpha val="51919"/>
            </a:srgbClr>
          </a:solidFill>
        </p:spPr>
        <p:txBody>
          <a:bodyPr wrap="square" lIns="0" tIns="0" rIns="0" bIns="0" rtlCol="0"/>
          <a:lstStyle/>
          <a:p>
            <a:endParaRPr/>
          </a:p>
        </p:txBody>
      </p:sp>
      <p:sp>
        <p:nvSpPr>
          <p:cNvPr id="18" name="object 18"/>
          <p:cNvSpPr/>
          <p:nvPr/>
        </p:nvSpPr>
        <p:spPr>
          <a:xfrm>
            <a:off x="1912926" y="3140172"/>
            <a:ext cx="2784475" cy="282575"/>
          </a:xfrm>
          <a:custGeom>
            <a:avLst/>
            <a:gdLst/>
            <a:ahLst/>
            <a:cxnLst/>
            <a:rect l="l" t="t" r="r" b="b"/>
            <a:pathLst>
              <a:path w="2784475" h="282575">
                <a:moveTo>
                  <a:pt x="0" y="70574"/>
                </a:moveTo>
                <a:lnTo>
                  <a:pt x="70574" y="0"/>
                </a:lnTo>
                <a:lnTo>
                  <a:pt x="2784294" y="0"/>
                </a:lnTo>
                <a:lnTo>
                  <a:pt x="2784294" y="211724"/>
                </a:lnTo>
                <a:lnTo>
                  <a:pt x="2713719" y="282299"/>
                </a:lnTo>
                <a:lnTo>
                  <a:pt x="0" y="282299"/>
                </a:lnTo>
                <a:lnTo>
                  <a:pt x="0" y="70574"/>
                </a:lnTo>
                <a:close/>
              </a:path>
            </a:pathLst>
          </a:custGeom>
          <a:ln w="19049">
            <a:solidFill>
              <a:srgbClr val="000000"/>
            </a:solidFill>
          </a:ln>
        </p:spPr>
        <p:txBody>
          <a:bodyPr wrap="square" lIns="0" tIns="0" rIns="0" bIns="0" rtlCol="0"/>
          <a:lstStyle/>
          <a:p>
            <a:endParaRPr/>
          </a:p>
        </p:txBody>
      </p:sp>
      <p:sp>
        <p:nvSpPr>
          <p:cNvPr id="19" name="object 19"/>
          <p:cNvSpPr/>
          <p:nvPr/>
        </p:nvSpPr>
        <p:spPr>
          <a:xfrm>
            <a:off x="1912926" y="3140170"/>
            <a:ext cx="2784475" cy="71120"/>
          </a:xfrm>
          <a:custGeom>
            <a:avLst/>
            <a:gdLst/>
            <a:ahLst/>
            <a:cxnLst/>
            <a:rect l="l" t="t" r="r" b="b"/>
            <a:pathLst>
              <a:path w="2784475" h="71119">
                <a:moveTo>
                  <a:pt x="0" y="70574"/>
                </a:moveTo>
                <a:lnTo>
                  <a:pt x="2713719" y="70574"/>
                </a:lnTo>
                <a:lnTo>
                  <a:pt x="2784294" y="0"/>
                </a:lnTo>
              </a:path>
            </a:pathLst>
          </a:custGeom>
          <a:ln w="19049">
            <a:solidFill>
              <a:srgbClr val="000000"/>
            </a:solidFill>
          </a:ln>
        </p:spPr>
        <p:txBody>
          <a:bodyPr wrap="square" lIns="0" tIns="0" rIns="0" bIns="0" rtlCol="0"/>
          <a:lstStyle/>
          <a:p>
            <a:endParaRPr/>
          </a:p>
        </p:txBody>
      </p:sp>
      <p:sp>
        <p:nvSpPr>
          <p:cNvPr id="20" name="object 20"/>
          <p:cNvSpPr/>
          <p:nvPr/>
        </p:nvSpPr>
        <p:spPr>
          <a:xfrm>
            <a:off x="4626643" y="3210745"/>
            <a:ext cx="0" cy="212090"/>
          </a:xfrm>
          <a:custGeom>
            <a:avLst/>
            <a:gdLst/>
            <a:ahLst/>
            <a:cxnLst/>
            <a:rect l="l" t="t" r="r" b="b"/>
            <a:pathLst>
              <a:path h="212089">
                <a:moveTo>
                  <a:pt x="0" y="0"/>
                </a:moveTo>
                <a:lnTo>
                  <a:pt x="0" y="211724"/>
                </a:lnTo>
              </a:path>
            </a:pathLst>
          </a:custGeom>
          <a:ln w="19049">
            <a:solidFill>
              <a:srgbClr val="000000"/>
            </a:solidFill>
          </a:ln>
        </p:spPr>
        <p:txBody>
          <a:bodyPr wrap="square" lIns="0" tIns="0" rIns="0" bIns="0" rtlCol="0"/>
          <a:lstStyle/>
          <a:p>
            <a:endParaRPr/>
          </a:p>
        </p:txBody>
      </p:sp>
      <p:sp>
        <p:nvSpPr>
          <p:cNvPr id="21" name="object 21"/>
          <p:cNvSpPr/>
          <p:nvPr/>
        </p:nvSpPr>
        <p:spPr>
          <a:xfrm>
            <a:off x="5953493" y="2924245"/>
            <a:ext cx="542923" cy="257174"/>
          </a:xfrm>
          <a:prstGeom prst="rect">
            <a:avLst/>
          </a:prstGeom>
          <a:blipFill>
            <a:blip r:embed="rId3" cstate="print"/>
            <a:stretch>
              <a:fillRect/>
            </a:stretch>
          </a:blipFill>
        </p:spPr>
        <p:txBody>
          <a:bodyPr wrap="square" lIns="0" tIns="0" rIns="0" bIns="0" rtlCol="0"/>
          <a:lstStyle/>
          <a:p>
            <a:endParaRPr/>
          </a:p>
        </p:txBody>
      </p:sp>
      <p:sp>
        <p:nvSpPr>
          <p:cNvPr id="22" name="object 22"/>
          <p:cNvSpPr txBox="1"/>
          <p:nvPr/>
        </p:nvSpPr>
        <p:spPr>
          <a:xfrm>
            <a:off x="2985683" y="2693636"/>
            <a:ext cx="583565" cy="299720"/>
          </a:xfrm>
          <a:prstGeom prst="rect">
            <a:avLst/>
          </a:prstGeom>
        </p:spPr>
        <p:txBody>
          <a:bodyPr vert="horz" wrap="square" lIns="0" tIns="12700" rIns="0" bIns="0" rtlCol="0">
            <a:spAutoFit/>
          </a:bodyPr>
          <a:lstStyle/>
          <a:p>
            <a:pPr marL="12700">
              <a:spcBef>
                <a:spcPts val="100"/>
              </a:spcBef>
            </a:pPr>
            <a:r>
              <a:rPr b="1" spc="-5" dirty="0">
                <a:latin typeface="Arial"/>
                <a:cs typeface="Arial"/>
              </a:rPr>
              <a:t>input</a:t>
            </a:r>
            <a:endParaRPr>
              <a:latin typeface="Arial"/>
              <a:cs typeface="Arial"/>
            </a:endParaRPr>
          </a:p>
        </p:txBody>
      </p:sp>
      <p:sp>
        <p:nvSpPr>
          <p:cNvPr id="23" name="object 23"/>
          <p:cNvSpPr txBox="1"/>
          <p:nvPr/>
        </p:nvSpPr>
        <p:spPr>
          <a:xfrm>
            <a:off x="7438592" y="3945458"/>
            <a:ext cx="2671445" cy="897682"/>
          </a:xfrm>
          <a:prstGeom prst="rect">
            <a:avLst/>
          </a:prstGeom>
        </p:spPr>
        <p:txBody>
          <a:bodyPr vert="horz" wrap="square" lIns="0" tIns="12700" rIns="0" bIns="0" rtlCol="0">
            <a:spAutoFit/>
          </a:bodyPr>
          <a:lstStyle/>
          <a:p>
            <a:pPr marL="12700">
              <a:lnSpc>
                <a:spcPts val="1664"/>
              </a:lnSpc>
              <a:spcBef>
                <a:spcPts val="100"/>
              </a:spcBef>
            </a:pPr>
            <a:r>
              <a:rPr sz="1400" b="1" dirty="0">
                <a:solidFill>
                  <a:srgbClr val="0000FF"/>
                </a:solidFill>
                <a:latin typeface="Arial"/>
                <a:cs typeface="Arial"/>
              </a:rPr>
              <a:t>1</a:t>
            </a:r>
            <a:r>
              <a:rPr sz="1400" b="1" spc="-10" dirty="0">
                <a:solidFill>
                  <a:srgbClr val="0000FF"/>
                </a:solidFill>
                <a:latin typeface="Arial"/>
                <a:cs typeface="Arial"/>
              </a:rPr>
              <a:t> </a:t>
            </a:r>
            <a:r>
              <a:rPr sz="1400" b="1" spc="-5" dirty="0">
                <a:solidFill>
                  <a:srgbClr val="0000FF"/>
                </a:solidFill>
                <a:latin typeface="Arial"/>
                <a:cs typeface="Arial"/>
              </a:rPr>
              <a:t>number:</a:t>
            </a:r>
            <a:endParaRPr sz="1400">
              <a:latin typeface="Arial"/>
              <a:cs typeface="Arial"/>
            </a:endParaRPr>
          </a:p>
          <a:p>
            <a:pPr marL="12700" marR="5080">
              <a:lnSpc>
                <a:spcPts val="1650"/>
              </a:lnSpc>
              <a:spcBef>
                <a:spcPts val="65"/>
              </a:spcBef>
            </a:pPr>
            <a:r>
              <a:rPr sz="1400" spc="-5" dirty="0">
                <a:solidFill>
                  <a:srgbClr val="0000FF"/>
                </a:solidFill>
                <a:latin typeface="Arial"/>
                <a:cs typeface="Arial"/>
              </a:rPr>
              <a:t>the </a:t>
            </a:r>
            <a:r>
              <a:rPr sz="1400" dirty="0">
                <a:solidFill>
                  <a:srgbClr val="0000FF"/>
                </a:solidFill>
                <a:latin typeface="Arial"/>
                <a:cs typeface="Arial"/>
              </a:rPr>
              <a:t>result </a:t>
            </a:r>
            <a:r>
              <a:rPr sz="1400" spc="-5" dirty="0">
                <a:solidFill>
                  <a:srgbClr val="0000FF"/>
                </a:solidFill>
                <a:latin typeface="Arial"/>
                <a:cs typeface="Arial"/>
              </a:rPr>
              <a:t>of taking </a:t>
            </a:r>
            <a:r>
              <a:rPr sz="1400" dirty="0">
                <a:solidFill>
                  <a:srgbClr val="0000FF"/>
                </a:solidFill>
                <a:latin typeface="Arial"/>
                <a:cs typeface="Arial"/>
              </a:rPr>
              <a:t>a </a:t>
            </a:r>
            <a:r>
              <a:rPr sz="1400" spc="-5" dirty="0">
                <a:solidFill>
                  <a:srgbClr val="0000FF"/>
                </a:solidFill>
                <a:latin typeface="Arial"/>
                <a:cs typeface="Arial"/>
              </a:rPr>
              <a:t>dot product  between </a:t>
            </a:r>
            <a:r>
              <a:rPr sz="1400" dirty="0">
                <a:solidFill>
                  <a:srgbClr val="0000FF"/>
                </a:solidFill>
                <a:latin typeface="Arial"/>
                <a:cs typeface="Arial"/>
              </a:rPr>
              <a:t>a row </a:t>
            </a:r>
            <a:r>
              <a:rPr sz="1400" spc="-5" dirty="0">
                <a:solidFill>
                  <a:srgbClr val="0000FF"/>
                </a:solidFill>
                <a:latin typeface="Arial"/>
                <a:cs typeface="Arial"/>
              </a:rPr>
              <a:t>of </a:t>
            </a:r>
            <a:r>
              <a:rPr sz="1400" dirty="0">
                <a:solidFill>
                  <a:srgbClr val="0000FF"/>
                </a:solidFill>
                <a:latin typeface="Arial"/>
                <a:cs typeface="Arial"/>
              </a:rPr>
              <a:t>W </a:t>
            </a:r>
            <a:r>
              <a:rPr sz="1400" spc="-5" dirty="0">
                <a:solidFill>
                  <a:srgbClr val="0000FF"/>
                </a:solidFill>
                <a:latin typeface="Arial"/>
                <a:cs typeface="Arial"/>
              </a:rPr>
              <a:t>and the</a:t>
            </a:r>
            <a:r>
              <a:rPr sz="1400" spc="-100" dirty="0">
                <a:solidFill>
                  <a:srgbClr val="0000FF"/>
                </a:solidFill>
                <a:latin typeface="Arial"/>
                <a:cs typeface="Arial"/>
              </a:rPr>
              <a:t> </a:t>
            </a:r>
            <a:r>
              <a:rPr sz="1400" spc="-5" dirty="0">
                <a:solidFill>
                  <a:srgbClr val="0000FF"/>
                </a:solidFill>
                <a:latin typeface="Arial"/>
                <a:cs typeface="Arial"/>
              </a:rPr>
              <a:t>input  </a:t>
            </a:r>
            <a:r>
              <a:rPr sz="1400" dirty="0">
                <a:solidFill>
                  <a:srgbClr val="0000FF"/>
                </a:solidFill>
                <a:latin typeface="Arial"/>
                <a:cs typeface="Arial"/>
              </a:rPr>
              <a:t>(a </a:t>
            </a:r>
            <a:r>
              <a:rPr sz="1400" spc="-5" dirty="0">
                <a:solidFill>
                  <a:srgbClr val="0000FF"/>
                </a:solidFill>
                <a:latin typeface="Arial"/>
                <a:cs typeface="Arial"/>
              </a:rPr>
              <a:t>3072-dimensional dot</a:t>
            </a:r>
            <a:r>
              <a:rPr sz="1400" spc="-80" dirty="0">
                <a:solidFill>
                  <a:srgbClr val="0000FF"/>
                </a:solidFill>
                <a:latin typeface="Arial"/>
                <a:cs typeface="Arial"/>
              </a:rPr>
              <a:t> </a:t>
            </a:r>
            <a:r>
              <a:rPr sz="1400" spc="-5" dirty="0">
                <a:solidFill>
                  <a:srgbClr val="0000FF"/>
                </a:solidFill>
                <a:latin typeface="Arial"/>
                <a:cs typeface="Arial"/>
              </a:rPr>
              <a:t>product)</a:t>
            </a:r>
            <a:endParaRPr sz="1400">
              <a:latin typeface="Arial"/>
              <a:cs typeface="Arial"/>
            </a:endParaRPr>
          </a:p>
        </p:txBody>
      </p:sp>
      <p:sp>
        <p:nvSpPr>
          <p:cNvPr id="24" name="object 24"/>
          <p:cNvSpPr txBox="1"/>
          <p:nvPr/>
        </p:nvSpPr>
        <p:spPr>
          <a:xfrm>
            <a:off x="7695129" y="3177941"/>
            <a:ext cx="153035" cy="299720"/>
          </a:xfrm>
          <a:prstGeom prst="rect">
            <a:avLst/>
          </a:prstGeom>
        </p:spPr>
        <p:txBody>
          <a:bodyPr vert="horz" wrap="square" lIns="0" tIns="12700" rIns="0" bIns="0" rtlCol="0">
            <a:spAutoFit/>
          </a:bodyPr>
          <a:lstStyle/>
          <a:p>
            <a:pPr marL="12700">
              <a:spcBef>
                <a:spcPts val="100"/>
              </a:spcBef>
            </a:pPr>
            <a:r>
              <a:rPr dirty="0">
                <a:latin typeface="Arial"/>
                <a:cs typeface="Arial"/>
              </a:rPr>
              <a:t>1</a:t>
            </a:r>
            <a:endParaRPr>
              <a:latin typeface="Arial"/>
              <a:cs typeface="Arial"/>
            </a:endParaRPr>
          </a:p>
        </p:txBody>
      </p:sp>
      <p:sp>
        <p:nvSpPr>
          <p:cNvPr id="25" name="object 25"/>
          <p:cNvSpPr txBox="1"/>
          <p:nvPr/>
        </p:nvSpPr>
        <p:spPr>
          <a:xfrm>
            <a:off x="8712015" y="3449803"/>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10</a:t>
            </a:r>
            <a:endParaRPr>
              <a:latin typeface="Arial"/>
              <a:cs typeface="Arial"/>
            </a:endParaRPr>
          </a:p>
        </p:txBody>
      </p:sp>
      <p:sp>
        <p:nvSpPr>
          <p:cNvPr id="26" name="object 26"/>
          <p:cNvSpPr/>
          <p:nvPr/>
        </p:nvSpPr>
        <p:spPr>
          <a:xfrm>
            <a:off x="7698012" y="3603319"/>
            <a:ext cx="245110" cy="317500"/>
          </a:xfrm>
          <a:custGeom>
            <a:avLst/>
            <a:gdLst/>
            <a:ahLst/>
            <a:cxnLst/>
            <a:rect l="l" t="t" r="r" b="b"/>
            <a:pathLst>
              <a:path w="245110" h="317500">
                <a:moveTo>
                  <a:pt x="0" y="317024"/>
                </a:moveTo>
                <a:lnTo>
                  <a:pt x="244974" y="0"/>
                </a:lnTo>
              </a:path>
            </a:pathLst>
          </a:custGeom>
          <a:ln w="28574">
            <a:solidFill>
              <a:srgbClr val="666666"/>
            </a:solidFill>
          </a:ln>
        </p:spPr>
        <p:txBody>
          <a:bodyPr wrap="square" lIns="0" tIns="0" rIns="0" bIns="0" rtlCol="0"/>
          <a:lstStyle/>
          <a:p>
            <a:endParaRPr/>
          </a:p>
        </p:txBody>
      </p:sp>
      <p:sp>
        <p:nvSpPr>
          <p:cNvPr id="27" name="object 27"/>
          <p:cNvSpPr/>
          <p:nvPr/>
        </p:nvSpPr>
        <p:spPr>
          <a:xfrm>
            <a:off x="7891351" y="3486409"/>
            <a:ext cx="145199" cy="160049"/>
          </a:xfrm>
          <a:prstGeom prst="rect">
            <a:avLst/>
          </a:prstGeom>
          <a:blipFill>
            <a:blip r:embed="rId4" cstate="print"/>
            <a:stretch>
              <a:fillRect/>
            </a:stretch>
          </a:blipFill>
        </p:spPr>
        <p:txBody>
          <a:bodyPr wrap="square" lIns="0" tIns="0" rIns="0" bIns="0" rtlCol="0"/>
          <a:lstStyle/>
          <a:p>
            <a:endParaRPr/>
          </a:p>
        </p:txBody>
      </p:sp>
      <p:sp>
        <p:nvSpPr>
          <p:cNvPr id="28" name="object 28"/>
          <p:cNvSpPr/>
          <p:nvPr/>
        </p:nvSpPr>
        <p:spPr>
          <a:xfrm>
            <a:off x="4870368" y="3281320"/>
            <a:ext cx="436880" cy="8890"/>
          </a:xfrm>
          <a:custGeom>
            <a:avLst/>
            <a:gdLst/>
            <a:ahLst/>
            <a:cxnLst/>
            <a:rect l="l" t="t" r="r" b="b"/>
            <a:pathLst>
              <a:path w="436879" h="8889">
                <a:moveTo>
                  <a:pt x="0" y="0"/>
                </a:moveTo>
                <a:lnTo>
                  <a:pt x="436399" y="8614"/>
                </a:lnTo>
              </a:path>
            </a:pathLst>
          </a:custGeom>
          <a:ln w="28574">
            <a:solidFill>
              <a:srgbClr val="666666"/>
            </a:solidFill>
          </a:ln>
        </p:spPr>
        <p:txBody>
          <a:bodyPr wrap="square" lIns="0" tIns="0" rIns="0" bIns="0" rtlCol="0"/>
          <a:lstStyle/>
          <a:p>
            <a:endParaRPr/>
          </a:p>
        </p:txBody>
      </p:sp>
      <p:sp>
        <p:nvSpPr>
          <p:cNvPr id="29" name="object 29"/>
          <p:cNvSpPr/>
          <p:nvPr/>
        </p:nvSpPr>
        <p:spPr>
          <a:xfrm>
            <a:off x="5291556" y="3228460"/>
            <a:ext cx="159149" cy="122952"/>
          </a:xfrm>
          <a:prstGeom prst="rect">
            <a:avLst/>
          </a:prstGeom>
          <a:blipFill>
            <a:blip r:embed="rId5" cstate="print"/>
            <a:stretch>
              <a:fillRect/>
            </a:stretch>
          </a:blipFill>
        </p:spPr>
        <p:txBody>
          <a:bodyPr wrap="square" lIns="0" tIns="0" rIns="0" bIns="0" rtlCol="0"/>
          <a:lstStyle/>
          <a:p>
            <a:endParaRPr/>
          </a:p>
        </p:txBody>
      </p:sp>
      <p:sp>
        <p:nvSpPr>
          <p:cNvPr id="30" name="object 30"/>
          <p:cNvSpPr/>
          <p:nvPr/>
        </p:nvSpPr>
        <p:spPr>
          <a:xfrm>
            <a:off x="6918488" y="3272645"/>
            <a:ext cx="443230" cy="6350"/>
          </a:xfrm>
          <a:custGeom>
            <a:avLst/>
            <a:gdLst/>
            <a:ahLst/>
            <a:cxnLst/>
            <a:rect l="l" t="t" r="r" b="b"/>
            <a:pathLst>
              <a:path w="443229" h="6350">
                <a:moveTo>
                  <a:pt x="0" y="0"/>
                </a:moveTo>
                <a:lnTo>
                  <a:pt x="442974" y="6272"/>
                </a:lnTo>
              </a:path>
            </a:pathLst>
          </a:custGeom>
          <a:ln w="28574">
            <a:solidFill>
              <a:srgbClr val="666666"/>
            </a:solidFill>
          </a:ln>
        </p:spPr>
        <p:txBody>
          <a:bodyPr wrap="square" lIns="0" tIns="0" rIns="0" bIns="0" rtlCol="0"/>
          <a:lstStyle/>
          <a:p>
            <a:endParaRPr/>
          </a:p>
        </p:txBody>
      </p:sp>
      <p:sp>
        <p:nvSpPr>
          <p:cNvPr id="31" name="object 31"/>
          <p:cNvSpPr/>
          <p:nvPr/>
        </p:nvSpPr>
        <p:spPr>
          <a:xfrm>
            <a:off x="7346502" y="3217439"/>
            <a:ext cx="158899" cy="122959"/>
          </a:xfrm>
          <a:prstGeom prst="rect">
            <a:avLst/>
          </a:prstGeom>
          <a:blipFill>
            <a:blip r:embed="rId6" cstate="print"/>
            <a:stretch>
              <a:fillRect/>
            </a:stretch>
          </a:blipFill>
        </p:spPr>
        <p:txBody>
          <a:bodyPr wrap="square" lIns="0" tIns="0" rIns="0" bIns="0" rtlCol="0"/>
          <a:lstStyle/>
          <a:p>
            <a:endParaRPr/>
          </a:p>
        </p:txBody>
      </p:sp>
      <p:sp>
        <p:nvSpPr>
          <p:cNvPr id="32" name="object 32"/>
          <p:cNvSpPr txBox="1"/>
          <p:nvPr/>
        </p:nvSpPr>
        <p:spPr>
          <a:xfrm>
            <a:off x="8100312" y="1324406"/>
            <a:ext cx="2053589" cy="1143902"/>
          </a:xfrm>
          <a:prstGeom prst="rect">
            <a:avLst/>
          </a:prstGeom>
        </p:spPr>
        <p:txBody>
          <a:bodyPr vert="horz" wrap="square" lIns="0" tIns="27939" rIns="0" bIns="0" rtlCol="0">
            <a:spAutoFit/>
          </a:bodyPr>
          <a:lstStyle/>
          <a:p>
            <a:pPr marL="12700" marR="5080">
              <a:lnSpc>
                <a:spcPts val="2850"/>
              </a:lnSpc>
              <a:spcBef>
                <a:spcPts val="219"/>
              </a:spcBef>
            </a:pPr>
            <a:r>
              <a:rPr sz="2400" spc="-5" dirty="0">
                <a:solidFill>
                  <a:srgbClr val="0000FF"/>
                </a:solidFill>
                <a:latin typeface="Arial"/>
                <a:cs typeface="Arial"/>
              </a:rPr>
              <a:t>Each neuron  looks at the</a:t>
            </a:r>
            <a:r>
              <a:rPr sz="2400" spc="-95" dirty="0">
                <a:solidFill>
                  <a:srgbClr val="0000FF"/>
                </a:solidFill>
                <a:latin typeface="Arial"/>
                <a:cs typeface="Arial"/>
              </a:rPr>
              <a:t> </a:t>
            </a:r>
            <a:r>
              <a:rPr sz="2400" spc="-5" dirty="0">
                <a:solidFill>
                  <a:srgbClr val="0000FF"/>
                </a:solidFill>
                <a:latin typeface="Arial"/>
                <a:cs typeface="Arial"/>
              </a:rPr>
              <a:t>full  input</a:t>
            </a:r>
            <a:r>
              <a:rPr sz="2400" spc="-30" dirty="0">
                <a:solidFill>
                  <a:srgbClr val="0000FF"/>
                </a:solidFill>
                <a:latin typeface="Arial"/>
                <a:cs typeface="Arial"/>
              </a:rPr>
              <a:t> </a:t>
            </a:r>
            <a:r>
              <a:rPr sz="2400" dirty="0">
                <a:solidFill>
                  <a:srgbClr val="0000FF"/>
                </a:solidFill>
                <a:latin typeface="Arial"/>
                <a:cs typeface="Arial"/>
              </a:rPr>
              <a:t>volume</a:t>
            </a:r>
            <a:endParaRPr sz="2400">
              <a:latin typeface="Arial"/>
              <a:cs typeface="Arial"/>
            </a:endParaRPr>
          </a:p>
        </p:txBody>
      </p:sp>
      <p:sp>
        <p:nvSpPr>
          <p:cNvPr id="33" name="object 33"/>
          <p:cNvSpPr txBox="1"/>
          <p:nvPr/>
        </p:nvSpPr>
        <p:spPr>
          <a:xfrm>
            <a:off x="1681926"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Tree>
    <p:extLst>
      <p:ext uri="{BB962C8B-B14F-4D97-AF65-F5344CB8AC3E}">
        <p14:creationId xmlns:p14="http://schemas.microsoft.com/office/powerpoint/2010/main" val="23596289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946088" y="444839"/>
            <a:ext cx="4767543" cy="1119311"/>
          </a:xfrm>
          <a:prstGeom prst="rect">
            <a:avLst/>
          </a:prstGeom>
        </p:spPr>
        <p:txBody>
          <a:bodyPr vert="horz" wrap="square" lIns="0" tIns="11206" rIns="0" bIns="0" rtlCol="0" anchor="ctr">
            <a:spAutoFit/>
          </a:bodyPr>
          <a:lstStyle/>
          <a:p>
            <a:pPr marL="11206">
              <a:spcBef>
                <a:spcPts val="88"/>
              </a:spcBef>
            </a:pPr>
            <a:r>
              <a:rPr spc="-22" dirty="0"/>
              <a:t>Example </a:t>
            </a:r>
            <a:r>
              <a:rPr spc="-13" dirty="0"/>
              <a:t>of 2D</a:t>
            </a:r>
            <a:r>
              <a:rPr spc="-115" dirty="0"/>
              <a:t> </a:t>
            </a:r>
            <a:r>
              <a:rPr spc="-18" dirty="0"/>
              <a:t>convolution</a:t>
            </a:r>
          </a:p>
        </p:txBody>
      </p:sp>
      <p:sp>
        <p:nvSpPr>
          <p:cNvPr id="5" name="object 5"/>
          <p:cNvSpPr txBox="1"/>
          <p:nvPr/>
        </p:nvSpPr>
        <p:spPr>
          <a:xfrm>
            <a:off x="551384" y="1988840"/>
            <a:ext cx="5112568" cy="2714926"/>
          </a:xfrm>
          <a:prstGeom prst="rect">
            <a:avLst/>
          </a:prstGeom>
        </p:spPr>
        <p:txBody>
          <a:bodyPr vert="horz" wrap="square" lIns="0" tIns="15128" rIns="0" bIns="0" rtlCol="0">
            <a:spAutoFit/>
          </a:bodyPr>
          <a:lstStyle/>
          <a:p>
            <a:pPr marL="309859" marR="45946" indent="-299213">
              <a:lnSpc>
                <a:spcPct val="98800"/>
              </a:lnSpc>
              <a:spcBef>
                <a:spcPts val="119"/>
              </a:spcBef>
              <a:buChar char="•"/>
              <a:tabLst>
                <a:tab pos="309859" algn="l"/>
                <a:tab pos="310419" algn="l"/>
              </a:tabLst>
            </a:pPr>
            <a:r>
              <a:rPr sz="2118" spc="-13" dirty="0">
                <a:solidFill>
                  <a:srgbClr val="3333CC"/>
                </a:solidFill>
                <a:latin typeface="Arial"/>
                <a:cs typeface="Arial"/>
              </a:rPr>
              <a:t>Convolution without kernel  </a:t>
            </a:r>
            <a:r>
              <a:rPr sz="2118" spc="-9" dirty="0">
                <a:solidFill>
                  <a:srgbClr val="3333CC"/>
                </a:solidFill>
                <a:latin typeface="Arial"/>
                <a:cs typeface="Arial"/>
              </a:rPr>
              <a:t>flipping applied to </a:t>
            </a:r>
            <a:r>
              <a:rPr sz="2118" dirty="0">
                <a:solidFill>
                  <a:srgbClr val="3333CC"/>
                </a:solidFill>
                <a:latin typeface="Arial"/>
                <a:cs typeface="Arial"/>
              </a:rPr>
              <a:t>a </a:t>
            </a:r>
            <a:r>
              <a:rPr sz="2118" spc="-13" dirty="0">
                <a:solidFill>
                  <a:srgbClr val="3333CC"/>
                </a:solidFill>
                <a:latin typeface="Arial"/>
                <a:cs typeface="Arial"/>
              </a:rPr>
              <a:t>2D  tensor</a:t>
            </a:r>
            <a:endParaRPr sz="2118" dirty="0">
              <a:latin typeface="Arial"/>
              <a:cs typeface="Arial"/>
            </a:endParaRPr>
          </a:p>
          <a:p>
            <a:pPr marL="309859" marR="4483" indent="-299213">
              <a:lnSpc>
                <a:spcPct val="98800"/>
              </a:lnSpc>
              <a:spcBef>
                <a:spcPts val="494"/>
              </a:spcBef>
              <a:buChar char="•"/>
              <a:tabLst>
                <a:tab pos="309859" algn="l"/>
                <a:tab pos="310419" algn="l"/>
              </a:tabLst>
            </a:pPr>
            <a:r>
              <a:rPr sz="2118" spc="-13" dirty="0">
                <a:solidFill>
                  <a:srgbClr val="3333CC"/>
                </a:solidFill>
                <a:latin typeface="Arial"/>
                <a:cs typeface="Arial"/>
              </a:rPr>
              <a:t>Output </a:t>
            </a:r>
            <a:r>
              <a:rPr sz="2118" spc="-4" dirty="0">
                <a:solidFill>
                  <a:srgbClr val="3333CC"/>
                </a:solidFill>
                <a:latin typeface="Arial"/>
                <a:cs typeface="Arial"/>
              </a:rPr>
              <a:t>is </a:t>
            </a:r>
            <a:r>
              <a:rPr sz="2118" spc="-13" dirty="0">
                <a:solidFill>
                  <a:srgbClr val="3333CC"/>
                </a:solidFill>
                <a:latin typeface="Arial"/>
                <a:cs typeface="Arial"/>
              </a:rPr>
              <a:t>restricted </a:t>
            </a:r>
            <a:r>
              <a:rPr sz="2118" spc="-9" dirty="0">
                <a:solidFill>
                  <a:srgbClr val="3333CC"/>
                </a:solidFill>
                <a:latin typeface="Arial"/>
                <a:cs typeface="Arial"/>
              </a:rPr>
              <a:t>to</a:t>
            </a:r>
            <a:r>
              <a:rPr sz="2118" spc="-88" dirty="0">
                <a:solidFill>
                  <a:srgbClr val="3333CC"/>
                </a:solidFill>
                <a:latin typeface="Arial"/>
                <a:cs typeface="Arial"/>
              </a:rPr>
              <a:t> </a:t>
            </a:r>
            <a:r>
              <a:rPr sz="2118" spc="-13" dirty="0">
                <a:solidFill>
                  <a:srgbClr val="3333CC"/>
                </a:solidFill>
                <a:latin typeface="Arial"/>
                <a:cs typeface="Arial"/>
              </a:rPr>
              <a:t>case  where kernel </a:t>
            </a:r>
            <a:r>
              <a:rPr sz="2118" spc="-4" dirty="0">
                <a:solidFill>
                  <a:srgbClr val="3333CC"/>
                </a:solidFill>
                <a:latin typeface="Arial"/>
                <a:cs typeface="Arial"/>
              </a:rPr>
              <a:t>is </a:t>
            </a:r>
            <a:r>
              <a:rPr sz="2118" spc="-13" dirty="0">
                <a:solidFill>
                  <a:srgbClr val="3333CC"/>
                </a:solidFill>
                <a:latin typeface="Arial"/>
                <a:cs typeface="Arial"/>
              </a:rPr>
              <a:t>situated  </a:t>
            </a:r>
            <a:r>
              <a:rPr sz="2118" spc="-9" dirty="0">
                <a:solidFill>
                  <a:srgbClr val="3333CC"/>
                </a:solidFill>
                <a:latin typeface="Arial"/>
                <a:cs typeface="Arial"/>
              </a:rPr>
              <a:t>entirely within the</a:t>
            </a:r>
            <a:r>
              <a:rPr sz="2118" spc="-88" dirty="0">
                <a:solidFill>
                  <a:srgbClr val="3333CC"/>
                </a:solidFill>
                <a:latin typeface="Arial"/>
                <a:cs typeface="Arial"/>
              </a:rPr>
              <a:t> </a:t>
            </a:r>
            <a:r>
              <a:rPr sz="2118" spc="-13" dirty="0">
                <a:solidFill>
                  <a:srgbClr val="3333CC"/>
                </a:solidFill>
                <a:latin typeface="Arial"/>
                <a:cs typeface="Arial"/>
              </a:rPr>
              <a:t>image</a:t>
            </a:r>
            <a:endParaRPr sz="2118" dirty="0">
              <a:latin typeface="Arial"/>
              <a:cs typeface="Arial"/>
            </a:endParaRPr>
          </a:p>
          <a:p>
            <a:pPr marL="309859" marR="34740" indent="-299213">
              <a:lnSpc>
                <a:spcPct val="98300"/>
              </a:lnSpc>
              <a:spcBef>
                <a:spcPts val="512"/>
              </a:spcBef>
              <a:buChar char="•"/>
              <a:tabLst>
                <a:tab pos="309859" algn="l"/>
                <a:tab pos="310419" algn="l"/>
              </a:tabLst>
            </a:pPr>
            <a:r>
              <a:rPr sz="2118" spc="-13" dirty="0">
                <a:solidFill>
                  <a:srgbClr val="3333CC"/>
                </a:solidFill>
                <a:latin typeface="Arial"/>
                <a:cs typeface="Arial"/>
              </a:rPr>
              <a:t>Arrows show </a:t>
            </a:r>
            <a:r>
              <a:rPr sz="2118" spc="-9" dirty="0">
                <a:solidFill>
                  <a:srgbClr val="3333CC"/>
                </a:solidFill>
                <a:latin typeface="Arial"/>
                <a:cs typeface="Arial"/>
              </a:rPr>
              <a:t>how </a:t>
            </a:r>
            <a:r>
              <a:rPr sz="2118" spc="-13" dirty="0">
                <a:solidFill>
                  <a:srgbClr val="3333CC"/>
                </a:solidFill>
                <a:latin typeface="Arial"/>
                <a:cs typeface="Arial"/>
              </a:rPr>
              <a:t>upper-  </a:t>
            </a:r>
            <a:r>
              <a:rPr sz="2118" spc="-9" dirty="0">
                <a:solidFill>
                  <a:srgbClr val="3333CC"/>
                </a:solidFill>
                <a:latin typeface="Arial"/>
                <a:cs typeface="Arial"/>
              </a:rPr>
              <a:t>left of input </a:t>
            </a:r>
            <a:r>
              <a:rPr sz="2118" spc="-13" dirty="0">
                <a:solidFill>
                  <a:srgbClr val="3333CC"/>
                </a:solidFill>
                <a:latin typeface="Arial"/>
                <a:cs typeface="Arial"/>
              </a:rPr>
              <a:t>tensor </a:t>
            </a:r>
            <a:r>
              <a:rPr sz="2118" spc="-4" dirty="0">
                <a:solidFill>
                  <a:srgbClr val="3333CC"/>
                </a:solidFill>
                <a:latin typeface="Arial"/>
                <a:cs typeface="Arial"/>
              </a:rPr>
              <a:t>is </a:t>
            </a:r>
            <a:r>
              <a:rPr sz="2118" spc="-13" dirty="0">
                <a:solidFill>
                  <a:srgbClr val="3333CC"/>
                </a:solidFill>
                <a:latin typeface="Arial"/>
                <a:cs typeface="Arial"/>
              </a:rPr>
              <a:t>used  </a:t>
            </a:r>
            <a:r>
              <a:rPr sz="2118" spc="-9" dirty="0">
                <a:solidFill>
                  <a:srgbClr val="3333CC"/>
                </a:solidFill>
                <a:latin typeface="Arial"/>
                <a:cs typeface="Arial"/>
              </a:rPr>
              <a:t>to form </a:t>
            </a:r>
            <a:r>
              <a:rPr sz="2118" spc="-13" dirty="0">
                <a:solidFill>
                  <a:srgbClr val="3333CC"/>
                </a:solidFill>
                <a:latin typeface="Arial"/>
                <a:cs typeface="Arial"/>
              </a:rPr>
              <a:t>upper-left </a:t>
            </a:r>
            <a:r>
              <a:rPr sz="2118" spc="-9" dirty="0">
                <a:solidFill>
                  <a:srgbClr val="3333CC"/>
                </a:solidFill>
                <a:latin typeface="Arial"/>
                <a:cs typeface="Arial"/>
              </a:rPr>
              <a:t>of</a:t>
            </a:r>
            <a:r>
              <a:rPr sz="2118" spc="-115" dirty="0">
                <a:solidFill>
                  <a:srgbClr val="3333CC"/>
                </a:solidFill>
                <a:latin typeface="Arial"/>
                <a:cs typeface="Arial"/>
              </a:rPr>
              <a:t> </a:t>
            </a:r>
            <a:r>
              <a:rPr sz="2118" spc="-13" dirty="0">
                <a:solidFill>
                  <a:srgbClr val="3333CC"/>
                </a:solidFill>
                <a:latin typeface="Arial"/>
                <a:cs typeface="Arial"/>
              </a:rPr>
              <a:t>output  tensor</a:t>
            </a:r>
            <a:endParaRPr sz="2118" dirty="0">
              <a:latin typeface="Arial"/>
              <a:cs typeface="Arial"/>
            </a:endParaRPr>
          </a:p>
        </p:txBody>
      </p:sp>
      <p:sp>
        <p:nvSpPr>
          <p:cNvPr id="6" name="object 6"/>
          <p:cNvSpPr/>
          <p:nvPr/>
        </p:nvSpPr>
        <p:spPr>
          <a:xfrm>
            <a:off x="6033588" y="1878031"/>
            <a:ext cx="4004088" cy="4023253"/>
          </a:xfrm>
          <a:prstGeom prst="rect">
            <a:avLst/>
          </a:prstGeom>
          <a:blipFill>
            <a:blip r:embed="rId2" cstate="print"/>
            <a:stretch>
              <a:fillRect/>
            </a:stretch>
          </a:blipFill>
        </p:spPr>
        <p:txBody>
          <a:bodyPr wrap="square" lIns="0" tIns="0" rIns="0" bIns="0" rtlCol="0"/>
          <a:lstStyle/>
          <a:p>
            <a:endParaRPr sz="1588"/>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4002" y="1101399"/>
            <a:ext cx="9143981" cy="4378916"/>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640199" y="857250"/>
            <a:ext cx="2600960" cy="228268"/>
          </a:xfrm>
          <a:prstGeom prst="rect">
            <a:avLst/>
          </a:prstGeom>
        </p:spPr>
        <p:txBody>
          <a:bodyPr vert="horz" wrap="square" lIns="0" tIns="12700" rIns="0" bIns="0" rtlCol="0">
            <a:spAutoFit/>
          </a:bodyPr>
          <a:lstStyle/>
          <a:p>
            <a:pPr marL="12700">
              <a:spcBef>
                <a:spcPts val="100"/>
              </a:spcBef>
            </a:pPr>
            <a:r>
              <a:rPr sz="1400" spc="-5" dirty="0">
                <a:latin typeface="Arial"/>
                <a:cs typeface="Arial"/>
              </a:rPr>
              <a:t>two </a:t>
            </a:r>
            <a:r>
              <a:rPr sz="1400" dirty="0">
                <a:latin typeface="Arial"/>
                <a:cs typeface="Arial"/>
              </a:rPr>
              <a:t>more </a:t>
            </a:r>
            <a:r>
              <a:rPr sz="1400" spc="-5" dirty="0">
                <a:latin typeface="Arial"/>
                <a:cs typeface="Arial"/>
              </a:rPr>
              <a:t>layers to go:</a:t>
            </a:r>
            <a:r>
              <a:rPr sz="1400" spc="-85" dirty="0">
                <a:latin typeface="Arial"/>
                <a:cs typeface="Arial"/>
              </a:rPr>
              <a:t> </a:t>
            </a:r>
            <a:r>
              <a:rPr sz="1400" spc="-5" dirty="0">
                <a:latin typeface="Arial"/>
                <a:cs typeface="Arial"/>
              </a:rPr>
              <a:t>POOL/FC</a:t>
            </a:r>
            <a:endParaRPr sz="1400">
              <a:latin typeface="Arial"/>
              <a:cs typeface="Arial"/>
            </a:endParaRPr>
          </a:p>
        </p:txBody>
      </p:sp>
      <p:sp>
        <p:nvSpPr>
          <p:cNvPr id="4" name="object 4"/>
          <p:cNvSpPr/>
          <p:nvPr/>
        </p:nvSpPr>
        <p:spPr>
          <a:xfrm>
            <a:off x="1567177" y="2945525"/>
            <a:ext cx="2192645" cy="2002443"/>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1681926"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Tree>
    <p:extLst>
      <p:ext uri="{BB962C8B-B14F-4D97-AF65-F5344CB8AC3E}">
        <p14:creationId xmlns:p14="http://schemas.microsoft.com/office/powerpoint/2010/main" val="421774427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909945" y="2213374"/>
            <a:ext cx="3989140" cy="3118213"/>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1681926"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
        <p:nvSpPr>
          <p:cNvPr id="4" name="object 4"/>
          <p:cNvSpPr txBox="1"/>
          <p:nvPr/>
        </p:nvSpPr>
        <p:spPr>
          <a:xfrm>
            <a:off x="1971700" y="1414656"/>
            <a:ext cx="6172835" cy="575945"/>
          </a:xfrm>
          <a:prstGeom prst="rect">
            <a:avLst/>
          </a:prstGeom>
        </p:spPr>
        <p:txBody>
          <a:bodyPr vert="horz" wrap="square" lIns="0" tIns="12700" rIns="0" bIns="0" rtlCol="0">
            <a:spAutoFit/>
          </a:bodyPr>
          <a:lstStyle/>
          <a:p>
            <a:pPr marL="316865" indent="-304165">
              <a:spcBef>
                <a:spcPts val="100"/>
              </a:spcBef>
              <a:buChar char="-"/>
              <a:tabLst>
                <a:tab pos="316865" algn="l"/>
                <a:tab pos="317500" algn="l"/>
              </a:tabLst>
            </a:pPr>
            <a:r>
              <a:rPr dirty="0">
                <a:latin typeface="Arial"/>
                <a:cs typeface="Arial"/>
              </a:rPr>
              <a:t>makes </a:t>
            </a:r>
            <a:r>
              <a:rPr spc="-5" dirty="0">
                <a:latin typeface="Arial"/>
                <a:cs typeface="Arial"/>
              </a:rPr>
              <a:t>the </a:t>
            </a:r>
            <a:r>
              <a:rPr dirty="0">
                <a:latin typeface="Arial"/>
                <a:cs typeface="Arial"/>
              </a:rPr>
              <a:t>representations smaller </a:t>
            </a:r>
            <a:r>
              <a:rPr spc="-5" dirty="0">
                <a:latin typeface="Arial"/>
                <a:cs typeface="Arial"/>
              </a:rPr>
              <a:t>and </a:t>
            </a:r>
            <a:r>
              <a:rPr dirty="0">
                <a:latin typeface="Arial"/>
                <a:cs typeface="Arial"/>
              </a:rPr>
              <a:t>more</a:t>
            </a:r>
            <a:r>
              <a:rPr spc="-110" dirty="0">
                <a:latin typeface="Arial"/>
                <a:cs typeface="Arial"/>
              </a:rPr>
              <a:t> </a:t>
            </a:r>
            <a:r>
              <a:rPr dirty="0">
                <a:latin typeface="Arial"/>
                <a:cs typeface="Arial"/>
              </a:rPr>
              <a:t>manageable</a:t>
            </a:r>
            <a:endParaRPr>
              <a:latin typeface="Arial"/>
              <a:cs typeface="Arial"/>
            </a:endParaRPr>
          </a:p>
          <a:p>
            <a:pPr marL="316865" indent="-304165">
              <a:spcBef>
                <a:spcPts val="15"/>
              </a:spcBef>
              <a:buChar char="-"/>
              <a:tabLst>
                <a:tab pos="316865" algn="l"/>
                <a:tab pos="317500" algn="l"/>
              </a:tabLst>
            </a:pPr>
            <a:r>
              <a:rPr spc="-5" dirty="0">
                <a:latin typeface="Arial"/>
                <a:cs typeface="Arial"/>
              </a:rPr>
              <a:t>operates over each activation </a:t>
            </a:r>
            <a:r>
              <a:rPr dirty="0">
                <a:latin typeface="Arial"/>
                <a:cs typeface="Arial"/>
              </a:rPr>
              <a:t>map</a:t>
            </a:r>
            <a:r>
              <a:rPr spc="-30" dirty="0">
                <a:latin typeface="Arial"/>
                <a:cs typeface="Arial"/>
              </a:rPr>
              <a:t> </a:t>
            </a:r>
            <a:r>
              <a:rPr spc="-5" dirty="0">
                <a:latin typeface="Arial"/>
                <a:cs typeface="Arial"/>
              </a:rPr>
              <a:t>independently:</a:t>
            </a:r>
            <a:endParaRPr>
              <a:latin typeface="Arial"/>
              <a:cs typeface="Arial"/>
            </a:endParaRPr>
          </a:p>
        </p:txBody>
      </p:sp>
      <p:sp>
        <p:nvSpPr>
          <p:cNvPr id="9" name="Rectangle 8"/>
          <p:cNvSpPr/>
          <p:nvPr/>
        </p:nvSpPr>
        <p:spPr>
          <a:xfrm>
            <a:off x="4396211" y="802761"/>
            <a:ext cx="2313775" cy="584775"/>
          </a:xfrm>
          <a:prstGeom prst="rect">
            <a:avLst/>
          </a:prstGeom>
        </p:spPr>
        <p:txBody>
          <a:bodyPr wrap="none">
            <a:spAutoFit/>
          </a:bodyPr>
          <a:lstStyle/>
          <a:p>
            <a:pPr marL="12700">
              <a:spcBef>
                <a:spcPts val="100"/>
              </a:spcBef>
            </a:pPr>
            <a:r>
              <a:rPr lang="en-US" sz="3200" spc="-10" dirty="0"/>
              <a:t>Pooling</a:t>
            </a:r>
            <a:r>
              <a:rPr lang="en-US" sz="3200" spc="-90" dirty="0"/>
              <a:t> </a:t>
            </a:r>
            <a:r>
              <a:rPr lang="en-US" sz="3200" spc="-5" dirty="0"/>
              <a:t>layer</a:t>
            </a:r>
          </a:p>
        </p:txBody>
      </p:sp>
    </p:spTree>
    <p:extLst>
      <p:ext uri="{BB962C8B-B14F-4D97-AF65-F5344CB8AC3E}">
        <p14:creationId xmlns:p14="http://schemas.microsoft.com/office/powerpoint/2010/main" val="195643531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2471737" y="2262184"/>
          <a:ext cx="2423159" cy="2423160"/>
        </p:xfrm>
        <a:graphic>
          <a:graphicData uri="http://schemas.openxmlformats.org/drawingml/2006/table">
            <a:tbl>
              <a:tblPr firstRow="1" bandRow="1">
                <a:tableStyleId>{2D5ABB26-0587-4C30-8999-92F81FD0307C}</a:tableStyleId>
              </a:tblPr>
              <a:tblGrid>
                <a:gridCol w="605790">
                  <a:extLst>
                    <a:ext uri="{9D8B030D-6E8A-4147-A177-3AD203B41FA5}">
                      <a16:colId xmlns:a16="http://schemas.microsoft.com/office/drawing/2014/main" val="20000"/>
                    </a:ext>
                  </a:extLst>
                </a:gridCol>
                <a:gridCol w="605790">
                  <a:extLst>
                    <a:ext uri="{9D8B030D-6E8A-4147-A177-3AD203B41FA5}">
                      <a16:colId xmlns:a16="http://schemas.microsoft.com/office/drawing/2014/main" val="20001"/>
                    </a:ext>
                  </a:extLst>
                </a:gridCol>
                <a:gridCol w="605790">
                  <a:extLst>
                    <a:ext uri="{9D8B030D-6E8A-4147-A177-3AD203B41FA5}">
                      <a16:colId xmlns:a16="http://schemas.microsoft.com/office/drawing/2014/main" val="20002"/>
                    </a:ext>
                  </a:extLst>
                </a:gridCol>
                <a:gridCol w="605789">
                  <a:extLst>
                    <a:ext uri="{9D8B030D-6E8A-4147-A177-3AD203B41FA5}">
                      <a16:colId xmlns:a16="http://schemas.microsoft.com/office/drawing/2014/main" val="20003"/>
                    </a:ext>
                  </a:extLst>
                </a:gridCol>
              </a:tblGrid>
              <a:tr h="605790">
                <a:tc>
                  <a:txBody>
                    <a:bodyPr/>
                    <a:lstStyle/>
                    <a:p>
                      <a:pPr marL="222885">
                        <a:lnSpc>
                          <a:spcPct val="100000"/>
                        </a:lnSpc>
                        <a:spcBef>
                          <a:spcPts val="575"/>
                        </a:spcBef>
                      </a:pPr>
                      <a:r>
                        <a:rPr sz="2400" dirty="0">
                          <a:latin typeface="Arial"/>
                          <a:cs typeface="Arial"/>
                        </a:rPr>
                        <a:t>1</a:t>
                      </a:r>
                      <a:endParaRPr sz="2400">
                        <a:latin typeface="Arial"/>
                        <a:cs typeface="Arial"/>
                      </a:endParaRPr>
                    </a:p>
                  </a:txBody>
                  <a:tcPr marL="0" marR="0" marT="7302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4CCCC"/>
                    </a:solidFill>
                  </a:tcPr>
                </a:tc>
                <a:tc>
                  <a:txBody>
                    <a:bodyPr/>
                    <a:lstStyle/>
                    <a:p>
                      <a:pPr marL="222885">
                        <a:lnSpc>
                          <a:spcPct val="100000"/>
                        </a:lnSpc>
                        <a:spcBef>
                          <a:spcPts val="575"/>
                        </a:spcBef>
                      </a:pPr>
                      <a:r>
                        <a:rPr sz="2400" dirty="0">
                          <a:latin typeface="Arial"/>
                          <a:cs typeface="Arial"/>
                        </a:rPr>
                        <a:t>1</a:t>
                      </a:r>
                      <a:endParaRPr sz="2400">
                        <a:latin typeface="Arial"/>
                        <a:cs typeface="Arial"/>
                      </a:endParaRPr>
                    </a:p>
                  </a:txBody>
                  <a:tcPr marL="0" marR="0" marT="7302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4CCCC"/>
                    </a:solidFill>
                  </a:tcPr>
                </a:tc>
                <a:tc>
                  <a:txBody>
                    <a:bodyPr/>
                    <a:lstStyle/>
                    <a:p>
                      <a:pPr marL="222885">
                        <a:lnSpc>
                          <a:spcPct val="100000"/>
                        </a:lnSpc>
                        <a:spcBef>
                          <a:spcPts val="575"/>
                        </a:spcBef>
                      </a:pPr>
                      <a:r>
                        <a:rPr sz="2400" dirty="0">
                          <a:latin typeface="Arial"/>
                          <a:cs typeface="Arial"/>
                        </a:rPr>
                        <a:t>2</a:t>
                      </a:r>
                      <a:endParaRPr sz="2400">
                        <a:latin typeface="Arial"/>
                        <a:cs typeface="Arial"/>
                      </a:endParaRPr>
                    </a:p>
                  </a:txBody>
                  <a:tcPr marL="0" marR="0" marT="7302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D8E9D3"/>
                    </a:solidFill>
                  </a:tcPr>
                </a:tc>
                <a:tc>
                  <a:txBody>
                    <a:bodyPr/>
                    <a:lstStyle/>
                    <a:p>
                      <a:pPr marL="9525" algn="ctr">
                        <a:lnSpc>
                          <a:spcPct val="100000"/>
                        </a:lnSpc>
                        <a:spcBef>
                          <a:spcPts val="575"/>
                        </a:spcBef>
                      </a:pPr>
                      <a:r>
                        <a:rPr sz="2400" dirty="0">
                          <a:latin typeface="Arial"/>
                          <a:cs typeface="Arial"/>
                        </a:rPr>
                        <a:t>4</a:t>
                      </a:r>
                      <a:endParaRPr sz="2400">
                        <a:latin typeface="Arial"/>
                        <a:cs typeface="Arial"/>
                      </a:endParaRPr>
                    </a:p>
                  </a:txBody>
                  <a:tcPr marL="0" marR="0" marT="7302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D8E9D3"/>
                    </a:solidFill>
                  </a:tcPr>
                </a:tc>
                <a:extLst>
                  <a:ext uri="{0D108BD9-81ED-4DB2-BD59-A6C34878D82A}">
                    <a16:rowId xmlns:a16="http://schemas.microsoft.com/office/drawing/2014/main" val="10000"/>
                  </a:ext>
                </a:extLst>
              </a:tr>
              <a:tr h="605790">
                <a:tc>
                  <a:txBody>
                    <a:bodyPr/>
                    <a:lstStyle/>
                    <a:p>
                      <a:pPr marL="222885">
                        <a:lnSpc>
                          <a:spcPct val="100000"/>
                        </a:lnSpc>
                        <a:spcBef>
                          <a:spcPts val="575"/>
                        </a:spcBef>
                      </a:pPr>
                      <a:r>
                        <a:rPr sz="2400" dirty="0">
                          <a:latin typeface="Arial"/>
                          <a:cs typeface="Arial"/>
                        </a:rPr>
                        <a:t>5</a:t>
                      </a:r>
                      <a:endParaRPr sz="2400">
                        <a:latin typeface="Arial"/>
                        <a:cs typeface="Arial"/>
                      </a:endParaRPr>
                    </a:p>
                  </a:txBody>
                  <a:tcPr marL="0" marR="0" marT="7302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4CCCC"/>
                    </a:solidFill>
                  </a:tcPr>
                </a:tc>
                <a:tc>
                  <a:txBody>
                    <a:bodyPr/>
                    <a:lstStyle/>
                    <a:p>
                      <a:pPr marL="222885">
                        <a:lnSpc>
                          <a:spcPct val="100000"/>
                        </a:lnSpc>
                        <a:spcBef>
                          <a:spcPts val="575"/>
                        </a:spcBef>
                      </a:pPr>
                      <a:r>
                        <a:rPr sz="2400" dirty="0">
                          <a:latin typeface="Arial"/>
                          <a:cs typeface="Arial"/>
                        </a:rPr>
                        <a:t>6</a:t>
                      </a:r>
                      <a:endParaRPr sz="2400">
                        <a:latin typeface="Arial"/>
                        <a:cs typeface="Arial"/>
                      </a:endParaRPr>
                    </a:p>
                  </a:txBody>
                  <a:tcPr marL="0" marR="0" marT="7302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4CCCC"/>
                    </a:solidFill>
                  </a:tcPr>
                </a:tc>
                <a:tc>
                  <a:txBody>
                    <a:bodyPr/>
                    <a:lstStyle/>
                    <a:p>
                      <a:pPr marL="222885">
                        <a:lnSpc>
                          <a:spcPct val="100000"/>
                        </a:lnSpc>
                        <a:spcBef>
                          <a:spcPts val="575"/>
                        </a:spcBef>
                      </a:pPr>
                      <a:r>
                        <a:rPr sz="2400" dirty="0">
                          <a:latin typeface="Arial"/>
                          <a:cs typeface="Arial"/>
                        </a:rPr>
                        <a:t>7</a:t>
                      </a:r>
                      <a:endParaRPr sz="2400">
                        <a:latin typeface="Arial"/>
                        <a:cs typeface="Arial"/>
                      </a:endParaRPr>
                    </a:p>
                  </a:txBody>
                  <a:tcPr marL="0" marR="0" marT="7302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D8E9D3"/>
                    </a:solidFill>
                  </a:tcPr>
                </a:tc>
                <a:tc>
                  <a:txBody>
                    <a:bodyPr/>
                    <a:lstStyle/>
                    <a:p>
                      <a:pPr marL="9525" algn="ctr">
                        <a:lnSpc>
                          <a:spcPct val="100000"/>
                        </a:lnSpc>
                        <a:spcBef>
                          <a:spcPts val="575"/>
                        </a:spcBef>
                      </a:pPr>
                      <a:r>
                        <a:rPr sz="2400" dirty="0">
                          <a:latin typeface="Arial"/>
                          <a:cs typeface="Arial"/>
                        </a:rPr>
                        <a:t>8</a:t>
                      </a:r>
                      <a:endParaRPr sz="2400">
                        <a:latin typeface="Arial"/>
                        <a:cs typeface="Arial"/>
                      </a:endParaRPr>
                    </a:p>
                  </a:txBody>
                  <a:tcPr marL="0" marR="0" marT="7302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D8E9D3"/>
                    </a:solidFill>
                  </a:tcPr>
                </a:tc>
                <a:extLst>
                  <a:ext uri="{0D108BD9-81ED-4DB2-BD59-A6C34878D82A}">
                    <a16:rowId xmlns:a16="http://schemas.microsoft.com/office/drawing/2014/main" val="10001"/>
                  </a:ext>
                </a:extLst>
              </a:tr>
              <a:tr h="605790">
                <a:tc>
                  <a:txBody>
                    <a:bodyPr/>
                    <a:lstStyle/>
                    <a:p>
                      <a:pPr marL="222885">
                        <a:lnSpc>
                          <a:spcPct val="100000"/>
                        </a:lnSpc>
                        <a:spcBef>
                          <a:spcPts val="580"/>
                        </a:spcBef>
                      </a:pPr>
                      <a:r>
                        <a:rPr sz="2400" dirty="0">
                          <a:latin typeface="Arial"/>
                          <a:cs typeface="Arial"/>
                        </a:rPr>
                        <a:t>3</a:t>
                      </a:r>
                      <a:endParaRPr sz="2400">
                        <a:latin typeface="Arial"/>
                        <a:cs typeface="Arial"/>
                      </a:endParaRPr>
                    </a:p>
                  </a:txBody>
                  <a:tcPr marL="0" marR="0" marT="7366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2CC"/>
                    </a:solidFill>
                  </a:tcPr>
                </a:tc>
                <a:tc>
                  <a:txBody>
                    <a:bodyPr/>
                    <a:lstStyle/>
                    <a:p>
                      <a:pPr marL="222885">
                        <a:lnSpc>
                          <a:spcPct val="100000"/>
                        </a:lnSpc>
                        <a:spcBef>
                          <a:spcPts val="580"/>
                        </a:spcBef>
                      </a:pPr>
                      <a:r>
                        <a:rPr sz="2400" dirty="0">
                          <a:latin typeface="Arial"/>
                          <a:cs typeface="Arial"/>
                        </a:rPr>
                        <a:t>2</a:t>
                      </a:r>
                      <a:endParaRPr sz="2400">
                        <a:latin typeface="Arial"/>
                        <a:cs typeface="Arial"/>
                      </a:endParaRPr>
                    </a:p>
                  </a:txBody>
                  <a:tcPr marL="0" marR="0" marT="7366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2CC"/>
                    </a:solidFill>
                  </a:tcPr>
                </a:tc>
                <a:tc>
                  <a:txBody>
                    <a:bodyPr/>
                    <a:lstStyle/>
                    <a:p>
                      <a:pPr marL="222885">
                        <a:lnSpc>
                          <a:spcPct val="100000"/>
                        </a:lnSpc>
                        <a:spcBef>
                          <a:spcPts val="580"/>
                        </a:spcBef>
                      </a:pPr>
                      <a:r>
                        <a:rPr sz="2400" dirty="0">
                          <a:latin typeface="Arial"/>
                          <a:cs typeface="Arial"/>
                        </a:rPr>
                        <a:t>1</a:t>
                      </a:r>
                      <a:endParaRPr sz="2400">
                        <a:latin typeface="Arial"/>
                        <a:cs typeface="Arial"/>
                      </a:endParaRPr>
                    </a:p>
                  </a:txBody>
                  <a:tcPr marL="0" marR="0" marT="7366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8DAF7"/>
                    </a:solidFill>
                  </a:tcPr>
                </a:tc>
                <a:tc>
                  <a:txBody>
                    <a:bodyPr/>
                    <a:lstStyle/>
                    <a:p>
                      <a:pPr marL="9525" algn="ctr">
                        <a:lnSpc>
                          <a:spcPct val="100000"/>
                        </a:lnSpc>
                        <a:spcBef>
                          <a:spcPts val="580"/>
                        </a:spcBef>
                      </a:pPr>
                      <a:r>
                        <a:rPr sz="2400" dirty="0">
                          <a:latin typeface="Arial"/>
                          <a:cs typeface="Arial"/>
                        </a:rPr>
                        <a:t>0</a:t>
                      </a:r>
                      <a:endParaRPr sz="2400">
                        <a:latin typeface="Arial"/>
                        <a:cs typeface="Arial"/>
                      </a:endParaRPr>
                    </a:p>
                  </a:txBody>
                  <a:tcPr marL="0" marR="0" marT="7366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8DAF7"/>
                    </a:solidFill>
                  </a:tcPr>
                </a:tc>
                <a:extLst>
                  <a:ext uri="{0D108BD9-81ED-4DB2-BD59-A6C34878D82A}">
                    <a16:rowId xmlns:a16="http://schemas.microsoft.com/office/drawing/2014/main" val="10002"/>
                  </a:ext>
                </a:extLst>
              </a:tr>
              <a:tr h="605790">
                <a:tc>
                  <a:txBody>
                    <a:bodyPr/>
                    <a:lstStyle/>
                    <a:p>
                      <a:pPr marL="222885">
                        <a:lnSpc>
                          <a:spcPct val="100000"/>
                        </a:lnSpc>
                        <a:spcBef>
                          <a:spcPts val="580"/>
                        </a:spcBef>
                      </a:pPr>
                      <a:r>
                        <a:rPr sz="2400" dirty="0">
                          <a:latin typeface="Arial"/>
                          <a:cs typeface="Arial"/>
                        </a:rPr>
                        <a:t>1</a:t>
                      </a:r>
                      <a:endParaRPr sz="2400">
                        <a:latin typeface="Arial"/>
                        <a:cs typeface="Arial"/>
                      </a:endParaRPr>
                    </a:p>
                  </a:txBody>
                  <a:tcPr marL="0" marR="0" marT="7366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2CC"/>
                    </a:solidFill>
                  </a:tcPr>
                </a:tc>
                <a:tc>
                  <a:txBody>
                    <a:bodyPr/>
                    <a:lstStyle/>
                    <a:p>
                      <a:pPr marL="222885">
                        <a:lnSpc>
                          <a:spcPct val="100000"/>
                        </a:lnSpc>
                        <a:spcBef>
                          <a:spcPts val="580"/>
                        </a:spcBef>
                      </a:pPr>
                      <a:r>
                        <a:rPr sz="2400" dirty="0">
                          <a:latin typeface="Arial"/>
                          <a:cs typeface="Arial"/>
                        </a:rPr>
                        <a:t>2</a:t>
                      </a:r>
                      <a:endParaRPr sz="2400">
                        <a:latin typeface="Arial"/>
                        <a:cs typeface="Arial"/>
                      </a:endParaRPr>
                    </a:p>
                  </a:txBody>
                  <a:tcPr marL="0" marR="0" marT="7366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2CC"/>
                    </a:solidFill>
                  </a:tcPr>
                </a:tc>
                <a:tc>
                  <a:txBody>
                    <a:bodyPr/>
                    <a:lstStyle/>
                    <a:p>
                      <a:pPr marL="222885">
                        <a:lnSpc>
                          <a:spcPct val="100000"/>
                        </a:lnSpc>
                        <a:spcBef>
                          <a:spcPts val="580"/>
                        </a:spcBef>
                      </a:pPr>
                      <a:r>
                        <a:rPr sz="2400" dirty="0">
                          <a:latin typeface="Arial"/>
                          <a:cs typeface="Arial"/>
                        </a:rPr>
                        <a:t>3</a:t>
                      </a:r>
                      <a:endParaRPr sz="2400">
                        <a:latin typeface="Arial"/>
                        <a:cs typeface="Arial"/>
                      </a:endParaRPr>
                    </a:p>
                  </a:txBody>
                  <a:tcPr marL="0" marR="0" marT="7366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8DAF7"/>
                    </a:solidFill>
                  </a:tcPr>
                </a:tc>
                <a:tc>
                  <a:txBody>
                    <a:bodyPr/>
                    <a:lstStyle/>
                    <a:p>
                      <a:pPr marL="9525" algn="ctr">
                        <a:lnSpc>
                          <a:spcPct val="100000"/>
                        </a:lnSpc>
                        <a:spcBef>
                          <a:spcPts val="580"/>
                        </a:spcBef>
                      </a:pPr>
                      <a:r>
                        <a:rPr sz="2400" dirty="0">
                          <a:latin typeface="Arial"/>
                          <a:cs typeface="Arial"/>
                        </a:rPr>
                        <a:t>4</a:t>
                      </a:r>
                      <a:endParaRPr sz="2400">
                        <a:latin typeface="Arial"/>
                        <a:cs typeface="Arial"/>
                      </a:endParaRPr>
                    </a:p>
                  </a:txBody>
                  <a:tcPr marL="0" marR="0" marT="7366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8DAF7"/>
                    </a:solidFill>
                  </a:tcPr>
                </a:tc>
                <a:extLst>
                  <a:ext uri="{0D108BD9-81ED-4DB2-BD59-A6C34878D82A}">
                    <a16:rowId xmlns:a16="http://schemas.microsoft.com/office/drawing/2014/main" val="10003"/>
                  </a:ext>
                </a:extLst>
              </a:tr>
            </a:tbl>
          </a:graphicData>
        </a:graphic>
      </p:graphicFrame>
      <p:sp>
        <p:nvSpPr>
          <p:cNvPr id="3" name="object 3"/>
          <p:cNvSpPr txBox="1"/>
          <p:nvPr/>
        </p:nvSpPr>
        <p:spPr>
          <a:xfrm>
            <a:off x="2528872" y="1818205"/>
            <a:ext cx="2410460" cy="391160"/>
          </a:xfrm>
          <a:prstGeom prst="rect">
            <a:avLst/>
          </a:prstGeom>
        </p:spPr>
        <p:txBody>
          <a:bodyPr vert="horz" wrap="square" lIns="0" tIns="12700" rIns="0" bIns="0" rtlCol="0">
            <a:spAutoFit/>
          </a:bodyPr>
          <a:lstStyle/>
          <a:p>
            <a:pPr marL="12700">
              <a:spcBef>
                <a:spcPts val="100"/>
              </a:spcBef>
            </a:pPr>
            <a:r>
              <a:rPr sz="2400" spc="-5" dirty="0">
                <a:latin typeface="Arial"/>
                <a:cs typeface="Arial"/>
              </a:rPr>
              <a:t>Single depth</a:t>
            </a:r>
            <a:r>
              <a:rPr sz="2400" spc="-95" dirty="0">
                <a:latin typeface="Arial"/>
                <a:cs typeface="Arial"/>
              </a:rPr>
              <a:t> </a:t>
            </a:r>
            <a:r>
              <a:rPr sz="2400" dirty="0">
                <a:latin typeface="Arial"/>
                <a:cs typeface="Arial"/>
              </a:rPr>
              <a:t>slice</a:t>
            </a:r>
            <a:endParaRPr sz="2400">
              <a:latin typeface="Arial"/>
              <a:cs typeface="Arial"/>
            </a:endParaRPr>
          </a:p>
        </p:txBody>
      </p:sp>
      <p:sp>
        <p:nvSpPr>
          <p:cNvPr id="4" name="object 4"/>
          <p:cNvSpPr/>
          <p:nvPr/>
        </p:nvSpPr>
        <p:spPr>
          <a:xfrm>
            <a:off x="2166923" y="2410998"/>
            <a:ext cx="0" cy="2249805"/>
          </a:xfrm>
          <a:custGeom>
            <a:avLst/>
            <a:gdLst/>
            <a:ahLst/>
            <a:cxnLst/>
            <a:rect l="l" t="t" r="r" b="b"/>
            <a:pathLst>
              <a:path h="2249804">
                <a:moveTo>
                  <a:pt x="0" y="2249695"/>
                </a:moveTo>
                <a:lnTo>
                  <a:pt x="0" y="0"/>
                </a:lnTo>
              </a:path>
            </a:pathLst>
          </a:custGeom>
          <a:ln w="19049">
            <a:solidFill>
              <a:srgbClr val="000000"/>
            </a:solidFill>
          </a:ln>
        </p:spPr>
        <p:txBody>
          <a:bodyPr wrap="square" lIns="0" tIns="0" rIns="0" bIns="0" rtlCol="0"/>
          <a:lstStyle/>
          <a:p>
            <a:endParaRPr/>
          </a:p>
        </p:txBody>
      </p:sp>
      <p:sp>
        <p:nvSpPr>
          <p:cNvPr id="5" name="object 5"/>
          <p:cNvSpPr/>
          <p:nvPr/>
        </p:nvSpPr>
        <p:spPr>
          <a:xfrm>
            <a:off x="2125935" y="2315024"/>
            <a:ext cx="81979" cy="105499"/>
          </a:xfrm>
          <a:prstGeom prst="rect">
            <a:avLst/>
          </a:prstGeom>
          <a:blipFill>
            <a:blip r:embed="rId2" cstate="print"/>
            <a:stretch>
              <a:fillRect/>
            </a:stretch>
          </a:blipFill>
        </p:spPr>
        <p:txBody>
          <a:bodyPr wrap="square" lIns="0" tIns="0" rIns="0" bIns="0" rtlCol="0"/>
          <a:lstStyle/>
          <a:p>
            <a:endParaRPr/>
          </a:p>
        </p:txBody>
      </p:sp>
      <p:sp>
        <p:nvSpPr>
          <p:cNvPr id="6" name="object 6"/>
          <p:cNvSpPr txBox="1"/>
          <p:nvPr/>
        </p:nvSpPr>
        <p:spPr>
          <a:xfrm>
            <a:off x="1874549" y="2481903"/>
            <a:ext cx="177800" cy="391160"/>
          </a:xfrm>
          <a:prstGeom prst="rect">
            <a:avLst/>
          </a:prstGeom>
        </p:spPr>
        <p:txBody>
          <a:bodyPr vert="horz" wrap="square" lIns="0" tIns="12700" rIns="0" bIns="0" rtlCol="0">
            <a:spAutoFit/>
          </a:bodyPr>
          <a:lstStyle/>
          <a:p>
            <a:pPr marL="12700">
              <a:spcBef>
                <a:spcPts val="100"/>
              </a:spcBef>
            </a:pPr>
            <a:r>
              <a:rPr sz="2400" dirty="0">
                <a:latin typeface="Arial"/>
                <a:cs typeface="Arial"/>
              </a:rPr>
              <a:t>x</a:t>
            </a:r>
            <a:endParaRPr sz="2400">
              <a:latin typeface="Arial"/>
              <a:cs typeface="Arial"/>
            </a:endParaRPr>
          </a:p>
        </p:txBody>
      </p:sp>
      <p:sp>
        <p:nvSpPr>
          <p:cNvPr id="7" name="object 7"/>
          <p:cNvSpPr/>
          <p:nvPr/>
        </p:nvSpPr>
        <p:spPr>
          <a:xfrm>
            <a:off x="2449998" y="5007916"/>
            <a:ext cx="2362200" cy="0"/>
          </a:xfrm>
          <a:custGeom>
            <a:avLst/>
            <a:gdLst/>
            <a:ahLst/>
            <a:cxnLst/>
            <a:rect l="l" t="t" r="r" b="b"/>
            <a:pathLst>
              <a:path w="2362200">
                <a:moveTo>
                  <a:pt x="0" y="0"/>
                </a:moveTo>
                <a:lnTo>
                  <a:pt x="2362195" y="0"/>
                </a:lnTo>
              </a:path>
            </a:pathLst>
          </a:custGeom>
          <a:ln w="19049">
            <a:solidFill>
              <a:srgbClr val="000000"/>
            </a:solidFill>
          </a:ln>
        </p:spPr>
        <p:txBody>
          <a:bodyPr wrap="square" lIns="0" tIns="0" rIns="0" bIns="0" rtlCol="0"/>
          <a:lstStyle/>
          <a:p>
            <a:endParaRPr/>
          </a:p>
        </p:txBody>
      </p:sp>
      <p:sp>
        <p:nvSpPr>
          <p:cNvPr id="8" name="object 8"/>
          <p:cNvSpPr/>
          <p:nvPr/>
        </p:nvSpPr>
        <p:spPr>
          <a:xfrm>
            <a:off x="4802670" y="4966918"/>
            <a:ext cx="105499" cy="81999"/>
          </a:xfrm>
          <a:prstGeom prst="rect">
            <a:avLst/>
          </a:prstGeom>
          <a:blipFill>
            <a:blip r:embed="rId3" cstate="print"/>
            <a:stretch>
              <a:fillRect/>
            </a:stretch>
          </a:blipFill>
        </p:spPr>
        <p:txBody>
          <a:bodyPr wrap="square" lIns="0" tIns="0" rIns="0" bIns="0" rtlCol="0"/>
          <a:lstStyle/>
          <a:p>
            <a:endParaRPr/>
          </a:p>
        </p:txBody>
      </p:sp>
      <p:sp>
        <p:nvSpPr>
          <p:cNvPr id="9" name="object 9"/>
          <p:cNvSpPr txBox="1"/>
          <p:nvPr/>
        </p:nvSpPr>
        <p:spPr>
          <a:xfrm>
            <a:off x="4475293" y="4999099"/>
            <a:ext cx="177800" cy="391160"/>
          </a:xfrm>
          <a:prstGeom prst="rect">
            <a:avLst/>
          </a:prstGeom>
        </p:spPr>
        <p:txBody>
          <a:bodyPr vert="horz" wrap="square" lIns="0" tIns="12700" rIns="0" bIns="0" rtlCol="0">
            <a:spAutoFit/>
          </a:bodyPr>
          <a:lstStyle/>
          <a:p>
            <a:pPr marL="12700">
              <a:spcBef>
                <a:spcPts val="100"/>
              </a:spcBef>
            </a:pPr>
            <a:r>
              <a:rPr sz="2400" dirty="0">
                <a:latin typeface="Arial"/>
                <a:cs typeface="Arial"/>
              </a:rPr>
              <a:t>y</a:t>
            </a:r>
            <a:endParaRPr sz="2400">
              <a:latin typeface="Arial"/>
              <a:cs typeface="Arial"/>
            </a:endParaRPr>
          </a:p>
        </p:txBody>
      </p:sp>
      <p:sp>
        <p:nvSpPr>
          <p:cNvPr id="10" name="object 10"/>
          <p:cNvSpPr/>
          <p:nvPr/>
        </p:nvSpPr>
        <p:spPr>
          <a:xfrm>
            <a:off x="5277692" y="3478694"/>
            <a:ext cx="1918970" cy="0"/>
          </a:xfrm>
          <a:custGeom>
            <a:avLst/>
            <a:gdLst/>
            <a:ahLst/>
            <a:cxnLst/>
            <a:rect l="l" t="t" r="r" b="b"/>
            <a:pathLst>
              <a:path w="1918970">
                <a:moveTo>
                  <a:pt x="0" y="0"/>
                </a:moveTo>
                <a:lnTo>
                  <a:pt x="1918496" y="0"/>
                </a:lnTo>
              </a:path>
            </a:pathLst>
          </a:custGeom>
          <a:ln w="19049">
            <a:solidFill>
              <a:srgbClr val="000000"/>
            </a:solidFill>
          </a:ln>
        </p:spPr>
        <p:txBody>
          <a:bodyPr wrap="square" lIns="0" tIns="0" rIns="0" bIns="0" rtlCol="0"/>
          <a:lstStyle/>
          <a:p>
            <a:endParaRPr/>
          </a:p>
        </p:txBody>
      </p:sp>
      <p:sp>
        <p:nvSpPr>
          <p:cNvPr id="11" name="object 11"/>
          <p:cNvSpPr/>
          <p:nvPr/>
        </p:nvSpPr>
        <p:spPr>
          <a:xfrm>
            <a:off x="7186665" y="3437696"/>
            <a:ext cx="105499" cy="81999"/>
          </a:xfrm>
          <a:prstGeom prst="rect">
            <a:avLst/>
          </a:prstGeom>
          <a:blipFill>
            <a:blip r:embed="rId4" cstate="print"/>
            <a:stretch>
              <a:fillRect/>
            </a:stretch>
          </a:blipFill>
        </p:spPr>
        <p:txBody>
          <a:bodyPr wrap="square" lIns="0" tIns="0" rIns="0" bIns="0" rtlCol="0"/>
          <a:lstStyle/>
          <a:p>
            <a:endParaRPr/>
          </a:p>
        </p:txBody>
      </p:sp>
      <p:sp>
        <p:nvSpPr>
          <p:cNvPr id="12" name="object 12"/>
          <p:cNvSpPr txBox="1"/>
          <p:nvPr/>
        </p:nvSpPr>
        <p:spPr>
          <a:xfrm>
            <a:off x="5258296" y="2709656"/>
            <a:ext cx="2460625" cy="553100"/>
          </a:xfrm>
          <a:prstGeom prst="rect">
            <a:avLst/>
          </a:prstGeom>
        </p:spPr>
        <p:txBody>
          <a:bodyPr vert="horz" wrap="square" lIns="0" tIns="10795" rIns="0" bIns="0" rtlCol="0">
            <a:spAutoFit/>
          </a:bodyPr>
          <a:lstStyle/>
          <a:p>
            <a:pPr marL="12700" marR="5080">
              <a:lnSpc>
                <a:spcPct val="100699"/>
              </a:lnSpc>
              <a:spcBef>
                <a:spcPts val="85"/>
              </a:spcBef>
            </a:pPr>
            <a:r>
              <a:rPr dirty="0">
                <a:latin typeface="Arial"/>
                <a:cs typeface="Arial"/>
              </a:rPr>
              <a:t>max </a:t>
            </a:r>
            <a:r>
              <a:rPr spc="-5" dirty="0">
                <a:latin typeface="Arial"/>
                <a:cs typeface="Arial"/>
              </a:rPr>
              <a:t>pool with 2x2</a:t>
            </a:r>
            <a:r>
              <a:rPr spc="-95" dirty="0">
                <a:latin typeface="Arial"/>
                <a:cs typeface="Arial"/>
              </a:rPr>
              <a:t> </a:t>
            </a:r>
            <a:r>
              <a:rPr spc="-5" dirty="0">
                <a:latin typeface="Arial"/>
                <a:cs typeface="Arial"/>
              </a:rPr>
              <a:t>filters  and </a:t>
            </a:r>
            <a:r>
              <a:rPr dirty="0">
                <a:latin typeface="Arial"/>
                <a:cs typeface="Arial"/>
              </a:rPr>
              <a:t>stride</a:t>
            </a:r>
            <a:r>
              <a:rPr spc="-15" dirty="0">
                <a:latin typeface="Arial"/>
                <a:cs typeface="Arial"/>
              </a:rPr>
              <a:t> </a:t>
            </a:r>
            <a:r>
              <a:rPr dirty="0">
                <a:latin typeface="Arial"/>
                <a:cs typeface="Arial"/>
              </a:rPr>
              <a:t>2</a:t>
            </a:r>
            <a:endParaRPr>
              <a:latin typeface="Arial"/>
              <a:cs typeface="Arial"/>
            </a:endParaRPr>
          </a:p>
        </p:txBody>
      </p:sp>
      <p:sp>
        <p:nvSpPr>
          <p:cNvPr id="15" name="object 15"/>
          <p:cNvSpPr txBox="1"/>
          <p:nvPr/>
        </p:nvSpPr>
        <p:spPr>
          <a:xfrm>
            <a:off x="1681926"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graphicFrame>
        <p:nvGraphicFramePr>
          <p:cNvPr id="13" name="object 13"/>
          <p:cNvGraphicFramePr>
            <a:graphicFrameLocks noGrp="1"/>
          </p:cNvGraphicFramePr>
          <p:nvPr/>
        </p:nvGraphicFramePr>
        <p:xfrm>
          <a:off x="8141474" y="2829108"/>
          <a:ext cx="1211580" cy="1211580"/>
        </p:xfrm>
        <a:graphic>
          <a:graphicData uri="http://schemas.openxmlformats.org/drawingml/2006/table">
            <a:tbl>
              <a:tblPr firstRow="1" bandRow="1">
                <a:tableStyleId>{2D5ABB26-0587-4C30-8999-92F81FD0307C}</a:tableStyleId>
              </a:tblPr>
              <a:tblGrid>
                <a:gridCol w="605790">
                  <a:extLst>
                    <a:ext uri="{9D8B030D-6E8A-4147-A177-3AD203B41FA5}">
                      <a16:colId xmlns:a16="http://schemas.microsoft.com/office/drawing/2014/main" val="20000"/>
                    </a:ext>
                  </a:extLst>
                </a:gridCol>
                <a:gridCol w="605790">
                  <a:extLst>
                    <a:ext uri="{9D8B030D-6E8A-4147-A177-3AD203B41FA5}">
                      <a16:colId xmlns:a16="http://schemas.microsoft.com/office/drawing/2014/main" val="20001"/>
                    </a:ext>
                  </a:extLst>
                </a:gridCol>
              </a:tblGrid>
              <a:tr h="605790">
                <a:tc>
                  <a:txBody>
                    <a:bodyPr/>
                    <a:lstStyle/>
                    <a:p>
                      <a:pPr marR="205104" algn="r">
                        <a:lnSpc>
                          <a:spcPct val="100000"/>
                        </a:lnSpc>
                        <a:spcBef>
                          <a:spcPts val="580"/>
                        </a:spcBef>
                      </a:pPr>
                      <a:r>
                        <a:rPr sz="2400" dirty="0">
                          <a:latin typeface="Arial"/>
                          <a:cs typeface="Arial"/>
                        </a:rPr>
                        <a:t>6</a:t>
                      </a:r>
                      <a:endParaRPr sz="2400">
                        <a:latin typeface="Arial"/>
                        <a:cs typeface="Arial"/>
                      </a:endParaRPr>
                    </a:p>
                  </a:txBody>
                  <a:tcPr marL="0" marR="0" marT="7366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4CCCC"/>
                    </a:solidFill>
                  </a:tcPr>
                </a:tc>
                <a:tc>
                  <a:txBody>
                    <a:bodyPr/>
                    <a:lstStyle/>
                    <a:p>
                      <a:pPr marR="205104" algn="r">
                        <a:lnSpc>
                          <a:spcPct val="100000"/>
                        </a:lnSpc>
                        <a:spcBef>
                          <a:spcPts val="580"/>
                        </a:spcBef>
                      </a:pPr>
                      <a:r>
                        <a:rPr sz="2400" dirty="0">
                          <a:latin typeface="Arial"/>
                          <a:cs typeface="Arial"/>
                        </a:rPr>
                        <a:t>8</a:t>
                      </a:r>
                      <a:endParaRPr sz="2400">
                        <a:latin typeface="Arial"/>
                        <a:cs typeface="Arial"/>
                      </a:endParaRPr>
                    </a:p>
                  </a:txBody>
                  <a:tcPr marL="0" marR="0" marT="7366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D8E9D3"/>
                    </a:solidFill>
                  </a:tcPr>
                </a:tc>
                <a:extLst>
                  <a:ext uri="{0D108BD9-81ED-4DB2-BD59-A6C34878D82A}">
                    <a16:rowId xmlns:a16="http://schemas.microsoft.com/office/drawing/2014/main" val="10000"/>
                  </a:ext>
                </a:extLst>
              </a:tr>
              <a:tr h="605790">
                <a:tc>
                  <a:txBody>
                    <a:bodyPr/>
                    <a:lstStyle/>
                    <a:p>
                      <a:pPr marR="205104" algn="r">
                        <a:lnSpc>
                          <a:spcPct val="100000"/>
                        </a:lnSpc>
                        <a:spcBef>
                          <a:spcPts val="580"/>
                        </a:spcBef>
                      </a:pPr>
                      <a:r>
                        <a:rPr sz="2400" dirty="0">
                          <a:latin typeface="Arial"/>
                          <a:cs typeface="Arial"/>
                        </a:rPr>
                        <a:t>3</a:t>
                      </a:r>
                      <a:endParaRPr sz="2400">
                        <a:latin typeface="Arial"/>
                        <a:cs typeface="Arial"/>
                      </a:endParaRPr>
                    </a:p>
                  </a:txBody>
                  <a:tcPr marL="0" marR="0" marT="7366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2CC"/>
                    </a:solidFill>
                  </a:tcPr>
                </a:tc>
                <a:tc>
                  <a:txBody>
                    <a:bodyPr/>
                    <a:lstStyle/>
                    <a:p>
                      <a:pPr marR="205104" algn="r">
                        <a:lnSpc>
                          <a:spcPct val="100000"/>
                        </a:lnSpc>
                        <a:spcBef>
                          <a:spcPts val="580"/>
                        </a:spcBef>
                      </a:pPr>
                      <a:r>
                        <a:rPr sz="2400" dirty="0">
                          <a:latin typeface="Arial"/>
                          <a:cs typeface="Arial"/>
                        </a:rPr>
                        <a:t>4</a:t>
                      </a:r>
                      <a:endParaRPr sz="2400">
                        <a:latin typeface="Arial"/>
                        <a:cs typeface="Arial"/>
                      </a:endParaRPr>
                    </a:p>
                  </a:txBody>
                  <a:tcPr marL="0" marR="0" marT="7366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8DAF7"/>
                    </a:solidFill>
                  </a:tcPr>
                </a:tc>
                <a:extLst>
                  <a:ext uri="{0D108BD9-81ED-4DB2-BD59-A6C34878D82A}">
                    <a16:rowId xmlns:a16="http://schemas.microsoft.com/office/drawing/2014/main" val="10001"/>
                  </a:ext>
                </a:extLst>
              </a:tr>
            </a:tbl>
          </a:graphicData>
        </a:graphic>
      </p:graphicFrame>
      <p:sp>
        <p:nvSpPr>
          <p:cNvPr id="14" name="object 14"/>
          <p:cNvSpPr txBox="1">
            <a:spLocks noGrp="1"/>
          </p:cNvSpPr>
          <p:nvPr>
            <p:ph type="title"/>
          </p:nvPr>
        </p:nvSpPr>
        <p:spPr>
          <a:xfrm>
            <a:off x="4515947" y="1054842"/>
            <a:ext cx="4932855" cy="566822"/>
          </a:xfrm>
          <a:prstGeom prst="rect">
            <a:avLst/>
          </a:prstGeom>
        </p:spPr>
        <p:txBody>
          <a:bodyPr vert="horz" wrap="square" lIns="0" tIns="12700" rIns="0" bIns="0" rtlCol="0" anchor="ctr">
            <a:spAutoFit/>
          </a:bodyPr>
          <a:lstStyle/>
          <a:p>
            <a:pPr marL="12700">
              <a:spcBef>
                <a:spcPts val="100"/>
              </a:spcBef>
            </a:pPr>
            <a:r>
              <a:rPr dirty="0"/>
              <a:t>MAX</a:t>
            </a:r>
            <a:r>
              <a:rPr spc="-95" dirty="0"/>
              <a:t> </a:t>
            </a:r>
            <a:r>
              <a:rPr spc="-5" dirty="0"/>
              <a:t>POOLING</a:t>
            </a:r>
          </a:p>
        </p:txBody>
      </p:sp>
    </p:spTree>
    <p:extLst>
      <p:ext uri="{BB962C8B-B14F-4D97-AF65-F5344CB8AC3E}">
        <p14:creationId xmlns:p14="http://schemas.microsoft.com/office/powerpoint/2010/main" val="267295829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35099" y="1021334"/>
            <a:ext cx="8441690" cy="1126334"/>
          </a:xfrm>
          <a:prstGeom prst="rect">
            <a:avLst/>
          </a:prstGeom>
        </p:spPr>
        <p:txBody>
          <a:bodyPr vert="horz" wrap="square" lIns="0" tIns="12700" rIns="0" bIns="0" rtlCol="0" anchor="ctr">
            <a:spAutoFit/>
          </a:bodyPr>
          <a:lstStyle/>
          <a:p>
            <a:pPr marL="12700">
              <a:spcBef>
                <a:spcPts val="100"/>
              </a:spcBef>
            </a:pPr>
            <a:r>
              <a:rPr sz="3600" spc="-5" dirty="0"/>
              <a:t>Fully Connected Layer </a:t>
            </a:r>
            <a:r>
              <a:rPr sz="3600" dirty="0"/>
              <a:t>(FC</a:t>
            </a:r>
            <a:r>
              <a:rPr sz="3600" spc="-25" dirty="0"/>
              <a:t> </a:t>
            </a:r>
            <a:r>
              <a:rPr sz="3600" spc="-5" dirty="0"/>
              <a:t>layer)</a:t>
            </a:r>
          </a:p>
          <a:p>
            <a:pPr marL="469265" marR="5080" indent="-304800">
              <a:lnSpc>
                <a:spcPct val="100699"/>
              </a:lnSpc>
              <a:spcBef>
                <a:spcPts val="30"/>
              </a:spcBef>
              <a:tabLst>
                <a:tab pos="469265" algn="l"/>
              </a:tabLst>
            </a:pPr>
            <a:r>
              <a:rPr sz="1800" dirty="0"/>
              <a:t>-	</a:t>
            </a:r>
            <a:r>
              <a:rPr sz="1800" spc="-5" dirty="0"/>
              <a:t>Contains neurons that </a:t>
            </a:r>
            <a:r>
              <a:rPr sz="1800" dirty="0"/>
              <a:t>connect </a:t>
            </a:r>
            <a:r>
              <a:rPr sz="1800" spc="-5" dirty="0"/>
              <a:t>to the entire input </a:t>
            </a:r>
            <a:r>
              <a:rPr sz="1800" dirty="0"/>
              <a:t>volume, </a:t>
            </a:r>
            <a:r>
              <a:rPr sz="1800" spc="-5" dirty="0"/>
              <a:t>as in ordinary Neural  Networks</a:t>
            </a:r>
            <a:endParaRPr sz="1800" dirty="0"/>
          </a:p>
        </p:txBody>
      </p:sp>
      <p:sp>
        <p:nvSpPr>
          <p:cNvPr id="3" name="object 3"/>
          <p:cNvSpPr/>
          <p:nvPr/>
        </p:nvSpPr>
        <p:spPr>
          <a:xfrm>
            <a:off x="2818347" y="2298497"/>
            <a:ext cx="6164912" cy="295229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869747" y="3542649"/>
            <a:ext cx="1470522" cy="1342969"/>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1681926"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
        <p:nvSpPr>
          <p:cNvPr id="6" name="object 6"/>
          <p:cNvSpPr txBox="1">
            <a:spLocks noGrp="1"/>
          </p:cNvSpPr>
          <p:nvPr>
            <p:ph type="sldNum" sz="quarter" idx="7"/>
          </p:nvPr>
        </p:nvSpPr>
        <p:spPr>
          <a:xfrm>
            <a:off x="6457950" y="6356351"/>
            <a:ext cx="2057400" cy="365125"/>
          </a:xfrm>
          <a:prstGeom prst="rect">
            <a:avLst/>
          </a:prstGeom>
        </p:spPr>
        <p:txBody>
          <a:bodyPr vert="horz" wrap="square" lIns="0" tIns="0" rIns="0" bIns="0" rtlCol="0" anchor="ctr">
            <a:spAutoFit/>
          </a:bodyPr>
          <a:lstStyle>
            <a:defPPr>
              <a:defRPr lang="zh-TW"/>
            </a:defPPr>
            <a:lvl1pPr marL="0" algn="r" defTabSz="914400" rtl="0" eaLnBrk="1" latinLnBrk="0" hangingPunct="1">
              <a:defRPr sz="1800" b="0" i="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2090"/>
              </a:lnSpc>
            </a:pPr>
            <a:r>
              <a:rPr lang="en-US" spc="-5"/>
              <a:t>Lecture </a:t>
            </a:r>
            <a:r>
              <a:rPr lang="en-US"/>
              <a:t>4 -</a:t>
            </a:r>
            <a:r>
              <a:rPr lang="en-US" spc="-215"/>
              <a:t> </a:t>
            </a:r>
            <a:fld id="{81D60167-4931-47E6-BA6A-407CBD079E47}" type="slidenum">
              <a:rPr smtClean="0"/>
              <a:pPr marL="12700">
                <a:lnSpc>
                  <a:spcPts val="2090"/>
                </a:lnSpc>
              </a:pPr>
              <a:t>193</a:t>
            </a:fld>
            <a:endParaRPr sz="2000"/>
          </a:p>
        </p:txBody>
      </p:sp>
      <p:sp>
        <p:nvSpPr>
          <p:cNvPr id="7" name="object 7"/>
          <p:cNvSpPr txBox="1">
            <a:spLocks noGrp="1"/>
          </p:cNvSpPr>
          <p:nvPr>
            <p:ph type="dt" sz="half" idx="6"/>
          </p:nvPr>
        </p:nvSpPr>
        <p:spPr>
          <a:xfrm>
            <a:off x="628650" y="6356351"/>
            <a:ext cx="2057400" cy="365125"/>
          </a:xfrm>
          <a:prstGeom prst="rect">
            <a:avLst/>
          </a:prstGeom>
        </p:spPr>
        <p:txBody>
          <a:bodyPr vert="horz" wrap="square" lIns="0" tIns="0" rIns="0" bIns="0" rtlCol="0" anchor="ctr">
            <a:spAutoFit/>
          </a:bodyPr>
          <a:lstStyle>
            <a:defPPr>
              <a:defRPr lang="zh-TW"/>
            </a:defPPr>
            <a:lvl1pPr marL="0" algn="l" defTabSz="914400" rtl="0" eaLnBrk="1" latinLnBrk="0" hangingPunct="1">
              <a:defRPr sz="1800" b="0" i="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2310"/>
              </a:lnSpc>
            </a:pPr>
            <a:r>
              <a:rPr lang="en-US" spc="-5"/>
              <a:t>April 12,</a:t>
            </a:r>
            <a:r>
              <a:rPr lang="en-US" spc="-90"/>
              <a:t> </a:t>
            </a:r>
            <a:r>
              <a:rPr lang="en-US" spc="-5"/>
              <a:t>2018</a:t>
            </a:r>
            <a:endParaRPr spc="-5" dirty="0"/>
          </a:p>
        </p:txBody>
      </p:sp>
      <p:sp>
        <p:nvSpPr>
          <p:cNvPr id="8" name="object 8"/>
          <p:cNvSpPr txBox="1">
            <a:spLocks noGrp="1"/>
          </p:cNvSpPr>
          <p:nvPr>
            <p:ph type="ftr" sz="quarter" idx="5"/>
          </p:nvPr>
        </p:nvSpPr>
        <p:spPr>
          <a:xfrm>
            <a:off x="3028950" y="6356351"/>
            <a:ext cx="3086100" cy="365125"/>
          </a:xfrm>
          <a:prstGeom prst="rect">
            <a:avLst/>
          </a:prstGeom>
        </p:spPr>
        <p:txBody>
          <a:bodyPr vert="horz" wrap="square" lIns="0" tIns="0" rIns="0" bIns="0" rtlCol="0" anchor="ctr">
            <a:spAutoFit/>
          </a:bodyPr>
          <a:lstStyle>
            <a:defPPr>
              <a:defRPr lang="zh-TW"/>
            </a:defPPr>
            <a:lvl1pPr marL="0" algn="ctr" defTabSz="914400" rtl="0" eaLnBrk="1" latinLnBrk="0" hangingPunct="1">
              <a:defRPr sz="1800" b="0" i="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2090"/>
              </a:lnSpc>
            </a:pPr>
            <a:r>
              <a:rPr lang="en-US" spc="-5"/>
              <a:t>Fei-Fei Li </a:t>
            </a:r>
            <a:r>
              <a:rPr lang="en-US"/>
              <a:t>&amp; Justin Johnson &amp; </a:t>
            </a:r>
            <a:r>
              <a:rPr lang="en-US" spc="-5"/>
              <a:t>Serena</a:t>
            </a:r>
            <a:r>
              <a:rPr lang="en-US" spc="-125"/>
              <a:t> </a:t>
            </a:r>
            <a:r>
              <a:rPr lang="en-US" spc="-5"/>
              <a:t>Yeung</a:t>
            </a:r>
            <a:endParaRPr spc="-5" dirty="0"/>
          </a:p>
        </p:txBody>
      </p:sp>
    </p:spTree>
    <p:extLst>
      <p:ext uri="{BB962C8B-B14F-4D97-AF65-F5344CB8AC3E}">
        <p14:creationId xmlns:p14="http://schemas.microsoft.com/office/powerpoint/2010/main" val="179609461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Convolutional Neural Network for </a:t>
            </a:r>
            <a:br>
              <a:rPr lang="en-US" dirty="0"/>
            </a:br>
            <a:r>
              <a:rPr lang="en-US" dirty="0"/>
              <a:t>Image/Video Recognition</a:t>
            </a:r>
          </a:p>
        </p:txBody>
      </p:sp>
      <p:pic>
        <p:nvPicPr>
          <p:cNvPr id="4" name="Picture 3"/>
          <p:cNvPicPr>
            <a:picLocks noChangeAspect="1"/>
          </p:cNvPicPr>
          <p:nvPr/>
        </p:nvPicPr>
        <p:blipFill>
          <a:blip r:embed="rId2"/>
          <a:stretch>
            <a:fillRect/>
          </a:stretch>
        </p:blipFill>
        <p:spPr>
          <a:xfrm>
            <a:off x="6553201" y="1988341"/>
            <a:ext cx="3726607" cy="2242264"/>
          </a:xfrm>
          <a:prstGeom prst="rect">
            <a:avLst/>
          </a:prstGeom>
        </p:spPr>
      </p:pic>
      <p:pic>
        <p:nvPicPr>
          <p:cNvPr id="5" name="Picture 4"/>
          <p:cNvPicPr>
            <a:picLocks noChangeAspect="1"/>
          </p:cNvPicPr>
          <p:nvPr/>
        </p:nvPicPr>
        <p:blipFill>
          <a:blip r:embed="rId3"/>
          <a:stretch>
            <a:fillRect/>
          </a:stretch>
        </p:blipFill>
        <p:spPr>
          <a:xfrm>
            <a:off x="1981200" y="2008395"/>
            <a:ext cx="4444422" cy="2222211"/>
          </a:xfrm>
          <a:prstGeom prst="rect">
            <a:avLst/>
          </a:prstGeom>
        </p:spPr>
      </p:pic>
      <p:pic>
        <p:nvPicPr>
          <p:cNvPr id="6" name="Picture 5"/>
          <p:cNvPicPr>
            <a:picLocks noChangeAspect="1"/>
          </p:cNvPicPr>
          <p:nvPr/>
        </p:nvPicPr>
        <p:blipFill>
          <a:blip r:embed="rId4"/>
          <a:stretch>
            <a:fillRect/>
          </a:stretch>
        </p:blipFill>
        <p:spPr>
          <a:xfrm>
            <a:off x="1981201" y="4387556"/>
            <a:ext cx="4407261" cy="186084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1098" y="4387556"/>
            <a:ext cx="2410810" cy="1860844"/>
          </a:xfrm>
          <a:prstGeom prst="rect">
            <a:avLst/>
          </a:prstGeom>
        </p:spPr>
      </p:pic>
    </p:spTree>
    <p:extLst>
      <p:ext uri="{BB962C8B-B14F-4D97-AF65-F5344CB8AC3E}">
        <p14:creationId xmlns:p14="http://schemas.microsoft.com/office/powerpoint/2010/main" val="424781484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ImageNet Top-5 Classification Accuracy</a:t>
            </a:r>
            <a:br>
              <a:rPr lang="en-US" dirty="0"/>
            </a:br>
            <a:r>
              <a:rPr lang="en-US" dirty="0"/>
              <a:t>Over the Years</a:t>
            </a:r>
          </a:p>
        </p:txBody>
      </p:sp>
      <p:pic>
        <p:nvPicPr>
          <p:cNvPr id="1026" name="Picture 2" descr="This slide from the ImageNet team shows the winning team's error rate each year in the top-5 classification task. The error rate fell steadily from 2010 to 2017."/>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5177"/>
          <a:stretch/>
        </p:blipFill>
        <p:spPr bwMode="auto">
          <a:xfrm>
            <a:off x="1567090" y="1976378"/>
            <a:ext cx="8848269" cy="441898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37695" y="6414664"/>
            <a:ext cx="7515225" cy="338554"/>
          </a:xfrm>
          <a:prstGeom prst="rect">
            <a:avLst/>
          </a:prstGeom>
        </p:spPr>
        <p:txBody>
          <a:bodyPr wrap="square">
            <a:spAutoFit/>
          </a:bodyPr>
          <a:lstStyle/>
          <a:p>
            <a:r>
              <a:rPr lang="en-US" sz="1600" dirty="0"/>
              <a:t>image-net.org “ImageNet Large Scale Visual Recognition Challenge (ILSVRC) 2017,” 2017</a:t>
            </a:r>
          </a:p>
        </p:txBody>
      </p:sp>
      <p:sp>
        <p:nvSpPr>
          <p:cNvPr id="5" name="Down Arrow 4"/>
          <p:cNvSpPr/>
          <p:nvPr/>
        </p:nvSpPr>
        <p:spPr>
          <a:xfrm rot="3171776">
            <a:off x="5267325" y="3324225"/>
            <a:ext cx="419100" cy="628650"/>
          </a:xfrm>
          <a:prstGeom prst="downArrow">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334000" y="2938832"/>
            <a:ext cx="2604752" cy="400110"/>
          </a:xfrm>
          <a:prstGeom prst="rect">
            <a:avLst/>
          </a:prstGeom>
          <a:noFill/>
        </p:spPr>
        <p:txBody>
          <a:bodyPr wrap="none" rtlCol="0">
            <a:spAutoFit/>
          </a:bodyPr>
          <a:lstStyle/>
          <a:p>
            <a:r>
              <a:rPr lang="en-US" sz="2000" dirty="0" err="1"/>
              <a:t>AlexNet</a:t>
            </a:r>
            <a:r>
              <a:rPr lang="en-US" sz="2000" dirty="0"/>
              <a:t>, The Beginning</a:t>
            </a:r>
          </a:p>
        </p:txBody>
      </p:sp>
      <p:sp>
        <p:nvSpPr>
          <p:cNvPr id="7" name="TextBox 6"/>
          <p:cNvSpPr txBox="1"/>
          <p:nvPr/>
        </p:nvSpPr>
        <p:spPr>
          <a:xfrm>
            <a:off x="2915542" y="1607046"/>
            <a:ext cx="6151364" cy="400110"/>
          </a:xfrm>
          <a:prstGeom prst="rect">
            <a:avLst/>
          </a:prstGeom>
          <a:noFill/>
        </p:spPr>
        <p:txBody>
          <a:bodyPr wrap="none" rtlCol="0">
            <a:spAutoFit/>
          </a:bodyPr>
          <a:lstStyle/>
          <a:p>
            <a:r>
              <a:rPr lang="en-US" sz="2000" dirty="0"/>
              <a:t>15 million images 1000 classes in the ImageNet challenge</a:t>
            </a:r>
          </a:p>
        </p:txBody>
      </p:sp>
      <p:sp>
        <p:nvSpPr>
          <p:cNvPr id="9" name="TextBox 8"/>
          <p:cNvSpPr txBox="1"/>
          <p:nvPr/>
        </p:nvSpPr>
        <p:spPr>
          <a:xfrm>
            <a:off x="5991224" y="3347288"/>
            <a:ext cx="5193088" cy="923330"/>
          </a:xfrm>
          <a:prstGeom prst="rect">
            <a:avLst/>
          </a:prstGeom>
          <a:solidFill>
            <a:schemeClr val="bg1"/>
          </a:solidFill>
          <a:ln>
            <a:solidFill>
              <a:srgbClr val="000000"/>
            </a:solidFill>
          </a:ln>
        </p:spPr>
        <p:txBody>
          <a:bodyPr wrap="none" rtlCol="0">
            <a:spAutoFit/>
          </a:bodyPr>
          <a:lstStyle/>
          <a:p>
            <a:r>
              <a:rPr lang="en-US" dirty="0"/>
              <a:t>“The first* fast** </a:t>
            </a:r>
          </a:p>
          <a:p>
            <a:r>
              <a:rPr lang="en-US" dirty="0"/>
              <a:t>GPU-accelerated Deep Convolutional Neural Network</a:t>
            </a:r>
          </a:p>
          <a:p>
            <a:r>
              <a:rPr lang="en-US" dirty="0"/>
              <a:t>to win an image recognition contest</a:t>
            </a:r>
          </a:p>
        </p:txBody>
      </p:sp>
    </p:spTree>
    <p:extLst>
      <p:ext uri="{BB962C8B-B14F-4D97-AF65-F5344CB8AC3E}">
        <p14:creationId xmlns:p14="http://schemas.microsoft.com/office/powerpoint/2010/main" val="331110123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ight Arrow 12"/>
          <p:cNvSpPr/>
          <p:nvPr/>
        </p:nvSpPr>
        <p:spPr>
          <a:xfrm>
            <a:off x="2819647" y="3823428"/>
            <a:ext cx="6543428" cy="714375"/>
          </a:xfrm>
          <a:prstGeom prst="rightArrow">
            <a:avLst/>
          </a:prstGeom>
          <a:solidFill>
            <a:schemeClr val="bg1">
              <a:lumMod val="95000"/>
            </a:schemeClr>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Convolutional Neural Networks Overview</a:t>
            </a:r>
          </a:p>
        </p:txBody>
      </p:sp>
      <p:pic>
        <p:nvPicPr>
          <p:cNvPr id="4" name="Picture 3"/>
          <p:cNvPicPr>
            <a:picLocks noChangeAspect="1"/>
          </p:cNvPicPr>
          <p:nvPr/>
        </p:nvPicPr>
        <p:blipFill>
          <a:blip r:embed="rId2"/>
          <a:stretch>
            <a:fillRect/>
          </a:stretch>
        </p:blipFill>
        <p:spPr>
          <a:xfrm>
            <a:off x="593180" y="3537540"/>
            <a:ext cx="1932740" cy="1286151"/>
          </a:xfrm>
          <a:prstGeom prst="rect">
            <a:avLst/>
          </a:prstGeom>
        </p:spPr>
      </p:pic>
      <p:sp>
        <p:nvSpPr>
          <p:cNvPr id="5" name="Rectangle 4"/>
          <p:cNvSpPr/>
          <p:nvPr/>
        </p:nvSpPr>
        <p:spPr>
          <a:xfrm rot="16200000">
            <a:off x="1397537" y="3885340"/>
            <a:ext cx="4024484" cy="590550"/>
          </a:xfrm>
          <a:prstGeom prst="rect">
            <a:avLst/>
          </a:prstGeom>
          <a:solidFill>
            <a:schemeClr val="accent2">
              <a:lumMod val="40000"/>
              <a:lumOff val="60000"/>
            </a:schemeClr>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00"/>
                </a:solidFill>
              </a:rPr>
              <a:t>Convolution Layer</a:t>
            </a:r>
          </a:p>
        </p:txBody>
      </p:sp>
      <p:sp>
        <p:nvSpPr>
          <p:cNvPr id="7" name="Rectangle 6"/>
          <p:cNvSpPr/>
          <p:nvPr/>
        </p:nvSpPr>
        <p:spPr>
          <a:xfrm rot="16200000">
            <a:off x="4532685" y="3885341"/>
            <a:ext cx="4024484" cy="590550"/>
          </a:xfrm>
          <a:prstGeom prst="rect">
            <a:avLst/>
          </a:prstGeom>
          <a:solidFill>
            <a:schemeClr val="accent6">
              <a:lumMod val="40000"/>
              <a:lumOff val="60000"/>
            </a:schemeClr>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00"/>
                </a:solidFill>
              </a:rPr>
              <a:t>Fully Connected Layer</a:t>
            </a:r>
          </a:p>
        </p:txBody>
      </p:sp>
      <p:sp>
        <p:nvSpPr>
          <p:cNvPr id="9" name="Rectangle 8"/>
          <p:cNvSpPr/>
          <p:nvPr/>
        </p:nvSpPr>
        <p:spPr>
          <a:xfrm rot="16200000">
            <a:off x="2206920" y="3885341"/>
            <a:ext cx="4024484" cy="590550"/>
          </a:xfrm>
          <a:prstGeom prst="rect">
            <a:avLst/>
          </a:prstGeom>
          <a:solidFill>
            <a:schemeClr val="accent2">
              <a:lumMod val="40000"/>
              <a:lumOff val="60000"/>
            </a:schemeClr>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00"/>
                </a:solidFill>
              </a:rPr>
              <a:t>Convolution Layer</a:t>
            </a:r>
          </a:p>
        </p:txBody>
      </p:sp>
      <p:sp>
        <p:nvSpPr>
          <p:cNvPr id="10" name="Rectangle 9"/>
          <p:cNvSpPr/>
          <p:nvPr/>
        </p:nvSpPr>
        <p:spPr>
          <a:xfrm rot="16200000">
            <a:off x="3517440" y="3885341"/>
            <a:ext cx="4024484" cy="590550"/>
          </a:xfrm>
          <a:prstGeom prst="rect">
            <a:avLst/>
          </a:prstGeom>
          <a:solidFill>
            <a:schemeClr val="accent2">
              <a:lumMod val="40000"/>
              <a:lumOff val="60000"/>
            </a:schemeClr>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00"/>
                </a:solidFill>
              </a:rPr>
              <a:t>Convolution Layer</a:t>
            </a:r>
          </a:p>
        </p:txBody>
      </p:sp>
      <p:sp>
        <p:nvSpPr>
          <p:cNvPr id="11" name="Rectangle 10"/>
          <p:cNvSpPr/>
          <p:nvPr/>
        </p:nvSpPr>
        <p:spPr>
          <a:xfrm rot="16200000">
            <a:off x="5285160" y="3885340"/>
            <a:ext cx="4024484" cy="590550"/>
          </a:xfrm>
          <a:prstGeom prst="rect">
            <a:avLst/>
          </a:prstGeom>
          <a:solidFill>
            <a:schemeClr val="accent6">
              <a:lumMod val="40000"/>
              <a:lumOff val="60000"/>
            </a:schemeClr>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00"/>
                </a:solidFill>
              </a:rPr>
              <a:t>Fully Connected Layer</a:t>
            </a:r>
          </a:p>
        </p:txBody>
      </p:sp>
      <p:sp>
        <p:nvSpPr>
          <p:cNvPr id="12" name="Rectangle 11"/>
          <p:cNvSpPr/>
          <p:nvPr/>
        </p:nvSpPr>
        <p:spPr>
          <a:xfrm rot="16200000">
            <a:off x="6394999" y="3885341"/>
            <a:ext cx="4024484" cy="590550"/>
          </a:xfrm>
          <a:prstGeom prst="rect">
            <a:avLst/>
          </a:prstGeom>
          <a:solidFill>
            <a:schemeClr val="accent6">
              <a:lumMod val="40000"/>
              <a:lumOff val="60000"/>
            </a:schemeClr>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00"/>
                </a:solidFill>
              </a:rPr>
              <a:t>Fully Connected Layer</a:t>
            </a:r>
          </a:p>
        </p:txBody>
      </p:sp>
      <p:sp>
        <p:nvSpPr>
          <p:cNvPr id="14" name="TextBox 13"/>
          <p:cNvSpPr txBox="1"/>
          <p:nvPr/>
        </p:nvSpPr>
        <p:spPr>
          <a:xfrm>
            <a:off x="9558927" y="2305050"/>
            <a:ext cx="1898148" cy="400110"/>
          </a:xfrm>
          <a:prstGeom prst="rect">
            <a:avLst/>
          </a:prstGeom>
          <a:noFill/>
        </p:spPr>
        <p:txBody>
          <a:bodyPr wrap="none" rtlCol="0">
            <a:spAutoFit/>
          </a:bodyPr>
          <a:lstStyle/>
          <a:p>
            <a:r>
              <a:rPr lang="en-US" sz="2000" dirty="0"/>
              <a:t>goldfish: 0.002%</a:t>
            </a:r>
          </a:p>
        </p:txBody>
      </p:sp>
      <p:sp>
        <p:nvSpPr>
          <p:cNvPr id="15" name="TextBox 14"/>
          <p:cNvSpPr txBox="1"/>
          <p:nvPr/>
        </p:nvSpPr>
        <p:spPr>
          <a:xfrm>
            <a:off x="9558927" y="2745427"/>
            <a:ext cx="1513556" cy="400110"/>
          </a:xfrm>
          <a:prstGeom prst="rect">
            <a:avLst/>
          </a:prstGeom>
          <a:noFill/>
        </p:spPr>
        <p:txBody>
          <a:bodyPr wrap="none" rtlCol="0">
            <a:spAutoFit/>
          </a:bodyPr>
          <a:lstStyle/>
          <a:p>
            <a:r>
              <a:rPr lang="en-US" sz="2000" dirty="0"/>
              <a:t>shark: 0.08%</a:t>
            </a:r>
          </a:p>
        </p:txBody>
      </p:sp>
      <p:sp>
        <p:nvSpPr>
          <p:cNvPr id="16" name="TextBox 15"/>
          <p:cNvSpPr txBox="1"/>
          <p:nvPr/>
        </p:nvSpPr>
        <p:spPr>
          <a:xfrm>
            <a:off x="9558927" y="3185804"/>
            <a:ext cx="1776448" cy="400110"/>
          </a:xfrm>
          <a:prstGeom prst="rect">
            <a:avLst/>
          </a:prstGeom>
          <a:noFill/>
        </p:spPr>
        <p:txBody>
          <a:bodyPr wrap="none" rtlCol="0">
            <a:spAutoFit/>
          </a:bodyPr>
          <a:lstStyle/>
          <a:p>
            <a:r>
              <a:rPr lang="en-US" sz="2000" dirty="0"/>
              <a:t>magpie: 0. 02%</a:t>
            </a:r>
          </a:p>
        </p:txBody>
      </p:sp>
      <p:sp>
        <p:nvSpPr>
          <p:cNvPr id="17" name="TextBox 16"/>
          <p:cNvSpPr txBox="1"/>
          <p:nvPr/>
        </p:nvSpPr>
        <p:spPr>
          <a:xfrm>
            <a:off x="9558927" y="3987394"/>
            <a:ext cx="1444434" cy="400110"/>
          </a:xfrm>
          <a:prstGeom prst="rect">
            <a:avLst/>
          </a:prstGeom>
          <a:noFill/>
        </p:spPr>
        <p:txBody>
          <a:bodyPr wrap="none" rtlCol="0">
            <a:spAutoFit/>
          </a:bodyPr>
          <a:lstStyle/>
          <a:p>
            <a:r>
              <a:rPr lang="en-US" sz="2000" b="1" dirty="0">
                <a:solidFill>
                  <a:srgbClr val="FF0000"/>
                </a:solidFill>
              </a:rPr>
              <a:t>Palace: 89%</a:t>
            </a:r>
          </a:p>
        </p:txBody>
      </p:sp>
      <p:sp>
        <p:nvSpPr>
          <p:cNvPr id="18" name="TextBox 17"/>
          <p:cNvSpPr txBox="1"/>
          <p:nvPr/>
        </p:nvSpPr>
        <p:spPr>
          <a:xfrm rot="5400000">
            <a:off x="10110226" y="3580945"/>
            <a:ext cx="365880" cy="400110"/>
          </a:xfrm>
          <a:prstGeom prst="rect">
            <a:avLst/>
          </a:prstGeom>
          <a:noFill/>
        </p:spPr>
        <p:txBody>
          <a:bodyPr wrap="square" rtlCol="0">
            <a:spAutoFit/>
          </a:bodyPr>
          <a:lstStyle/>
          <a:p>
            <a:r>
              <a:rPr lang="en-US" sz="2000" dirty="0"/>
              <a:t>…</a:t>
            </a:r>
          </a:p>
        </p:txBody>
      </p:sp>
      <p:sp>
        <p:nvSpPr>
          <p:cNvPr id="19" name="TextBox 18"/>
          <p:cNvSpPr txBox="1"/>
          <p:nvPr/>
        </p:nvSpPr>
        <p:spPr>
          <a:xfrm rot="5400000">
            <a:off x="10088329" y="4387822"/>
            <a:ext cx="365880" cy="400110"/>
          </a:xfrm>
          <a:prstGeom prst="rect">
            <a:avLst/>
          </a:prstGeom>
          <a:noFill/>
        </p:spPr>
        <p:txBody>
          <a:bodyPr wrap="square" rtlCol="0">
            <a:spAutoFit/>
          </a:bodyPr>
          <a:lstStyle/>
          <a:p>
            <a:r>
              <a:rPr lang="en-US" sz="2000" dirty="0"/>
              <a:t>…</a:t>
            </a:r>
          </a:p>
        </p:txBody>
      </p:sp>
      <p:sp>
        <p:nvSpPr>
          <p:cNvPr id="20" name="TextBox 19"/>
          <p:cNvSpPr txBox="1"/>
          <p:nvPr/>
        </p:nvSpPr>
        <p:spPr>
          <a:xfrm>
            <a:off x="9558927" y="4707622"/>
            <a:ext cx="2064924" cy="400110"/>
          </a:xfrm>
          <a:prstGeom prst="rect">
            <a:avLst/>
          </a:prstGeom>
          <a:noFill/>
        </p:spPr>
        <p:txBody>
          <a:bodyPr wrap="none" rtlCol="0">
            <a:spAutoFit/>
          </a:bodyPr>
          <a:lstStyle/>
          <a:p>
            <a:r>
              <a:rPr lang="en-US" sz="2000" dirty="0"/>
              <a:t>Paper towel: 1.4%</a:t>
            </a:r>
          </a:p>
        </p:txBody>
      </p:sp>
      <p:sp>
        <p:nvSpPr>
          <p:cNvPr id="21" name="TextBox 20"/>
          <p:cNvSpPr txBox="1"/>
          <p:nvPr/>
        </p:nvSpPr>
        <p:spPr>
          <a:xfrm>
            <a:off x="9558927" y="5474075"/>
            <a:ext cx="1855829" cy="400110"/>
          </a:xfrm>
          <a:prstGeom prst="rect">
            <a:avLst/>
          </a:prstGeom>
          <a:noFill/>
        </p:spPr>
        <p:txBody>
          <a:bodyPr wrap="none" rtlCol="0">
            <a:spAutoFit/>
          </a:bodyPr>
          <a:lstStyle/>
          <a:p>
            <a:r>
              <a:rPr lang="en-US" sz="2000" dirty="0"/>
              <a:t>Spatula: 0.001%</a:t>
            </a:r>
          </a:p>
        </p:txBody>
      </p:sp>
      <p:sp>
        <p:nvSpPr>
          <p:cNvPr id="22" name="TextBox 21"/>
          <p:cNvSpPr txBox="1"/>
          <p:nvPr/>
        </p:nvSpPr>
        <p:spPr>
          <a:xfrm rot="5400000">
            <a:off x="10110226" y="5126217"/>
            <a:ext cx="365880" cy="400110"/>
          </a:xfrm>
          <a:prstGeom prst="rect">
            <a:avLst/>
          </a:prstGeom>
          <a:noFill/>
        </p:spPr>
        <p:txBody>
          <a:bodyPr wrap="square" rtlCol="0">
            <a:spAutoFit/>
          </a:bodyPr>
          <a:lstStyle/>
          <a:p>
            <a:r>
              <a:rPr lang="en-US" sz="2000" dirty="0"/>
              <a:t>…</a:t>
            </a:r>
          </a:p>
        </p:txBody>
      </p:sp>
      <p:sp>
        <p:nvSpPr>
          <p:cNvPr id="23" name="TextBox 22"/>
          <p:cNvSpPr txBox="1"/>
          <p:nvPr/>
        </p:nvSpPr>
        <p:spPr>
          <a:xfrm>
            <a:off x="4660124" y="2370429"/>
            <a:ext cx="397866" cy="461665"/>
          </a:xfrm>
          <a:prstGeom prst="rect">
            <a:avLst/>
          </a:prstGeom>
          <a:noFill/>
        </p:spPr>
        <p:txBody>
          <a:bodyPr wrap="none" rtlCol="0">
            <a:spAutoFit/>
          </a:bodyPr>
          <a:lstStyle/>
          <a:p>
            <a:r>
              <a:rPr lang="en-US" sz="2400" dirty="0"/>
              <a:t>…</a:t>
            </a:r>
          </a:p>
        </p:txBody>
      </p:sp>
      <p:sp>
        <p:nvSpPr>
          <p:cNvPr id="24" name="TextBox 23"/>
          <p:cNvSpPr txBox="1"/>
          <p:nvPr/>
        </p:nvSpPr>
        <p:spPr>
          <a:xfrm>
            <a:off x="7680227" y="2370429"/>
            <a:ext cx="397866" cy="461665"/>
          </a:xfrm>
          <a:prstGeom prst="rect">
            <a:avLst/>
          </a:prstGeom>
          <a:noFill/>
        </p:spPr>
        <p:txBody>
          <a:bodyPr wrap="none" rtlCol="0">
            <a:spAutoFit/>
          </a:bodyPr>
          <a:lstStyle/>
          <a:p>
            <a:r>
              <a:rPr lang="en-US" sz="2400" dirty="0"/>
              <a:t>…</a:t>
            </a:r>
          </a:p>
        </p:txBody>
      </p:sp>
      <p:sp>
        <p:nvSpPr>
          <p:cNvPr id="25" name="TextBox 24"/>
          <p:cNvSpPr txBox="1"/>
          <p:nvPr/>
        </p:nvSpPr>
        <p:spPr>
          <a:xfrm>
            <a:off x="3673853" y="6288414"/>
            <a:ext cx="1652825" cy="400110"/>
          </a:xfrm>
          <a:prstGeom prst="rect">
            <a:avLst/>
          </a:prstGeom>
          <a:noFill/>
        </p:spPr>
        <p:txBody>
          <a:bodyPr wrap="none" rtlCol="0">
            <a:spAutoFit/>
          </a:bodyPr>
          <a:lstStyle/>
          <a:p>
            <a:r>
              <a:rPr lang="en-US" sz="2000" dirty="0"/>
              <a:t>“Convolution”</a:t>
            </a:r>
          </a:p>
        </p:txBody>
      </p:sp>
      <p:sp>
        <p:nvSpPr>
          <p:cNvPr id="26" name="TextBox 25"/>
          <p:cNvSpPr txBox="1"/>
          <p:nvPr/>
        </p:nvSpPr>
        <p:spPr>
          <a:xfrm>
            <a:off x="6569159" y="6288414"/>
            <a:ext cx="2052806" cy="400110"/>
          </a:xfrm>
          <a:prstGeom prst="rect">
            <a:avLst/>
          </a:prstGeom>
          <a:noFill/>
        </p:spPr>
        <p:txBody>
          <a:bodyPr wrap="none" rtlCol="0">
            <a:spAutoFit/>
          </a:bodyPr>
          <a:lstStyle/>
          <a:p>
            <a:r>
              <a:rPr lang="en-US" sz="2000" dirty="0"/>
              <a:t>“Neural Network”</a:t>
            </a:r>
          </a:p>
        </p:txBody>
      </p:sp>
      <p:sp>
        <p:nvSpPr>
          <p:cNvPr id="27" name="TextBox 26"/>
          <p:cNvSpPr txBox="1"/>
          <p:nvPr/>
        </p:nvSpPr>
        <p:spPr>
          <a:xfrm rot="5400000">
            <a:off x="10110226" y="5846445"/>
            <a:ext cx="365880" cy="400110"/>
          </a:xfrm>
          <a:prstGeom prst="rect">
            <a:avLst/>
          </a:prstGeom>
          <a:noFill/>
        </p:spPr>
        <p:txBody>
          <a:bodyPr wrap="square" rtlCol="0">
            <a:spAutoFit/>
          </a:bodyPr>
          <a:lstStyle/>
          <a:p>
            <a:r>
              <a:rPr lang="en-US" sz="2000" dirty="0"/>
              <a:t>…</a:t>
            </a:r>
          </a:p>
        </p:txBody>
      </p:sp>
    </p:spTree>
    <p:extLst>
      <p:ext uri="{BB962C8B-B14F-4D97-AF65-F5344CB8AC3E}">
        <p14:creationId xmlns:p14="http://schemas.microsoft.com/office/powerpoint/2010/main" val="2795494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vs. Inference</a:t>
            </a:r>
          </a:p>
        </p:txBody>
      </p:sp>
      <p:sp>
        <p:nvSpPr>
          <p:cNvPr id="3" name="Content Placeholder 2"/>
          <p:cNvSpPr>
            <a:spLocks noGrp="1"/>
          </p:cNvSpPr>
          <p:nvPr>
            <p:ph idx="1"/>
          </p:nvPr>
        </p:nvSpPr>
        <p:spPr/>
        <p:txBody>
          <a:bodyPr>
            <a:normAutofit/>
          </a:bodyPr>
          <a:lstStyle/>
          <a:p>
            <a:r>
              <a:rPr lang="en-US" dirty="0"/>
              <a:t>Training: Tuning parameters using training data</a:t>
            </a:r>
          </a:p>
          <a:p>
            <a:pPr lvl="1"/>
            <a:r>
              <a:rPr lang="en-US" dirty="0"/>
              <a:t>Backpropagation using stochastic gradient descent is the most popular algorithm</a:t>
            </a:r>
          </a:p>
          <a:p>
            <a:pPr lvl="1"/>
            <a:r>
              <a:rPr lang="en-US" dirty="0"/>
              <a:t>Training in data centers and distributing trained data is a common model*</a:t>
            </a:r>
          </a:p>
          <a:p>
            <a:pPr lvl="1"/>
            <a:r>
              <a:rPr lang="en-US" dirty="0"/>
              <a:t>Because training algorithm changes rapidly, GPU cluster is the most popular hardware (</a:t>
            </a:r>
            <a:r>
              <a:rPr lang="en-US" dirty="0">
                <a:solidFill>
                  <a:srgbClr val="FF0000"/>
                </a:solidFill>
              </a:rPr>
              <a:t>Low demand for application-specific accelerators</a:t>
            </a:r>
            <a:r>
              <a:rPr lang="en-US" dirty="0"/>
              <a:t>)</a:t>
            </a:r>
          </a:p>
          <a:p>
            <a:r>
              <a:rPr lang="en-US" dirty="0"/>
              <a:t>Inference: Determining class of a new input data</a:t>
            </a:r>
          </a:p>
          <a:p>
            <a:pPr lvl="1"/>
            <a:r>
              <a:rPr lang="en-US" dirty="0"/>
              <a:t>Using a trained model, determine class of a new input data</a:t>
            </a:r>
          </a:p>
          <a:p>
            <a:pPr lvl="1"/>
            <a:r>
              <a:rPr lang="en-US" dirty="0"/>
              <a:t>Inference usually occurs close to clients</a:t>
            </a:r>
          </a:p>
          <a:p>
            <a:pPr lvl="1"/>
            <a:r>
              <a:rPr lang="en-US" dirty="0"/>
              <a:t>Low-latency and power-efficiency is </a:t>
            </a:r>
            <a:r>
              <a:rPr lang="en-US"/>
              <a:t>required </a:t>
            </a:r>
            <a:br>
              <a:rPr lang="en-US"/>
            </a:br>
            <a:r>
              <a:rPr lang="en-US"/>
              <a:t>(</a:t>
            </a:r>
            <a:r>
              <a:rPr lang="en-US" dirty="0">
                <a:solidFill>
                  <a:srgbClr val="FF0000"/>
                </a:solidFill>
              </a:rPr>
              <a:t>High demand for application specific accelerators</a:t>
            </a:r>
            <a:r>
              <a:rPr lang="en-US" dirty="0"/>
              <a:t>)</a:t>
            </a:r>
          </a:p>
          <a:p>
            <a:endParaRPr lang="en-US" dirty="0"/>
          </a:p>
        </p:txBody>
      </p:sp>
    </p:spTree>
    <p:extLst>
      <p:ext uri="{BB962C8B-B14F-4D97-AF65-F5344CB8AC3E}">
        <p14:creationId xmlns:p14="http://schemas.microsoft.com/office/powerpoint/2010/main" val="393016673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 Layer</a:t>
            </a:r>
          </a:p>
        </p:txBody>
      </p:sp>
      <p:pic>
        <p:nvPicPr>
          <p:cNvPr id="4098" name="Picture 2" descr="YDusp.png (800Ã54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2125" y="2303933"/>
            <a:ext cx="5278369" cy="3615683"/>
          </a:xfrm>
          <a:prstGeom prst="rect">
            <a:avLst/>
          </a:prstGeom>
          <a:noFill/>
          <a:extLst>
            <a:ext uri="{909E8E84-426E-40DD-AFC4-6F175D3DCCD1}">
              <a14:hiddenFill xmlns:a14="http://schemas.microsoft.com/office/drawing/2010/main">
                <a:solidFill>
                  <a:srgbClr val="FFFFFF"/>
                </a:solidFill>
              </a14:hiddenFill>
            </a:ext>
          </a:extLst>
        </p:spPr>
      </p:pic>
      <p:sp>
        <p:nvSpPr>
          <p:cNvPr id="5" name="Right Arrow 4"/>
          <p:cNvSpPr/>
          <p:nvPr/>
        </p:nvSpPr>
        <p:spPr>
          <a:xfrm>
            <a:off x="9661461" y="4042104"/>
            <a:ext cx="676887" cy="570709"/>
          </a:xfrm>
          <a:prstGeom prst="rightArrow">
            <a:avLst/>
          </a:prstGeom>
          <a:solidFill>
            <a:schemeClr val="bg1">
              <a:lumMod val="8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7556939" y="3458183"/>
            <a:ext cx="1852382" cy="1762612"/>
            <a:chOff x="2743200" y="2838073"/>
            <a:chExt cx="1852382" cy="1762612"/>
          </a:xfrm>
        </p:grpSpPr>
        <p:sp>
          <p:nvSpPr>
            <p:cNvPr id="7" name="Rectangle 6"/>
            <p:cNvSpPr/>
            <p:nvPr/>
          </p:nvSpPr>
          <p:spPr>
            <a:xfrm>
              <a:off x="2743201" y="2838073"/>
              <a:ext cx="462783" cy="462784"/>
            </a:xfrm>
            <a:prstGeom prst="rect">
              <a:avLst/>
            </a:prstGeom>
            <a:solidFill>
              <a:schemeClr val="accent6">
                <a:lumMod val="40000"/>
                <a:lumOff val="6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schemeClr val="tx1"/>
                  </a:solidFill>
                </a:rPr>
                <a:t>31</a:t>
              </a:r>
            </a:p>
          </p:txBody>
        </p:sp>
        <p:sp>
          <p:nvSpPr>
            <p:cNvPr id="8" name="Rectangle 7"/>
            <p:cNvSpPr/>
            <p:nvPr/>
          </p:nvSpPr>
          <p:spPr>
            <a:xfrm>
              <a:off x="3205985" y="2838073"/>
              <a:ext cx="462783" cy="462784"/>
            </a:xfrm>
            <a:prstGeom prst="rect">
              <a:avLst/>
            </a:prstGeom>
            <a:solidFill>
              <a:schemeClr val="accent6">
                <a:lumMod val="40000"/>
                <a:lumOff val="6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schemeClr val="tx1"/>
                  </a:solidFill>
                </a:rPr>
                <a:t>7</a:t>
              </a:r>
            </a:p>
          </p:txBody>
        </p:sp>
        <p:sp>
          <p:nvSpPr>
            <p:cNvPr id="9" name="Rectangle 8"/>
            <p:cNvSpPr/>
            <p:nvPr/>
          </p:nvSpPr>
          <p:spPr>
            <a:xfrm>
              <a:off x="3668769" y="2838073"/>
              <a:ext cx="462783" cy="462784"/>
            </a:xfrm>
            <a:prstGeom prst="rect">
              <a:avLst/>
            </a:prstGeom>
            <a:solidFill>
              <a:schemeClr val="accent2">
                <a:lumMod val="60000"/>
                <a:lumOff val="4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a:t>44</a:t>
              </a:r>
              <a:endParaRPr lang="en-US" dirty="0"/>
            </a:p>
          </p:txBody>
        </p:sp>
        <p:sp>
          <p:nvSpPr>
            <p:cNvPr id="10" name="Rectangle 9"/>
            <p:cNvSpPr/>
            <p:nvPr/>
          </p:nvSpPr>
          <p:spPr>
            <a:xfrm>
              <a:off x="2743201" y="3246325"/>
              <a:ext cx="462783" cy="462784"/>
            </a:xfrm>
            <a:prstGeom prst="rect">
              <a:avLst/>
            </a:prstGeom>
            <a:solidFill>
              <a:schemeClr val="accent6">
                <a:lumMod val="40000"/>
                <a:lumOff val="6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a:t>65</a:t>
              </a:r>
              <a:endParaRPr lang="en-US" dirty="0"/>
            </a:p>
          </p:txBody>
        </p:sp>
        <p:sp>
          <p:nvSpPr>
            <p:cNvPr id="11" name="Rectangle 10"/>
            <p:cNvSpPr/>
            <p:nvPr/>
          </p:nvSpPr>
          <p:spPr>
            <a:xfrm>
              <a:off x="3205985" y="3246325"/>
              <a:ext cx="462783" cy="462784"/>
            </a:xfrm>
            <a:prstGeom prst="rect">
              <a:avLst/>
            </a:prstGeom>
            <a:solidFill>
              <a:schemeClr val="accent6">
                <a:lumMod val="40000"/>
                <a:lumOff val="6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a:t>35</a:t>
              </a:r>
              <a:endParaRPr lang="en-US" dirty="0"/>
            </a:p>
          </p:txBody>
        </p:sp>
        <p:sp>
          <p:nvSpPr>
            <p:cNvPr id="12" name="Rectangle 11"/>
            <p:cNvSpPr/>
            <p:nvPr/>
          </p:nvSpPr>
          <p:spPr>
            <a:xfrm>
              <a:off x="3668769" y="3246325"/>
              <a:ext cx="462783" cy="462784"/>
            </a:xfrm>
            <a:prstGeom prst="rect">
              <a:avLst/>
            </a:prstGeom>
            <a:solidFill>
              <a:schemeClr val="accent2">
                <a:lumMod val="60000"/>
                <a:lumOff val="4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a:t>40</a:t>
              </a:r>
              <a:endParaRPr lang="en-US" dirty="0"/>
            </a:p>
          </p:txBody>
        </p:sp>
        <p:sp>
          <p:nvSpPr>
            <p:cNvPr id="13" name="Rectangle 12"/>
            <p:cNvSpPr/>
            <p:nvPr/>
          </p:nvSpPr>
          <p:spPr>
            <a:xfrm>
              <a:off x="2743201" y="3707349"/>
              <a:ext cx="462783" cy="462784"/>
            </a:xfrm>
            <a:prstGeom prst="rect">
              <a:avLst/>
            </a:prstGeom>
            <a:solidFill>
              <a:schemeClr val="accent5">
                <a:lumMod val="40000"/>
                <a:lumOff val="6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a:t>46</a:t>
              </a:r>
              <a:endParaRPr lang="en-US" dirty="0"/>
            </a:p>
          </p:txBody>
        </p:sp>
        <p:sp>
          <p:nvSpPr>
            <p:cNvPr id="14" name="Rectangle 13"/>
            <p:cNvSpPr/>
            <p:nvPr/>
          </p:nvSpPr>
          <p:spPr>
            <a:xfrm>
              <a:off x="3205985" y="3707349"/>
              <a:ext cx="462783" cy="462784"/>
            </a:xfrm>
            <a:prstGeom prst="rect">
              <a:avLst/>
            </a:prstGeom>
            <a:solidFill>
              <a:schemeClr val="accent5">
                <a:lumMod val="40000"/>
                <a:lumOff val="6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a:t>29</a:t>
              </a:r>
              <a:endParaRPr lang="en-US" dirty="0"/>
            </a:p>
          </p:txBody>
        </p:sp>
        <p:sp>
          <p:nvSpPr>
            <p:cNvPr id="15" name="Rectangle 14"/>
            <p:cNvSpPr/>
            <p:nvPr/>
          </p:nvSpPr>
          <p:spPr>
            <a:xfrm>
              <a:off x="3668769" y="3707349"/>
              <a:ext cx="462783" cy="462784"/>
            </a:xfrm>
            <a:prstGeom prst="rect">
              <a:avLst/>
            </a:prstGeom>
            <a:solidFill>
              <a:schemeClr val="accent1">
                <a:lumMod val="60000"/>
                <a:lumOff val="4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a:t>32</a:t>
              </a:r>
              <a:endParaRPr lang="en-US" dirty="0"/>
            </a:p>
          </p:txBody>
        </p:sp>
        <p:sp>
          <p:nvSpPr>
            <p:cNvPr id="16" name="Rectangle 15"/>
            <p:cNvSpPr/>
            <p:nvPr/>
          </p:nvSpPr>
          <p:spPr>
            <a:xfrm>
              <a:off x="4131552" y="2838073"/>
              <a:ext cx="462783" cy="462784"/>
            </a:xfrm>
            <a:prstGeom prst="rect">
              <a:avLst/>
            </a:prstGeom>
            <a:solidFill>
              <a:schemeClr val="accent2">
                <a:lumMod val="60000"/>
                <a:lumOff val="4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a:t>33</a:t>
              </a:r>
              <a:endParaRPr lang="en-US" dirty="0"/>
            </a:p>
          </p:txBody>
        </p:sp>
        <p:sp>
          <p:nvSpPr>
            <p:cNvPr id="17" name="Rectangle 16"/>
            <p:cNvSpPr/>
            <p:nvPr/>
          </p:nvSpPr>
          <p:spPr>
            <a:xfrm>
              <a:off x="4131552" y="3246325"/>
              <a:ext cx="462783" cy="462784"/>
            </a:xfrm>
            <a:prstGeom prst="rect">
              <a:avLst/>
            </a:prstGeom>
            <a:solidFill>
              <a:schemeClr val="accent2">
                <a:lumMod val="60000"/>
                <a:lumOff val="4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a:t>46</a:t>
              </a:r>
              <a:endParaRPr lang="en-US" dirty="0"/>
            </a:p>
          </p:txBody>
        </p:sp>
        <p:sp>
          <p:nvSpPr>
            <p:cNvPr id="18" name="Rectangle 17"/>
            <p:cNvSpPr/>
            <p:nvPr/>
          </p:nvSpPr>
          <p:spPr>
            <a:xfrm>
              <a:off x="4131552" y="3707349"/>
              <a:ext cx="462783" cy="462784"/>
            </a:xfrm>
            <a:prstGeom prst="rect">
              <a:avLst/>
            </a:prstGeom>
            <a:solidFill>
              <a:schemeClr val="accent1">
                <a:lumMod val="60000"/>
                <a:lumOff val="4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a:t>30</a:t>
              </a:r>
              <a:endParaRPr lang="en-US" dirty="0"/>
            </a:p>
          </p:txBody>
        </p:sp>
        <p:sp>
          <p:nvSpPr>
            <p:cNvPr id="19" name="Rectangle 18"/>
            <p:cNvSpPr/>
            <p:nvPr/>
          </p:nvSpPr>
          <p:spPr>
            <a:xfrm>
              <a:off x="2743200" y="4137901"/>
              <a:ext cx="462783" cy="462784"/>
            </a:xfrm>
            <a:prstGeom prst="rect">
              <a:avLst/>
            </a:prstGeom>
            <a:solidFill>
              <a:schemeClr val="accent5">
                <a:lumMod val="40000"/>
                <a:lumOff val="6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a:t>24</a:t>
              </a:r>
              <a:endParaRPr lang="en-US" dirty="0"/>
            </a:p>
          </p:txBody>
        </p:sp>
        <p:sp>
          <p:nvSpPr>
            <p:cNvPr id="20" name="Rectangle 19"/>
            <p:cNvSpPr/>
            <p:nvPr/>
          </p:nvSpPr>
          <p:spPr>
            <a:xfrm>
              <a:off x="3205983" y="4137901"/>
              <a:ext cx="462783" cy="462784"/>
            </a:xfrm>
            <a:prstGeom prst="rect">
              <a:avLst/>
            </a:prstGeom>
            <a:solidFill>
              <a:schemeClr val="accent5">
                <a:lumMod val="40000"/>
                <a:lumOff val="6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a:t>49</a:t>
              </a:r>
              <a:endParaRPr lang="en-US" dirty="0"/>
            </a:p>
          </p:txBody>
        </p:sp>
        <p:sp>
          <p:nvSpPr>
            <p:cNvPr id="21" name="Rectangle 20"/>
            <p:cNvSpPr/>
            <p:nvPr/>
          </p:nvSpPr>
          <p:spPr>
            <a:xfrm>
              <a:off x="3668768" y="4137901"/>
              <a:ext cx="462783" cy="462784"/>
            </a:xfrm>
            <a:prstGeom prst="rect">
              <a:avLst/>
            </a:prstGeom>
            <a:solidFill>
              <a:schemeClr val="accent1">
                <a:lumMod val="60000"/>
                <a:lumOff val="4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a:t>8</a:t>
              </a:r>
              <a:endParaRPr lang="en-US" dirty="0"/>
            </a:p>
          </p:txBody>
        </p:sp>
        <p:sp>
          <p:nvSpPr>
            <p:cNvPr id="22" name="Rectangle 21"/>
            <p:cNvSpPr/>
            <p:nvPr/>
          </p:nvSpPr>
          <p:spPr>
            <a:xfrm>
              <a:off x="4132799" y="4137901"/>
              <a:ext cx="462783" cy="462784"/>
            </a:xfrm>
            <a:prstGeom prst="rect">
              <a:avLst/>
            </a:prstGeom>
            <a:solidFill>
              <a:schemeClr val="accent1">
                <a:lumMod val="60000"/>
                <a:lumOff val="4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a:t>64</a:t>
              </a:r>
              <a:endParaRPr lang="en-US" dirty="0"/>
            </a:p>
          </p:txBody>
        </p:sp>
      </p:grpSp>
      <p:grpSp>
        <p:nvGrpSpPr>
          <p:cNvPr id="33" name="Group 32"/>
          <p:cNvGrpSpPr/>
          <p:nvPr/>
        </p:nvGrpSpPr>
        <p:grpSpPr>
          <a:xfrm>
            <a:off x="10591735" y="3861716"/>
            <a:ext cx="925567" cy="908115"/>
            <a:chOff x="7390831" y="3230440"/>
            <a:chExt cx="925567" cy="908115"/>
          </a:xfrm>
        </p:grpSpPr>
        <p:sp>
          <p:nvSpPr>
            <p:cNvPr id="29" name="Rectangle 28"/>
            <p:cNvSpPr/>
            <p:nvPr/>
          </p:nvSpPr>
          <p:spPr>
            <a:xfrm>
              <a:off x="7390831" y="3230440"/>
              <a:ext cx="462783" cy="462784"/>
            </a:xfrm>
            <a:prstGeom prst="rect">
              <a:avLst/>
            </a:prstGeom>
            <a:solidFill>
              <a:schemeClr val="accent6">
                <a:lumMod val="40000"/>
                <a:lumOff val="6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a:solidFill>
                    <a:schemeClr val="tx1"/>
                  </a:solidFill>
                </a:rPr>
                <a:t>65</a:t>
              </a:r>
              <a:endParaRPr lang="en-US" dirty="0">
                <a:solidFill>
                  <a:schemeClr val="tx1"/>
                </a:solidFill>
              </a:endParaRPr>
            </a:p>
          </p:txBody>
        </p:sp>
        <p:sp>
          <p:nvSpPr>
            <p:cNvPr id="30" name="Rectangle 29"/>
            <p:cNvSpPr/>
            <p:nvPr/>
          </p:nvSpPr>
          <p:spPr>
            <a:xfrm>
              <a:off x="7853615" y="3230440"/>
              <a:ext cx="462783" cy="462784"/>
            </a:xfrm>
            <a:prstGeom prst="rect">
              <a:avLst/>
            </a:prstGeom>
            <a:solidFill>
              <a:schemeClr val="accent2">
                <a:lumMod val="60000"/>
                <a:lumOff val="4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46</a:t>
              </a:r>
            </a:p>
          </p:txBody>
        </p:sp>
        <p:sp>
          <p:nvSpPr>
            <p:cNvPr id="31" name="Rectangle 30"/>
            <p:cNvSpPr/>
            <p:nvPr/>
          </p:nvSpPr>
          <p:spPr>
            <a:xfrm>
              <a:off x="7390831" y="3675771"/>
              <a:ext cx="462783" cy="462784"/>
            </a:xfrm>
            <a:prstGeom prst="rect">
              <a:avLst/>
            </a:prstGeom>
            <a:solidFill>
              <a:schemeClr val="accent5">
                <a:lumMod val="40000"/>
                <a:lumOff val="6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46</a:t>
              </a:r>
            </a:p>
          </p:txBody>
        </p:sp>
        <p:sp>
          <p:nvSpPr>
            <p:cNvPr id="32" name="Rectangle 31"/>
            <p:cNvSpPr/>
            <p:nvPr/>
          </p:nvSpPr>
          <p:spPr>
            <a:xfrm>
              <a:off x="7853615" y="3675771"/>
              <a:ext cx="462783" cy="462784"/>
            </a:xfrm>
            <a:prstGeom prst="rect">
              <a:avLst/>
            </a:prstGeom>
            <a:solidFill>
              <a:schemeClr val="accent1">
                <a:lumMod val="60000"/>
                <a:lumOff val="4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64</a:t>
              </a:r>
            </a:p>
          </p:txBody>
        </p:sp>
      </p:grpSp>
      <p:sp>
        <p:nvSpPr>
          <p:cNvPr id="36" name="TextBox 35"/>
          <p:cNvSpPr txBox="1"/>
          <p:nvPr/>
        </p:nvSpPr>
        <p:spPr>
          <a:xfrm>
            <a:off x="2084862" y="1688927"/>
            <a:ext cx="2372894" cy="461665"/>
          </a:xfrm>
          <a:prstGeom prst="rect">
            <a:avLst/>
          </a:prstGeom>
          <a:noFill/>
        </p:spPr>
        <p:txBody>
          <a:bodyPr wrap="none" rtlCol="0">
            <a:spAutoFit/>
          </a:bodyPr>
          <a:lstStyle/>
          <a:p>
            <a:r>
              <a:rPr lang="en-US" sz="2400" dirty="0"/>
              <a:t>Convolution layer</a:t>
            </a:r>
          </a:p>
        </p:txBody>
      </p:sp>
      <p:sp>
        <p:nvSpPr>
          <p:cNvPr id="37" name="TextBox 36"/>
          <p:cNvSpPr txBox="1"/>
          <p:nvPr/>
        </p:nvSpPr>
        <p:spPr>
          <a:xfrm>
            <a:off x="8019722" y="1688927"/>
            <a:ext cx="2943819" cy="461665"/>
          </a:xfrm>
          <a:prstGeom prst="rect">
            <a:avLst/>
          </a:prstGeom>
          <a:noFill/>
        </p:spPr>
        <p:txBody>
          <a:bodyPr wrap="none" rtlCol="0">
            <a:spAutoFit/>
          </a:bodyPr>
          <a:lstStyle/>
          <a:p>
            <a:r>
              <a:rPr lang="en-US" sz="2400" dirty="0"/>
              <a:t>Optional pooling layer</a:t>
            </a:r>
          </a:p>
        </p:txBody>
      </p:sp>
    </p:spTree>
    <p:extLst>
      <p:ext uri="{BB962C8B-B14F-4D97-AF65-F5344CB8AC3E}">
        <p14:creationId xmlns:p14="http://schemas.microsoft.com/office/powerpoint/2010/main" val="36487402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 Example</a:t>
            </a:r>
          </a:p>
        </p:txBody>
      </p:sp>
      <p:grpSp>
        <p:nvGrpSpPr>
          <p:cNvPr id="153" name="Group 152"/>
          <p:cNvGrpSpPr/>
          <p:nvPr/>
        </p:nvGrpSpPr>
        <p:grpSpPr>
          <a:xfrm>
            <a:off x="1331760" y="2590280"/>
            <a:ext cx="1217017" cy="1218474"/>
            <a:chOff x="2998655" y="2192602"/>
            <a:chExt cx="1217017" cy="1218474"/>
          </a:xfrm>
        </p:grpSpPr>
        <p:sp>
          <p:nvSpPr>
            <p:cNvPr id="4" name="Rectangle 3"/>
            <p:cNvSpPr/>
            <p:nvPr/>
          </p:nvSpPr>
          <p:spPr>
            <a:xfrm>
              <a:off x="2998655" y="2192602"/>
              <a:ext cx="405672" cy="405672"/>
            </a:xfrm>
            <a:prstGeom prst="rect">
              <a:avLst/>
            </a:prstGeom>
            <a:solidFill>
              <a:schemeClr val="tx2">
                <a:lumMod val="10000"/>
                <a:lumOff val="90000"/>
              </a:scheme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1</a:t>
              </a:r>
            </a:p>
          </p:txBody>
        </p:sp>
        <p:sp>
          <p:nvSpPr>
            <p:cNvPr id="5" name="Rectangle 4"/>
            <p:cNvSpPr/>
            <p:nvPr/>
          </p:nvSpPr>
          <p:spPr>
            <a:xfrm>
              <a:off x="3404327" y="2192602"/>
              <a:ext cx="405672" cy="405672"/>
            </a:xfrm>
            <a:prstGeom prst="rect">
              <a:avLst/>
            </a:prstGeom>
            <a:solidFill>
              <a:schemeClr val="tx2">
                <a:lumMod val="10000"/>
                <a:lumOff val="90000"/>
              </a:scheme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2</a:t>
              </a:r>
            </a:p>
          </p:txBody>
        </p:sp>
        <p:sp>
          <p:nvSpPr>
            <p:cNvPr id="6" name="Rectangle 5"/>
            <p:cNvSpPr/>
            <p:nvPr/>
          </p:nvSpPr>
          <p:spPr>
            <a:xfrm>
              <a:off x="3810000" y="2192602"/>
              <a:ext cx="405672" cy="405672"/>
            </a:xfrm>
            <a:prstGeom prst="rect">
              <a:avLst/>
            </a:prstGeom>
            <a:solidFill>
              <a:schemeClr val="tx2">
                <a:lumMod val="10000"/>
                <a:lumOff val="90000"/>
              </a:scheme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3</a:t>
              </a:r>
            </a:p>
          </p:txBody>
        </p:sp>
        <p:sp>
          <p:nvSpPr>
            <p:cNvPr id="7" name="Rectangle 6"/>
            <p:cNvSpPr/>
            <p:nvPr/>
          </p:nvSpPr>
          <p:spPr>
            <a:xfrm>
              <a:off x="2998655" y="2601274"/>
              <a:ext cx="405672" cy="405672"/>
            </a:xfrm>
            <a:prstGeom prst="rect">
              <a:avLst/>
            </a:prstGeom>
            <a:solidFill>
              <a:schemeClr val="tx2">
                <a:lumMod val="10000"/>
                <a:lumOff val="90000"/>
              </a:scheme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-2</a:t>
              </a:r>
            </a:p>
          </p:txBody>
        </p:sp>
        <p:sp>
          <p:nvSpPr>
            <p:cNvPr id="8" name="Rectangle 7"/>
            <p:cNvSpPr/>
            <p:nvPr/>
          </p:nvSpPr>
          <p:spPr>
            <a:xfrm>
              <a:off x="3404327" y="2601274"/>
              <a:ext cx="405672" cy="405672"/>
            </a:xfrm>
            <a:prstGeom prst="rect">
              <a:avLst/>
            </a:prstGeom>
            <a:solidFill>
              <a:schemeClr val="tx2">
                <a:lumMod val="10000"/>
                <a:lumOff val="90000"/>
              </a:scheme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0</a:t>
              </a:r>
            </a:p>
          </p:txBody>
        </p:sp>
        <p:sp>
          <p:nvSpPr>
            <p:cNvPr id="9" name="Rectangle 8"/>
            <p:cNvSpPr/>
            <p:nvPr/>
          </p:nvSpPr>
          <p:spPr>
            <a:xfrm>
              <a:off x="3810000" y="2601274"/>
              <a:ext cx="405672" cy="405672"/>
            </a:xfrm>
            <a:prstGeom prst="rect">
              <a:avLst/>
            </a:prstGeom>
            <a:solidFill>
              <a:schemeClr val="tx2">
                <a:lumMod val="10000"/>
                <a:lumOff val="90000"/>
              </a:scheme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-1</a:t>
              </a:r>
            </a:p>
          </p:txBody>
        </p:sp>
        <p:sp>
          <p:nvSpPr>
            <p:cNvPr id="10" name="Rectangle 9"/>
            <p:cNvSpPr/>
            <p:nvPr/>
          </p:nvSpPr>
          <p:spPr>
            <a:xfrm>
              <a:off x="2998655" y="3005404"/>
              <a:ext cx="405672" cy="405672"/>
            </a:xfrm>
            <a:prstGeom prst="rect">
              <a:avLst/>
            </a:prstGeom>
            <a:solidFill>
              <a:schemeClr val="tx2">
                <a:lumMod val="10000"/>
                <a:lumOff val="90000"/>
              </a:scheme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5</a:t>
              </a:r>
            </a:p>
          </p:txBody>
        </p:sp>
        <p:sp>
          <p:nvSpPr>
            <p:cNvPr id="11" name="Rectangle 10"/>
            <p:cNvSpPr/>
            <p:nvPr/>
          </p:nvSpPr>
          <p:spPr>
            <a:xfrm>
              <a:off x="3404327" y="3005404"/>
              <a:ext cx="405672" cy="405672"/>
            </a:xfrm>
            <a:prstGeom prst="rect">
              <a:avLst/>
            </a:prstGeom>
            <a:solidFill>
              <a:schemeClr val="tx2">
                <a:lumMod val="10000"/>
                <a:lumOff val="90000"/>
              </a:scheme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-2</a:t>
              </a:r>
            </a:p>
          </p:txBody>
        </p:sp>
        <p:sp>
          <p:nvSpPr>
            <p:cNvPr id="12" name="Rectangle 11"/>
            <p:cNvSpPr/>
            <p:nvPr/>
          </p:nvSpPr>
          <p:spPr>
            <a:xfrm>
              <a:off x="3810000" y="3005404"/>
              <a:ext cx="405672" cy="405672"/>
            </a:xfrm>
            <a:prstGeom prst="rect">
              <a:avLst/>
            </a:prstGeom>
            <a:solidFill>
              <a:schemeClr val="tx2">
                <a:lumMod val="10000"/>
                <a:lumOff val="90000"/>
              </a:scheme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4</a:t>
              </a:r>
            </a:p>
          </p:txBody>
        </p:sp>
      </p:grpSp>
      <p:sp>
        <p:nvSpPr>
          <p:cNvPr id="59" name="Content Placeholder 2"/>
          <p:cNvSpPr txBox="1">
            <a:spLocks/>
          </p:cNvSpPr>
          <p:nvPr/>
        </p:nvSpPr>
        <p:spPr>
          <a:xfrm>
            <a:off x="7663649" y="4689783"/>
            <a:ext cx="3477693" cy="192868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Helvetica" charset="0"/>
                <a:ea typeface="Helvetica" charset="0"/>
                <a:cs typeface="Helvetica"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Helvetica" charset="0"/>
                <a:ea typeface="Helvetica" charset="0"/>
                <a:cs typeface="Helvetica"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000000"/>
              </a:buClr>
              <a:buNone/>
            </a:pPr>
            <a:r>
              <a:rPr lang="en-US" sz="2000" dirty="0"/>
              <a:t>Channel partial sum[0][0] = </a:t>
            </a:r>
          </a:p>
          <a:p>
            <a:pPr marL="0" indent="0">
              <a:buClr>
                <a:srgbClr val="000000"/>
              </a:buClr>
              <a:buNone/>
            </a:pPr>
            <a:r>
              <a:rPr lang="en-US" sz="2000" dirty="0"/>
              <a:t>   1 x 0     + 2 x 1     + 3 x 0</a:t>
            </a:r>
          </a:p>
          <a:p>
            <a:pPr marL="0" indent="0">
              <a:buClr>
                <a:srgbClr val="000000"/>
              </a:buClr>
              <a:buNone/>
            </a:pPr>
            <a:r>
              <a:rPr lang="en-US" sz="2000" dirty="0"/>
              <a:t>+ (-2) x 2 + 0 x 4     + (-1) x 3</a:t>
            </a:r>
          </a:p>
          <a:p>
            <a:pPr marL="0" indent="0">
              <a:buClr>
                <a:srgbClr val="000000"/>
              </a:buClr>
              <a:buNone/>
            </a:pPr>
            <a:r>
              <a:rPr lang="en-US" sz="2000" dirty="0"/>
              <a:t>+ 5 x 5     + (-2) x 2 + 4 x 7</a:t>
            </a:r>
          </a:p>
          <a:p>
            <a:pPr marL="0" indent="0">
              <a:buClr>
                <a:srgbClr val="000000"/>
              </a:buClr>
              <a:buNone/>
            </a:pPr>
            <a:r>
              <a:rPr lang="en-US" sz="2000" dirty="0"/>
              <a:t>= 44</a:t>
            </a:r>
          </a:p>
        </p:txBody>
      </p:sp>
      <p:grpSp>
        <p:nvGrpSpPr>
          <p:cNvPr id="155" name="Group 154"/>
          <p:cNvGrpSpPr/>
          <p:nvPr/>
        </p:nvGrpSpPr>
        <p:grpSpPr>
          <a:xfrm>
            <a:off x="8272405" y="2590280"/>
            <a:ext cx="1852382" cy="1813414"/>
            <a:chOff x="7423260" y="4321847"/>
            <a:chExt cx="1852382" cy="1813414"/>
          </a:xfrm>
        </p:grpSpPr>
        <p:sp>
          <p:nvSpPr>
            <p:cNvPr id="61" name="Rectangle 60"/>
            <p:cNvSpPr/>
            <p:nvPr/>
          </p:nvSpPr>
          <p:spPr>
            <a:xfrm>
              <a:off x="7423261" y="4321847"/>
              <a:ext cx="462783" cy="462784"/>
            </a:xfrm>
            <a:prstGeom prst="rect">
              <a:avLst/>
            </a:prstGeom>
            <a:solidFill>
              <a:schemeClr val="bg1"/>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srgbClr val="FF0000"/>
                  </a:solidFill>
                </a:rPr>
                <a:t>44</a:t>
              </a:r>
            </a:p>
          </p:txBody>
        </p:sp>
        <p:sp>
          <p:nvSpPr>
            <p:cNvPr id="62" name="Rectangle 61"/>
            <p:cNvSpPr/>
            <p:nvPr/>
          </p:nvSpPr>
          <p:spPr>
            <a:xfrm>
              <a:off x="7886045" y="4321847"/>
              <a:ext cx="462783" cy="462784"/>
            </a:xfrm>
            <a:prstGeom prst="rect">
              <a:avLst/>
            </a:prstGeom>
            <a:solidFill>
              <a:schemeClr val="bg1"/>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3" name="Rectangle 62"/>
            <p:cNvSpPr/>
            <p:nvPr/>
          </p:nvSpPr>
          <p:spPr>
            <a:xfrm>
              <a:off x="8348829" y="4321847"/>
              <a:ext cx="462783" cy="462784"/>
            </a:xfrm>
            <a:prstGeom prst="rect">
              <a:avLst/>
            </a:prstGeom>
            <a:solidFill>
              <a:schemeClr val="bg1"/>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4" name="Rectangle 63"/>
            <p:cNvSpPr/>
            <p:nvPr/>
          </p:nvSpPr>
          <p:spPr>
            <a:xfrm>
              <a:off x="7423261" y="4780901"/>
              <a:ext cx="462783" cy="462784"/>
            </a:xfrm>
            <a:prstGeom prst="rect">
              <a:avLst/>
            </a:prstGeom>
            <a:solidFill>
              <a:schemeClr val="bg1"/>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5" name="Rectangle 64"/>
            <p:cNvSpPr/>
            <p:nvPr/>
          </p:nvSpPr>
          <p:spPr>
            <a:xfrm>
              <a:off x="7886045" y="4780901"/>
              <a:ext cx="462783" cy="462784"/>
            </a:xfrm>
            <a:prstGeom prst="rect">
              <a:avLst/>
            </a:prstGeom>
            <a:solidFill>
              <a:schemeClr val="bg1"/>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6" name="Rectangle 65"/>
            <p:cNvSpPr/>
            <p:nvPr/>
          </p:nvSpPr>
          <p:spPr>
            <a:xfrm>
              <a:off x="8348829" y="4780901"/>
              <a:ext cx="462783" cy="462784"/>
            </a:xfrm>
            <a:prstGeom prst="rect">
              <a:avLst/>
            </a:prstGeom>
            <a:solidFill>
              <a:schemeClr val="bg1"/>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7" name="Rectangle 66"/>
            <p:cNvSpPr/>
            <p:nvPr/>
          </p:nvSpPr>
          <p:spPr>
            <a:xfrm>
              <a:off x="7423261" y="5241925"/>
              <a:ext cx="462783" cy="462784"/>
            </a:xfrm>
            <a:prstGeom prst="rect">
              <a:avLst/>
            </a:prstGeom>
            <a:solidFill>
              <a:schemeClr val="bg1"/>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8" name="Rectangle 67"/>
            <p:cNvSpPr/>
            <p:nvPr/>
          </p:nvSpPr>
          <p:spPr>
            <a:xfrm>
              <a:off x="7886045" y="5241925"/>
              <a:ext cx="462783" cy="462784"/>
            </a:xfrm>
            <a:prstGeom prst="rect">
              <a:avLst/>
            </a:prstGeom>
            <a:solidFill>
              <a:schemeClr val="bg1"/>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9" name="Rectangle 68"/>
            <p:cNvSpPr/>
            <p:nvPr/>
          </p:nvSpPr>
          <p:spPr>
            <a:xfrm>
              <a:off x="8348829" y="5241925"/>
              <a:ext cx="462783" cy="462784"/>
            </a:xfrm>
            <a:prstGeom prst="rect">
              <a:avLst/>
            </a:prstGeom>
            <a:solidFill>
              <a:schemeClr val="bg1"/>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0" name="Rectangle 69"/>
            <p:cNvSpPr/>
            <p:nvPr/>
          </p:nvSpPr>
          <p:spPr>
            <a:xfrm>
              <a:off x="8811612" y="4321847"/>
              <a:ext cx="462783" cy="462784"/>
            </a:xfrm>
            <a:prstGeom prst="rect">
              <a:avLst/>
            </a:prstGeom>
            <a:solidFill>
              <a:schemeClr val="bg1"/>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71" name="Rectangle 70"/>
            <p:cNvSpPr/>
            <p:nvPr/>
          </p:nvSpPr>
          <p:spPr>
            <a:xfrm>
              <a:off x="8811612" y="4780901"/>
              <a:ext cx="462783" cy="462784"/>
            </a:xfrm>
            <a:prstGeom prst="rect">
              <a:avLst/>
            </a:prstGeom>
            <a:solidFill>
              <a:schemeClr val="bg1"/>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2" name="Rectangle 71"/>
            <p:cNvSpPr/>
            <p:nvPr/>
          </p:nvSpPr>
          <p:spPr>
            <a:xfrm>
              <a:off x="8811612" y="5241925"/>
              <a:ext cx="462783" cy="462784"/>
            </a:xfrm>
            <a:prstGeom prst="rect">
              <a:avLst/>
            </a:prstGeom>
            <a:solidFill>
              <a:schemeClr val="bg1"/>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3" name="Rectangle 72"/>
            <p:cNvSpPr/>
            <p:nvPr/>
          </p:nvSpPr>
          <p:spPr>
            <a:xfrm>
              <a:off x="7423260" y="5672477"/>
              <a:ext cx="462783" cy="462784"/>
            </a:xfrm>
            <a:prstGeom prst="rect">
              <a:avLst/>
            </a:prstGeom>
            <a:solidFill>
              <a:schemeClr val="bg1"/>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74" name="Rectangle 73"/>
            <p:cNvSpPr/>
            <p:nvPr/>
          </p:nvSpPr>
          <p:spPr>
            <a:xfrm>
              <a:off x="7886043" y="5672477"/>
              <a:ext cx="462783" cy="462784"/>
            </a:xfrm>
            <a:prstGeom prst="rect">
              <a:avLst/>
            </a:prstGeom>
            <a:solidFill>
              <a:schemeClr val="bg1"/>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5" name="Rectangle 74"/>
            <p:cNvSpPr/>
            <p:nvPr/>
          </p:nvSpPr>
          <p:spPr>
            <a:xfrm>
              <a:off x="8348828" y="5672477"/>
              <a:ext cx="462783" cy="462784"/>
            </a:xfrm>
            <a:prstGeom prst="rect">
              <a:avLst/>
            </a:prstGeom>
            <a:solidFill>
              <a:schemeClr val="bg1"/>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6" name="Rectangle 75"/>
            <p:cNvSpPr/>
            <p:nvPr/>
          </p:nvSpPr>
          <p:spPr>
            <a:xfrm>
              <a:off x="8812859" y="5672477"/>
              <a:ext cx="462783" cy="462784"/>
            </a:xfrm>
            <a:prstGeom prst="rect">
              <a:avLst/>
            </a:prstGeom>
            <a:solidFill>
              <a:schemeClr val="bg1"/>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grpSp>
        <p:nvGrpSpPr>
          <p:cNvPr id="154" name="Group 153"/>
          <p:cNvGrpSpPr/>
          <p:nvPr/>
        </p:nvGrpSpPr>
        <p:grpSpPr>
          <a:xfrm>
            <a:off x="4313325" y="2590348"/>
            <a:ext cx="2435127" cy="2427743"/>
            <a:chOff x="7133528" y="1526970"/>
            <a:chExt cx="2435127" cy="2427743"/>
          </a:xfrm>
        </p:grpSpPr>
        <p:sp>
          <p:nvSpPr>
            <p:cNvPr id="91" name="Rectangle 90"/>
            <p:cNvSpPr/>
            <p:nvPr/>
          </p:nvSpPr>
          <p:spPr>
            <a:xfrm>
              <a:off x="7133529" y="1526970"/>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0</a:t>
              </a:r>
            </a:p>
          </p:txBody>
        </p:sp>
        <p:sp>
          <p:nvSpPr>
            <p:cNvPr id="92" name="Rectangle 91"/>
            <p:cNvSpPr/>
            <p:nvPr/>
          </p:nvSpPr>
          <p:spPr>
            <a:xfrm>
              <a:off x="7539201" y="1526970"/>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1</a:t>
              </a:r>
            </a:p>
          </p:txBody>
        </p:sp>
        <p:sp>
          <p:nvSpPr>
            <p:cNvPr id="93" name="Rectangle 92"/>
            <p:cNvSpPr/>
            <p:nvPr/>
          </p:nvSpPr>
          <p:spPr>
            <a:xfrm>
              <a:off x="7944874" y="1526970"/>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0</a:t>
              </a:r>
            </a:p>
          </p:txBody>
        </p:sp>
        <p:sp>
          <p:nvSpPr>
            <p:cNvPr id="94" name="Rectangle 93"/>
            <p:cNvSpPr/>
            <p:nvPr/>
          </p:nvSpPr>
          <p:spPr>
            <a:xfrm>
              <a:off x="7133529" y="1929290"/>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2</a:t>
              </a:r>
            </a:p>
          </p:txBody>
        </p:sp>
        <p:sp>
          <p:nvSpPr>
            <p:cNvPr id="95" name="Rectangle 94"/>
            <p:cNvSpPr/>
            <p:nvPr/>
          </p:nvSpPr>
          <p:spPr>
            <a:xfrm>
              <a:off x="7539201" y="1929290"/>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4</a:t>
              </a:r>
            </a:p>
          </p:txBody>
        </p:sp>
        <p:sp>
          <p:nvSpPr>
            <p:cNvPr id="96" name="Rectangle 95"/>
            <p:cNvSpPr/>
            <p:nvPr/>
          </p:nvSpPr>
          <p:spPr>
            <a:xfrm>
              <a:off x="7944874" y="1929290"/>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3</a:t>
              </a:r>
            </a:p>
          </p:txBody>
        </p:sp>
        <p:sp>
          <p:nvSpPr>
            <p:cNvPr id="97" name="Rectangle 96"/>
            <p:cNvSpPr/>
            <p:nvPr/>
          </p:nvSpPr>
          <p:spPr>
            <a:xfrm>
              <a:off x="7133529" y="2333420"/>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5</a:t>
              </a:r>
            </a:p>
          </p:txBody>
        </p:sp>
        <p:sp>
          <p:nvSpPr>
            <p:cNvPr id="98" name="Rectangle 97"/>
            <p:cNvSpPr/>
            <p:nvPr/>
          </p:nvSpPr>
          <p:spPr>
            <a:xfrm>
              <a:off x="7539201" y="2333420"/>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2</a:t>
              </a:r>
            </a:p>
          </p:txBody>
        </p:sp>
        <p:sp>
          <p:nvSpPr>
            <p:cNvPr id="99" name="Rectangle 98"/>
            <p:cNvSpPr/>
            <p:nvPr/>
          </p:nvSpPr>
          <p:spPr>
            <a:xfrm>
              <a:off x="7944874" y="2333420"/>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7</a:t>
              </a:r>
            </a:p>
          </p:txBody>
        </p:sp>
        <p:sp>
          <p:nvSpPr>
            <p:cNvPr id="100" name="Rectangle 99"/>
            <p:cNvSpPr/>
            <p:nvPr/>
          </p:nvSpPr>
          <p:spPr>
            <a:xfrm>
              <a:off x="8350545" y="1526970"/>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1</a:t>
              </a:r>
            </a:p>
          </p:txBody>
        </p:sp>
        <p:sp>
          <p:nvSpPr>
            <p:cNvPr id="101" name="Rectangle 100"/>
            <p:cNvSpPr/>
            <p:nvPr/>
          </p:nvSpPr>
          <p:spPr>
            <a:xfrm>
              <a:off x="8756217" y="1526970"/>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0</a:t>
              </a:r>
            </a:p>
          </p:txBody>
        </p:sp>
        <p:sp>
          <p:nvSpPr>
            <p:cNvPr id="102" name="Rectangle 101"/>
            <p:cNvSpPr/>
            <p:nvPr/>
          </p:nvSpPr>
          <p:spPr>
            <a:xfrm>
              <a:off x="9161890" y="1526970"/>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1</a:t>
              </a:r>
            </a:p>
          </p:txBody>
        </p:sp>
        <p:sp>
          <p:nvSpPr>
            <p:cNvPr id="103" name="Rectangle 102"/>
            <p:cNvSpPr/>
            <p:nvPr/>
          </p:nvSpPr>
          <p:spPr>
            <a:xfrm>
              <a:off x="8350545" y="1929290"/>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1</a:t>
              </a:r>
            </a:p>
          </p:txBody>
        </p:sp>
        <p:sp>
          <p:nvSpPr>
            <p:cNvPr id="104" name="Rectangle 103"/>
            <p:cNvSpPr/>
            <p:nvPr/>
          </p:nvSpPr>
          <p:spPr>
            <a:xfrm>
              <a:off x="8756217" y="1929290"/>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0</a:t>
              </a:r>
            </a:p>
          </p:txBody>
        </p:sp>
        <p:sp>
          <p:nvSpPr>
            <p:cNvPr id="105" name="Rectangle 104"/>
            <p:cNvSpPr/>
            <p:nvPr/>
          </p:nvSpPr>
          <p:spPr>
            <a:xfrm>
              <a:off x="9161890" y="1929290"/>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0</a:t>
              </a:r>
            </a:p>
          </p:txBody>
        </p:sp>
        <p:sp>
          <p:nvSpPr>
            <p:cNvPr id="106" name="Rectangle 105"/>
            <p:cNvSpPr/>
            <p:nvPr/>
          </p:nvSpPr>
          <p:spPr>
            <a:xfrm>
              <a:off x="8350545" y="2333420"/>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2</a:t>
              </a:r>
            </a:p>
          </p:txBody>
        </p:sp>
        <p:sp>
          <p:nvSpPr>
            <p:cNvPr id="107" name="Rectangle 106"/>
            <p:cNvSpPr/>
            <p:nvPr/>
          </p:nvSpPr>
          <p:spPr>
            <a:xfrm>
              <a:off x="8756217" y="2333420"/>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1</a:t>
              </a:r>
            </a:p>
          </p:txBody>
        </p:sp>
        <p:sp>
          <p:nvSpPr>
            <p:cNvPr id="108" name="Rectangle 107"/>
            <p:cNvSpPr/>
            <p:nvPr/>
          </p:nvSpPr>
          <p:spPr>
            <a:xfrm>
              <a:off x="9161890" y="2333420"/>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5</a:t>
              </a:r>
            </a:p>
          </p:txBody>
        </p:sp>
        <p:sp>
          <p:nvSpPr>
            <p:cNvPr id="109" name="Rectangle 108"/>
            <p:cNvSpPr/>
            <p:nvPr/>
          </p:nvSpPr>
          <p:spPr>
            <a:xfrm>
              <a:off x="7133528" y="2736239"/>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4</a:t>
              </a:r>
            </a:p>
          </p:txBody>
        </p:sp>
        <p:sp>
          <p:nvSpPr>
            <p:cNvPr id="110" name="Rectangle 109"/>
            <p:cNvSpPr/>
            <p:nvPr/>
          </p:nvSpPr>
          <p:spPr>
            <a:xfrm>
              <a:off x="7539200" y="2736239"/>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1</a:t>
              </a:r>
            </a:p>
          </p:txBody>
        </p:sp>
        <p:sp>
          <p:nvSpPr>
            <p:cNvPr id="111" name="Rectangle 110"/>
            <p:cNvSpPr/>
            <p:nvPr/>
          </p:nvSpPr>
          <p:spPr>
            <a:xfrm>
              <a:off x="7944873" y="2736239"/>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8</a:t>
              </a:r>
            </a:p>
          </p:txBody>
        </p:sp>
        <p:sp>
          <p:nvSpPr>
            <p:cNvPr id="112" name="Rectangle 111"/>
            <p:cNvSpPr/>
            <p:nvPr/>
          </p:nvSpPr>
          <p:spPr>
            <a:xfrm>
              <a:off x="7133528" y="3144911"/>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5</a:t>
              </a:r>
            </a:p>
          </p:txBody>
        </p:sp>
        <p:sp>
          <p:nvSpPr>
            <p:cNvPr id="113" name="Rectangle 112"/>
            <p:cNvSpPr/>
            <p:nvPr/>
          </p:nvSpPr>
          <p:spPr>
            <a:xfrm>
              <a:off x="7539200" y="3144911"/>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t>0</a:t>
              </a:r>
            </a:p>
          </p:txBody>
        </p:sp>
        <p:sp>
          <p:nvSpPr>
            <p:cNvPr id="114" name="Rectangle 113"/>
            <p:cNvSpPr/>
            <p:nvPr/>
          </p:nvSpPr>
          <p:spPr>
            <a:xfrm>
              <a:off x="7944873" y="3144911"/>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1</a:t>
              </a:r>
            </a:p>
          </p:txBody>
        </p:sp>
        <p:sp>
          <p:nvSpPr>
            <p:cNvPr id="115" name="Rectangle 114"/>
            <p:cNvSpPr/>
            <p:nvPr/>
          </p:nvSpPr>
          <p:spPr>
            <a:xfrm>
              <a:off x="7133528" y="3549041"/>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0</a:t>
              </a:r>
            </a:p>
          </p:txBody>
        </p:sp>
        <p:sp>
          <p:nvSpPr>
            <p:cNvPr id="116" name="Rectangle 115"/>
            <p:cNvSpPr/>
            <p:nvPr/>
          </p:nvSpPr>
          <p:spPr>
            <a:xfrm>
              <a:off x="7539200" y="3549041"/>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0</a:t>
              </a:r>
            </a:p>
          </p:txBody>
        </p:sp>
        <p:sp>
          <p:nvSpPr>
            <p:cNvPr id="117" name="Rectangle 116"/>
            <p:cNvSpPr/>
            <p:nvPr/>
          </p:nvSpPr>
          <p:spPr>
            <a:xfrm>
              <a:off x="7944873" y="3549041"/>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0</a:t>
              </a:r>
            </a:p>
          </p:txBody>
        </p:sp>
        <p:sp>
          <p:nvSpPr>
            <p:cNvPr id="118" name="Rectangle 117"/>
            <p:cNvSpPr/>
            <p:nvPr/>
          </p:nvSpPr>
          <p:spPr>
            <a:xfrm>
              <a:off x="8351638" y="2736239"/>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4</a:t>
              </a:r>
            </a:p>
          </p:txBody>
        </p:sp>
        <p:sp>
          <p:nvSpPr>
            <p:cNvPr id="119" name="Rectangle 118"/>
            <p:cNvSpPr/>
            <p:nvPr/>
          </p:nvSpPr>
          <p:spPr>
            <a:xfrm>
              <a:off x="8757310" y="2736239"/>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2</a:t>
              </a:r>
            </a:p>
          </p:txBody>
        </p:sp>
        <p:sp>
          <p:nvSpPr>
            <p:cNvPr id="120" name="Rectangle 119"/>
            <p:cNvSpPr/>
            <p:nvPr/>
          </p:nvSpPr>
          <p:spPr>
            <a:xfrm>
              <a:off x="9162983" y="2736239"/>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8</a:t>
              </a:r>
            </a:p>
          </p:txBody>
        </p:sp>
        <p:sp>
          <p:nvSpPr>
            <p:cNvPr id="121" name="Rectangle 120"/>
            <p:cNvSpPr/>
            <p:nvPr/>
          </p:nvSpPr>
          <p:spPr>
            <a:xfrm>
              <a:off x="8351638" y="3144911"/>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5</a:t>
              </a:r>
            </a:p>
          </p:txBody>
        </p:sp>
        <p:sp>
          <p:nvSpPr>
            <p:cNvPr id="122" name="Rectangle 121"/>
            <p:cNvSpPr/>
            <p:nvPr/>
          </p:nvSpPr>
          <p:spPr>
            <a:xfrm>
              <a:off x="8757310" y="3144911"/>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8</a:t>
              </a:r>
            </a:p>
          </p:txBody>
        </p:sp>
        <p:sp>
          <p:nvSpPr>
            <p:cNvPr id="123" name="Rectangle 122"/>
            <p:cNvSpPr/>
            <p:nvPr/>
          </p:nvSpPr>
          <p:spPr>
            <a:xfrm>
              <a:off x="9162983" y="3144911"/>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3</a:t>
              </a:r>
            </a:p>
          </p:txBody>
        </p:sp>
        <p:sp>
          <p:nvSpPr>
            <p:cNvPr id="124" name="Rectangle 123"/>
            <p:cNvSpPr/>
            <p:nvPr/>
          </p:nvSpPr>
          <p:spPr>
            <a:xfrm>
              <a:off x="8351638" y="3549041"/>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5</a:t>
              </a:r>
            </a:p>
          </p:txBody>
        </p:sp>
        <p:sp>
          <p:nvSpPr>
            <p:cNvPr id="125" name="Rectangle 124"/>
            <p:cNvSpPr/>
            <p:nvPr/>
          </p:nvSpPr>
          <p:spPr>
            <a:xfrm>
              <a:off x="8757310" y="3549041"/>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2</a:t>
              </a:r>
            </a:p>
          </p:txBody>
        </p:sp>
        <p:sp>
          <p:nvSpPr>
            <p:cNvPr id="126" name="Rectangle 125"/>
            <p:cNvSpPr/>
            <p:nvPr/>
          </p:nvSpPr>
          <p:spPr>
            <a:xfrm>
              <a:off x="9162983" y="3549041"/>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6</a:t>
              </a:r>
            </a:p>
          </p:txBody>
        </p:sp>
      </p:grpSp>
      <p:grpSp>
        <p:nvGrpSpPr>
          <p:cNvPr id="127" name="Group 126"/>
          <p:cNvGrpSpPr/>
          <p:nvPr/>
        </p:nvGrpSpPr>
        <p:grpSpPr>
          <a:xfrm>
            <a:off x="4312778" y="2583519"/>
            <a:ext cx="1217017" cy="1212122"/>
            <a:chOff x="5857775" y="1924895"/>
            <a:chExt cx="1217017" cy="1212122"/>
          </a:xfrm>
        </p:grpSpPr>
        <p:sp>
          <p:nvSpPr>
            <p:cNvPr id="128" name="Rectangle 127"/>
            <p:cNvSpPr/>
            <p:nvPr/>
          </p:nvSpPr>
          <p:spPr>
            <a:xfrm>
              <a:off x="5857775" y="1924895"/>
              <a:ext cx="405672" cy="405672"/>
            </a:xfrm>
            <a:prstGeom prst="rect">
              <a:avLst/>
            </a:prstGeom>
            <a:solidFill>
              <a:srgbClr val="D6E3FF">
                <a:alpha val="43922"/>
              </a:srgb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29" name="Rectangle 128"/>
            <p:cNvSpPr/>
            <p:nvPr/>
          </p:nvSpPr>
          <p:spPr>
            <a:xfrm>
              <a:off x="6263447" y="1924895"/>
              <a:ext cx="405672" cy="405672"/>
            </a:xfrm>
            <a:prstGeom prst="rect">
              <a:avLst/>
            </a:prstGeom>
            <a:solidFill>
              <a:srgbClr val="D6E3FF">
                <a:alpha val="43922"/>
              </a:srgb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0" name="Rectangle 129"/>
            <p:cNvSpPr/>
            <p:nvPr/>
          </p:nvSpPr>
          <p:spPr>
            <a:xfrm>
              <a:off x="6669120" y="1924895"/>
              <a:ext cx="405672" cy="405672"/>
            </a:xfrm>
            <a:prstGeom prst="rect">
              <a:avLst/>
            </a:prstGeom>
            <a:solidFill>
              <a:srgbClr val="D6E3FF">
                <a:alpha val="43922"/>
              </a:srgb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1" name="Rectangle 130"/>
            <p:cNvSpPr/>
            <p:nvPr/>
          </p:nvSpPr>
          <p:spPr>
            <a:xfrm>
              <a:off x="5857775" y="2327215"/>
              <a:ext cx="405672" cy="405672"/>
            </a:xfrm>
            <a:prstGeom prst="rect">
              <a:avLst/>
            </a:prstGeom>
            <a:solidFill>
              <a:srgbClr val="D6E3FF">
                <a:alpha val="43922"/>
              </a:srgb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2" name="Rectangle 131"/>
            <p:cNvSpPr/>
            <p:nvPr/>
          </p:nvSpPr>
          <p:spPr>
            <a:xfrm>
              <a:off x="6263447" y="2327215"/>
              <a:ext cx="405672" cy="405672"/>
            </a:xfrm>
            <a:prstGeom prst="rect">
              <a:avLst/>
            </a:prstGeom>
            <a:solidFill>
              <a:srgbClr val="D6E3FF">
                <a:alpha val="43922"/>
              </a:srgb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3" name="Rectangle 132"/>
            <p:cNvSpPr/>
            <p:nvPr/>
          </p:nvSpPr>
          <p:spPr>
            <a:xfrm>
              <a:off x="6669120" y="2327215"/>
              <a:ext cx="405672" cy="405672"/>
            </a:xfrm>
            <a:prstGeom prst="rect">
              <a:avLst/>
            </a:prstGeom>
            <a:solidFill>
              <a:srgbClr val="D6E3FF">
                <a:alpha val="43922"/>
              </a:srgb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4" name="Rectangle 133"/>
            <p:cNvSpPr/>
            <p:nvPr/>
          </p:nvSpPr>
          <p:spPr>
            <a:xfrm>
              <a:off x="5857775" y="2731345"/>
              <a:ext cx="405672" cy="405672"/>
            </a:xfrm>
            <a:prstGeom prst="rect">
              <a:avLst/>
            </a:prstGeom>
            <a:solidFill>
              <a:srgbClr val="D6E3FF">
                <a:alpha val="43922"/>
              </a:srgb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5" name="Rectangle 134"/>
            <p:cNvSpPr/>
            <p:nvPr/>
          </p:nvSpPr>
          <p:spPr>
            <a:xfrm>
              <a:off x="6263447" y="2731345"/>
              <a:ext cx="405672" cy="405672"/>
            </a:xfrm>
            <a:prstGeom prst="rect">
              <a:avLst/>
            </a:prstGeom>
            <a:solidFill>
              <a:srgbClr val="D6E3FF">
                <a:alpha val="43922"/>
              </a:srgb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6" name="Rectangle 135"/>
            <p:cNvSpPr/>
            <p:nvPr/>
          </p:nvSpPr>
          <p:spPr>
            <a:xfrm>
              <a:off x="6669120" y="2731345"/>
              <a:ext cx="405672" cy="405672"/>
            </a:xfrm>
            <a:prstGeom prst="rect">
              <a:avLst/>
            </a:prstGeom>
            <a:solidFill>
              <a:srgbClr val="D6E3FF">
                <a:alpha val="43922"/>
              </a:srgb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138" name="Content Placeholder 2"/>
          <p:cNvSpPr txBox="1">
            <a:spLocks/>
          </p:cNvSpPr>
          <p:nvPr/>
        </p:nvSpPr>
        <p:spPr>
          <a:xfrm>
            <a:off x="7663649" y="4689783"/>
            <a:ext cx="3477693" cy="192868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Helvetica" charset="0"/>
                <a:ea typeface="Helvetica" charset="0"/>
                <a:cs typeface="Helvetica"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Helvetica" charset="0"/>
                <a:ea typeface="Helvetica" charset="0"/>
                <a:cs typeface="Helvetica"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000000"/>
              </a:buClr>
              <a:buNone/>
            </a:pPr>
            <a:r>
              <a:rPr lang="en-US" sz="2000" dirty="0"/>
              <a:t>Channel partial sum[0][0] = </a:t>
            </a:r>
          </a:p>
          <a:p>
            <a:pPr marL="0" indent="0">
              <a:buClr>
                <a:srgbClr val="000000"/>
              </a:buClr>
              <a:buNone/>
            </a:pPr>
            <a:r>
              <a:rPr lang="en-US" sz="2000" dirty="0"/>
              <a:t>   1 x 0     + 2 x 1     + 3 x 0</a:t>
            </a:r>
          </a:p>
          <a:p>
            <a:pPr marL="0" indent="0">
              <a:buClr>
                <a:srgbClr val="000000"/>
              </a:buClr>
              <a:buNone/>
            </a:pPr>
            <a:r>
              <a:rPr lang="en-US" sz="2000" dirty="0"/>
              <a:t>+ (-2) x 2 + 0 x 4     + (-1) x 3</a:t>
            </a:r>
          </a:p>
          <a:p>
            <a:pPr marL="0" indent="0">
              <a:buClr>
                <a:srgbClr val="000000"/>
              </a:buClr>
              <a:buNone/>
            </a:pPr>
            <a:r>
              <a:rPr lang="en-US" sz="2000" dirty="0"/>
              <a:t>+ 5 x 5     + (-2) x 2 + 4 x 7</a:t>
            </a:r>
          </a:p>
          <a:p>
            <a:pPr marL="0" indent="0">
              <a:buClr>
                <a:srgbClr val="000000"/>
              </a:buClr>
              <a:buNone/>
            </a:pPr>
            <a:r>
              <a:rPr lang="en-US" sz="2000" dirty="0"/>
              <a:t>= 44</a:t>
            </a:r>
          </a:p>
        </p:txBody>
      </p:sp>
      <p:grpSp>
        <p:nvGrpSpPr>
          <p:cNvPr id="141" name="Group 140"/>
          <p:cNvGrpSpPr/>
          <p:nvPr/>
        </p:nvGrpSpPr>
        <p:grpSpPr>
          <a:xfrm>
            <a:off x="8272405" y="2590280"/>
            <a:ext cx="925567" cy="462784"/>
            <a:chOff x="6265115" y="4212875"/>
            <a:chExt cx="925567" cy="462784"/>
          </a:xfrm>
        </p:grpSpPr>
        <p:sp>
          <p:nvSpPr>
            <p:cNvPr id="139" name="Rectangle 138"/>
            <p:cNvSpPr/>
            <p:nvPr/>
          </p:nvSpPr>
          <p:spPr>
            <a:xfrm>
              <a:off x="6265115" y="4212875"/>
              <a:ext cx="462783" cy="462784"/>
            </a:xfrm>
            <a:prstGeom prst="rect">
              <a:avLst/>
            </a:prstGeom>
            <a:solidFill>
              <a:schemeClr val="bg1"/>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schemeClr val="tx1"/>
                  </a:solidFill>
                </a:rPr>
                <a:t>44</a:t>
              </a:r>
            </a:p>
          </p:txBody>
        </p:sp>
        <p:sp>
          <p:nvSpPr>
            <p:cNvPr id="140" name="Rectangle 139"/>
            <p:cNvSpPr/>
            <p:nvPr/>
          </p:nvSpPr>
          <p:spPr>
            <a:xfrm>
              <a:off x="6727899" y="4212875"/>
              <a:ext cx="462783" cy="462784"/>
            </a:xfrm>
            <a:prstGeom prst="rect">
              <a:avLst/>
            </a:prstGeom>
            <a:solidFill>
              <a:schemeClr val="bg1"/>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a:solidFill>
                    <a:srgbClr val="FF0000"/>
                  </a:solidFill>
                </a:rPr>
                <a:t>-1</a:t>
              </a:r>
            </a:p>
          </p:txBody>
        </p:sp>
      </p:grpSp>
      <p:grpSp>
        <p:nvGrpSpPr>
          <p:cNvPr id="142" name="Group 141"/>
          <p:cNvGrpSpPr/>
          <p:nvPr/>
        </p:nvGrpSpPr>
        <p:grpSpPr>
          <a:xfrm>
            <a:off x="4717904" y="2590990"/>
            <a:ext cx="1217017" cy="1212122"/>
            <a:chOff x="5857775" y="1924895"/>
            <a:chExt cx="1217017" cy="1212122"/>
          </a:xfrm>
        </p:grpSpPr>
        <p:sp>
          <p:nvSpPr>
            <p:cNvPr id="143" name="Rectangle 142"/>
            <p:cNvSpPr/>
            <p:nvPr/>
          </p:nvSpPr>
          <p:spPr>
            <a:xfrm>
              <a:off x="5857775" y="1924895"/>
              <a:ext cx="405672" cy="405672"/>
            </a:xfrm>
            <a:prstGeom prst="rect">
              <a:avLst/>
            </a:prstGeom>
            <a:solidFill>
              <a:srgbClr val="D6E3FF">
                <a:alpha val="43922"/>
              </a:srgb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44" name="Rectangle 143"/>
            <p:cNvSpPr/>
            <p:nvPr/>
          </p:nvSpPr>
          <p:spPr>
            <a:xfrm>
              <a:off x="6263447" y="1924895"/>
              <a:ext cx="405672" cy="405672"/>
            </a:xfrm>
            <a:prstGeom prst="rect">
              <a:avLst/>
            </a:prstGeom>
            <a:solidFill>
              <a:srgbClr val="D6E3FF">
                <a:alpha val="43922"/>
              </a:srgb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45" name="Rectangle 144"/>
            <p:cNvSpPr/>
            <p:nvPr/>
          </p:nvSpPr>
          <p:spPr>
            <a:xfrm>
              <a:off x="6669120" y="1924895"/>
              <a:ext cx="405672" cy="405672"/>
            </a:xfrm>
            <a:prstGeom prst="rect">
              <a:avLst/>
            </a:prstGeom>
            <a:solidFill>
              <a:srgbClr val="D6E3FF">
                <a:alpha val="43922"/>
              </a:srgb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46" name="Rectangle 145"/>
            <p:cNvSpPr/>
            <p:nvPr/>
          </p:nvSpPr>
          <p:spPr>
            <a:xfrm>
              <a:off x="5857775" y="2327215"/>
              <a:ext cx="405672" cy="405672"/>
            </a:xfrm>
            <a:prstGeom prst="rect">
              <a:avLst/>
            </a:prstGeom>
            <a:solidFill>
              <a:srgbClr val="D6E3FF">
                <a:alpha val="43922"/>
              </a:srgb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47" name="Rectangle 146"/>
            <p:cNvSpPr/>
            <p:nvPr/>
          </p:nvSpPr>
          <p:spPr>
            <a:xfrm>
              <a:off x="6263447" y="2327215"/>
              <a:ext cx="405672" cy="405672"/>
            </a:xfrm>
            <a:prstGeom prst="rect">
              <a:avLst/>
            </a:prstGeom>
            <a:solidFill>
              <a:srgbClr val="D6E3FF">
                <a:alpha val="43922"/>
              </a:srgb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48" name="Rectangle 147"/>
            <p:cNvSpPr/>
            <p:nvPr/>
          </p:nvSpPr>
          <p:spPr>
            <a:xfrm>
              <a:off x="6669120" y="2327215"/>
              <a:ext cx="405672" cy="405672"/>
            </a:xfrm>
            <a:prstGeom prst="rect">
              <a:avLst/>
            </a:prstGeom>
            <a:solidFill>
              <a:srgbClr val="D6E3FF">
                <a:alpha val="43922"/>
              </a:srgb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49" name="Rectangle 148"/>
            <p:cNvSpPr/>
            <p:nvPr/>
          </p:nvSpPr>
          <p:spPr>
            <a:xfrm>
              <a:off x="5857775" y="2731345"/>
              <a:ext cx="405672" cy="405672"/>
            </a:xfrm>
            <a:prstGeom prst="rect">
              <a:avLst/>
            </a:prstGeom>
            <a:solidFill>
              <a:srgbClr val="D6E3FF">
                <a:alpha val="43922"/>
              </a:srgb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50" name="Rectangle 149"/>
            <p:cNvSpPr/>
            <p:nvPr/>
          </p:nvSpPr>
          <p:spPr>
            <a:xfrm>
              <a:off x="6263447" y="2731345"/>
              <a:ext cx="405672" cy="405672"/>
            </a:xfrm>
            <a:prstGeom prst="rect">
              <a:avLst/>
            </a:prstGeom>
            <a:solidFill>
              <a:srgbClr val="D6E3FF">
                <a:alpha val="43922"/>
              </a:srgb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51" name="Rectangle 150"/>
            <p:cNvSpPr/>
            <p:nvPr/>
          </p:nvSpPr>
          <p:spPr>
            <a:xfrm>
              <a:off x="6669120" y="2731345"/>
              <a:ext cx="405672" cy="405672"/>
            </a:xfrm>
            <a:prstGeom prst="rect">
              <a:avLst/>
            </a:prstGeom>
            <a:solidFill>
              <a:srgbClr val="D6E3FF">
                <a:alpha val="43922"/>
              </a:srgb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152" name="TextBox 151"/>
          <p:cNvSpPr txBox="1"/>
          <p:nvPr/>
        </p:nvSpPr>
        <p:spPr>
          <a:xfrm>
            <a:off x="1039185" y="5672968"/>
            <a:ext cx="5761193" cy="830997"/>
          </a:xfrm>
          <a:prstGeom prst="rect">
            <a:avLst/>
          </a:prstGeom>
          <a:noFill/>
          <a:ln>
            <a:solidFill>
              <a:srgbClr val="000000"/>
            </a:solidFill>
          </a:ln>
        </p:spPr>
        <p:txBody>
          <a:bodyPr wrap="none" rtlCol="0">
            <a:spAutoFit/>
          </a:bodyPr>
          <a:lstStyle/>
          <a:p>
            <a:r>
              <a:rPr lang="en-US" sz="2400" dirty="0"/>
              <a:t>Typically adds zero padding to source matrix </a:t>
            </a:r>
          </a:p>
          <a:p>
            <a:r>
              <a:rPr lang="en-US" sz="2400" dirty="0"/>
              <a:t>to maintain dimensions </a:t>
            </a:r>
          </a:p>
        </p:txBody>
      </p:sp>
      <p:sp>
        <p:nvSpPr>
          <p:cNvPr id="156" name="TextBox 155"/>
          <p:cNvSpPr txBox="1"/>
          <p:nvPr/>
        </p:nvSpPr>
        <p:spPr>
          <a:xfrm>
            <a:off x="1092920" y="1690688"/>
            <a:ext cx="1694695" cy="830997"/>
          </a:xfrm>
          <a:prstGeom prst="rect">
            <a:avLst/>
          </a:prstGeom>
          <a:noFill/>
        </p:spPr>
        <p:txBody>
          <a:bodyPr wrap="none" rtlCol="0">
            <a:spAutoFit/>
          </a:bodyPr>
          <a:lstStyle/>
          <a:p>
            <a:pPr algn="ctr"/>
            <a:r>
              <a:rPr lang="en-US" sz="2400" dirty="0"/>
              <a:t>Convolution</a:t>
            </a:r>
          </a:p>
          <a:p>
            <a:pPr algn="ctr"/>
            <a:r>
              <a:rPr lang="en-US" sz="2400" dirty="0"/>
              <a:t>Filter</a:t>
            </a:r>
          </a:p>
        </p:txBody>
      </p:sp>
      <p:sp>
        <p:nvSpPr>
          <p:cNvPr id="157" name="TextBox 156"/>
          <p:cNvSpPr txBox="1"/>
          <p:nvPr/>
        </p:nvSpPr>
        <p:spPr>
          <a:xfrm>
            <a:off x="4842297" y="1698007"/>
            <a:ext cx="1473481" cy="461665"/>
          </a:xfrm>
          <a:prstGeom prst="rect">
            <a:avLst/>
          </a:prstGeom>
          <a:noFill/>
        </p:spPr>
        <p:txBody>
          <a:bodyPr wrap="none" rtlCol="0">
            <a:spAutoFit/>
          </a:bodyPr>
          <a:lstStyle/>
          <a:p>
            <a:pPr algn="ctr"/>
            <a:r>
              <a:rPr lang="en-US" sz="2400" dirty="0"/>
              <a:t>Input map</a:t>
            </a:r>
          </a:p>
        </p:txBody>
      </p:sp>
      <p:sp>
        <p:nvSpPr>
          <p:cNvPr id="158" name="TextBox 157"/>
          <p:cNvSpPr txBox="1"/>
          <p:nvPr/>
        </p:nvSpPr>
        <p:spPr>
          <a:xfrm>
            <a:off x="8304053" y="1686317"/>
            <a:ext cx="1702710" cy="461665"/>
          </a:xfrm>
          <a:prstGeom prst="rect">
            <a:avLst/>
          </a:prstGeom>
          <a:noFill/>
        </p:spPr>
        <p:txBody>
          <a:bodyPr wrap="none" rtlCol="0">
            <a:spAutoFit/>
          </a:bodyPr>
          <a:lstStyle/>
          <a:p>
            <a:pPr algn="ctr"/>
            <a:r>
              <a:rPr lang="en-US" sz="2400" dirty="0"/>
              <a:t>Output map</a:t>
            </a:r>
          </a:p>
        </p:txBody>
      </p:sp>
      <p:sp>
        <p:nvSpPr>
          <p:cNvPr id="159" name="TextBox 158"/>
          <p:cNvSpPr txBox="1"/>
          <p:nvPr/>
        </p:nvSpPr>
        <p:spPr>
          <a:xfrm>
            <a:off x="3192857" y="2859166"/>
            <a:ext cx="389850" cy="584775"/>
          </a:xfrm>
          <a:prstGeom prst="rect">
            <a:avLst/>
          </a:prstGeom>
          <a:noFill/>
        </p:spPr>
        <p:txBody>
          <a:bodyPr wrap="none" rtlCol="0">
            <a:spAutoFit/>
          </a:bodyPr>
          <a:lstStyle/>
          <a:p>
            <a:r>
              <a:rPr lang="en-US" sz="3200" dirty="0"/>
              <a:t>×</a:t>
            </a:r>
          </a:p>
        </p:txBody>
      </p:sp>
      <p:sp>
        <p:nvSpPr>
          <p:cNvPr id="160" name="TextBox 159"/>
          <p:cNvSpPr txBox="1"/>
          <p:nvPr/>
        </p:nvSpPr>
        <p:spPr>
          <a:xfrm>
            <a:off x="7399804" y="2859165"/>
            <a:ext cx="389850" cy="584775"/>
          </a:xfrm>
          <a:prstGeom prst="rect">
            <a:avLst/>
          </a:prstGeom>
          <a:noFill/>
        </p:spPr>
        <p:txBody>
          <a:bodyPr wrap="none" rtlCol="0">
            <a:spAutoFit/>
          </a:bodyPr>
          <a:lstStyle/>
          <a:p>
            <a:r>
              <a:rPr lang="en-US" sz="3200" dirty="0"/>
              <a:t>=</a:t>
            </a:r>
          </a:p>
        </p:txBody>
      </p:sp>
    </p:spTree>
    <p:extLst>
      <p:ext uri="{BB962C8B-B14F-4D97-AF65-F5344CB8AC3E}">
        <p14:creationId xmlns:p14="http://schemas.microsoft.com/office/powerpoint/2010/main" val="54334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7"/>
                                        </p:tgtEl>
                                      </p:cBhvr>
                                    </p:animEffect>
                                    <p:set>
                                      <p:cBhvr>
                                        <p:cTn id="7" dur="1" fill="hold">
                                          <p:stCondLst>
                                            <p:cond delay="499"/>
                                          </p:stCondLst>
                                        </p:cTn>
                                        <p:tgtEl>
                                          <p:spTgt spid="127"/>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2"/>
                                        </p:tgtEl>
                                        <p:attrNameLst>
                                          <p:attrName>style.visibility</p:attrName>
                                        </p:attrNameLst>
                                      </p:cBhvr>
                                      <p:to>
                                        <p:strVal val="visible"/>
                                      </p:to>
                                    </p:set>
                                    <p:animEffect transition="in" filter="fade">
                                      <p:cBhvr>
                                        <p:cTn id="11" dur="500"/>
                                        <p:tgtEl>
                                          <p:spTgt spid="14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59"/>
                                        </p:tgtEl>
                                      </p:cBhvr>
                                    </p:animEffect>
                                    <p:set>
                                      <p:cBhvr>
                                        <p:cTn id="16" dur="1" fill="hold">
                                          <p:stCondLst>
                                            <p:cond delay="499"/>
                                          </p:stCondLst>
                                        </p:cTn>
                                        <p:tgtEl>
                                          <p:spTgt spid="59"/>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38"/>
                                        </p:tgtEl>
                                        <p:attrNameLst>
                                          <p:attrName>style.visibility</p:attrName>
                                        </p:attrNameLst>
                                      </p:cBhvr>
                                      <p:to>
                                        <p:strVal val="visible"/>
                                      </p:to>
                                    </p:set>
                                    <p:animEffect transition="in" filter="fade">
                                      <p:cBhvr>
                                        <p:cTn id="20" dur="500"/>
                                        <p:tgtEl>
                                          <p:spTgt spid="13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1"/>
                                        </p:tgtEl>
                                        <p:attrNameLst>
                                          <p:attrName>style.visibility</p:attrName>
                                        </p:attrNameLst>
                                      </p:cBhvr>
                                      <p:to>
                                        <p:strVal val="visible"/>
                                      </p:to>
                                    </p:set>
                                    <p:animEffect transition="in" filter="fade">
                                      <p:cBhvr>
                                        <p:cTn id="25"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1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51384" y="1052736"/>
            <a:ext cx="10873208" cy="3600400"/>
          </a:xfrm>
        </p:spPr>
        <p:txBody>
          <a:bodyPr/>
          <a:lstStyle/>
          <a:p>
            <a:r>
              <a:rPr lang="en-US" dirty="0">
                <a:solidFill>
                  <a:srgbClr val="0000FF"/>
                </a:solidFill>
              </a:rPr>
              <a:t> Deep Learning</a:t>
            </a:r>
            <a:br>
              <a:rPr lang="en-US" dirty="0">
                <a:solidFill>
                  <a:srgbClr val="0000FF"/>
                </a:solidFill>
              </a:rPr>
            </a:br>
            <a:r>
              <a:rPr lang="en-US" dirty="0">
                <a:solidFill>
                  <a:srgbClr val="0000FF"/>
                </a:solidFill>
              </a:rPr>
              <a:t>Lecture 5:</a:t>
            </a:r>
            <a:br>
              <a:rPr lang="en-US" dirty="0">
                <a:solidFill>
                  <a:srgbClr val="0000FF"/>
                </a:solidFill>
              </a:rPr>
            </a:br>
            <a:r>
              <a:rPr lang="en-US" dirty="0">
                <a:solidFill>
                  <a:srgbClr val="0000FF"/>
                </a:solidFill>
              </a:rPr>
              <a:t>Convolutional Neural Networks</a:t>
            </a:r>
          </a:p>
        </p:txBody>
      </p:sp>
      <p:sp>
        <p:nvSpPr>
          <p:cNvPr id="5" name="Subtitle 4"/>
          <p:cNvSpPr>
            <a:spLocks noGrp="1"/>
          </p:cNvSpPr>
          <p:nvPr>
            <p:ph type="subTitle" idx="1"/>
          </p:nvPr>
        </p:nvSpPr>
        <p:spPr>
          <a:xfrm>
            <a:off x="1631504" y="4916760"/>
            <a:ext cx="8928992" cy="1536576"/>
          </a:xfrm>
        </p:spPr>
        <p:txBody>
          <a:bodyPr>
            <a:normAutofit fontScale="77500" lnSpcReduction="20000"/>
          </a:bodyPr>
          <a:lstStyle/>
          <a:p>
            <a:r>
              <a:rPr lang="en-US" sz="2800" b="1" dirty="0">
                <a:solidFill>
                  <a:srgbClr val="0000FF"/>
                </a:solidFill>
              </a:rPr>
              <a:t>Theocharis Theocharides</a:t>
            </a:r>
          </a:p>
          <a:p>
            <a:r>
              <a:rPr lang="en-US" sz="2600" i="1" dirty="0">
                <a:solidFill>
                  <a:schemeClr val="tx2">
                    <a:lumMod val="60000"/>
                    <a:lumOff val="40000"/>
                  </a:schemeClr>
                </a:solidFill>
              </a:rPr>
              <a:t>Associate Professor</a:t>
            </a:r>
            <a:br>
              <a:rPr lang="en-US" sz="2600" i="1" dirty="0">
                <a:solidFill>
                  <a:schemeClr val="tx2">
                    <a:lumMod val="60000"/>
                    <a:lumOff val="40000"/>
                  </a:schemeClr>
                </a:solidFill>
              </a:rPr>
            </a:br>
            <a:r>
              <a:rPr lang="en-US" sz="2600" i="1" dirty="0">
                <a:solidFill>
                  <a:schemeClr val="tx2">
                    <a:lumMod val="60000"/>
                    <a:lumOff val="40000"/>
                  </a:schemeClr>
                </a:solidFill>
              </a:rPr>
              <a:t>Dept. of Electrical and Computer Engineering</a:t>
            </a:r>
            <a:br>
              <a:rPr lang="en-US" sz="2600" i="1" dirty="0">
                <a:solidFill>
                  <a:schemeClr val="tx2">
                    <a:lumMod val="60000"/>
                    <a:lumOff val="40000"/>
                  </a:schemeClr>
                </a:solidFill>
              </a:rPr>
            </a:br>
            <a:r>
              <a:rPr lang="en-US" sz="2600" i="1" dirty="0">
                <a:solidFill>
                  <a:schemeClr val="tx2">
                    <a:lumMod val="60000"/>
                    <a:lumOff val="40000"/>
                  </a:schemeClr>
                </a:solidFill>
              </a:rPr>
              <a:t>Director of Research, KIOS Research and Innovation Center of Excellence</a:t>
            </a:r>
          </a:p>
          <a:p>
            <a:r>
              <a:rPr lang="en-US" sz="2800" i="1" dirty="0">
                <a:solidFill>
                  <a:schemeClr val="tx2">
                    <a:lumMod val="60000"/>
                    <a:lumOff val="40000"/>
                  </a:schemeClr>
                </a:solidFill>
              </a:rPr>
              <a:t>University of Cyprus</a:t>
            </a:r>
          </a:p>
        </p:txBody>
      </p:sp>
    </p:spTree>
    <p:extLst>
      <p:ext uri="{BB962C8B-B14F-4D97-AF65-F5344CB8AC3E}">
        <p14:creationId xmlns:p14="http://schemas.microsoft.com/office/powerpoint/2010/main" val="477594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137647" y="791177"/>
            <a:ext cx="5983941" cy="880528"/>
          </a:xfrm>
          <a:prstGeom prst="rect">
            <a:avLst/>
          </a:prstGeom>
        </p:spPr>
        <p:txBody>
          <a:bodyPr vert="horz" wrap="square" lIns="0" tIns="11206" rIns="0" bIns="0" rtlCol="0" anchor="ctr">
            <a:spAutoFit/>
          </a:bodyPr>
          <a:lstStyle/>
          <a:p>
            <a:pPr marL="11206">
              <a:spcBef>
                <a:spcPts val="88"/>
              </a:spcBef>
            </a:pPr>
            <a:r>
              <a:rPr sz="2824" spc="-4" dirty="0"/>
              <a:t>Overview </a:t>
            </a:r>
            <a:r>
              <a:rPr sz="2824" dirty="0"/>
              <a:t>of </a:t>
            </a:r>
            <a:r>
              <a:rPr sz="2824" spc="-4" dirty="0"/>
              <a:t>Convolutional</a:t>
            </a:r>
            <a:r>
              <a:rPr sz="2824" spc="22" dirty="0"/>
              <a:t> </a:t>
            </a:r>
            <a:r>
              <a:rPr sz="2824" spc="-4" dirty="0"/>
              <a:t>Networks</a:t>
            </a:r>
            <a:endParaRPr sz="2824" dirty="0"/>
          </a:p>
        </p:txBody>
      </p:sp>
      <p:sp>
        <p:nvSpPr>
          <p:cNvPr id="5" name="object 5"/>
          <p:cNvSpPr txBox="1"/>
          <p:nvPr/>
        </p:nvSpPr>
        <p:spPr>
          <a:xfrm>
            <a:off x="407368" y="1815353"/>
            <a:ext cx="11593288" cy="3830717"/>
          </a:xfrm>
          <a:prstGeom prst="rect">
            <a:avLst/>
          </a:prstGeom>
        </p:spPr>
        <p:txBody>
          <a:bodyPr vert="horz" wrap="square" lIns="0" tIns="29135" rIns="0" bIns="0" rtlCol="0">
            <a:spAutoFit/>
          </a:bodyPr>
          <a:lstStyle/>
          <a:p>
            <a:pPr marL="313781" marR="4483" indent="-302575">
              <a:lnSpc>
                <a:spcPts val="2471"/>
              </a:lnSpc>
              <a:spcBef>
                <a:spcPts val="229"/>
              </a:spcBef>
              <a:buChar char="•"/>
              <a:tabLst>
                <a:tab pos="313221" algn="l"/>
                <a:tab pos="313781" algn="l"/>
              </a:tabLst>
            </a:pPr>
            <a:r>
              <a:rPr sz="3200" spc="-4" dirty="0">
                <a:solidFill>
                  <a:srgbClr val="3333CC"/>
                </a:solidFill>
                <a:latin typeface="Arial"/>
                <a:cs typeface="Arial"/>
              </a:rPr>
              <a:t>Convolutional networks, </a:t>
            </a:r>
            <a:r>
              <a:rPr sz="3200" dirty="0">
                <a:solidFill>
                  <a:srgbClr val="3333CC"/>
                </a:solidFill>
                <a:latin typeface="Arial"/>
                <a:cs typeface="Arial"/>
              </a:rPr>
              <a:t>also known as </a:t>
            </a:r>
            <a:r>
              <a:rPr sz="3200" spc="-4" dirty="0">
                <a:solidFill>
                  <a:srgbClr val="3333CC"/>
                </a:solidFill>
                <a:latin typeface="Arial"/>
                <a:cs typeface="Arial"/>
              </a:rPr>
              <a:t>Convolutional </a:t>
            </a:r>
            <a:r>
              <a:rPr sz="3200" dirty="0">
                <a:solidFill>
                  <a:srgbClr val="3333CC"/>
                </a:solidFill>
                <a:latin typeface="Arial"/>
                <a:cs typeface="Arial"/>
              </a:rPr>
              <a:t>neural  </a:t>
            </a:r>
            <a:r>
              <a:rPr sz="3200" spc="-4" dirty="0">
                <a:solidFill>
                  <a:srgbClr val="3333CC"/>
                </a:solidFill>
                <a:latin typeface="Arial"/>
                <a:cs typeface="Arial"/>
              </a:rPr>
              <a:t>networks </a:t>
            </a:r>
            <a:r>
              <a:rPr sz="3200" dirty="0">
                <a:solidFill>
                  <a:srgbClr val="3333CC"/>
                </a:solidFill>
                <a:latin typeface="Arial"/>
                <a:cs typeface="Arial"/>
              </a:rPr>
              <a:t>(CNNs</a:t>
            </a:r>
            <a:r>
              <a:rPr lang="en-US" sz="3200" dirty="0">
                <a:solidFill>
                  <a:srgbClr val="3333CC"/>
                </a:solidFill>
                <a:latin typeface="Arial"/>
                <a:cs typeface="Arial"/>
              </a:rPr>
              <a:t> or </a:t>
            </a:r>
            <a:r>
              <a:rPr lang="en-US" sz="3200" dirty="0" err="1">
                <a:solidFill>
                  <a:srgbClr val="3333CC"/>
                </a:solidFill>
                <a:latin typeface="Arial"/>
                <a:cs typeface="Arial"/>
              </a:rPr>
              <a:t>ConvNet</a:t>
            </a:r>
            <a:r>
              <a:rPr sz="3200" dirty="0">
                <a:solidFill>
                  <a:srgbClr val="3333CC"/>
                </a:solidFill>
                <a:latin typeface="Arial"/>
                <a:cs typeface="Arial"/>
              </a:rPr>
              <a:t>) are a specialized kind of neural</a:t>
            </a:r>
            <a:r>
              <a:rPr sz="3200" spc="-31" dirty="0">
                <a:solidFill>
                  <a:srgbClr val="3333CC"/>
                </a:solidFill>
                <a:latin typeface="Arial"/>
                <a:cs typeface="Arial"/>
              </a:rPr>
              <a:t> </a:t>
            </a:r>
            <a:r>
              <a:rPr sz="3200" spc="-4" dirty="0">
                <a:solidFill>
                  <a:srgbClr val="3333CC"/>
                </a:solidFill>
                <a:latin typeface="Arial"/>
                <a:cs typeface="Arial"/>
              </a:rPr>
              <a:t>network</a:t>
            </a:r>
            <a:endParaRPr sz="3200" dirty="0">
              <a:latin typeface="Arial"/>
              <a:cs typeface="Arial"/>
            </a:endParaRPr>
          </a:p>
          <a:p>
            <a:pPr marL="313781" indent="-302575">
              <a:spcBef>
                <a:spcPts val="454"/>
              </a:spcBef>
              <a:buChar char="•"/>
              <a:tabLst>
                <a:tab pos="313221" algn="l"/>
                <a:tab pos="313781" algn="l"/>
              </a:tabLst>
            </a:pPr>
            <a:r>
              <a:rPr lang="en-US" sz="3200" spc="-4" dirty="0">
                <a:solidFill>
                  <a:srgbClr val="3333CC"/>
                </a:solidFill>
                <a:latin typeface="Arial"/>
                <a:cs typeface="Arial"/>
              </a:rPr>
              <a:t>Used </a:t>
            </a:r>
            <a:r>
              <a:rPr sz="3200" spc="-4" dirty="0">
                <a:solidFill>
                  <a:srgbClr val="3333CC"/>
                </a:solidFill>
                <a:latin typeface="Arial"/>
                <a:cs typeface="Arial"/>
              </a:rPr>
              <a:t>for </a:t>
            </a:r>
            <a:r>
              <a:rPr sz="3200" dirty="0">
                <a:solidFill>
                  <a:srgbClr val="3333CC"/>
                </a:solidFill>
                <a:latin typeface="Arial"/>
                <a:cs typeface="Arial"/>
              </a:rPr>
              <a:t>processing </a:t>
            </a:r>
            <a:r>
              <a:rPr sz="3200" spc="-4" dirty="0">
                <a:solidFill>
                  <a:srgbClr val="3333CC"/>
                </a:solidFill>
                <a:latin typeface="Arial"/>
                <a:cs typeface="Arial"/>
              </a:rPr>
              <a:t>data that </a:t>
            </a:r>
            <a:r>
              <a:rPr sz="3200" dirty="0">
                <a:solidFill>
                  <a:srgbClr val="3333CC"/>
                </a:solidFill>
                <a:latin typeface="Arial"/>
                <a:cs typeface="Arial"/>
              </a:rPr>
              <a:t>has a known grid-like</a:t>
            </a:r>
            <a:r>
              <a:rPr sz="3200" spc="-22" dirty="0">
                <a:solidFill>
                  <a:srgbClr val="3333CC"/>
                </a:solidFill>
                <a:latin typeface="Arial"/>
                <a:cs typeface="Arial"/>
              </a:rPr>
              <a:t> </a:t>
            </a:r>
            <a:r>
              <a:rPr sz="3200" spc="-4" dirty="0">
                <a:solidFill>
                  <a:srgbClr val="3333CC"/>
                </a:solidFill>
                <a:latin typeface="Arial"/>
                <a:cs typeface="Arial"/>
              </a:rPr>
              <a:t>topology</a:t>
            </a:r>
            <a:endParaRPr sz="3200" dirty="0">
              <a:latin typeface="Arial"/>
              <a:cs typeface="Arial"/>
            </a:endParaRPr>
          </a:p>
          <a:p>
            <a:pPr marL="666786" lvl="1" indent="-252146">
              <a:spcBef>
                <a:spcPts val="463"/>
              </a:spcBef>
              <a:buClr>
                <a:srgbClr val="3333CC"/>
              </a:buClr>
              <a:buChar char="•"/>
              <a:tabLst>
                <a:tab pos="666225" algn="l"/>
                <a:tab pos="666786" algn="l"/>
              </a:tabLst>
            </a:pPr>
            <a:r>
              <a:rPr lang="en-US" sz="2800" spc="-4" dirty="0">
                <a:solidFill>
                  <a:srgbClr val="006600"/>
                </a:solidFill>
                <a:latin typeface="Arial"/>
                <a:cs typeface="Arial"/>
              </a:rPr>
              <a:t>T</a:t>
            </a:r>
            <a:r>
              <a:rPr sz="2800" spc="-4" dirty="0">
                <a:solidFill>
                  <a:srgbClr val="006600"/>
                </a:solidFill>
                <a:latin typeface="Arial"/>
                <a:cs typeface="Arial"/>
              </a:rPr>
              <a:t>ime-series data, </a:t>
            </a:r>
            <a:r>
              <a:rPr sz="2800" dirty="0">
                <a:solidFill>
                  <a:srgbClr val="006600"/>
                </a:solidFill>
                <a:latin typeface="Arial"/>
                <a:cs typeface="Arial"/>
              </a:rPr>
              <a:t>which is a 1-D grid, </a:t>
            </a:r>
            <a:r>
              <a:rPr sz="2800" spc="-4" dirty="0">
                <a:solidFill>
                  <a:srgbClr val="006600"/>
                </a:solidFill>
                <a:latin typeface="Arial"/>
                <a:cs typeface="Arial"/>
              </a:rPr>
              <a:t>taking </a:t>
            </a:r>
            <a:r>
              <a:rPr sz="2800" dirty="0">
                <a:solidFill>
                  <a:srgbClr val="006600"/>
                </a:solidFill>
                <a:latin typeface="Arial"/>
                <a:cs typeface="Arial"/>
              </a:rPr>
              <a:t>samples at</a:t>
            </a:r>
            <a:r>
              <a:rPr sz="2800" spc="9" dirty="0">
                <a:solidFill>
                  <a:srgbClr val="006600"/>
                </a:solidFill>
                <a:latin typeface="Arial"/>
                <a:cs typeface="Arial"/>
              </a:rPr>
              <a:t> </a:t>
            </a:r>
            <a:r>
              <a:rPr sz="2800" spc="-4" dirty="0">
                <a:solidFill>
                  <a:srgbClr val="006600"/>
                </a:solidFill>
                <a:latin typeface="Arial"/>
                <a:cs typeface="Arial"/>
              </a:rPr>
              <a:t>intervals</a:t>
            </a:r>
            <a:endParaRPr sz="2800" dirty="0">
              <a:latin typeface="Arial"/>
              <a:cs typeface="Arial"/>
            </a:endParaRPr>
          </a:p>
          <a:p>
            <a:pPr marL="666786" lvl="1" indent="-252146">
              <a:spcBef>
                <a:spcPts val="353"/>
              </a:spcBef>
              <a:buClr>
                <a:srgbClr val="3333CC"/>
              </a:buClr>
              <a:buChar char="•"/>
              <a:tabLst>
                <a:tab pos="666225" algn="l"/>
                <a:tab pos="666786" algn="l"/>
              </a:tabLst>
            </a:pPr>
            <a:r>
              <a:rPr sz="2800" spc="-4" dirty="0">
                <a:solidFill>
                  <a:srgbClr val="006600"/>
                </a:solidFill>
                <a:latin typeface="Arial"/>
                <a:cs typeface="Arial"/>
              </a:rPr>
              <a:t>Image data, </a:t>
            </a:r>
            <a:r>
              <a:rPr sz="2800" dirty="0">
                <a:solidFill>
                  <a:srgbClr val="006600"/>
                </a:solidFill>
                <a:latin typeface="Arial"/>
                <a:cs typeface="Arial"/>
              </a:rPr>
              <a:t>which are 2-D grid of</a:t>
            </a:r>
            <a:r>
              <a:rPr sz="2800" spc="-9" dirty="0">
                <a:solidFill>
                  <a:srgbClr val="006600"/>
                </a:solidFill>
                <a:latin typeface="Arial"/>
                <a:cs typeface="Arial"/>
              </a:rPr>
              <a:t> </a:t>
            </a:r>
            <a:r>
              <a:rPr sz="2800" dirty="0">
                <a:solidFill>
                  <a:srgbClr val="006600"/>
                </a:solidFill>
                <a:latin typeface="Arial"/>
                <a:cs typeface="Arial"/>
              </a:rPr>
              <a:t>pixels</a:t>
            </a:r>
            <a:endParaRPr sz="2800" dirty="0">
              <a:latin typeface="Arial"/>
              <a:cs typeface="Arial"/>
            </a:endParaRPr>
          </a:p>
          <a:p>
            <a:pPr marL="313781" marR="34180" indent="-302575">
              <a:lnSpc>
                <a:spcPct val="101499"/>
              </a:lnSpc>
              <a:spcBef>
                <a:spcPts val="485"/>
              </a:spcBef>
              <a:buChar char="•"/>
              <a:tabLst>
                <a:tab pos="313221" algn="l"/>
                <a:tab pos="313781" algn="l"/>
              </a:tabLst>
            </a:pPr>
            <a:r>
              <a:rPr lang="en-US" sz="3200" spc="-4" dirty="0">
                <a:solidFill>
                  <a:srgbClr val="3333CC"/>
                </a:solidFill>
                <a:latin typeface="Arial"/>
                <a:cs typeface="Arial"/>
              </a:rPr>
              <a:t>U</a:t>
            </a:r>
            <a:r>
              <a:rPr sz="3200" spc="-4" dirty="0">
                <a:solidFill>
                  <a:srgbClr val="3333CC"/>
                </a:solidFill>
                <a:latin typeface="Arial"/>
                <a:cs typeface="Arial"/>
              </a:rPr>
              <a:t>tilize convolution</a:t>
            </a:r>
            <a:r>
              <a:rPr lang="en-US" sz="3200" spc="-4" dirty="0">
                <a:solidFill>
                  <a:srgbClr val="3333CC"/>
                </a:solidFill>
                <a:latin typeface="Arial"/>
                <a:cs typeface="Arial"/>
              </a:rPr>
              <a:t> as</a:t>
            </a:r>
            <a:r>
              <a:rPr sz="3200" dirty="0">
                <a:solidFill>
                  <a:srgbClr val="3333CC"/>
                </a:solidFill>
                <a:latin typeface="Arial"/>
                <a:cs typeface="Arial"/>
              </a:rPr>
              <a:t> a specialized kind of linear  </a:t>
            </a:r>
            <a:r>
              <a:rPr sz="3200" spc="-4" dirty="0">
                <a:solidFill>
                  <a:srgbClr val="3333CC"/>
                </a:solidFill>
                <a:latin typeface="Arial"/>
                <a:cs typeface="Arial"/>
              </a:rPr>
              <a:t>operation</a:t>
            </a:r>
            <a:endParaRPr sz="3200" dirty="0">
              <a:latin typeface="Arial"/>
              <a:cs typeface="Arial"/>
            </a:endParaRPr>
          </a:p>
          <a:p>
            <a:pPr marL="313781" marR="63877" indent="-302575">
              <a:lnSpc>
                <a:spcPts val="2488"/>
              </a:lnSpc>
              <a:spcBef>
                <a:spcPts val="653"/>
              </a:spcBef>
              <a:buChar char="•"/>
              <a:tabLst>
                <a:tab pos="313221" algn="l"/>
                <a:tab pos="313781" algn="l"/>
              </a:tabLst>
            </a:pPr>
            <a:r>
              <a:rPr sz="3200" spc="-4" dirty="0">
                <a:solidFill>
                  <a:srgbClr val="3333CC"/>
                </a:solidFill>
                <a:latin typeface="Arial"/>
                <a:cs typeface="Arial"/>
              </a:rPr>
              <a:t>The convolution operation </a:t>
            </a:r>
            <a:r>
              <a:rPr sz="3200" dirty="0">
                <a:solidFill>
                  <a:srgbClr val="3333CC"/>
                </a:solidFill>
                <a:latin typeface="Arial"/>
                <a:cs typeface="Arial"/>
              </a:rPr>
              <a:t>is used in place of </a:t>
            </a:r>
            <a:r>
              <a:rPr lang="en-US" sz="3200" dirty="0">
                <a:solidFill>
                  <a:srgbClr val="3333CC"/>
                </a:solidFill>
                <a:latin typeface="Arial"/>
                <a:cs typeface="Arial"/>
              </a:rPr>
              <a:t>a </a:t>
            </a:r>
            <a:r>
              <a:rPr sz="3200" dirty="0">
                <a:solidFill>
                  <a:srgbClr val="3333CC"/>
                </a:solidFill>
                <a:latin typeface="Arial"/>
                <a:cs typeface="Arial"/>
              </a:rPr>
              <a:t>general </a:t>
            </a:r>
            <a:r>
              <a:rPr sz="3200" spc="-4" dirty="0">
                <a:solidFill>
                  <a:srgbClr val="3333CC"/>
                </a:solidFill>
                <a:latin typeface="Arial"/>
                <a:cs typeface="Arial"/>
              </a:rPr>
              <a:t>matrix multiplication </a:t>
            </a:r>
            <a:r>
              <a:rPr sz="3200" dirty="0">
                <a:solidFill>
                  <a:srgbClr val="3333CC"/>
                </a:solidFill>
                <a:latin typeface="Arial"/>
                <a:cs typeface="Arial"/>
              </a:rPr>
              <a:t>in at least one</a:t>
            </a:r>
            <a:r>
              <a:rPr sz="3200" spc="-9" dirty="0">
                <a:solidFill>
                  <a:srgbClr val="3333CC"/>
                </a:solidFill>
                <a:latin typeface="Arial"/>
                <a:cs typeface="Arial"/>
              </a:rPr>
              <a:t> </a:t>
            </a:r>
            <a:r>
              <a:rPr sz="3200" dirty="0">
                <a:solidFill>
                  <a:srgbClr val="3333CC"/>
                </a:solidFill>
                <a:latin typeface="Arial"/>
                <a:cs typeface="Arial"/>
              </a:rPr>
              <a:t>layer</a:t>
            </a:r>
            <a:endParaRPr sz="3200" dirty="0">
              <a:latin typeface="Arial"/>
              <a:cs typeface="Arial"/>
            </a:endParaRP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Rectangle 168"/>
          <p:cNvSpPr/>
          <p:nvPr/>
        </p:nvSpPr>
        <p:spPr>
          <a:xfrm>
            <a:off x="6227546" y="4204437"/>
            <a:ext cx="1944303" cy="1842231"/>
          </a:xfrm>
          <a:prstGeom prst="rect">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Multidimensional Convolution</a:t>
            </a:r>
          </a:p>
        </p:txBody>
      </p:sp>
      <p:sp>
        <p:nvSpPr>
          <p:cNvPr id="3" name="Content Placeholder 2"/>
          <p:cNvSpPr>
            <a:spLocks noGrp="1"/>
          </p:cNvSpPr>
          <p:nvPr>
            <p:ph idx="1"/>
          </p:nvPr>
        </p:nvSpPr>
        <p:spPr>
          <a:xfrm>
            <a:off x="484415" y="1825623"/>
            <a:ext cx="11223171" cy="2623295"/>
          </a:xfrm>
        </p:spPr>
        <p:txBody>
          <a:bodyPr>
            <a:normAutofit/>
          </a:bodyPr>
          <a:lstStyle/>
          <a:p>
            <a:r>
              <a:rPr lang="en-US" dirty="0"/>
              <a:t>“Feature Map” usually has multiple layers</a:t>
            </a:r>
          </a:p>
          <a:p>
            <a:pPr lvl="1"/>
            <a:r>
              <a:rPr lang="en-US" dirty="0"/>
              <a:t>An image has R, G, B layers, or “channels”</a:t>
            </a:r>
          </a:p>
          <a:p>
            <a:r>
              <a:rPr lang="en-US" dirty="0"/>
              <a:t>One layer has many convolution filters, which create a multichannel output map</a:t>
            </a:r>
          </a:p>
        </p:txBody>
      </p:sp>
      <p:grpSp>
        <p:nvGrpSpPr>
          <p:cNvPr id="104" name="Group 103"/>
          <p:cNvGrpSpPr/>
          <p:nvPr/>
        </p:nvGrpSpPr>
        <p:grpSpPr>
          <a:xfrm>
            <a:off x="2672133" y="4204437"/>
            <a:ext cx="1623782" cy="1587425"/>
            <a:chOff x="-522381" y="4651884"/>
            <a:chExt cx="1623782" cy="1587425"/>
          </a:xfrm>
        </p:grpSpPr>
        <p:sp>
          <p:nvSpPr>
            <p:cNvPr id="5" name="Rectangle 4"/>
            <p:cNvSpPr/>
            <p:nvPr/>
          </p:nvSpPr>
          <p:spPr>
            <a:xfrm>
              <a:off x="-522380" y="4651884"/>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6" name="Rectangle 5"/>
            <p:cNvSpPr/>
            <p:nvPr/>
          </p:nvSpPr>
          <p:spPr>
            <a:xfrm>
              <a:off x="-116708" y="4651884"/>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Rectangle 6"/>
            <p:cNvSpPr/>
            <p:nvPr/>
          </p:nvSpPr>
          <p:spPr>
            <a:xfrm>
              <a:off x="288965" y="4651884"/>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Rectangle 7"/>
            <p:cNvSpPr/>
            <p:nvPr/>
          </p:nvSpPr>
          <p:spPr>
            <a:xfrm>
              <a:off x="-522380" y="5052089"/>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Rectangle 8"/>
            <p:cNvSpPr/>
            <p:nvPr/>
          </p:nvSpPr>
          <p:spPr>
            <a:xfrm>
              <a:off x="-116708" y="5052089"/>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 name="Rectangle 9"/>
            <p:cNvSpPr/>
            <p:nvPr/>
          </p:nvSpPr>
          <p:spPr>
            <a:xfrm>
              <a:off x="288965" y="5052089"/>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Rectangle 10"/>
            <p:cNvSpPr/>
            <p:nvPr/>
          </p:nvSpPr>
          <p:spPr>
            <a:xfrm>
              <a:off x="-522380" y="5456219"/>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 name="Rectangle 11"/>
            <p:cNvSpPr/>
            <p:nvPr/>
          </p:nvSpPr>
          <p:spPr>
            <a:xfrm>
              <a:off x="-116708" y="5456219"/>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ectangle 12"/>
            <p:cNvSpPr/>
            <p:nvPr/>
          </p:nvSpPr>
          <p:spPr>
            <a:xfrm>
              <a:off x="288965" y="5456219"/>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4" name="Rectangle 13"/>
            <p:cNvSpPr/>
            <p:nvPr/>
          </p:nvSpPr>
          <p:spPr>
            <a:xfrm>
              <a:off x="694636" y="4651884"/>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5" name="Rectangle 14"/>
            <p:cNvSpPr/>
            <p:nvPr/>
          </p:nvSpPr>
          <p:spPr>
            <a:xfrm>
              <a:off x="694636" y="5052089"/>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Rectangle 15"/>
            <p:cNvSpPr/>
            <p:nvPr/>
          </p:nvSpPr>
          <p:spPr>
            <a:xfrm>
              <a:off x="694636" y="5456219"/>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7" name="Rectangle 16"/>
            <p:cNvSpPr/>
            <p:nvPr/>
          </p:nvSpPr>
          <p:spPr>
            <a:xfrm>
              <a:off x="-522381" y="5833637"/>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8" name="Rectangle 17"/>
            <p:cNvSpPr/>
            <p:nvPr/>
          </p:nvSpPr>
          <p:spPr>
            <a:xfrm>
              <a:off x="-116709" y="5833637"/>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9" name="Rectangle 18"/>
            <p:cNvSpPr/>
            <p:nvPr/>
          </p:nvSpPr>
          <p:spPr>
            <a:xfrm>
              <a:off x="288964" y="5833637"/>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0" name="Rectangle 19"/>
            <p:cNvSpPr/>
            <p:nvPr/>
          </p:nvSpPr>
          <p:spPr>
            <a:xfrm>
              <a:off x="695729" y="5833637"/>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grpSp>
        <p:nvGrpSpPr>
          <p:cNvPr id="103" name="Group 102"/>
          <p:cNvGrpSpPr/>
          <p:nvPr/>
        </p:nvGrpSpPr>
        <p:grpSpPr>
          <a:xfrm>
            <a:off x="6355378" y="4362571"/>
            <a:ext cx="1217017" cy="1218474"/>
            <a:chOff x="6408221" y="3445387"/>
            <a:chExt cx="1217017" cy="1218474"/>
          </a:xfrm>
        </p:grpSpPr>
        <p:sp>
          <p:nvSpPr>
            <p:cNvPr id="76" name="Rectangle 75"/>
            <p:cNvSpPr/>
            <p:nvPr/>
          </p:nvSpPr>
          <p:spPr>
            <a:xfrm>
              <a:off x="6408221" y="3445387"/>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77" name="Rectangle 76"/>
            <p:cNvSpPr/>
            <p:nvPr/>
          </p:nvSpPr>
          <p:spPr>
            <a:xfrm>
              <a:off x="6813893" y="3445387"/>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78" name="Rectangle 77"/>
            <p:cNvSpPr/>
            <p:nvPr/>
          </p:nvSpPr>
          <p:spPr>
            <a:xfrm>
              <a:off x="7219566" y="3445387"/>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79" name="Rectangle 78"/>
            <p:cNvSpPr/>
            <p:nvPr/>
          </p:nvSpPr>
          <p:spPr>
            <a:xfrm>
              <a:off x="6408221" y="3854059"/>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80" name="Rectangle 79"/>
            <p:cNvSpPr/>
            <p:nvPr/>
          </p:nvSpPr>
          <p:spPr>
            <a:xfrm>
              <a:off x="6813893" y="3854059"/>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81" name="Rectangle 80"/>
            <p:cNvSpPr/>
            <p:nvPr/>
          </p:nvSpPr>
          <p:spPr>
            <a:xfrm>
              <a:off x="7219566" y="3854059"/>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82" name="Rectangle 81"/>
            <p:cNvSpPr/>
            <p:nvPr/>
          </p:nvSpPr>
          <p:spPr>
            <a:xfrm>
              <a:off x="6408221" y="4258189"/>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83" name="Rectangle 82"/>
            <p:cNvSpPr/>
            <p:nvPr/>
          </p:nvSpPr>
          <p:spPr>
            <a:xfrm>
              <a:off x="6813893" y="4258189"/>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84" name="Rectangle 83"/>
            <p:cNvSpPr/>
            <p:nvPr/>
          </p:nvSpPr>
          <p:spPr>
            <a:xfrm>
              <a:off x="7219566" y="4258189"/>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grpSp>
        <p:nvGrpSpPr>
          <p:cNvPr id="141" name="Group 140"/>
          <p:cNvGrpSpPr/>
          <p:nvPr/>
        </p:nvGrpSpPr>
        <p:grpSpPr>
          <a:xfrm>
            <a:off x="6554523" y="4502522"/>
            <a:ext cx="1217017" cy="1218474"/>
            <a:chOff x="8293065" y="3944034"/>
            <a:chExt cx="1217017" cy="1218474"/>
          </a:xfrm>
        </p:grpSpPr>
        <p:sp>
          <p:nvSpPr>
            <p:cNvPr id="94" name="Rectangle 93"/>
            <p:cNvSpPr/>
            <p:nvPr/>
          </p:nvSpPr>
          <p:spPr>
            <a:xfrm>
              <a:off x="8293065" y="3944034"/>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95" name="Rectangle 94"/>
            <p:cNvSpPr/>
            <p:nvPr/>
          </p:nvSpPr>
          <p:spPr>
            <a:xfrm>
              <a:off x="8698737" y="3944034"/>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96" name="Rectangle 95"/>
            <p:cNvSpPr/>
            <p:nvPr/>
          </p:nvSpPr>
          <p:spPr>
            <a:xfrm>
              <a:off x="9104410" y="3944034"/>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97" name="Rectangle 96"/>
            <p:cNvSpPr/>
            <p:nvPr/>
          </p:nvSpPr>
          <p:spPr>
            <a:xfrm>
              <a:off x="8293065" y="4352706"/>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98" name="Rectangle 97"/>
            <p:cNvSpPr/>
            <p:nvPr/>
          </p:nvSpPr>
          <p:spPr>
            <a:xfrm>
              <a:off x="8698737" y="4352706"/>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99" name="Rectangle 98"/>
            <p:cNvSpPr/>
            <p:nvPr/>
          </p:nvSpPr>
          <p:spPr>
            <a:xfrm>
              <a:off x="9104410" y="4352706"/>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00" name="Rectangle 99"/>
            <p:cNvSpPr/>
            <p:nvPr/>
          </p:nvSpPr>
          <p:spPr>
            <a:xfrm>
              <a:off x="8293065" y="4756836"/>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01" name="Rectangle 100"/>
            <p:cNvSpPr/>
            <p:nvPr/>
          </p:nvSpPr>
          <p:spPr>
            <a:xfrm>
              <a:off x="8698737" y="4756836"/>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02" name="Rectangle 101"/>
            <p:cNvSpPr/>
            <p:nvPr/>
          </p:nvSpPr>
          <p:spPr>
            <a:xfrm>
              <a:off x="9104410" y="4756836"/>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grpSp>
        <p:nvGrpSpPr>
          <p:cNvPr id="122" name="Group 121"/>
          <p:cNvGrpSpPr/>
          <p:nvPr/>
        </p:nvGrpSpPr>
        <p:grpSpPr>
          <a:xfrm>
            <a:off x="2824533" y="4356837"/>
            <a:ext cx="1623782" cy="1587425"/>
            <a:chOff x="337376" y="3261241"/>
            <a:chExt cx="1623782" cy="1587425"/>
          </a:xfrm>
        </p:grpSpPr>
        <p:sp>
          <p:nvSpPr>
            <p:cNvPr id="106" name="Rectangle 105"/>
            <p:cNvSpPr/>
            <p:nvPr/>
          </p:nvSpPr>
          <p:spPr>
            <a:xfrm>
              <a:off x="337377" y="3261241"/>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07" name="Rectangle 106"/>
            <p:cNvSpPr/>
            <p:nvPr/>
          </p:nvSpPr>
          <p:spPr>
            <a:xfrm>
              <a:off x="743049" y="3261241"/>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8" name="Rectangle 107"/>
            <p:cNvSpPr/>
            <p:nvPr/>
          </p:nvSpPr>
          <p:spPr>
            <a:xfrm>
              <a:off x="1148722" y="3261241"/>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9" name="Rectangle 108"/>
            <p:cNvSpPr/>
            <p:nvPr/>
          </p:nvSpPr>
          <p:spPr>
            <a:xfrm>
              <a:off x="337377" y="3661446"/>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0" name="Rectangle 109"/>
            <p:cNvSpPr/>
            <p:nvPr/>
          </p:nvSpPr>
          <p:spPr>
            <a:xfrm>
              <a:off x="743049" y="3661446"/>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1" name="Rectangle 110"/>
            <p:cNvSpPr/>
            <p:nvPr/>
          </p:nvSpPr>
          <p:spPr>
            <a:xfrm>
              <a:off x="1148722" y="3661446"/>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2" name="Rectangle 111"/>
            <p:cNvSpPr/>
            <p:nvPr/>
          </p:nvSpPr>
          <p:spPr>
            <a:xfrm>
              <a:off x="337377" y="4065576"/>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3" name="Rectangle 112"/>
            <p:cNvSpPr/>
            <p:nvPr/>
          </p:nvSpPr>
          <p:spPr>
            <a:xfrm>
              <a:off x="743049" y="4065576"/>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4" name="Rectangle 113"/>
            <p:cNvSpPr/>
            <p:nvPr/>
          </p:nvSpPr>
          <p:spPr>
            <a:xfrm>
              <a:off x="1148722" y="4065576"/>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5" name="Rectangle 114"/>
            <p:cNvSpPr/>
            <p:nvPr/>
          </p:nvSpPr>
          <p:spPr>
            <a:xfrm>
              <a:off x="1554393" y="3261241"/>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16" name="Rectangle 115"/>
            <p:cNvSpPr/>
            <p:nvPr/>
          </p:nvSpPr>
          <p:spPr>
            <a:xfrm>
              <a:off x="1554393" y="3661446"/>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7" name="Rectangle 116"/>
            <p:cNvSpPr/>
            <p:nvPr/>
          </p:nvSpPr>
          <p:spPr>
            <a:xfrm>
              <a:off x="1554393" y="4065576"/>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8" name="Rectangle 117"/>
            <p:cNvSpPr/>
            <p:nvPr/>
          </p:nvSpPr>
          <p:spPr>
            <a:xfrm>
              <a:off x="337376" y="4442994"/>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19" name="Rectangle 118"/>
            <p:cNvSpPr/>
            <p:nvPr/>
          </p:nvSpPr>
          <p:spPr>
            <a:xfrm>
              <a:off x="743048" y="4442994"/>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0" name="Rectangle 119"/>
            <p:cNvSpPr/>
            <p:nvPr/>
          </p:nvSpPr>
          <p:spPr>
            <a:xfrm>
              <a:off x="1148721" y="4442994"/>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1" name="Rectangle 120"/>
            <p:cNvSpPr/>
            <p:nvPr/>
          </p:nvSpPr>
          <p:spPr>
            <a:xfrm>
              <a:off x="1555486" y="4442994"/>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grpSp>
        <p:nvGrpSpPr>
          <p:cNvPr id="140" name="Group 139"/>
          <p:cNvGrpSpPr/>
          <p:nvPr/>
        </p:nvGrpSpPr>
        <p:grpSpPr>
          <a:xfrm>
            <a:off x="3003742" y="4549596"/>
            <a:ext cx="1623782" cy="1587425"/>
            <a:chOff x="2357524" y="4493430"/>
            <a:chExt cx="1623782" cy="1587425"/>
          </a:xfrm>
        </p:grpSpPr>
        <p:sp>
          <p:nvSpPr>
            <p:cNvPr id="124" name="Rectangle 123"/>
            <p:cNvSpPr/>
            <p:nvPr/>
          </p:nvSpPr>
          <p:spPr>
            <a:xfrm>
              <a:off x="2357525" y="4493430"/>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25" name="Rectangle 124"/>
            <p:cNvSpPr/>
            <p:nvPr/>
          </p:nvSpPr>
          <p:spPr>
            <a:xfrm>
              <a:off x="2763197" y="4493430"/>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6" name="Rectangle 125"/>
            <p:cNvSpPr/>
            <p:nvPr/>
          </p:nvSpPr>
          <p:spPr>
            <a:xfrm>
              <a:off x="3168870" y="4493430"/>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7" name="Rectangle 126"/>
            <p:cNvSpPr/>
            <p:nvPr/>
          </p:nvSpPr>
          <p:spPr>
            <a:xfrm>
              <a:off x="2357525" y="4893635"/>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8" name="Rectangle 127"/>
            <p:cNvSpPr/>
            <p:nvPr/>
          </p:nvSpPr>
          <p:spPr>
            <a:xfrm>
              <a:off x="2763197" y="4893635"/>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9" name="Rectangle 128"/>
            <p:cNvSpPr/>
            <p:nvPr/>
          </p:nvSpPr>
          <p:spPr>
            <a:xfrm>
              <a:off x="3168870" y="4893635"/>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0" name="Rectangle 129"/>
            <p:cNvSpPr/>
            <p:nvPr/>
          </p:nvSpPr>
          <p:spPr>
            <a:xfrm>
              <a:off x="2357525" y="5297765"/>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1" name="Rectangle 130"/>
            <p:cNvSpPr/>
            <p:nvPr/>
          </p:nvSpPr>
          <p:spPr>
            <a:xfrm>
              <a:off x="2763197" y="5297765"/>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2" name="Rectangle 131"/>
            <p:cNvSpPr/>
            <p:nvPr/>
          </p:nvSpPr>
          <p:spPr>
            <a:xfrm>
              <a:off x="3168870" y="5297765"/>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3" name="Rectangle 132"/>
            <p:cNvSpPr/>
            <p:nvPr/>
          </p:nvSpPr>
          <p:spPr>
            <a:xfrm>
              <a:off x="3574541" y="4493430"/>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4" name="Rectangle 133"/>
            <p:cNvSpPr/>
            <p:nvPr/>
          </p:nvSpPr>
          <p:spPr>
            <a:xfrm>
              <a:off x="3574541" y="4893635"/>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5" name="Rectangle 134"/>
            <p:cNvSpPr/>
            <p:nvPr/>
          </p:nvSpPr>
          <p:spPr>
            <a:xfrm>
              <a:off x="3574541" y="5297765"/>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6" name="Rectangle 135"/>
            <p:cNvSpPr/>
            <p:nvPr/>
          </p:nvSpPr>
          <p:spPr>
            <a:xfrm>
              <a:off x="2357524" y="5675183"/>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7" name="Rectangle 136"/>
            <p:cNvSpPr/>
            <p:nvPr/>
          </p:nvSpPr>
          <p:spPr>
            <a:xfrm>
              <a:off x="2763196" y="5675183"/>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8" name="Rectangle 137"/>
            <p:cNvSpPr/>
            <p:nvPr/>
          </p:nvSpPr>
          <p:spPr>
            <a:xfrm>
              <a:off x="3168869" y="5675183"/>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9" name="Rectangle 138"/>
            <p:cNvSpPr/>
            <p:nvPr/>
          </p:nvSpPr>
          <p:spPr>
            <a:xfrm>
              <a:off x="3575634" y="5675183"/>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grpSp>
        <p:nvGrpSpPr>
          <p:cNvPr id="142" name="Group 141"/>
          <p:cNvGrpSpPr/>
          <p:nvPr/>
        </p:nvGrpSpPr>
        <p:grpSpPr>
          <a:xfrm>
            <a:off x="6748393" y="4660290"/>
            <a:ext cx="1217017" cy="1218474"/>
            <a:chOff x="5105264" y="5061092"/>
            <a:chExt cx="1217017" cy="1218474"/>
          </a:xfrm>
        </p:grpSpPr>
        <p:sp>
          <p:nvSpPr>
            <p:cNvPr id="85" name="Rectangle 84"/>
            <p:cNvSpPr/>
            <p:nvPr/>
          </p:nvSpPr>
          <p:spPr>
            <a:xfrm>
              <a:off x="5105264" y="5061092"/>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1</a:t>
              </a:r>
            </a:p>
          </p:txBody>
        </p:sp>
        <p:sp>
          <p:nvSpPr>
            <p:cNvPr id="86" name="Rectangle 85"/>
            <p:cNvSpPr/>
            <p:nvPr/>
          </p:nvSpPr>
          <p:spPr>
            <a:xfrm>
              <a:off x="5510936" y="5061092"/>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2</a:t>
              </a:r>
            </a:p>
          </p:txBody>
        </p:sp>
        <p:sp>
          <p:nvSpPr>
            <p:cNvPr id="87" name="Rectangle 86"/>
            <p:cNvSpPr/>
            <p:nvPr/>
          </p:nvSpPr>
          <p:spPr>
            <a:xfrm>
              <a:off x="5916609" y="5061092"/>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3</a:t>
              </a:r>
            </a:p>
          </p:txBody>
        </p:sp>
        <p:sp>
          <p:nvSpPr>
            <p:cNvPr id="88" name="Rectangle 87"/>
            <p:cNvSpPr/>
            <p:nvPr/>
          </p:nvSpPr>
          <p:spPr>
            <a:xfrm>
              <a:off x="5105264" y="5469764"/>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-2</a:t>
              </a:r>
            </a:p>
          </p:txBody>
        </p:sp>
        <p:sp>
          <p:nvSpPr>
            <p:cNvPr id="89" name="Rectangle 88"/>
            <p:cNvSpPr/>
            <p:nvPr/>
          </p:nvSpPr>
          <p:spPr>
            <a:xfrm>
              <a:off x="5510936" y="5469764"/>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0</a:t>
              </a:r>
            </a:p>
          </p:txBody>
        </p:sp>
        <p:sp>
          <p:nvSpPr>
            <p:cNvPr id="90" name="Rectangle 89"/>
            <p:cNvSpPr/>
            <p:nvPr/>
          </p:nvSpPr>
          <p:spPr>
            <a:xfrm>
              <a:off x="5916609" y="5469764"/>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-1</a:t>
              </a:r>
            </a:p>
          </p:txBody>
        </p:sp>
        <p:sp>
          <p:nvSpPr>
            <p:cNvPr id="91" name="Rectangle 90"/>
            <p:cNvSpPr/>
            <p:nvPr/>
          </p:nvSpPr>
          <p:spPr>
            <a:xfrm>
              <a:off x="5105264" y="5873894"/>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5</a:t>
              </a:r>
            </a:p>
          </p:txBody>
        </p:sp>
        <p:sp>
          <p:nvSpPr>
            <p:cNvPr id="92" name="Rectangle 91"/>
            <p:cNvSpPr/>
            <p:nvPr/>
          </p:nvSpPr>
          <p:spPr>
            <a:xfrm>
              <a:off x="5510936" y="5873894"/>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-2</a:t>
              </a:r>
            </a:p>
          </p:txBody>
        </p:sp>
        <p:sp>
          <p:nvSpPr>
            <p:cNvPr id="93" name="Rectangle 92"/>
            <p:cNvSpPr/>
            <p:nvPr/>
          </p:nvSpPr>
          <p:spPr>
            <a:xfrm>
              <a:off x="5916609" y="5873894"/>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4</a:t>
              </a:r>
            </a:p>
          </p:txBody>
        </p:sp>
      </p:grpSp>
      <p:grpSp>
        <p:nvGrpSpPr>
          <p:cNvPr id="143" name="Group 142"/>
          <p:cNvGrpSpPr/>
          <p:nvPr/>
        </p:nvGrpSpPr>
        <p:grpSpPr>
          <a:xfrm>
            <a:off x="9653195" y="4166165"/>
            <a:ext cx="1623782" cy="1587425"/>
            <a:chOff x="2357524" y="4493430"/>
            <a:chExt cx="1623782" cy="1587425"/>
          </a:xfrm>
          <a:solidFill>
            <a:schemeClr val="bg1">
              <a:lumMod val="95000"/>
            </a:schemeClr>
          </a:solidFill>
        </p:grpSpPr>
        <p:sp>
          <p:nvSpPr>
            <p:cNvPr id="144" name="Rectangle 143"/>
            <p:cNvSpPr/>
            <p:nvPr/>
          </p:nvSpPr>
          <p:spPr>
            <a:xfrm>
              <a:off x="2357525" y="4493430"/>
              <a:ext cx="405672" cy="405672"/>
            </a:xfrm>
            <a:prstGeom prst="rect">
              <a:avLst/>
            </a:prstGeom>
            <a:grp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45" name="Rectangle 144"/>
            <p:cNvSpPr/>
            <p:nvPr/>
          </p:nvSpPr>
          <p:spPr>
            <a:xfrm>
              <a:off x="2763197" y="4493430"/>
              <a:ext cx="405672" cy="405672"/>
            </a:xfrm>
            <a:prstGeom prst="rect">
              <a:avLst/>
            </a:prstGeom>
            <a:grp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46" name="Rectangle 145"/>
            <p:cNvSpPr/>
            <p:nvPr/>
          </p:nvSpPr>
          <p:spPr>
            <a:xfrm>
              <a:off x="3168870" y="4493430"/>
              <a:ext cx="405672" cy="405672"/>
            </a:xfrm>
            <a:prstGeom prst="rect">
              <a:avLst/>
            </a:prstGeom>
            <a:grp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47" name="Rectangle 146"/>
            <p:cNvSpPr/>
            <p:nvPr/>
          </p:nvSpPr>
          <p:spPr>
            <a:xfrm>
              <a:off x="2357525" y="4893635"/>
              <a:ext cx="405672" cy="405672"/>
            </a:xfrm>
            <a:prstGeom prst="rect">
              <a:avLst/>
            </a:prstGeom>
            <a:grp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48" name="Rectangle 147"/>
            <p:cNvSpPr/>
            <p:nvPr/>
          </p:nvSpPr>
          <p:spPr>
            <a:xfrm>
              <a:off x="2763197" y="4893635"/>
              <a:ext cx="405672" cy="405672"/>
            </a:xfrm>
            <a:prstGeom prst="rect">
              <a:avLst/>
            </a:prstGeom>
            <a:grp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49" name="Rectangle 148"/>
            <p:cNvSpPr/>
            <p:nvPr/>
          </p:nvSpPr>
          <p:spPr>
            <a:xfrm>
              <a:off x="3168870" y="4893635"/>
              <a:ext cx="405672" cy="405672"/>
            </a:xfrm>
            <a:prstGeom prst="rect">
              <a:avLst/>
            </a:prstGeom>
            <a:grp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0" name="Rectangle 149"/>
            <p:cNvSpPr/>
            <p:nvPr/>
          </p:nvSpPr>
          <p:spPr>
            <a:xfrm>
              <a:off x="2357525" y="5297765"/>
              <a:ext cx="405672" cy="405672"/>
            </a:xfrm>
            <a:prstGeom prst="rect">
              <a:avLst/>
            </a:prstGeom>
            <a:grp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1" name="Rectangle 150"/>
            <p:cNvSpPr/>
            <p:nvPr/>
          </p:nvSpPr>
          <p:spPr>
            <a:xfrm>
              <a:off x="2763197" y="5297765"/>
              <a:ext cx="405672" cy="405672"/>
            </a:xfrm>
            <a:prstGeom prst="rect">
              <a:avLst/>
            </a:prstGeom>
            <a:grp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2" name="Rectangle 151"/>
            <p:cNvSpPr/>
            <p:nvPr/>
          </p:nvSpPr>
          <p:spPr>
            <a:xfrm>
              <a:off x="3168870" y="5297765"/>
              <a:ext cx="405672" cy="405672"/>
            </a:xfrm>
            <a:prstGeom prst="rect">
              <a:avLst/>
            </a:prstGeom>
            <a:grp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3" name="Rectangle 152"/>
            <p:cNvSpPr/>
            <p:nvPr/>
          </p:nvSpPr>
          <p:spPr>
            <a:xfrm>
              <a:off x="3574541" y="4493430"/>
              <a:ext cx="405672" cy="405672"/>
            </a:xfrm>
            <a:prstGeom prst="rect">
              <a:avLst/>
            </a:prstGeom>
            <a:grp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54" name="Rectangle 153"/>
            <p:cNvSpPr/>
            <p:nvPr/>
          </p:nvSpPr>
          <p:spPr>
            <a:xfrm>
              <a:off x="3574541" y="4893635"/>
              <a:ext cx="405672" cy="405672"/>
            </a:xfrm>
            <a:prstGeom prst="rect">
              <a:avLst/>
            </a:prstGeom>
            <a:grp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5" name="Rectangle 154"/>
            <p:cNvSpPr/>
            <p:nvPr/>
          </p:nvSpPr>
          <p:spPr>
            <a:xfrm>
              <a:off x="3574541" y="5297765"/>
              <a:ext cx="405672" cy="405672"/>
            </a:xfrm>
            <a:prstGeom prst="rect">
              <a:avLst/>
            </a:prstGeom>
            <a:grp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6" name="Rectangle 155"/>
            <p:cNvSpPr/>
            <p:nvPr/>
          </p:nvSpPr>
          <p:spPr>
            <a:xfrm>
              <a:off x="2357524" y="5675183"/>
              <a:ext cx="405672" cy="405672"/>
            </a:xfrm>
            <a:prstGeom prst="rect">
              <a:avLst/>
            </a:prstGeom>
            <a:grp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57" name="Rectangle 156"/>
            <p:cNvSpPr/>
            <p:nvPr/>
          </p:nvSpPr>
          <p:spPr>
            <a:xfrm>
              <a:off x="2763196" y="5675183"/>
              <a:ext cx="405672" cy="405672"/>
            </a:xfrm>
            <a:prstGeom prst="rect">
              <a:avLst/>
            </a:prstGeom>
            <a:grp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8" name="Rectangle 157"/>
            <p:cNvSpPr/>
            <p:nvPr/>
          </p:nvSpPr>
          <p:spPr>
            <a:xfrm>
              <a:off x="3168869" y="5675183"/>
              <a:ext cx="405672" cy="405672"/>
            </a:xfrm>
            <a:prstGeom prst="rect">
              <a:avLst/>
            </a:prstGeom>
            <a:grp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9" name="Rectangle 158"/>
            <p:cNvSpPr/>
            <p:nvPr/>
          </p:nvSpPr>
          <p:spPr>
            <a:xfrm>
              <a:off x="3575634" y="5675183"/>
              <a:ext cx="405672" cy="405672"/>
            </a:xfrm>
            <a:prstGeom prst="rect">
              <a:avLst/>
            </a:prstGeom>
            <a:grp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160" name="Content Placeholder 2"/>
          <p:cNvSpPr txBox="1">
            <a:spLocks/>
          </p:cNvSpPr>
          <p:nvPr/>
        </p:nvSpPr>
        <p:spPr>
          <a:xfrm rot="2192565">
            <a:off x="1857804" y="6203422"/>
            <a:ext cx="1433061" cy="36954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Helvetica" charset="0"/>
                <a:ea typeface="Helvetica" charset="0"/>
                <a:cs typeface="Helvetica"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Helvetica" charset="0"/>
                <a:ea typeface="Helvetica" charset="0"/>
                <a:cs typeface="Helvetica"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Clr>
                <a:srgbClr val="000000"/>
              </a:buClr>
              <a:buNone/>
            </a:pPr>
            <a:r>
              <a:rPr lang="en-US" sz="2000" dirty="0">
                <a:solidFill>
                  <a:srgbClr val="000000"/>
                </a:solidFill>
                <a:latin typeface="+mn-lt"/>
              </a:rPr>
              <a:t>Channels</a:t>
            </a:r>
          </a:p>
        </p:txBody>
      </p:sp>
      <p:sp>
        <p:nvSpPr>
          <p:cNvPr id="161" name="Right Brace 160"/>
          <p:cNvSpPr/>
          <p:nvPr/>
        </p:nvSpPr>
        <p:spPr>
          <a:xfrm rot="7574467">
            <a:off x="2590145" y="5906010"/>
            <a:ext cx="288561" cy="523455"/>
          </a:xfrm>
          <a:prstGeom prst="rightBrace">
            <a:avLst/>
          </a:prstGeom>
          <a:ln w="1270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164" name="TextBox 163"/>
          <p:cNvSpPr txBox="1"/>
          <p:nvPr/>
        </p:nvSpPr>
        <p:spPr>
          <a:xfrm>
            <a:off x="2387491" y="3628445"/>
            <a:ext cx="2449518" cy="461665"/>
          </a:xfrm>
          <a:prstGeom prst="rect">
            <a:avLst/>
          </a:prstGeom>
          <a:noFill/>
        </p:spPr>
        <p:txBody>
          <a:bodyPr wrap="none" rtlCol="0">
            <a:spAutoFit/>
          </a:bodyPr>
          <a:lstStyle/>
          <a:p>
            <a:pPr algn="ctr"/>
            <a:r>
              <a:rPr lang="en-US" sz="2400" dirty="0"/>
              <a:t>Input feature map</a:t>
            </a:r>
          </a:p>
        </p:txBody>
      </p:sp>
      <p:sp>
        <p:nvSpPr>
          <p:cNvPr id="165" name="TextBox 164"/>
          <p:cNvSpPr txBox="1"/>
          <p:nvPr/>
        </p:nvSpPr>
        <p:spPr>
          <a:xfrm>
            <a:off x="6362891" y="3636727"/>
            <a:ext cx="1582356" cy="461665"/>
          </a:xfrm>
          <a:prstGeom prst="rect">
            <a:avLst/>
          </a:prstGeom>
          <a:noFill/>
        </p:spPr>
        <p:txBody>
          <a:bodyPr wrap="none" rtlCol="0">
            <a:spAutoFit/>
          </a:bodyPr>
          <a:lstStyle/>
          <a:p>
            <a:pPr algn="ctr"/>
            <a:r>
              <a:rPr lang="en-US" sz="2400" dirty="0"/>
              <a:t>3x3x3 filter</a:t>
            </a:r>
          </a:p>
        </p:txBody>
      </p:sp>
      <p:sp>
        <p:nvSpPr>
          <p:cNvPr id="166" name="TextBox 165"/>
          <p:cNvSpPr txBox="1"/>
          <p:nvPr/>
        </p:nvSpPr>
        <p:spPr>
          <a:xfrm>
            <a:off x="5331450" y="4779233"/>
            <a:ext cx="389850" cy="584775"/>
          </a:xfrm>
          <a:prstGeom prst="rect">
            <a:avLst/>
          </a:prstGeom>
          <a:noFill/>
        </p:spPr>
        <p:txBody>
          <a:bodyPr wrap="none" rtlCol="0">
            <a:spAutoFit/>
          </a:bodyPr>
          <a:lstStyle/>
          <a:p>
            <a:r>
              <a:rPr lang="en-US" sz="3200" dirty="0"/>
              <a:t>×</a:t>
            </a:r>
          </a:p>
        </p:txBody>
      </p:sp>
      <p:sp>
        <p:nvSpPr>
          <p:cNvPr id="167" name="TextBox 166"/>
          <p:cNvSpPr txBox="1"/>
          <p:nvPr/>
        </p:nvSpPr>
        <p:spPr>
          <a:xfrm>
            <a:off x="9201463" y="3502435"/>
            <a:ext cx="2678747" cy="461665"/>
          </a:xfrm>
          <a:prstGeom prst="rect">
            <a:avLst/>
          </a:prstGeom>
          <a:noFill/>
        </p:spPr>
        <p:txBody>
          <a:bodyPr wrap="none" rtlCol="0">
            <a:spAutoFit/>
          </a:bodyPr>
          <a:lstStyle/>
          <a:p>
            <a:pPr algn="ctr"/>
            <a:r>
              <a:rPr lang="en-US" sz="2400" dirty="0"/>
              <a:t>Output feature map</a:t>
            </a:r>
          </a:p>
        </p:txBody>
      </p:sp>
      <p:sp>
        <p:nvSpPr>
          <p:cNvPr id="168" name="TextBox 167"/>
          <p:cNvSpPr txBox="1"/>
          <p:nvPr/>
        </p:nvSpPr>
        <p:spPr>
          <a:xfrm>
            <a:off x="8693362" y="4752432"/>
            <a:ext cx="389850" cy="584775"/>
          </a:xfrm>
          <a:prstGeom prst="rect">
            <a:avLst/>
          </a:prstGeom>
          <a:noFill/>
        </p:spPr>
        <p:txBody>
          <a:bodyPr wrap="none" rtlCol="0">
            <a:spAutoFit/>
          </a:bodyPr>
          <a:lstStyle/>
          <a:p>
            <a:r>
              <a:rPr lang="en-US" sz="3200" dirty="0"/>
              <a:t>=</a:t>
            </a:r>
          </a:p>
        </p:txBody>
      </p:sp>
    </p:spTree>
    <p:extLst>
      <p:ext uri="{BB962C8B-B14F-4D97-AF65-F5344CB8AC3E}">
        <p14:creationId xmlns:p14="http://schemas.microsoft.com/office/powerpoint/2010/main" val="332121575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Multiple Convolutions</a:t>
            </a:r>
          </a:p>
        </p:txBody>
      </p:sp>
      <p:grpSp>
        <p:nvGrpSpPr>
          <p:cNvPr id="215" name="Group 214"/>
          <p:cNvGrpSpPr/>
          <p:nvPr/>
        </p:nvGrpSpPr>
        <p:grpSpPr>
          <a:xfrm>
            <a:off x="2128099" y="2306413"/>
            <a:ext cx="1217017" cy="1167672"/>
            <a:chOff x="457200" y="1727928"/>
            <a:chExt cx="1217017" cy="1167672"/>
          </a:xfrm>
          <a:solidFill>
            <a:schemeClr val="accent2">
              <a:lumMod val="40000"/>
              <a:lumOff val="60000"/>
            </a:schemeClr>
          </a:solidFill>
        </p:grpSpPr>
        <p:sp>
          <p:nvSpPr>
            <p:cNvPr id="216" name="Rectangle 215"/>
            <p:cNvSpPr/>
            <p:nvPr/>
          </p:nvSpPr>
          <p:spPr>
            <a:xfrm>
              <a:off x="457200" y="1727928"/>
              <a:ext cx="405672" cy="405672"/>
            </a:xfrm>
            <a:prstGeom prst="rect">
              <a:avLst/>
            </a:prstGeom>
            <a:gr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217" name="Rectangle 216"/>
            <p:cNvSpPr/>
            <p:nvPr/>
          </p:nvSpPr>
          <p:spPr>
            <a:xfrm>
              <a:off x="862872" y="1727928"/>
              <a:ext cx="405672" cy="405672"/>
            </a:xfrm>
            <a:prstGeom prst="rect">
              <a:avLst/>
            </a:prstGeom>
            <a:gr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18" name="Rectangle 217"/>
            <p:cNvSpPr/>
            <p:nvPr/>
          </p:nvSpPr>
          <p:spPr>
            <a:xfrm>
              <a:off x="1268545" y="1727928"/>
              <a:ext cx="405672" cy="405672"/>
            </a:xfrm>
            <a:prstGeom prst="rect">
              <a:avLst/>
            </a:prstGeom>
            <a:gr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19" name="Rectangle 218"/>
            <p:cNvSpPr/>
            <p:nvPr/>
          </p:nvSpPr>
          <p:spPr>
            <a:xfrm>
              <a:off x="457200" y="2085798"/>
              <a:ext cx="405672" cy="405672"/>
            </a:xfrm>
            <a:prstGeom prst="rect">
              <a:avLst/>
            </a:prstGeom>
            <a:gr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20" name="Rectangle 219"/>
            <p:cNvSpPr/>
            <p:nvPr/>
          </p:nvSpPr>
          <p:spPr>
            <a:xfrm>
              <a:off x="862872" y="2085798"/>
              <a:ext cx="405672" cy="405672"/>
            </a:xfrm>
            <a:prstGeom prst="rect">
              <a:avLst/>
            </a:prstGeom>
            <a:gr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21" name="Rectangle 220"/>
            <p:cNvSpPr/>
            <p:nvPr/>
          </p:nvSpPr>
          <p:spPr>
            <a:xfrm>
              <a:off x="1268545" y="2085798"/>
              <a:ext cx="405672" cy="405672"/>
            </a:xfrm>
            <a:prstGeom prst="rect">
              <a:avLst/>
            </a:prstGeom>
            <a:gr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22" name="Rectangle 221"/>
            <p:cNvSpPr/>
            <p:nvPr/>
          </p:nvSpPr>
          <p:spPr>
            <a:xfrm>
              <a:off x="457200" y="2489928"/>
              <a:ext cx="405672" cy="405672"/>
            </a:xfrm>
            <a:prstGeom prst="rect">
              <a:avLst/>
            </a:prstGeom>
            <a:gr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23" name="Rectangle 222"/>
            <p:cNvSpPr/>
            <p:nvPr/>
          </p:nvSpPr>
          <p:spPr>
            <a:xfrm>
              <a:off x="862872" y="2489928"/>
              <a:ext cx="405672" cy="405672"/>
            </a:xfrm>
            <a:prstGeom prst="rect">
              <a:avLst/>
            </a:prstGeom>
            <a:gr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24" name="Rectangle 223"/>
            <p:cNvSpPr/>
            <p:nvPr/>
          </p:nvSpPr>
          <p:spPr>
            <a:xfrm>
              <a:off x="1268545" y="2489928"/>
              <a:ext cx="405672" cy="405672"/>
            </a:xfrm>
            <a:prstGeom prst="rect">
              <a:avLst/>
            </a:prstGeom>
            <a:gr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grpSp>
        <p:nvGrpSpPr>
          <p:cNvPr id="225" name="Group 224"/>
          <p:cNvGrpSpPr/>
          <p:nvPr/>
        </p:nvGrpSpPr>
        <p:grpSpPr>
          <a:xfrm>
            <a:off x="2036885" y="2417366"/>
            <a:ext cx="1217017" cy="1167672"/>
            <a:chOff x="457200" y="1727928"/>
            <a:chExt cx="1217017" cy="1167672"/>
          </a:xfrm>
          <a:solidFill>
            <a:schemeClr val="accent3">
              <a:lumMod val="40000"/>
              <a:lumOff val="60000"/>
            </a:schemeClr>
          </a:solidFill>
        </p:grpSpPr>
        <p:sp>
          <p:nvSpPr>
            <p:cNvPr id="226" name="Rectangle 225"/>
            <p:cNvSpPr/>
            <p:nvPr/>
          </p:nvSpPr>
          <p:spPr>
            <a:xfrm>
              <a:off x="457200" y="1727928"/>
              <a:ext cx="405672" cy="405672"/>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227" name="Rectangle 226"/>
            <p:cNvSpPr/>
            <p:nvPr/>
          </p:nvSpPr>
          <p:spPr>
            <a:xfrm>
              <a:off x="862872" y="1727928"/>
              <a:ext cx="405672" cy="405672"/>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28" name="Rectangle 227"/>
            <p:cNvSpPr/>
            <p:nvPr/>
          </p:nvSpPr>
          <p:spPr>
            <a:xfrm>
              <a:off x="1268545" y="1727928"/>
              <a:ext cx="405672" cy="405672"/>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29" name="Rectangle 228"/>
            <p:cNvSpPr/>
            <p:nvPr/>
          </p:nvSpPr>
          <p:spPr>
            <a:xfrm>
              <a:off x="457200" y="2085798"/>
              <a:ext cx="405672" cy="405672"/>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30" name="Rectangle 229"/>
            <p:cNvSpPr/>
            <p:nvPr/>
          </p:nvSpPr>
          <p:spPr>
            <a:xfrm>
              <a:off x="862872" y="2085798"/>
              <a:ext cx="405672" cy="405672"/>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31" name="Rectangle 230"/>
            <p:cNvSpPr/>
            <p:nvPr/>
          </p:nvSpPr>
          <p:spPr>
            <a:xfrm>
              <a:off x="1268545" y="2085798"/>
              <a:ext cx="405672" cy="405672"/>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32" name="Rectangle 231"/>
            <p:cNvSpPr/>
            <p:nvPr/>
          </p:nvSpPr>
          <p:spPr>
            <a:xfrm>
              <a:off x="457200" y="2489928"/>
              <a:ext cx="405672" cy="405672"/>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33" name="Rectangle 232"/>
            <p:cNvSpPr/>
            <p:nvPr/>
          </p:nvSpPr>
          <p:spPr>
            <a:xfrm>
              <a:off x="862872" y="2489928"/>
              <a:ext cx="405672" cy="405672"/>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34" name="Rectangle 233"/>
            <p:cNvSpPr/>
            <p:nvPr/>
          </p:nvSpPr>
          <p:spPr>
            <a:xfrm>
              <a:off x="1268545" y="2489928"/>
              <a:ext cx="405672" cy="405672"/>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grpSp>
        <p:nvGrpSpPr>
          <p:cNvPr id="235" name="Group 234"/>
          <p:cNvGrpSpPr/>
          <p:nvPr/>
        </p:nvGrpSpPr>
        <p:grpSpPr>
          <a:xfrm>
            <a:off x="1925793" y="2510341"/>
            <a:ext cx="1217017" cy="1167672"/>
            <a:chOff x="457200" y="1727928"/>
            <a:chExt cx="1217017" cy="1167672"/>
          </a:xfrm>
          <a:solidFill>
            <a:schemeClr val="tx2">
              <a:lumMod val="20000"/>
              <a:lumOff val="80000"/>
            </a:schemeClr>
          </a:solidFill>
        </p:grpSpPr>
        <p:sp>
          <p:nvSpPr>
            <p:cNvPr id="236" name="Rectangle 235"/>
            <p:cNvSpPr/>
            <p:nvPr/>
          </p:nvSpPr>
          <p:spPr>
            <a:xfrm>
              <a:off x="457200" y="1727928"/>
              <a:ext cx="405672" cy="405672"/>
            </a:xfrm>
            <a:prstGeom prst="rect">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37" name="Rectangle 236"/>
            <p:cNvSpPr/>
            <p:nvPr/>
          </p:nvSpPr>
          <p:spPr>
            <a:xfrm>
              <a:off x="862872" y="1727928"/>
              <a:ext cx="405672" cy="405672"/>
            </a:xfrm>
            <a:prstGeom prst="rect">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38" name="Rectangle 237"/>
            <p:cNvSpPr/>
            <p:nvPr/>
          </p:nvSpPr>
          <p:spPr>
            <a:xfrm>
              <a:off x="1268545" y="1727928"/>
              <a:ext cx="405672" cy="405672"/>
            </a:xfrm>
            <a:prstGeom prst="rect">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39" name="Rectangle 238"/>
            <p:cNvSpPr/>
            <p:nvPr/>
          </p:nvSpPr>
          <p:spPr>
            <a:xfrm>
              <a:off x="457200" y="2085798"/>
              <a:ext cx="405672" cy="405672"/>
            </a:xfrm>
            <a:prstGeom prst="rect">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40" name="Rectangle 239"/>
            <p:cNvSpPr/>
            <p:nvPr/>
          </p:nvSpPr>
          <p:spPr>
            <a:xfrm>
              <a:off x="862872" y="2085798"/>
              <a:ext cx="405672" cy="405672"/>
            </a:xfrm>
            <a:prstGeom prst="rect">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41" name="Rectangle 240"/>
            <p:cNvSpPr/>
            <p:nvPr/>
          </p:nvSpPr>
          <p:spPr>
            <a:xfrm>
              <a:off x="1268545" y="2085798"/>
              <a:ext cx="405672" cy="405672"/>
            </a:xfrm>
            <a:prstGeom prst="rect">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42" name="Rectangle 241"/>
            <p:cNvSpPr/>
            <p:nvPr/>
          </p:nvSpPr>
          <p:spPr>
            <a:xfrm>
              <a:off x="457200" y="2489928"/>
              <a:ext cx="405672" cy="405672"/>
            </a:xfrm>
            <a:prstGeom prst="rect">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43" name="Rectangle 242"/>
            <p:cNvSpPr/>
            <p:nvPr/>
          </p:nvSpPr>
          <p:spPr>
            <a:xfrm>
              <a:off x="862872" y="2489928"/>
              <a:ext cx="405672" cy="405672"/>
            </a:xfrm>
            <a:prstGeom prst="rect">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44" name="Rectangle 243"/>
            <p:cNvSpPr/>
            <p:nvPr/>
          </p:nvSpPr>
          <p:spPr>
            <a:xfrm>
              <a:off x="1268545" y="2489928"/>
              <a:ext cx="405672" cy="405672"/>
            </a:xfrm>
            <a:prstGeom prst="rect">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grpSp>
        <p:nvGrpSpPr>
          <p:cNvPr id="245" name="Group 244"/>
          <p:cNvGrpSpPr/>
          <p:nvPr/>
        </p:nvGrpSpPr>
        <p:grpSpPr>
          <a:xfrm>
            <a:off x="4040738" y="2746618"/>
            <a:ext cx="2435127" cy="2307090"/>
            <a:chOff x="3963490" y="1603782"/>
            <a:chExt cx="2435127" cy="2307090"/>
          </a:xfrm>
        </p:grpSpPr>
        <p:sp>
          <p:nvSpPr>
            <p:cNvPr id="246" name="Rectangle 245"/>
            <p:cNvSpPr/>
            <p:nvPr/>
          </p:nvSpPr>
          <p:spPr>
            <a:xfrm>
              <a:off x="3963491" y="1603782"/>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247" name="Rectangle 246"/>
            <p:cNvSpPr/>
            <p:nvPr/>
          </p:nvSpPr>
          <p:spPr>
            <a:xfrm>
              <a:off x="4369163" y="1603782"/>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48" name="Rectangle 247"/>
            <p:cNvSpPr/>
            <p:nvPr/>
          </p:nvSpPr>
          <p:spPr>
            <a:xfrm>
              <a:off x="4774836" y="1603782"/>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49" name="Rectangle 248"/>
            <p:cNvSpPr/>
            <p:nvPr/>
          </p:nvSpPr>
          <p:spPr>
            <a:xfrm>
              <a:off x="3963491" y="1961652"/>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50" name="Rectangle 249"/>
            <p:cNvSpPr/>
            <p:nvPr/>
          </p:nvSpPr>
          <p:spPr>
            <a:xfrm>
              <a:off x="4369163" y="1961652"/>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51" name="Rectangle 250"/>
            <p:cNvSpPr/>
            <p:nvPr/>
          </p:nvSpPr>
          <p:spPr>
            <a:xfrm>
              <a:off x="4774836" y="1961652"/>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52" name="Rectangle 251"/>
            <p:cNvSpPr/>
            <p:nvPr/>
          </p:nvSpPr>
          <p:spPr>
            <a:xfrm>
              <a:off x="3963491" y="2365782"/>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53" name="Rectangle 252"/>
            <p:cNvSpPr/>
            <p:nvPr/>
          </p:nvSpPr>
          <p:spPr>
            <a:xfrm>
              <a:off x="4369163" y="2365782"/>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54" name="Rectangle 253"/>
            <p:cNvSpPr/>
            <p:nvPr/>
          </p:nvSpPr>
          <p:spPr>
            <a:xfrm>
              <a:off x="4774836" y="2365782"/>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55" name="Rectangle 254"/>
            <p:cNvSpPr/>
            <p:nvPr/>
          </p:nvSpPr>
          <p:spPr>
            <a:xfrm>
              <a:off x="5180507" y="1603782"/>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256" name="Rectangle 255"/>
            <p:cNvSpPr/>
            <p:nvPr/>
          </p:nvSpPr>
          <p:spPr>
            <a:xfrm>
              <a:off x="5586179" y="1603782"/>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57" name="Rectangle 256"/>
            <p:cNvSpPr/>
            <p:nvPr/>
          </p:nvSpPr>
          <p:spPr>
            <a:xfrm>
              <a:off x="5991852" y="1603782"/>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58" name="Rectangle 257"/>
            <p:cNvSpPr/>
            <p:nvPr/>
          </p:nvSpPr>
          <p:spPr>
            <a:xfrm>
              <a:off x="5180507" y="1961652"/>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59" name="Rectangle 258"/>
            <p:cNvSpPr/>
            <p:nvPr/>
          </p:nvSpPr>
          <p:spPr>
            <a:xfrm>
              <a:off x="5586179" y="1961652"/>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60" name="Rectangle 259"/>
            <p:cNvSpPr/>
            <p:nvPr/>
          </p:nvSpPr>
          <p:spPr>
            <a:xfrm>
              <a:off x="5991852" y="1961652"/>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61" name="Rectangle 260"/>
            <p:cNvSpPr/>
            <p:nvPr/>
          </p:nvSpPr>
          <p:spPr>
            <a:xfrm>
              <a:off x="5180507" y="2365782"/>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62" name="Rectangle 261"/>
            <p:cNvSpPr/>
            <p:nvPr/>
          </p:nvSpPr>
          <p:spPr>
            <a:xfrm>
              <a:off x="5586179" y="2365782"/>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63" name="Rectangle 262"/>
            <p:cNvSpPr/>
            <p:nvPr/>
          </p:nvSpPr>
          <p:spPr>
            <a:xfrm>
              <a:off x="5991852" y="2365782"/>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64" name="Rectangle 263"/>
            <p:cNvSpPr/>
            <p:nvPr/>
          </p:nvSpPr>
          <p:spPr>
            <a:xfrm>
              <a:off x="3963490" y="2743200"/>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265" name="Rectangle 264"/>
            <p:cNvSpPr/>
            <p:nvPr/>
          </p:nvSpPr>
          <p:spPr>
            <a:xfrm>
              <a:off x="4369162" y="2743200"/>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66" name="Rectangle 265"/>
            <p:cNvSpPr/>
            <p:nvPr/>
          </p:nvSpPr>
          <p:spPr>
            <a:xfrm>
              <a:off x="4774835" y="2743200"/>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67" name="Rectangle 266"/>
            <p:cNvSpPr/>
            <p:nvPr/>
          </p:nvSpPr>
          <p:spPr>
            <a:xfrm>
              <a:off x="3963490" y="3101070"/>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68" name="Rectangle 267"/>
            <p:cNvSpPr/>
            <p:nvPr/>
          </p:nvSpPr>
          <p:spPr>
            <a:xfrm>
              <a:off x="4369162" y="3101070"/>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69" name="Rectangle 268"/>
            <p:cNvSpPr/>
            <p:nvPr/>
          </p:nvSpPr>
          <p:spPr>
            <a:xfrm>
              <a:off x="4774835" y="3101070"/>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70" name="Rectangle 269"/>
            <p:cNvSpPr/>
            <p:nvPr/>
          </p:nvSpPr>
          <p:spPr>
            <a:xfrm>
              <a:off x="3963490" y="3505200"/>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71" name="Rectangle 270"/>
            <p:cNvSpPr/>
            <p:nvPr/>
          </p:nvSpPr>
          <p:spPr>
            <a:xfrm>
              <a:off x="4369162" y="3505200"/>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72" name="Rectangle 271"/>
            <p:cNvSpPr/>
            <p:nvPr/>
          </p:nvSpPr>
          <p:spPr>
            <a:xfrm>
              <a:off x="4774835" y="3505200"/>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73" name="Rectangle 272"/>
            <p:cNvSpPr/>
            <p:nvPr/>
          </p:nvSpPr>
          <p:spPr>
            <a:xfrm>
              <a:off x="5181600" y="2743200"/>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274" name="Rectangle 273"/>
            <p:cNvSpPr/>
            <p:nvPr/>
          </p:nvSpPr>
          <p:spPr>
            <a:xfrm>
              <a:off x="5587272" y="2743200"/>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75" name="Rectangle 274"/>
            <p:cNvSpPr/>
            <p:nvPr/>
          </p:nvSpPr>
          <p:spPr>
            <a:xfrm>
              <a:off x="5992945" y="2743200"/>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76" name="Rectangle 275"/>
            <p:cNvSpPr/>
            <p:nvPr/>
          </p:nvSpPr>
          <p:spPr>
            <a:xfrm>
              <a:off x="5181600" y="3101070"/>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77" name="Rectangle 276"/>
            <p:cNvSpPr/>
            <p:nvPr/>
          </p:nvSpPr>
          <p:spPr>
            <a:xfrm>
              <a:off x="5587272" y="3101070"/>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78" name="Rectangle 277"/>
            <p:cNvSpPr/>
            <p:nvPr/>
          </p:nvSpPr>
          <p:spPr>
            <a:xfrm>
              <a:off x="5992945" y="3101070"/>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79" name="Rectangle 278"/>
            <p:cNvSpPr/>
            <p:nvPr/>
          </p:nvSpPr>
          <p:spPr>
            <a:xfrm>
              <a:off x="5181600" y="3505200"/>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80" name="Rectangle 279"/>
            <p:cNvSpPr/>
            <p:nvPr/>
          </p:nvSpPr>
          <p:spPr>
            <a:xfrm>
              <a:off x="5587272" y="3505200"/>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81" name="Rectangle 280"/>
            <p:cNvSpPr/>
            <p:nvPr/>
          </p:nvSpPr>
          <p:spPr>
            <a:xfrm>
              <a:off x="5992945" y="3505200"/>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grpSp>
        <p:nvGrpSpPr>
          <p:cNvPr id="282" name="Group 281"/>
          <p:cNvGrpSpPr/>
          <p:nvPr/>
        </p:nvGrpSpPr>
        <p:grpSpPr>
          <a:xfrm>
            <a:off x="3882230" y="2870128"/>
            <a:ext cx="2435127" cy="2307090"/>
            <a:chOff x="3963490" y="1603782"/>
            <a:chExt cx="2435127" cy="2307090"/>
          </a:xfrm>
        </p:grpSpPr>
        <p:sp>
          <p:nvSpPr>
            <p:cNvPr id="283" name="Rectangle 282"/>
            <p:cNvSpPr/>
            <p:nvPr/>
          </p:nvSpPr>
          <p:spPr>
            <a:xfrm>
              <a:off x="3963491" y="1603782"/>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284" name="Rectangle 283"/>
            <p:cNvSpPr/>
            <p:nvPr/>
          </p:nvSpPr>
          <p:spPr>
            <a:xfrm>
              <a:off x="4369163" y="1603782"/>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85" name="Rectangle 284"/>
            <p:cNvSpPr/>
            <p:nvPr/>
          </p:nvSpPr>
          <p:spPr>
            <a:xfrm>
              <a:off x="4774836" y="1603782"/>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86" name="Rectangle 285"/>
            <p:cNvSpPr/>
            <p:nvPr/>
          </p:nvSpPr>
          <p:spPr>
            <a:xfrm>
              <a:off x="3963491" y="1961652"/>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87" name="Rectangle 286"/>
            <p:cNvSpPr/>
            <p:nvPr/>
          </p:nvSpPr>
          <p:spPr>
            <a:xfrm>
              <a:off x="4369163" y="1961652"/>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88" name="Rectangle 287"/>
            <p:cNvSpPr/>
            <p:nvPr/>
          </p:nvSpPr>
          <p:spPr>
            <a:xfrm>
              <a:off x="4774836" y="1961652"/>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89" name="Rectangle 288"/>
            <p:cNvSpPr/>
            <p:nvPr/>
          </p:nvSpPr>
          <p:spPr>
            <a:xfrm>
              <a:off x="3963491" y="2365782"/>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90" name="Rectangle 289"/>
            <p:cNvSpPr/>
            <p:nvPr/>
          </p:nvSpPr>
          <p:spPr>
            <a:xfrm>
              <a:off x="4369163" y="2365782"/>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91" name="Rectangle 290"/>
            <p:cNvSpPr/>
            <p:nvPr/>
          </p:nvSpPr>
          <p:spPr>
            <a:xfrm>
              <a:off x="4774836" y="2365782"/>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92" name="Rectangle 291"/>
            <p:cNvSpPr/>
            <p:nvPr/>
          </p:nvSpPr>
          <p:spPr>
            <a:xfrm>
              <a:off x="5180507" y="1603782"/>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293" name="Rectangle 292"/>
            <p:cNvSpPr/>
            <p:nvPr/>
          </p:nvSpPr>
          <p:spPr>
            <a:xfrm>
              <a:off x="5586179" y="1603782"/>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94" name="Rectangle 293"/>
            <p:cNvSpPr/>
            <p:nvPr/>
          </p:nvSpPr>
          <p:spPr>
            <a:xfrm>
              <a:off x="5991852" y="1603782"/>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95" name="Rectangle 294"/>
            <p:cNvSpPr/>
            <p:nvPr/>
          </p:nvSpPr>
          <p:spPr>
            <a:xfrm>
              <a:off x="5180507" y="1961652"/>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96" name="Rectangle 295"/>
            <p:cNvSpPr/>
            <p:nvPr/>
          </p:nvSpPr>
          <p:spPr>
            <a:xfrm>
              <a:off x="5586179" y="1961652"/>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97" name="Rectangle 296"/>
            <p:cNvSpPr/>
            <p:nvPr/>
          </p:nvSpPr>
          <p:spPr>
            <a:xfrm>
              <a:off x="5991852" y="1961652"/>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98" name="Rectangle 297"/>
            <p:cNvSpPr/>
            <p:nvPr/>
          </p:nvSpPr>
          <p:spPr>
            <a:xfrm>
              <a:off x="5180507" y="2365782"/>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99" name="Rectangle 298"/>
            <p:cNvSpPr/>
            <p:nvPr/>
          </p:nvSpPr>
          <p:spPr>
            <a:xfrm>
              <a:off x="5586179" y="2365782"/>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00" name="Rectangle 299"/>
            <p:cNvSpPr/>
            <p:nvPr/>
          </p:nvSpPr>
          <p:spPr>
            <a:xfrm>
              <a:off x="5991852" y="2365782"/>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01" name="Rectangle 300"/>
            <p:cNvSpPr/>
            <p:nvPr/>
          </p:nvSpPr>
          <p:spPr>
            <a:xfrm>
              <a:off x="3963490" y="2743200"/>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302" name="Rectangle 301"/>
            <p:cNvSpPr/>
            <p:nvPr/>
          </p:nvSpPr>
          <p:spPr>
            <a:xfrm>
              <a:off x="4369162" y="2743200"/>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03" name="Rectangle 302"/>
            <p:cNvSpPr/>
            <p:nvPr/>
          </p:nvSpPr>
          <p:spPr>
            <a:xfrm>
              <a:off x="4774835" y="2743200"/>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04" name="Rectangle 303"/>
            <p:cNvSpPr/>
            <p:nvPr/>
          </p:nvSpPr>
          <p:spPr>
            <a:xfrm>
              <a:off x="3963490" y="3101070"/>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05" name="Rectangle 304"/>
            <p:cNvSpPr/>
            <p:nvPr/>
          </p:nvSpPr>
          <p:spPr>
            <a:xfrm>
              <a:off x="4369162" y="3101070"/>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06" name="Rectangle 305"/>
            <p:cNvSpPr/>
            <p:nvPr/>
          </p:nvSpPr>
          <p:spPr>
            <a:xfrm>
              <a:off x="4774835" y="3101070"/>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07" name="Rectangle 306"/>
            <p:cNvSpPr/>
            <p:nvPr/>
          </p:nvSpPr>
          <p:spPr>
            <a:xfrm>
              <a:off x="3963490" y="3505200"/>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08" name="Rectangle 307"/>
            <p:cNvSpPr/>
            <p:nvPr/>
          </p:nvSpPr>
          <p:spPr>
            <a:xfrm>
              <a:off x="4369162" y="3505200"/>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09" name="Rectangle 308"/>
            <p:cNvSpPr/>
            <p:nvPr/>
          </p:nvSpPr>
          <p:spPr>
            <a:xfrm>
              <a:off x="4774835" y="3505200"/>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10" name="Rectangle 309"/>
            <p:cNvSpPr/>
            <p:nvPr/>
          </p:nvSpPr>
          <p:spPr>
            <a:xfrm>
              <a:off x="5181600" y="2743200"/>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311" name="Rectangle 310"/>
            <p:cNvSpPr/>
            <p:nvPr/>
          </p:nvSpPr>
          <p:spPr>
            <a:xfrm>
              <a:off x="5587272" y="2743200"/>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12" name="Rectangle 311"/>
            <p:cNvSpPr/>
            <p:nvPr/>
          </p:nvSpPr>
          <p:spPr>
            <a:xfrm>
              <a:off x="5992945" y="2743200"/>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13" name="Rectangle 312"/>
            <p:cNvSpPr/>
            <p:nvPr/>
          </p:nvSpPr>
          <p:spPr>
            <a:xfrm>
              <a:off x="5181600" y="3101070"/>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14" name="Rectangle 313"/>
            <p:cNvSpPr/>
            <p:nvPr/>
          </p:nvSpPr>
          <p:spPr>
            <a:xfrm>
              <a:off x="5587272" y="3101070"/>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15" name="Rectangle 314"/>
            <p:cNvSpPr/>
            <p:nvPr/>
          </p:nvSpPr>
          <p:spPr>
            <a:xfrm>
              <a:off x="5992945" y="3101070"/>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16" name="Rectangle 315"/>
            <p:cNvSpPr/>
            <p:nvPr/>
          </p:nvSpPr>
          <p:spPr>
            <a:xfrm>
              <a:off x="5181600" y="3505200"/>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17" name="Rectangle 316"/>
            <p:cNvSpPr/>
            <p:nvPr/>
          </p:nvSpPr>
          <p:spPr>
            <a:xfrm>
              <a:off x="5587272" y="3505200"/>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18" name="Rectangle 317"/>
            <p:cNvSpPr/>
            <p:nvPr/>
          </p:nvSpPr>
          <p:spPr>
            <a:xfrm>
              <a:off x="5992945" y="3505200"/>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grpSp>
        <p:nvGrpSpPr>
          <p:cNvPr id="319" name="Group 318"/>
          <p:cNvGrpSpPr/>
          <p:nvPr/>
        </p:nvGrpSpPr>
        <p:grpSpPr>
          <a:xfrm>
            <a:off x="3735937" y="3011365"/>
            <a:ext cx="2435127" cy="2307090"/>
            <a:chOff x="3963490" y="1603782"/>
            <a:chExt cx="2435127" cy="2307090"/>
          </a:xfrm>
        </p:grpSpPr>
        <p:sp>
          <p:nvSpPr>
            <p:cNvPr id="320" name="Rectangle 319"/>
            <p:cNvSpPr/>
            <p:nvPr/>
          </p:nvSpPr>
          <p:spPr>
            <a:xfrm>
              <a:off x="3963491" y="1603782"/>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21" name="Rectangle 320"/>
            <p:cNvSpPr/>
            <p:nvPr/>
          </p:nvSpPr>
          <p:spPr>
            <a:xfrm>
              <a:off x="4369163" y="1603782"/>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22" name="Rectangle 321"/>
            <p:cNvSpPr/>
            <p:nvPr/>
          </p:nvSpPr>
          <p:spPr>
            <a:xfrm>
              <a:off x="4774836" y="1603782"/>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23" name="Rectangle 322"/>
            <p:cNvSpPr/>
            <p:nvPr/>
          </p:nvSpPr>
          <p:spPr>
            <a:xfrm>
              <a:off x="3963491" y="1961652"/>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24" name="Rectangle 323"/>
            <p:cNvSpPr/>
            <p:nvPr/>
          </p:nvSpPr>
          <p:spPr>
            <a:xfrm>
              <a:off x="4369163" y="1961652"/>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25" name="Rectangle 324"/>
            <p:cNvSpPr/>
            <p:nvPr/>
          </p:nvSpPr>
          <p:spPr>
            <a:xfrm>
              <a:off x="4774836" y="1961652"/>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26" name="Rectangle 325"/>
            <p:cNvSpPr/>
            <p:nvPr/>
          </p:nvSpPr>
          <p:spPr>
            <a:xfrm>
              <a:off x="3963491" y="2365782"/>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27" name="Rectangle 326"/>
            <p:cNvSpPr/>
            <p:nvPr/>
          </p:nvSpPr>
          <p:spPr>
            <a:xfrm>
              <a:off x="4369163" y="2365782"/>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28" name="Rectangle 327"/>
            <p:cNvSpPr/>
            <p:nvPr/>
          </p:nvSpPr>
          <p:spPr>
            <a:xfrm>
              <a:off x="4774836" y="2365782"/>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29" name="Rectangle 328"/>
            <p:cNvSpPr/>
            <p:nvPr/>
          </p:nvSpPr>
          <p:spPr>
            <a:xfrm>
              <a:off x="5180507" y="1603782"/>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30" name="Rectangle 329"/>
            <p:cNvSpPr/>
            <p:nvPr/>
          </p:nvSpPr>
          <p:spPr>
            <a:xfrm>
              <a:off x="5586179" y="1603782"/>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31" name="Rectangle 330"/>
            <p:cNvSpPr/>
            <p:nvPr/>
          </p:nvSpPr>
          <p:spPr>
            <a:xfrm>
              <a:off x="5991852" y="1603782"/>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32" name="Rectangle 331"/>
            <p:cNvSpPr/>
            <p:nvPr/>
          </p:nvSpPr>
          <p:spPr>
            <a:xfrm>
              <a:off x="5180507" y="1961652"/>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33" name="Rectangle 332"/>
            <p:cNvSpPr/>
            <p:nvPr/>
          </p:nvSpPr>
          <p:spPr>
            <a:xfrm>
              <a:off x="5586179" y="1961652"/>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34" name="Rectangle 333"/>
            <p:cNvSpPr/>
            <p:nvPr/>
          </p:nvSpPr>
          <p:spPr>
            <a:xfrm>
              <a:off x="5991852" y="1961652"/>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35" name="Rectangle 334"/>
            <p:cNvSpPr/>
            <p:nvPr/>
          </p:nvSpPr>
          <p:spPr>
            <a:xfrm>
              <a:off x="5180507" y="2365782"/>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36" name="Rectangle 335"/>
            <p:cNvSpPr/>
            <p:nvPr/>
          </p:nvSpPr>
          <p:spPr>
            <a:xfrm>
              <a:off x="5586179" y="2365782"/>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37" name="Rectangle 336"/>
            <p:cNvSpPr/>
            <p:nvPr/>
          </p:nvSpPr>
          <p:spPr>
            <a:xfrm>
              <a:off x="5991852" y="2365782"/>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38" name="Rectangle 337"/>
            <p:cNvSpPr/>
            <p:nvPr/>
          </p:nvSpPr>
          <p:spPr>
            <a:xfrm>
              <a:off x="3963490" y="2743200"/>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39" name="Rectangle 338"/>
            <p:cNvSpPr/>
            <p:nvPr/>
          </p:nvSpPr>
          <p:spPr>
            <a:xfrm>
              <a:off x="4369162" y="2743200"/>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40" name="Rectangle 339"/>
            <p:cNvSpPr/>
            <p:nvPr/>
          </p:nvSpPr>
          <p:spPr>
            <a:xfrm>
              <a:off x="4774835" y="2743200"/>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41" name="Rectangle 340"/>
            <p:cNvSpPr/>
            <p:nvPr/>
          </p:nvSpPr>
          <p:spPr>
            <a:xfrm>
              <a:off x="3963490" y="3101070"/>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42" name="Rectangle 341"/>
            <p:cNvSpPr/>
            <p:nvPr/>
          </p:nvSpPr>
          <p:spPr>
            <a:xfrm>
              <a:off x="4369162" y="3101070"/>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43" name="Rectangle 342"/>
            <p:cNvSpPr/>
            <p:nvPr/>
          </p:nvSpPr>
          <p:spPr>
            <a:xfrm>
              <a:off x="4774835" y="3101070"/>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44" name="Rectangle 343"/>
            <p:cNvSpPr/>
            <p:nvPr/>
          </p:nvSpPr>
          <p:spPr>
            <a:xfrm>
              <a:off x="3963490" y="3505200"/>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45" name="Rectangle 344"/>
            <p:cNvSpPr/>
            <p:nvPr/>
          </p:nvSpPr>
          <p:spPr>
            <a:xfrm>
              <a:off x="4369162" y="3505200"/>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46" name="Rectangle 345"/>
            <p:cNvSpPr/>
            <p:nvPr/>
          </p:nvSpPr>
          <p:spPr>
            <a:xfrm>
              <a:off x="4774835" y="3505200"/>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47" name="Rectangle 346"/>
            <p:cNvSpPr/>
            <p:nvPr/>
          </p:nvSpPr>
          <p:spPr>
            <a:xfrm>
              <a:off x="5181600" y="2743200"/>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48" name="Rectangle 347"/>
            <p:cNvSpPr/>
            <p:nvPr/>
          </p:nvSpPr>
          <p:spPr>
            <a:xfrm>
              <a:off x="5587272" y="2743200"/>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49" name="Rectangle 348"/>
            <p:cNvSpPr/>
            <p:nvPr/>
          </p:nvSpPr>
          <p:spPr>
            <a:xfrm>
              <a:off x="5992945" y="2743200"/>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50" name="Rectangle 349"/>
            <p:cNvSpPr/>
            <p:nvPr/>
          </p:nvSpPr>
          <p:spPr>
            <a:xfrm>
              <a:off x="5181600" y="3101070"/>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51" name="Rectangle 350"/>
            <p:cNvSpPr/>
            <p:nvPr/>
          </p:nvSpPr>
          <p:spPr>
            <a:xfrm>
              <a:off x="5587272" y="3101070"/>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52" name="Rectangle 351"/>
            <p:cNvSpPr/>
            <p:nvPr/>
          </p:nvSpPr>
          <p:spPr>
            <a:xfrm>
              <a:off x="5992945" y="3101070"/>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53" name="Rectangle 352"/>
            <p:cNvSpPr/>
            <p:nvPr/>
          </p:nvSpPr>
          <p:spPr>
            <a:xfrm>
              <a:off x="5181600" y="3505200"/>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54" name="Rectangle 353"/>
            <p:cNvSpPr/>
            <p:nvPr/>
          </p:nvSpPr>
          <p:spPr>
            <a:xfrm>
              <a:off x="5587272" y="3505200"/>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55" name="Rectangle 354"/>
            <p:cNvSpPr/>
            <p:nvPr/>
          </p:nvSpPr>
          <p:spPr>
            <a:xfrm>
              <a:off x="5992945" y="3505200"/>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356" name="Content Placeholder 2"/>
          <p:cNvSpPr txBox="1">
            <a:spLocks/>
          </p:cNvSpPr>
          <p:nvPr/>
        </p:nvSpPr>
        <p:spPr>
          <a:xfrm>
            <a:off x="1537897" y="3727888"/>
            <a:ext cx="1869915" cy="42695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Helvetica" charset="0"/>
                <a:ea typeface="Helvetica" charset="0"/>
                <a:cs typeface="Helvetica"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Helvetica" charset="0"/>
                <a:ea typeface="Helvetica" charset="0"/>
                <a:cs typeface="Helvetica"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Clr>
                <a:srgbClr val="000000"/>
              </a:buClr>
              <a:buNone/>
            </a:pPr>
            <a:r>
              <a:rPr lang="en-US" sz="2000" dirty="0">
                <a:latin typeface="+mn-lt"/>
              </a:rPr>
              <a:t>Filter 0</a:t>
            </a:r>
          </a:p>
        </p:txBody>
      </p:sp>
      <p:grpSp>
        <p:nvGrpSpPr>
          <p:cNvPr id="357" name="Group 356"/>
          <p:cNvGrpSpPr/>
          <p:nvPr/>
        </p:nvGrpSpPr>
        <p:grpSpPr>
          <a:xfrm>
            <a:off x="2076578" y="4408646"/>
            <a:ext cx="1217017" cy="1167672"/>
            <a:chOff x="457200" y="1727928"/>
            <a:chExt cx="1217017" cy="1167672"/>
          </a:xfrm>
          <a:solidFill>
            <a:schemeClr val="accent2">
              <a:lumMod val="40000"/>
              <a:lumOff val="60000"/>
            </a:schemeClr>
          </a:solidFill>
        </p:grpSpPr>
        <p:sp>
          <p:nvSpPr>
            <p:cNvPr id="358" name="Rectangle 357"/>
            <p:cNvSpPr/>
            <p:nvPr/>
          </p:nvSpPr>
          <p:spPr>
            <a:xfrm>
              <a:off x="457200" y="1727928"/>
              <a:ext cx="405672" cy="405672"/>
            </a:xfrm>
            <a:prstGeom prst="rect">
              <a:avLst/>
            </a:prstGeom>
            <a:gr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359" name="Rectangle 358"/>
            <p:cNvSpPr/>
            <p:nvPr/>
          </p:nvSpPr>
          <p:spPr>
            <a:xfrm>
              <a:off x="862872" y="1727928"/>
              <a:ext cx="405672" cy="405672"/>
            </a:xfrm>
            <a:prstGeom prst="rect">
              <a:avLst/>
            </a:prstGeom>
            <a:gr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60" name="Rectangle 359"/>
            <p:cNvSpPr/>
            <p:nvPr/>
          </p:nvSpPr>
          <p:spPr>
            <a:xfrm>
              <a:off x="1268545" y="1727928"/>
              <a:ext cx="405672" cy="405672"/>
            </a:xfrm>
            <a:prstGeom prst="rect">
              <a:avLst/>
            </a:prstGeom>
            <a:gr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61" name="Rectangle 360"/>
            <p:cNvSpPr/>
            <p:nvPr/>
          </p:nvSpPr>
          <p:spPr>
            <a:xfrm>
              <a:off x="457200" y="2085798"/>
              <a:ext cx="405672" cy="405672"/>
            </a:xfrm>
            <a:prstGeom prst="rect">
              <a:avLst/>
            </a:prstGeom>
            <a:gr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62" name="Rectangle 361"/>
            <p:cNvSpPr/>
            <p:nvPr/>
          </p:nvSpPr>
          <p:spPr>
            <a:xfrm>
              <a:off x="862872" y="2085798"/>
              <a:ext cx="405672" cy="405672"/>
            </a:xfrm>
            <a:prstGeom prst="rect">
              <a:avLst/>
            </a:prstGeom>
            <a:gr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63" name="Rectangle 362"/>
            <p:cNvSpPr/>
            <p:nvPr/>
          </p:nvSpPr>
          <p:spPr>
            <a:xfrm>
              <a:off x="1268545" y="2085798"/>
              <a:ext cx="405672" cy="405672"/>
            </a:xfrm>
            <a:prstGeom prst="rect">
              <a:avLst/>
            </a:prstGeom>
            <a:gr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64" name="Rectangle 363"/>
            <p:cNvSpPr/>
            <p:nvPr/>
          </p:nvSpPr>
          <p:spPr>
            <a:xfrm>
              <a:off x="457200" y="2489928"/>
              <a:ext cx="405672" cy="405672"/>
            </a:xfrm>
            <a:prstGeom prst="rect">
              <a:avLst/>
            </a:prstGeom>
            <a:gr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65" name="Rectangle 364"/>
            <p:cNvSpPr/>
            <p:nvPr/>
          </p:nvSpPr>
          <p:spPr>
            <a:xfrm>
              <a:off x="862872" y="2489928"/>
              <a:ext cx="405672" cy="405672"/>
            </a:xfrm>
            <a:prstGeom prst="rect">
              <a:avLst/>
            </a:prstGeom>
            <a:gr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66" name="Rectangle 365"/>
            <p:cNvSpPr/>
            <p:nvPr/>
          </p:nvSpPr>
          <p:spPr>
            <a:xfrm>
              <a:off x="1268545" y="2489928"/>
              <a:ext cx="405672" cy="405672"/>
            </a:xfrm>
            <a:prstGeom prst="rect">
              <a:avLst/>
            </a:prstGeom>
            <a:gr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grpSp>
        <p:nvGrpSpPr>
          <p:cNvPr id="367" name="Group 366"/>
          <p:cNvGrpSpPr/>
          <p:nvPr/>
        </p:nvGrpSpPr>
        <p:grpSpPr>
          <a:xfrm>
            <a:off x="1985364" y="4519599"/>
            <a:ext cx="1217017" cy="1167672"/>
            <a:chOff x="457200" y="1727928"/>
            <a:chExt cx="1217017" cy="1167672"/>
          </a:xfrm>
          <a:solidFill>
            <a:schemeClr val="accent3">
              <a:lumMod val="40000"/>
              <a:lumOff val="60000"/>
            </a:schemeClr>
          </a:solidFill>
        </p:grpSpPr>
        <p:sp>
          <p:nvSpPr>
            <p:cNvPr id="368" name="Rectangle 367"/>
            <p:cNvSpPr/>
            <p:nvPr/>
          </p:nvSpPr>
          <p:spPr>
            <a:xfrm>
              <a:off x="457200" y="1727928"/>
              <a:ext cx="405672" cy="405672"/>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369" name="Rectangle 368"/>
            <p:cNvSpPr/>
            <p:nvPr/>
          </p:nvSpPr>
          <p:spPr>
            <a:xfrm>
              <a:off x="862872" y="1727928"/>
              <a:ext cx="405672" cy="405672"/>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70" name="Rectangle 369"/>
            <p:cNvSpPr/>
            <p:nvPr/>
          </p:nvSpPr>
          <p:spPr>
            <a:xfrm>
              <a:off x="1268545" y="1727928"/>
              <a:ext cx="405672" cy="405672"/>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71" name="Rectangle 370"/>
            <p:cNvSpPr/>
            <p:nvPr/>
          </p:nvSpPr>
          <p:spPr>
            <a:xfrm>
              <a:off x="457200" y="2085798"/>
              <a:ext cx="405672" cy="405672"/>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72" name="Rectangle 371"/>
            <p:cNvSpPr/>
            <p:nvPr/>
          </p:nvSpPr>
          <p:spPr>
            <a:xfrm>
              <a:off x="862872" y="2085798"/>
              <a:ext cx="405672" cy="405672"/>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73" name="Rectangle 372"/>
            <p:cNvSpPr/>
            <p:nvPr/>
          </p:nvSpPr>
          <p:spPr>
            <a:xfrm>
              <a:off x="1268545" y="2085798"/>
              <a:ext cx="405672" cy="405672"/>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74" name="Rectangle 373"/>
            <p:cNvSpPr/>
            <p:nvPr/>
          </p:nvSpPr>
          <p:spPr>
            <a:xfrm>
              <a:off x="457200" y="2489928"/>
              <a:ext cx="405672" cy="405672"/>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75" name="Rectangle 374"/>
            <p:cNvSpPr/>
            <p:nvPr/>
          </p:nvSpPr>
          <p:spPr>
            <a:xfrm>
              <a:off x="862872" y="2489928"/>
              <a:ext cx="405672" cy="405672"/>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76" name="Rectangle 375"/>
            <p:cNvSpPr/>
            <p:nvPr/>
          </p:nvSpPr>
          <p:spPr>
            <a:xfrm>
              <a:off x="1268545" y="2489928"/>
              <a:ext cx="405672" cy="405672"/>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grpSp>
        <p:nvGrpSpPr>
          <p:cNvPr id="377" name="Group 376"/>
          <p:cNvGrpSpPr/>
          <p:nvPr/>
        </p:nvGrpSpPr>
        <p:grpSpPr>
          <a:xfrm>
            <a:off x="1874272" y="4612574"/>
            <a:ext cx="1217017" cy="1167672"/>
            <a:chOff x="457200" y="1727928"/>
            <a:chExt cx="1217017" cy="1167672"/>
          </a:xfrm>
          <a:solidFill>
            <a:schemeClr val="tx2">
              <a:lumMod val="20000"/>
              <a:lumOff val="80000"/>
            </a:schemeClr>
          </a:solidFill>
        </p:grpSpPr>
        <p:sp>
          <p:nvSpPr>
            <p:cNvPr id="378" name="Rectangle 377"/>
            <p:cNvSpPr/>
            <p:nvPr/>
          </p:nvSpPr>
          <p:spPr>
            <a:xfrm>
              <a:off x="457200" y="1727928"/>
              <a:ext cx="405672" cy="405672"/>
            </a:xfrm>
            <a:prstGeom prst="rect">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79" name="Rectangle 378"/>
            <p:cNvSpPr/>
            <p:nvPr/>
          </p:nvSpPr>
          <p:spPr>
            <a:xfrm>
              <a:off x="862872" y="1727928"/>
              <a:ext cx="405672" cy="405672"/>
            </a:xfrm>
            <a:prstGeom prst="rect">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80" name="Rectangle 379"/>
            <p:cNvSpPr/>
            <p:nvPr/>
          </p:nvSpPr>
          <p:spPr>
            <a:xfrm>
              <a:off x="1268545" y="1727928"/>
              <a:ext cx="405672" cy="405672"/>
            </a:xfrm>
            <a:prstGeom prst="rect">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81" name="Rectangle 380"/>
            <p:cNvSpPr/>
            <p:nvPr/>
          </p:nvSpPr>
          <p:spPr>
            <a:xfrm>
              <a:off x="457200" y="2085798"/>
              <a:ext cx="405672" cy="405672"/>
            </a:xfrm>
            <a:prstGeom prst="rect">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82" name="Rectangle 381"/>
            <p:cNvSpPr/>
            <p:nvPr/>
          </p:nvSpPr>
          <p:spPr>
            <a:xfrm>
              <a:off x="862872" y="2085798"/>
              <a:ext cx="405672" cy="405672"/>
            </a:xfrm>
            <a:prstGeom prst="rect">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83" name="Rectangle 382"/>
            <p:cNvSpPr/>
            <p:nvPr/>
          </p:nvSpPr>
          <p:spPr>
            <a:xfrm>
              <a:off x="1268545" y="2085798"/>
              <a:ext cx="405672" cy="405672"/>
            </a:xfrm>
            <a:prstGeom prst="rect">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84" name="Rectangle 383"/>
            <p:cNvSpPr/>
            <p:nvPr/>
          </p:nvSpPr>
          <p:spPr>
            <a:xfrm>
              <a:off x="457200" y="2489928"/>
              <a:ext cx="405672" cy="405672"/>
            </a:xfrm>
            <a:prstGeom prst="rect">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85" name="Rectangle 384"/>
            <p:cNvSpPr/>
            <p:nvPr/>
          </p:nvSpPr>
          <p:spPr>
            <a:xfrm>
              <a:off x="862872" y="2489928"/>
              <a:ext cx="405672" cy="405672"/>
            </a:xfrm>
            <a:prstGeom prst="rect">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86" name="Rectangle 385"/>
            <p:cNvSpPr/>
            <p:nvPr/>
          </p:nvSpPr>
          <p:spPr>
            <a:xfrm>
              <a:off x="1268545" y="2489928"/>
              <a:ext cx="405672" cy="405672"/>
            </a:xfrm>
            <a:prstGeom prst="rect">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387" name="Content Placeholder 2"/>
          <p:cNvSpPr txBox="1">
            <a:spLocks/>
          </p:cNvSpPr>
          <p:nvPr/>
        </p:nvSpPr>
        <p:spPr>
          <a:xfrm>
            <a:off x="1839998" y="5830121"/>
            <a:ext cx="1250761" cy="42695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Helvetica" charset="0"/>
                <a:ea typeface="Helvetica" charset="0"/>
                <a:cs typeface="Helvetica"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Helvetica" charset="0"/>
                <a:ea typeface="Helvetica" charset="0"/>
                <a:cs typeface="Helvetica"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Clr>
                <a:srgbClr val="000000"/>
              </a:buClr>
              <a:buNone/>
            </a:pPr>
            <a:r>
              <a:rPr lang="en-US" sz="2000" dirty="0">
                <a:latin typeface="+mn-lt"/>
              </a:rPr>
              <a:t>Filter 1</a:t>
            </a:r>
          </a:p>
        </p:txBody>
      </p:sp>
      <p:sp>
        <p:nvSpPr>
          <p:cNvPr id="388" name="Right Arrow 387"/>
          <p:cNvSpPr/>
          <p:nvPr/>
        </p:nvSpPr>
        <p:spPr>
          <a:xfrm>
            <a:off x="6819900" y="3941365"/>
            <a:ext cx="676887" cy="570709"/>
          </a:xfrm>
          <a:prstGeom prst="rightArrow">
            <a:avLst/>
          </a:prstGeom>
          <a:solidFill>
            <a:schemeClr val="bg1">
              <a:lumMod val="9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Content Placeholder 2"/>
          <p:cNvSpPr txBox="1">
            <a:spLocks/>
          </p:cNvSpPr>
          <p:nvPr/>
        </p:nvSpPr>
        <p:spPr>
          <a:xfrm>
            <a:off x="3830119" y="5486915"/>
            <a:ext cx="2449599" cy="42695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Helvetica" charset="0"/>
                <a:ea typeface="Helvetica" charset="0"/>
                <a:cs typeface="Helvetica"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Helvetica" charset="0"/>
                <a:ea typeface="Helvetica" charset="0"/>
                <a:cs typeface="Helvetica"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Clr>
                <a:srgbClr val="000000"/>
              </a:buClr>
              <a:buNone/>
            </a:pPr>
            <a:r>
              <a:rPr lang="en-US" sz="2000" dirty="0">
                <a:latin typeface="+mn-lt"/>
              </a:rPr>
              <a:t>Input feature map</a:t>
            </a:r>
          </a:p>
        </p:txBody>
      </p:sp>
      <p:grpSp>
        <p:nvGrpSpPr>
          <p:cNvPr id="390" name="Group 389"/>
          <p:cNvGrpSpPr/>
          <p:nvPr/>
        </p:nvGrpSpPr>
        <p:grpSpPr>
          <a:xfrm>
            <a:off x="7886700" y="2020973"/>
            <a:ext cx="1852382" cy="1762612"/>
            <a:chOff x="424543" y="1477574"/>
            <a:chExt cx="1623782" cy="1545090"/>
          </a:xfrm>
          <a:solidFill>
            <a:srgbClr val="FFC000"/>
          </a:solidFill>
        </p:grpSpPr>
        <p:sp>
          <p:nvSpPr>
            <p:cNvPr id="391" name="Rectangle 390"/>
            <p:cNvSpPr/>
            <p:nvPr/>
          </p:nvSpPr>
          <p:spPr>
            <a:xfrm>
              <a:off x="424544" y="147757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solidFill>
                  <a:schemeClr val="tx1"/>
                </a:solidFill>
              </a:endParaRPr>
            </a:p>
          </p:txBody>
        </p:sp>
        <p:sp>
          <p:nvSpPr>
            <p:cNvPr id="392" name="Rectangle 391"/>
            <p:cNvSpPr/>
            <p:nvPr/>
          </p:nvSpPr>
          <p:spPr>
            <a:xfrm>
              <a:off x="830216" y="147757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solidFill>
                  <a:schemeClr val="tx1"/>
                </a:solidFill>
              </a:endParaRPr>
            </a:p>
          </p:txBody>
        </p:sp>
        <p:sp>
          <p:nvSpPr>
            <p:cNvPr id="393" name="Rectangle 392"/>
            <p:cNvSpPr/>
            <p:nvPr/>
          </p:nvSpPr>
          <p:spPr>
            <a:xfrm>
              <a:off x="1235889" y="147757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94" name="Rectangle 393"/>
            <p:cNvSpPr/>
            <p:nvPr/>
          </p:nvSpPr>
          <p:spPr>
            <a:xfrm>
              <a:off x="424544" y="183544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95" name="Rectangle 394"/>
            <p:cNvSpPr/>
            <p:nvPr/>
          </p:nvSpPr>
          <p:spPr>
            <a:xfrm>
              <a:off x="830216" y="183544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96" name="Rectangle 395"/>
            <p:cNvSpPr/>
            <p:nvPr/>
          </p:nvSpPr>
          <p:spPr>
            <a:xfrm>
              <a:off x="1235889" y="183544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97" name="Rectangle 396"/>
            <p:cNvSpPr/>
            <p:nvPr/>
          </p:nvSpPr>
          <p:spPr>
            <a:xfrm>
              <a:off x="424544" y="223957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98" name="Rectangle 397"/>
            <p:cNvSpPr/>
            <p:nvPr/>
          </p:nvSpPr>
          <p:spPr>
            <a:xfrm>
              <a:off x="830216" y="223957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99" name="Rectangle 398"/>
            <p:cNvSpPr/>
            <p:nvPr/>
          </p:nvSpPr>
          <p:spPr>
            <a:xfrm>
              <a:off x="1235889" y="223957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00" name="Rectangle 399"/>
            <p:cNvSpPr/>
            <p:nvPr/>
          </p:nvSpPr>
          <p:spPr>
            <a:xfrm>
              <a:off x="1641560" y="147757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01" name="Rectangle 400"/>
            <p:cNvSpPr/>
            <p:nvPr/>
          </p:nvSpPr>
          <p:spPr>
            <a:xfrm>
              <a:off x="1641560" y="183544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02" name="Rectangle 401"/>
            <p:cNvSpPr/>
            <p:nvPr/>
          </p:nvSpPr>
          <p:spPr>
            <a:xfrm>
              <a:off x="1641560" y="223957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03" name="Rectangle 402"/>
            <p:cNvSpPr/>
            <p:nvPr/>
          </p:nvSpPr>
          <p:spPr>
            <a:xfrm>
              <a:off x="424543" y="2616992"/>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04" name="Rectangle 403"/>
            <p:cNvSpPr/>
            <p:nvPr/>
          </p:nvSpPr>
          <p:spPr>
            <a:xfrm>
              <a:off x="830215" y="2616992"/>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05" name="Rectangle 404"/>
            <p:cNvSpPr/>
            <p:nvPr/>
          </p:nvSpPr>
          <p:spPr>
            <a:xfrm>
              <a:off x="1235888" y="2616992"/>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06" name="Rectangle 405"/>
            <p:cNvSpPr/>
            <p:nvPr/>
          </p:nvSpPr>
          <p:spPr>
            <a:xfrm>
              <a:off x="1642653" y="2616992"/>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407" name="Content Placeholder 2"/>
          <p:cNvSpPr txBox="1">
            <a:spLocks/>
          </p:cNvSpPr>
          <p:nvPr/>
        </p:nvSpPr>
        <p:spPr>
          <a:xfrm>
            <a:off x="7587466" y="3807533"/>
            <a:ext cx="2661434" cy="42695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Helvetica" charset="0"/>
                <a:ea typeface="Helvetica" charset="0"/>
                <a:cs typeface="Helvetica"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Helvetica" charset="0"/>
                <a:ea typeface="Helvetica" charset="0"/>
                <a:cs typeface="Helvetica"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Clr>
                <a:srgbClr val="000000"/>
              </a:buClr>
              <a:buNone/>
            </a:pPr>
            <a:r>
              <a:rPr lang="en-US" sz="2000">
                <a:latin typeface="+mn-lt"/>
              </a:rPr>
              <a:t>Output feature map 0</a:t>
            </a:r>
            <a:endParaRPr lang="en-US" sz="2000" dirty="0">
              <a:latin typeface="+mn-lt"/>
            </a:endParaRPr>
          </a:p>
        </p:txBody>
      </p:sp>
      <p:grpSp>
        <p:nvGrpSpPr>
          <p:cNvPr id="408" name="Group 407"/>
          <p:cNvGrpSpPr/>
          <p:nvPr/>
        </p:nvGrpSpPr>
        <p:grpSpPr>
          <a:xfrm>
            <a:off x="7840822" y="4307520"/>
            <a:ext cx="1852382" cy="1762612"/>
            <a:chOff x="424543" y="1477574"/>
            <a:chExt cx="1623782" cy="1545090"/>
          </a:xfrm>
          <a:solidFill>
            <a:srgbClr val="FFC000"/>
          </a:solidFill>
        </p:grpSpPr>
        <p:sp>
          <p:nvSpPr>
            <p:cNvPr id="409" name="Rectangle 408"/>
            <p:cNvSpPr/>
            <p:nvPr/>
          </p:nvSpPr>
          <p:spPr>
            <a:xfrm>
              <a:off x="424544" y="147757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solidFill>
                  <a:schemeClr val="tx1"/>
                </a:solidFill>
              </a:endParaRPr>
            </a:p>
          </p:txBody>
        </p:sp>
        <p:sp>
          <p:nvSpPr>
            <p:cNvPr id="410" name="Rectangle 409"/>
            <p:cNvSpPr/>
            <p:nvPr/>
          </p:nvSpPr>
          <p:spPr>
            <a:xfrm>
              <a:off x="830216" y="147757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solidFill>
                  <a:schemeClr val="tx1"/>
                </a:solidFill>
              </a:endParaRPr>
            </a:p>
          </p:txBody>
        </p:sp>
        <p:sp>
          <p:nvSpPr>
            <p:cNvPr id="411" name="Rectangle 410"/>
            <p:cNvSpPr/>
            <p:nvPr/>
          </p:nvSpPr>
          <p:spPr>
            <a:xfrm>
              <a:off x="1235889" y="147757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12" name="Rectangle 411"/>
            <p:cNvSpPr/>
            <p:nvPr/>
          </p:nvSpPr>
          <p:spPr>
            <a:xfrm>
              <a:off x="424544" y="183544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13" name="Rectangle 412"/>
            <p:cNvSpPr/>
            <p:nvPr/>
          </p:nvSpPr>
          <p:spPr>
            <a:xfrm>
              <a:off x="830216" y="183544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14" name="Rectangle 413"/>
            <p:cNvSpPr/>
            <p:nvPr/>
          </p:nvSpPr>
          <p:spPr>
            <a:xfrm>
              <a:off x="1235889" y="183544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15" name="Rectangle 414"/>
            <p:cNvSpPr/>
            <p:nvPr/>
          </p:nvSpPr>
          <p:spPr>
            <a:xfrm>
              <a:off x="424544" y="223957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16" name="Rectangle 415"/>
            <p:cNvSpPr/>
            <p:nvPr/>
          </p:nvSpPr>
          <p:spPr>
            <a:xfrm>
              <a:off x="830216" y="223957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17" name="Rectangle 416"/>
            <p:cNvSpPr/>
            <p:nvPr/>
          </p:nvSpPr>
          <p:spPr>
            <a:xfrm>
              <a:off x="1235889" y="223957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18" name="Rectangle 417"/>
            <p:cNvSpPr/>
            <p:nvPr/>
          </p:nvSpPr>
          <p:spPr>
            <a:xfrm>
              <a:off x="1641560" y="147757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19" name="Rectangle 418"/>
            <p:cNvSpPr/>
            <p:nvPr/>
          </p:nvSpPr>
          <p:spPr>
            <a:xfrm>
              <a:off x="1641560" y="183544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20" name="Rectangle 419"/>
            <p:cNvSpPr/>
            <p:nvPr/>
          </p:nvSpPr>
          <p:spPr>
            <a:xfrm>
              <a:off x="1641560" y="223957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21" name="Rectangle 420"/>
            <p:cNvSpPr/>
            <p:nvPr/>
          </p:nvSpPr>
          <p:spPr>
            <a:xfrm>
              <a:off x="424543" y="2616992"/>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22" name="Rectangle 421"/>
            <p:cNvSpPr/>
            <p:nvPr/>
          </p:nvSpPr>
          <p:spPr>
            <a:xfrm>
              <a:off x="830215" y="2616992"/>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23" name="Rectangle 422"/>
            <p:cNvSpPr/>
            <p:nvPr/>
          </p:nvSpPr>
          <p:spPr>
            <a:xfrm>
              <a:off x="1235888" y="2616992"/>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24" name="Rectangle 423"/>
            <p:cNvSpPr/>
            <p:nvPr/>
          </p:nvSpPr>
          <p:spPr>
            <a:xfrm>
              <a:off x="1642653" y="2616992"/>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425" name="Content Placeholder 2"/>
          <p:cNvSpPr txBox="1">
            <a:spLocks/>
          </p:cNvSpPr>
          <p:nvPr/>
        </p:nvSpPr>
        <p:spPr>
          <a:xfrm>
            <a:off x="7541588" y="6094080"/>
            <a:ext cx="2661434" cy="42695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Helvetica" charset="0"/>
                <a:ea typeface="Helvetica" charset="0"/>
                <a:cs typeface="Helvetica"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Helvetica" charset="0"/>
                <a:ea typeface="Helvetica" charset="0"/>
                <a:cs typeface="Helvetica"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Clr>
                <a:srgbClr val="000000"/>
              </a:buClr>
              <a:buNone/>
            </a:pPr>
            <a:r>
              <a:rPr lang="en-US" sz="2000" dirty="0">
                <a:latin typeface="+mn-lt"/>
              </a:rPr>
              <a:t>Output feature map 1</a:t>
            </a:r>
          </a:p>
        </p:txBody>
      </p:sp>
    </p:spTree>
    <p:extLst>
      <p:ext uri="{BB962C8B-B14F-4D97-AF65-F5344CB8AC3E}">
        <p14:creationId xmlns:p14="http://schemas.microsoft.com/office/powerpoint/2010/main" val="214243468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Learned Convolution Filters</a:t>
            </a:r>
          </a:p>
        </p:txBody>
      </p:sp>
      <p:pic>
        <p:nvPicPr>
          <p:cNvPr id="8194" name="Picture 2" descr="undefin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2459" y="1825625"/>
            <a:ext cx="11107082" cy="43513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6519446"/>
            <a:ext cx="9984606" cy="338554"/>
          </a:xfrm>
          <a:prstGeom prst="rect">
            <a:avLst/>
          </a:prstGeom>
        </p:spPr>
        <p:txBody>
          <a:bodyPr wrap="square">
            <a:spAutoFit/>
          </a:bodyPr>
          <a:lstStyle/>
          <a:p>
            <a:r>
              <a:rPr lang="en-US" sz="1600" dirty="0"/>
              <a:t>Alex </a:t>
            </a:r>
            <a:r>
              <a:rPr lang="en-US" sz="1600" dirty="0" err="1"/>
              <a:t>Krizhevsky</a:t>
            </a:r>
            <a:r>
              <a:rPr lang="en-US" sz="1600" dirty="0"/>
              <a:t> et al., “ImageNet Classification with Deep Convolutional Neural Networks,” NIPS, 2012</a:t>
            </a:r>
          </a:p>
        </p:txBody>
      </p:sp>
    </p:spTree>
    <p:extLst>
      <p:ext uri="{BB962C8B-B14F-4D97-AF65-F5344CB8AC3E}">
        <p14:creationId xmlns:p14="http://schemas.microsoft.com/office/powerpoint/2010/main" val="41239732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Multidimensional Convolution</a:t>
            </a:r>
          </a:p>
        </p:txBody>
      </p:sp>
      <p:pic>
        <p:nvPicPr>
          <p:cNvPr id="5122" name="Picture 2" descr="enter image description her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24501" y="1690688"/>
            <a:ext cx="8059894" cy="44228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6519446"/>
            <a:ext cx="3969100" cy="338554"/>
          </a:xfrm>
          <a:prstGeom prst="rect">
            <a:avLst/>
          </a:prstGeom>
          <a:noFill/>
        </p:spPr>
        <p:txBody>
          <a:bodyPr wrap="none" rtlCol="0">
            <a:spAutoFit/>
          </a:bodyPr>
          <a:lstStyle/>
          <a:p>
            <a:r>
              <a:rPr lang="en-US" sz="1600" dirty="0"/>
              <a:t>Image found online. Original source unknown</a:t>
            </a:r>
          </a:p>
        </p:txBody>
      </p:sp>
    </p:spTree>
    <p:extLst>
      <p:ext uri="{BB962C8B-B14F-4D97-AF65-F5344CB8AC3E}">
        <p14:creationId xmlns:p14="http://schemas.microsoft.com/office/powerpoint/2010/main" val="410491133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cstate="screen">
            <a:extLst>
              <a:ext uri="{28A0092B-C50C-407E-A947-70E740481C1C}">
                <a14:useLocalDpi xmlns:a14="http://schemas.microsoft.com/office/drawing/2010/main" val="0"/>
              </a:ext>
            </a:extLst>
          </a:blip>
          <a:stretch>
            <a:fillRect/>
          </a:stretch>
        </p:blipFill>
        <p:spPr>
          <a:xfrm>
            <a:off x="1676400" y="2110273"/>
            <a:ext cx="4257300" cy="1745764"/>
          </a:xfrm>
        </p:spPr>
      </p:pic>
      <p:sp>
        <p:nvSpPr>
          <p:cNvPr id="2" name="Rounded Rectangle 1"/>
          <p:cNvSpPr/>
          <p:nvPr/>
        </p:nvSpPr>
        <p:spPr>
          <a:xfrm>
            <a:off x="1600200" y="990601"/>
            <a:ext cx="4402138" cy="5135563"/>
          </a:xfrm>
          <a:prstGeom prst="roundRect">
            <a:avLst/>
          </a:prstGeom>
          <a:noFill/>
          <a:ln w="76200"/>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Arial"/>
            </a:endParaRPr>
          </a:p>
        </p:txBody>
      </p:sp>
      <p:sp>
        <p:nvSpPr>
          <p:cNvPr id="8" name="Rounded Rectangle 7"/>
          <p:cNvSpPr/>
          <p:nvPr/>
        </p:nvSpPr>
        <p:spPr>
          <a:xfrm>
            <a:off x="6172200" y="969964"/>
            <a:ext cx="4419600" cy="5126037"/>
          </a:xfrm>
          <a:prstGeom prst="roundRect">
            <a:avLst/>
          </a:prstGeom>
          <a:noFill/>
          <a:ln w="76200"/>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solidFill>
                <a:prstClr val="black"/>
              </a:solidFill>
              <a:latin typeface="Arial"/>
            </a:endParaRPr>
          </a:p>
        </p:txBody>
      </p:sp>
      <p:sp>
        <p:nvSpPr>
          <p:cNvPr id="15369" name="Rectangle 2"/>
          <p:cNvSpPr>
            <a:spLocks noChangeArrowheads="1"/>
          </p:cNvSpPr>
          <p:nvPr/>
        </p:nvSpPr>
        <p:spPr bwMode="auto">
          <a:xfrm>
            <a:off x="1910175" y="4791045"/>
            <a:ext cx="37821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None/>
              <a:defRPr/>
            </a:pPr>
            <a:r>
              <a:rPr lang="en-US" altLang="en-US" sz="2000" dirty="0">
                <a:solidFill>
                  <a:prstClr val="black"/>
                </a:solidFill>
                <a:latin typeface="Arial" panose="020B0604020202020204" pitchFamily="34" charset="0"/>
              </a:rPr>
              <a:t>Hubel and </a:t>
            </a:r>
            <a:r>
              <a:rPr lang="en-US" altLang="en-US" sz="2000" dirty="0" err="1">
                <a:solidFill>
                  <a:prstClr val="black"/>
                </a:solidFill>
                <a:latin typeface="Arial" panose="020B0604020202020204" pitchFamily="34" charset="0"/>
              </a:rPr>
              <a:t>Weisel’s</a:t>
            </a:r>
            <a:r>
              <a:rPr lang="en-US" altLang="en-US" sz="2000" dirty="0">
                <a:solidFill>
                  <a:prstClr val="black"/>
                </a:solidFill>
                <a:latin typeface="Arial" panose="020B0604020202020204" pitchFamily="34" charset="0"/>
              </a:rPr>
              <a:t> architecture</a:t>
            </a:r>
          </a:p>
        </p:txBody>
      </p:sp>
      <p:sp>
        <p:nvSpPr>
          <p:cNvPr id="15370" name="Rectangle 9"/>
          <p:cNvSpPr>
            <a:spLocks noChangeArrowheads="1"/>
          </p:cNvSpPr>
          <p:nvPr/>
        </p:nvSpPr>
        <p:spPr bwMode="auto">
          <a:xfrm>
            <a:off x="6929633" y="4791045"/>
            <a:ext cx="28264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None/>
              <a:defRPr/>
            </a:pPr>
            <a:r>
              <a:rPr lang="en-US" altLang="en-US" sz="1800" dirty="0">
                <a:solidFill>
                  <a:prstClr val="black"/>
                </a:solidFill>
                <a:latin typeface="Arial" panose="020B0604020202020204" pitchFamily="34" charset="0"/>
              </a:rPr>
              <a:t>Multi-layer neural network</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353050" y="5301344"/>
            <a:ext cx="1485900" cy="1556657"/>
          </a:xfrm>
          <a:prstGeom prst="rect">
            <a:avLst/>
          </a:prstGeom>
        </p:spPr>
      </p:pic>
      <p:sp>
        <p:nvSpPr>
          <p:cNvPr id="10" name="TextBox 9"/>
          <p:cNvSpPr txBox="1"/>
          <p:nvPr/>
        </p:nvSpPr>
        <p:spPr>
          <a:xfrm>
            <a:off x="1524001" y="6604084"/>
            <a:ext cx="1866217" cy="253916"/>
          </a:xfrm>
          <a:prstGeom prst="rect">
            <a:avLst/>
          </a:prstGeom>
          <a:noFill/>
        </p:spPr>
        <p:txBody>
          <a:bodyPr wrap="none" rtlCol="0">
            <a:spAutoFit/>
          </a:bodyPr>
          <a:lstStyle/>
          <a:p>
            <a:pPr>
              <a:defRPr/>
            </a:pPr>
            <a:r>
              <a:rPr lang="en-US" sz="1050" dirty="0">
                <a:solidFill>
                  <a:prstClr val="black"/>
                </a:solidFill>
                <a:latin typeface="Arial"/>
              </a:rPr>
              <a:t>Adapted from </a:t>
            </a:r>
            <a:r>
              <a:rPr lang="en-US" sz="1050" dirty="0" err="1">
                <a:solidFill>
                  <a:prstClr val="black"/>
                </a:solidFill>
                <a:latin typeface="Arial"/>
              </a:rPr>
              <a:t>Jia</a:t>
            </a:r>
            <a:r>
              <a:rPr lang="en-US" sz="1050" dirty="0">
                <a:solidFill>
                  <a:prstClr val="black"/>
                </a:solidFill>
                <a:latin typeface="Arial"/>
              </a:rPr>
              <a:t>-bin Huang</a:t>
            </a:r>
          </a:p>
        </p:txBody>
      </p:sp>
      <p:sp>
        <p:nvSpPr>
          <p:cNvPr id="3" name="Title 2"/>
          <p:cNvSpPr>
            <a:spLocks noGrp="1"/>
          </p:cNvSpPr>
          <p:nvPr>
            <p:ph type="title"/>
          </p:nvPr>
        </p:nvSpPr>
        <p:spPr/>
        <p:txBody>
          <a:bodyPr/>
          <a:lstStyle/>
          <a:p>
            <a:r>
              <a:rPr lang="en-US" dirty="0"/>
              <a:t>Recall: Biological analog</a:t>
            </a:r>
          </a:p>
        </p:txBody>
      </p:sp>
      <p:pic>
        <p:nvPicPr>
          <p:cNvPr id="11" name="Picture 2" descr="http://neuralnetworksanddeeplearning.com/images/tikz36.png"/>
          <p:cNvPicPr>
            <a:picLocks noChangeAspect="1" noChangeArrowheads="1"/>
          </p:cNvPicPr>
          <p:nvPr/>
        </p:nvPicPr>
        <p:blipFill>
          <a:blip r:embed="rId4" cstate="print"/>
          <a:srcRect/>
          <a:stretch>
            <a:fillRect/>
          </a:stretch>
        </p:blipFill>
        <p:spPr bwMode="auto">
          <a:xfrm rot="16200000">
            <a:off x="6480319" y="2040087"/>
            <a:ext cx="3746573" cy="1866595"/>
          </a:xfrm>
          <a:prstGeom prst="rect">
            <a:avLst/>
          </a:prstGeom>
          <a:solidFill>
            <a:schemeClr val="bg1"/>
          </a:solidFill>
        </p:spPr>
      </p:pic>
    </p:spTree>
    <p:extLst>
      <p:ext uri="{BB962C8B-B14F-4D97-AF65-F5344CB8AC3E}">
        <p14:creationId xmlns:p14="http://schemas.microsoft.com/office/powerpoint/2010/main" val="366963531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Layer 1</a:t>
            </a:r>
          </a:p>
        </p:txBody>
      </p:sp>
      <p:pic>
        <p:nvPicPr>
          <p:cNvPr id="3" name="Picture 2" descr="norm_vs_not_withnorm_images_7x7_pixF1_top9.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4729" y="1483744"/>
            <a:ext cx="5972082" cy="4866967"/>
          </a:xfrm>
          <a:prstGeom prst="rect">
            <a:avLst/>
          </a:prstGeom>
        </p:spPr>
      </p:pic>
      <p:pic>
        <p:nvPicPr>
          <p:cNvPr id="6" name="Picture 5"/>
          <p:cNvPicPr>
            <a:picLocks noChangeAspect="1"/>
          </p:cNvPicPr>
          <p:nvPr/>
        </p:nvPicPr>
        <p:blipFill rotWithShape="1">
          <a:blip r:embed="rId4" cstate="print"/>
          <a:srcRect l="-1" r="-1"/>
          <a:stretch/>
        </p:blipFill>
        <p:spPr>
          <a:xfrm>
            <a:off x="1775549" y="952417"/>
            <a:ext cx="2508904" cy="2047656"/>
          </a:xfrm>
          <a:prstGeom prst="rect">
            <a:avLst/>
          </a:prstGeom>
        </p:spPr>
      </p:pic>
      <p:sp>
        <p:nvSpPr>
          <p:cNvPr id="7" name="TextBox 6"/>
          <p:cNvSpPr txBox="1">
            <a:spLocks noChangeArrowheads="1"/>
          </p:cNvSpPr>
          <p:nvPr/>
        </p:nvSpPr>
        <p:spPr bwMode="auto">
          <a:xfrm>
            <a:off x="1548441" y="6471514"/>
            <a:ext cx="9067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None/>
              <a:defRPr/>
            </a:pPr>
            <a:r>
              <a:rPr lang="en-US" altLang="en-US" sz="1800" dirty="0">
                <a:solidFill>
                  <a:srgbClr val="000000"/>
                </a:solidFill>
                <a:latin typeface="Arial" panose="020B0604020202020204" pitchFamily="34" charset="0"/>
              </a:rPr>
              <a:t>Visualizing and Understanding Convolutional Networks [</a:t>
            </a:r>
            <a:r>
              <a:rPr lang="en-US" altLang="en-US" sz="1800" dirty="0">
                <a:solidFill>
                  <a:srgbClr val="000000"/>
                </a:solidFill>
                <a:latin typeface="Arial" panose="020B0604020202020204" pitchFamily="34" charset="0"/>
                <a:hlinkClick r:id="rId5"/>
              </a:rPr>
              <a:t>Zeiler and Fergus, ECCV 2014</a:t>
            </a:r>
            <a:r>
              <a:rPr lang="en-US" altLang="en-US" sz="1800" dirty="0">
                <a:solidFill>
                  <a:srgbClr val="000000"/>
                </a:solidFill>
                <a:latin typeface="Arial" panose="020B0604020202020204" pitchFamily="34" charset="0"/>
              </a:rPr>
              <a:t>]</a:t>
            </a:r>
          </a:p>
        </p:txBody>
      </p:sp>
    </p:spTree>
    <p:extLst>
      <p:ext uri="{BB962C8B-B14F-4D97-AF65-F5344CB8AC3E}">
        <p14:creationId xmlns:p14="http://schemas.microsoft.com/office/powerpoint/2010/main" val="405973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Layer 2</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45356" y="941173"/>
            <a:ext cx="8901289" cy="4343400"/>
          </a:xfrm>
        </p:spPr>
      </p:pic>
      <p:sp>
        <p:nvSpPr>
          <p:cNvPr id="7" name="TextBox 6"/>
          <p:cNvSpPr txBox="1">
            <a:spLocks noChangeArrowheads="1"/>
          </p:cNvSpPr>
          <p:nvPr/>
        </p:nvSpPr>
        <p:spPr bwMode="auto">
          <a:xfrm>
            <a:off x="1548441" y="6471514"/>
            <a:ext cx="9067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None/>
              <a:defRPr/>
            </a:pPr>
            <a:r>
              <a:rPr lang="en-US" altLang="en-US" sz="1800" dirty="0">
                <a:solidFill>
                  <a:srgbClr val="000000"/>
                </a:solidFill>
                <a:latin typeface="Arial" panose="020B0604020202020204" pitchFamily="34" charset="0"/>
              </a:rPr>
              <a:t>Visualizing and Understanding Convolutional Networks [</a:t>
            </a:r>
            <a:r>
              <a:rPr lang="en-US" altLang="en-US" sz="1800" dirty="0">
                <a:solidFill>
                  <a:srgbClr val="000000"/>
                </a:solidFill>
                <a:latin typeface="Arial" panose="020B0604020202020204" pitchFamily="34" charset="0"/>
                <a:hlinkClick r:id="rId3"/>
              </a:rPr>
              <a:t>Zeiler and Fergus, ECCV 2014</a:t>
            </a:r>
            <a:r>
              <a:rPr lang="en-US" altLang="en-US" sz="1800" dirty="0">
                <a:solidFill>
                  <a:srgbClr val="000000"/>
                </a:solidFill>
                <a:latin typeface="Arial" panose="020B0604020202020204" pitchFamily="34" charset="0"/>
              </a:rPr>
              <a:t>]</a:t>
            </a:r>
          </a:p>
        </p:txBody>
      </p:sp>
      <p:sp>
        <p:nvSpPr>
          <p:cNvPr id="5" name="TextBox 4"/>
          <p:cNvSpPr txBox="1"/>
          <p:nvPr/>
        </p:nvSpPr>
        <p:spPr>
          <a:xfrm>
            <a:off x="6087080" y="5462551"/>
            <a:ext cx="4675517" cy="584765"/>
          </a:xfrm>
          <a:prstGeom prst="rect">
            <a:avLst/>
          </a:prstGeom>
          <a:solidFill>
            <a:schemeClr val="bg1"/>
          </a:solidFill>
        </p:spPr>
        <p:txBody>
          <a:bodyPr wrap="square" lIns="91430" tIns="45715" rIns="91430" bIns="45715" rtlCol="0">
            <a:spAutoFit/>
          </a:bodyPr>
          <a:lstStyle/>
          <a:p>
            <a:pPr marL="285750" indent="-285750" eaLnBrk="0" fontAlgn="base" hangingPunct="0">
              <a:spcBef>
                <a:spcPct val="0"/>
              </a:spcBef>
              <a:spcAft>
                <a:spcPct val="0"/>
              </a:spcAft>
              <a:buFont typeface="Arial"/>
              <a:buChar char="•"/>
              <a:defRPr/>
            </a:pPr>
            <a:r>
              <a:rPr lang="en-US" sz="1600" dirty="0">
                <a:solidFill>
                  <a:srgbClr val="000000"/>
                </a:solidFill>
                <a:latin typeface="Arial"/>
                <a:cs typeface="Adobe Caslon Pro"/>
              </a:rPr>
              <a:t>Patches from validation images that give maximal activation of a given feature map </a:t>
            </a:r>
          </a:p>
        </p:txBody>
      </p:sp>
      <p:sp>
        <p:nvSpPr>
          <p:cNvPr id="6" name="TextBox 5"/>
          <p:cNvSpPr txBox="1"/>
          <p:nvPr/>
        </p:nvSpPr>
        <p:spPr>
          <a:xfrm>
            <a:off x="2666302" y="5462551"/>
            <a:ext cx="2390051" cy="830987"/>
          </a:xfrm>
          <a:prstGeom prst="rect">
            <a:avLst/>
          </a:prstGeom>
          <a:solidFill>
            <a:schemeClr val="bg1"/>
          </a:solidFill>
        </p:spPr>
        <p:txBody>
          <a:bodyPr wrap="square" lIns="91430" tIns="45715" rIns="91430" bIns="45715" rtlCol="0">
            <a:spAutoFit/>
          </a:bodyPr>
          <a:lstStyle/>
          <a:p>
            <a:pPr marL="285750" indent="-285750" eaLnBrk="0" fontAlgn="base" hangingPunct="0">
              <a:spcBef>
                <a:spcPct val="0"/>
              </a:spcBef>
              <a:spcAft>
                <a:spcPct val="0"/>
              </a:spcAft>
              <a:buFont typeface="Arial"/>
              <a:buChar char="•"/>
              <a:defRPr/>
            </a:pPr>
            <a:r>
              <a:rPr lang="en-US" sz="1600" dirty="0">
                <a:solidFill>
                  <a:srgbClr val="000000"/>
                </a:solidFill>
                <a:latin typeface="Arial"/>
                <a:cs typeface="Adobe Caslon Pro"/>
              </a:rPr>
              <a:t>Activations projected down to pixel level via </a:t>
            </a:r>
            <a:r>
              <a:rPr lang="en-US" sz="1600" dirty="0" err="1">
                <a:solidFill>
                  <a:srgbClr val="000000"/>
                </a:solidFill>
                <a:latin typeface="Arial"/>
                <a:cs typeface="Adobe Caslon Pro"/>
              </a:rPr>
              <a:t>decovolution</a:t>
            </a:r>
            <a:r>
              <a:rPr lang="en-US" sz="1600" dirty="0">
                <a:solidFill>
                  <a:srgbClr val="000000"/>
                </a:solidFill>
                <a:latin typeface="Arial"/>
                <a:cs typeface="Adobe Caslon Pro"/>
              </a:rPr>
              <a:t> </a:t>
            </a:r>
          </a:p>
        </p:txBody>
      </p:sp>
    </p:spTree>
    <p:extLst>
      <p:ext uri="{BB962C8B-B14F-4D97-AF65-F5344CB8AC3E}">
        <p14:creationId xmlns:p14="http://schemas.microsoft.com/office/powerpoint/2010/main" val="42920032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Layer 3</a:t>
            </a:r>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4043" y="990601"/>
            <a:ext cx="8863914" cy="3314393"/>
          </a:xfrm>
          <a:prstGeom prst="rect">
            <a:avLst/>
          </a:prstGeom>
        </p:spPr>
      </p:pic>
      <p:sp>
        <p:nvSpPr>
          <p:cNvPr id="9" name="TextBox 8"/>
          <p:cNvSpPr txBox="1">
            <a:spLocks noChangeArrowheads="1"/>
          </p:cNvSpPr>
          <p:nvPr/>
        </p:nvSpPr>
        <p:spPr bwMode="auto">
          <a:xfrm>
            <a:off x="1548441" y="6471514"/>
            <a:ext cx="9067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None/>
              <a:defRPr/>
            </a:pPr>
            <a:r>
              <a:rPr lang="en-US" altLang="en-US" sz="1800" dirty="0">
                <a:solidFill>
                  <a:srgbClr val="000000"/>
                </a:solidFill>
                <a:latin typeface="Arial" panose="020B0604020202020204" pitchFamily="34" charset="0"/>
              </a:rPr>
              <a:t>Visualizing and Understanding Convolutional Networks [</a:t>
            </a:r>
            <a:r>
              <a:rPr lang="en-US" altLang="en-US" sz="1800" dirty="0">
                <a:solidFill>
                  <a:srgbClr val="000000"/>
                </a:solidFill>
                <a:latin typeface="Arial" panose="020B0604020202020204" pitchFamily="34" charset="0"/>
                <a:hlinkClick r:id="rId3"/>
              </a:rPr>
              <a:t>Zeiler and Fergus, ECCV 2014</a:t>
            </a:r>
            <a:r>
              <a:rPr lang="en-US" altLang="en-US" sz="1800" dirty="0">
                <a:solidFill>
                  <a:srgbClr val="000000"/>
                </a:solidFill>
                <a:latin typeface="Arial" panose="020B0604020202020204" pitchFamily="34" charset="0"/>
              </a:rPr>
              <a:t>]</a:t>
            </a:r>
          </a:p>
        </p:txBody>
      </p:sp>
    </p:spTree>
    <p:extLst>
      <p:ext uri="{BB962C8B-B14F-4D97-AF65-F5344CB8AC3E}">
        <p14:creationId xmlns:p14="http://schemas.microsoft.com/office/powerpoint/2010/main" val="3519557213"/>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Layer 4 and 5</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09800" y="1145432"/>
            <a:ext cx="7772400" cy="4795736"/>
          </a:xfrm>
        </p:spPr>
      </p:pic>
      <p:sp>
        <p:nvSpPr>
          <p:cNvPr id="8" name="TextBox 7"/>
          <p:cNvSpPr txBox="1">
            <a:spLocks noChangeArrowheads="1"/>
          </p:cNvSpPr>
          <p:nvPr/>
        </p:nvSpPr>
        <p:spPr bwMode="auto">
          <a:xfrm>
            <a:off x="1548441" y="6471514"/>
            <a:ext cx="9067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None/>
              <a:defRPr/>
            </a:pPr>
            <a:r>
              <a:rPr lang="en-US" altLang="en-US" sz="1800" dirty="0">
                <a:solidFill>
                  <a:srgbClr val="000000"/>
                </a:solidFill>
                <a:latin typeface="Arial" panose="020B0604020202020204" pitchFamily="34" charset="0"/>
              </a:rPr>
              <a:t>Visualizing and Understanding Convolutional Networks [</a:t>
            </a:r>
            <a:r>
              <a:rPr lang="en-US" altLang="en-US" sz="1800" dirty="0">
                <a:solidFill>
                  <a:srgbClr val="000000"/>
                </a:solidFill>
                <a:latin typeface="Arial" panose="020B0604020202020204" pitchFamily="34" charset="0"/>
                <a:hlinkClick r:id="rId3"/>
              </a:rPr>
              <a:t>Zeiler and Fergus, ECCV 2014</a:t>
            </a:r>
            <a:r>
              <a:rPr lang="en-US" altLang="en-US" sz="1800" dirty="0">
                <a:solidFill>
                  <a:srgbClr val="000000"/>
                </a:solidFill>
                <a:latin typeface="Arial" panose="020B0604020202020204" pitchFamily="34" charset="0"/>
              </a:rPr>
              <a:t>]</a:t>
            </a:r>
          </a:p>
        </p:txBody>
      </p:sp>
    </p:spTree>
    <p:extLst>
      <p:ext uri="{BB962C8B-B14F-4D97-AF65-F5344CB8AC3E}">
        <p14:creationId xmlns:p14="http://schemas.microsoft.com/office/powerpoint/2010/main" val="434747911"/>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Occlusion experiments</a:t>
            </a:r>
          </a:p>
        </p:txBody>
      </p:sp>
      <p:sp>
        <p:nvSpPr>
          <p:cNvPr id="5" name="object 5"/>
          <p:cNvSpPr/>
          <p:nvPr/>
        </p:nvSpPr>
        <p:spPr>
          <a:xfrm>
            <a:off x="4629696" y="931701"/>
            <a:ext cx="1435022" cy="4491565"/>
          </a:xfrm>
          <a:prstGeom prst="rect">
            <a:avLst/>
          </a:prstGeom>
          <a:blipFill>
            <a:blip r:embed="rId2" cstate="print"/>
            <a:stretch>
              <a:fillRect/>
            </a:stretch>
          </a:blipFill>
        </p:spPr>
        <p:txBody>
          <a:bodyPr wrap="square" lIns="0" tIns="0" rIns="0" bIns="0" rtlCol="0"/>
          <a:lstStyle/>
          <a:p>
            <a:pPr>
              <a:defRPr/>
            </a:pPr>
            <a:endParaRPr>
              <a:solidFill>
                <a:prstClr val="black"/>
              </a:solidFill>
              <a:latin typeface="Arial"/>
            </a:endParaRPr>
          </a:p>
        </p:txBody>
      </p:sp>
      <p:sp>
        <p:nvSpPr>
          <p:cNvPr id="6" name="object 6"/>
          <p:cNvSpPr/>
          <p:nvPr/>
        </p:nvSpPr>
        <p:spPr>
          <a:xfrm>
            <a:off x="6225970" y="931701"/>
            <a:ext cx="1416047" cy="4491565"/>
          </a:xfrm>
          <a:prstGeom prst="rect">
            <a:avLst/>
          </a:prstGeom>
          <a:blipFill>
            <a:blip r:embed="rId3" cstate="print"/>
            <a:stretch>
              <a:fillRect/>
            </a:stretch>
          </a:blipFill>
        </p:spPr>
        <p:txBody>
          <a:bodyPr wrap="square" lIns="0" tIns="0" rIns="0" bIns="0" rtlCol="0"/>
          <a:lstStyle/>
          <a:p>
            <a:pPr>
              <a:defRPr/>
            </a:pPr>
            <a:endParaRPr>
              <a:solidFill>
                <a:prstClr val="black"/>
              </a:solidFill>
              <a:latin typeface="Arial"/>
            </a:endParaRPr>
          </a:p>
        </p:txBody>
      </p:sp>
      <p:sp>
        <p:nvSpPr>
          <p:cNvPr id="7" name="object 7"/>
          <p:cNvSpPr txBox="1"/>
          <p:nvPr/>
        </p:nvSpPr>
        <p:spPr>
          <a:xfrm>
            <a:off x="8028686" y="1735211"/>
            <a:ext cx="2031364" cy="1115695"/>
          </a:xfrm>
          <a:prstGeom prst="rect">
            <a:avLst/>
          </a:prstGeom>
        </p:spPr>
        <p:txBody>
          <a:bodyPr vert="horz" wrap="square" lIns="0" tIns="0" rIns="0" bIns="0" rtlCol="0">
            <a:spAutoFit/>
          </a:bodyPr>
          <a:lstStyle/>
          <a:p>
            <a:pPr marL="12700" marR="5080">
              <a:lnSpc>
                <a:spcPct val="100699"/>
              </a:lnSpc>
              <a:defRPr/>
            </a:pPr>
            <a:r>
              <a:rPr dirty="0">
                <a:solidFill>
                  <a:prstClr val="black"/>
                </a:solidFill>
                <a:latin typeface="Arial"/>
                <a:cs typeface="Arial"/>
              </a:rPr>
              <a:t>(as </a:t>
            </a:r>
            <a:r>
              <a:rPr spc="-5" dirty="0">
                <a:solidFill>
                  <a:prstClr val="black"/>
                </a:solidFill>
                <a:latin typeface="Arial"/>
                <a:cs typeface="Arial"/>
              </a:rPr>
              <a:t>a function of</a:t>
            </a:r>
            <a:r>
              <a:rPr spc="-50" dirty="0">
                <a:solidFill>
                  <a:prstClr val="black"/>
                </a:solidFill>
                <a:latin typeface="Arial"/>
                <a:cs typeface="Arial"/>
              </a:rPr>
              <a:t> </a:t>
            </a:r>
            <a:r>
              <a:rPr spc="-5" dirty="0">
                <a:solidFill>
                  <a:prstClr val="black"/>
                </a:solidFill>
                <a:latin typeface="Arial"/>
                <a:cs typeface="Arial"/>
              </a:rPr>
              <a:t>the  position of the  square of zeros in  the original</a:t>
            </a:r>
            <a:r>
              <a:rPr spc="-30" dirty="0">
                <a:solidFill>
                  <a:prstClr val="black"/>
                </a:solidFill>
                <a:latin typeface="Arial"/>
                <a:cs typeface="Arial"/>
              </a:rPr>
              <a:t> </a:t>
            </a:r>
            <a:r>
              <a:rPr spc="-5" dirty="0">
                <a:solidFill>
                  <a:prstClr val="black"/>
                </a:solidFill>
                <a:latin typeface="Arial"/>
                <a:cs typeface="Arial"/>
              </a:rPr>
              <a:t>image)</a:t>
            </a:r>
            <a:endParaRPr dirty="0">
              <a:solidFill>
                <a:prstClr val="black"/>
              </a:solidFill>
              <a:latin typeface="Arial"/>
              <a:cs typeface="Arial"/>
            </a:endParaRPr>
          </a:p>
        </p:txBody>
      </p:sp>
      <p:sp>
        <p:nvSpPr>
          <p:cNvPr id="8" name="object 8"/>
          <p:cNvSpPr/>
          <p:nvPr/>
        </p:nvSpPr>
        <p:spPr>
          <a:xfrm>
            <a:off x="6170770" y="1203876"/>
            <a:ext cx="1784985" cy="4219575"/>
          </a:xfrm>
          <a:custGeom>
            <a:avLst/>
            <a:gdLst/>
            <a:ahLst/>
            <a:cxnLst/>
            <a:rect l="l" t="t" r="r" b="b"/>
            <a:pathLst>
              <a:path w="1784984" h="4219575">
                <a:moveTo>
                  <a:pt x="0" y="0"/>
                </a:moveTo>
                <a:lnTo>
                  <a:pt x="1784996" y="0"/>
                </a:lnTo>
                <a:lnTo>
                  <a:pt x="1784996" y="4219491"/>
                </a:lnTo>
                <a:lnTo>
                  <a:pt x="0" y="4219491"/>
                </a:lnTo>
                <a:lnTo>
                  <a:pt x="0" y="0"/>
                </a:lnTo>
                <a:close/>
              </a:path>
            </a:pathLst>
          </a:custGeom>
          <a:solidFill>
            <a:srgbClr val="FFFFFF"/>
          </a:solidFill>
        </p:spPr>
        <p:txBody>
          <a:bodyPr wrap="square" lIns="0" tIns="0" rIns="0" bIns="0" rtlCol="0"/>
          <a:lstStyle/>
          <a:p>
            <a:pPr>
              <a:defRPr/>
            </a:pPr>
            <a:endParaRPr>
              <a:solidFill>
                <a:prstClr val="black"/>
              </a:solidFill>
              <a:latin typeface="Arial"/>
            </a:endParaRPr>
          </a:p>
        </p:txBody>
      </p:sp>
      <p:sp>
        <p:nvSpPr>
          <p:cNvPr id="9" name="object 9"/>
          <p:cNvSpPr/>
          <p:nvPr/>
        </p:nvSpPr>
        <p:spPr>
          <a:xfrm>
            <a:off x="7533492" y="1098274"/>
            <a:ext cx="1124585" cy="584200"/>
          </a:xfrm>
          <a:custGeom>
            <a:avLst/>
            <a:gdLst/>
            <a:ahLst/>
            <a:cxnLst/>
            <a:rect l="l" t="t" r="r" b="b"/>
            <a:pathLst>
              <a:path w="1124584" h="584200">
                <a:moveTo>
                  <a:pt x="0" y="0"/>
                </a:moveTo>
                <a:lnTo>
                  <a:pt x="1124372" y="583861"/>
                </a:lnTo>
              </a:path>
            </a:pathLst>
          </a:custGeom>
          <a:ln w="9524">
            <a:solidFill>
              <a:srgbClr val="666666"/>
            </a:solidFill>
          </a:ln>
        </p:spPr>
        <p:txBody>
          <a:bodyPr wrap="square" lIns="0" tIns="0" rIns="0" bIns="0" rtlCol="0"/>
          <a:lstStyle/>
          <a:p>
            <a:pPr>
              <a:defRPr/>
            </a:pPr>
            <a:endParaRPr>
              <a:solidFill>
                <a:prstClr val="black"/>
              </a:solidFill>
              <a:latin typeface="Arial"/>
            </a:endParaRPr>
          </a:p>
        </p:txBody>
      </p:sp>
      <p:sp>
        <p:nvSpPr>
          <p:cNvPr id="10" name="object 10"/>
          <p:cNvSpPr/>
          <p:nvPr/>
        </p:nvSpPr>
        <p:spPr>
          <a:xfrm>
            <a:off x="8650613" y="1668173"/>
            <a:ext cx="45720" cy="34290"/>
          </a:xfrm>
          <a:custGeom>
            <a:avLst/>
            <a:gdLst/>
            <a:ahLst/>
            <a:cxnLst/>
            <a:rect l="l" t="t" r="r" b="b"/>
            <a:pathLst>
              <a:path w="45720" h="34290">
                <a:moveTo>
                  <a:pt x="0" y="27924"/>
                </a:moveTo>
                <a:lnTo>
                  <a:pt x="45624" y="33882"/>
                </a:lnTo>
                <a:lnTo>
                  <a:pt x="14499" y="0"/>
                </a:lnTo>
                <a:lnTo>
                  <a:pt x="0" y="27924"/>
                </a:lnTo>
                <a:close/>
              </a:path>
            </a:pathLst>
          </a:custGeom>
          <a:ln w="9524">
            <a:solidFill>
              <a:srgbClr val="666666"/>
            </a:solidFill>
          </a:ln>
        </p:spPr>
        <p:txBody>
          <a:bodyPr wrap="square" lIns="0" tIns="0" rIns="0" bIns="0" rtlCol="0"/>
          <a:lstStyle/>
          <a:p>
            <a:pPr>
              <a:defRPr/>
            </a:pPr>
            <a:endParaRPr>
              <a:solidFill>
                <a:prstClr val="black"/>
              </a:solidFill>
              <a:latin typeface="Arial"/>
            </a:endParaRPr>
          </a:p>
        </p:txBody>
      </p:sp>
      <p:sp>
        <p:nvSpPr>
          <p:cNvPr id="11" name="TextBox 10"/>
          <p:cNvSpPr txBox="1"/>
          <p:nvPr/>
        </p:nvSpPr>
        <p:spPr>
          <a:xfrm>
            <a:off x="1524000" y="6604084"/>
            <a:ext cx="1152880" cy="253916"/>
          </a:xfrm>
          <a:prstGeom prst="rect">
            <a:avLst/>
          </a:prstGeom>
          <a:noFill/>
        </p:spPr>
        <p:txBody>
          <a:bodyPr wrap="none" rtlCol="0">
            <a:spAutoFit/>
          </a:bodyPr>
          <a:lstStyle/>
          <a:p>
            <a:pPr>
              <a:defRPr/>
            </a:pPr>
            <a:r>
              <a:rPr lang="en-US" sz="1050" dirty="0">
                <a:solidFill>
                  <a:srgbClr val="000000"/>
                </a:solidFill>
                <a:latin typeface="Arial"/>
              </a:rPr>
              <a:t>Andrej </a:t>
            </a:r>
            <a:r>
              <a:rPr lang="en-US" sz="1050" dirty="0" err="1">
                <a:solidFill>
                  <a:srgbClr val="000000"/>
                </a:solidFill>
                <a:latin typeface="Arial"/>
              </a:rPr>
              <a:t>Karpathy</a:t>
            </a:r>
            <a:endParaRPr lang="en-US" sz="1050" dirty="0">
              <a:solidFill>
                <a:srgbClr val="000000"/>
              </a:solidFill>
              <a:latin typeface="Arial"/>
            </a:endParaRPr>
          </a:p>
        </p:txBody>
      </p:sp>
      <p:sp>
        <p:nvSpPr>
          <p:cNvPr id="12" name="object 9"/>
          <p:cNvSpPr txBox="1">
            <a:spLocks/>
          </p:cNvSpPr>
          <p:nvPr/>
        </p:nvSpPr>
        <p:spPr bwMode="auto">
          <a:xfrm>
            <a:off x="5347195" y="6028631"/>
            <a:ext cx="8787050" cy="215444"/>
          </a:xfrm>
          <a:prstGeom prst="rect">
            <a:avLst/>
          </a:prstGeom>
          <a:noFill/>
          <a:ln w="9525">
            <a:noFill/>
            <a:miter lim="800000"/>
            <a:headEnd/>
            <a:tailEnd/>
          </a:ln>
        </p:spPr>
        <p:txBody>
          <a:bodyPr vert="horz" wrap="square" lIns="0" tIns="0" rIns="0" bIns="0" numCol="1" rtlCol="0" anchor="ctr" anchorCtr="0" compatLnSpc="1">
            <a:prstTxWarp prst="textNoShape">
              <a:avLst/>
            </a:prstTxWarp>
            <a:spAutoFit/>
          </a:bodyPr>
          <a:lst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a:lstStyle>
          <a:p>
            <a:pPr marL="12700">
              <a:spcBef>
                <a:spcPts val="10"/>
              </a:spcBef>
              <a:defRPr/>
            </a:pPr>
            <a:r>
              <a:rPr lang="de-DE" sz="1400" kern="0" spc="-5" dirty="0">
                <a:solidFill>
                  <a:srgbClr val="000000"/>
                </a:solidFill>
                <a:latin typeface="Arial"/>
              </a:rPr>
              <a:t>[Zeiler &amp; Fergus</a:t>
            </a:r>
            <a:r>
              <a:rPr lang="de-DE" sz="1400" kern="0" spc="-20" dirty="0">
                <a:solidFill>
                  <a:srgbClr val="000000"/>
                </a:solidFill>
                <a:latin typeface="Arial"/>
              </a:rPr>
              <a:t> </a:t>
            </a:r>
            <a:r>
              <a:rPr lang="de-DE" sz="1400" kern="0" spc="-5" dirty="0">
                <a:solidFill>
                  <a:srgbClr val="000000"/>
                </a:solidFill>
                <a:latin typeface="Arial"/>
              </a:rPr>
              <a:t>2014]</a:t>
            </a:r>
            <a:endParaRPr lang="de-DE" sz="1400" kern="0" dirty="0">
              <a:solidFill>
                <a:srgbClr val="000000"/>
              </a:solidFill>
              <a:latin typeface="Arial"/>
            </a:endParaRPr>
          </a:p>
        </p:txBody>
      </p:sp>
    </p:spTree>
    <p:extLst>
      <p:ext uri="{BB962C8B-B14F-4D97-AF65-F5344CB8AC3E}">
        <p14:creationId xmlns:p14="http://schemas.microsoft.com/office/powerpoint/2010/main" val="30050665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960315" y="818394"/>
            <a:ext cx="6271371" cy="771780"/>
          </a:xfrm>
          <a:prstGeom prst="rect">
            <a:avLst/>
          </a:prstGeom>
        </p:spPr>
        <p:txBody>
          <a:bodyPr vert="horz" wrap="square" lIns="0" tIns="11206" rIns="0" bIns="0" rtlCol="0" anchor="ctr">
            <a:spAutoFit/>
          </a:bodyPr>
          <a:lstStyle/>
          <a:p>
            <a:pPr marL="11206">
              <a:spcBef>
                <a:spcPts val="88"/>
              </a:spcBef>
            </a:pPr>
            <a:r>
              <a:rPr sz="2471" spc="-4" dirty="0"/>
              <a:t>Motivation for </a:t>
            </a:r>
            <a:r>
              <a:rPr lang="en-US" sz="2471" spc="-4" dirty="0"/>
              <a:t>U</a:t>
            </a:r>
            <a:r>
              <a:rPr sz="2471" dirty="0"/>
              <a:t>sing </a:t>
            </a:r>
            <a:r>
              <a:rPr lang="en-US" sz="2471" spc="-4" dirty="0"/>
              <a:t>C</a:t>
            </a:r>
            <a:r>
              <a:rPr sz="2471" spc="-4" dirty="0"/>
              <a:t>onvolution</a:t>
            </a:r>
            <a:r>
              <a:rPr sz="2471" spc="31" dirty="0"/>
              <a:t> </a:t>
            </a:r>
            <a:r>
              <a:rPr lang="en-US" sz="2471" spc="-4" dirty="0"/>
              <a:t>N</a:t>
            </a:r>
            <a:r>
              <a:rPr sz="2471" spc="-4" dirty="0"/>
              <a:t>etworks</a:t>
            </a:r>
            <a:endParaRPr sz="2471" dirty="0"/>
          </a:p>
        </p:txBody>
      </p:sp>
      <p:sp>
        <p:nvSpPr>
          <p:cNvPr id="5" name="object 5"/>
          <p:cNvSpPr txBox="1"/>
          <p:nvPr/>
        </p:nvSpPr>
        <p:spPr>
          <a:xfrm>
            <a:off x="407368" y="2128838"/>
            <a:ext cx="11449272" cy="3343597"/>
          </a:xfrm>
          <a:prstGeom prst="rect">
            <a:avLst/>
          </a:prstGeom>
        </p:spPr>
        <p:txBody>
          <a:bodyPr vert="horz" wrap="square" lIns="0" tIns="29135" rIns="0" bIns="0" rtlCol="0">
            <a:spAutoFit/>
          </a:bodyPr>
          <a:lstStyle/>
          <a:p>
            <a:pPr marL="414079" marR="288567" indent="-403433">
              <a:lnSpc>
                <a:spcPts val="2471"/>
              </a:lnSpc>
              <a:spcBef>
                <a:spcPts val="229"/>
              </a:spcBef>
              <a:buAutoNum type="arabicPeriod"/>
              <a:tabLst>
                <a:tab pos="414079" algn="l"/>
                <a:tab pos="414640" algn="l"/>
              </a:tabLst>
            </a:pPr>
            <a:r>
              <a:rPr sz="3200" spc="-4" dirty="0">
                <a:solidFill>
                  <a:srgbClr val="3333CC"/>
                </a:solidFill>
                <a:latin typeface="Arial"/>
                <a:cs typeface="Arial"/>
              </a:rPr>
              <a:t>Convolution </a:t>
            </a:r>
            <a:r>
              <a:rPr sz="3200" dirty="0">
                <a:solidFill>
                  <a:srgbClr val="3333CC"/>
                </a:solidFill>
                <a:latin typeface="Arial"/>
                <a:cs typeface="Arial"/>
              </a:rPr>
              <a:t>leverages </a:t>
            </a:r>
            <a:r>
              <a:rPr sz="3200" spc="-4" dirty="0">
                <a:solidFill>
                  <a:srgbClr val="3333CC"/>
                </a:solidFill>
                <a:latin typeface="Arial"/>
                <a:cs typeface="Arial"/>
              </a:rPr>
              <a:t>three important </a:t>
            </a:r>
            <a:r>
              <a:rPr sz="3200" dirty="0">
                <a:solidFill>
                  <a:srgbClr val="3333CC"/>
                </a:solidFill>
                <a:latin typeface="Arial"/>
                <a:cs typeface="Arial"/>
              </a:rPr>
              <a:t>ideas </a:t>
            </a:r>
            <a:r>
              <a:rPr sz="3200" spc="-4" dirty="0">
                <a:solidFill>
                  <a:srgbClr val="3333CC"/>
                </a:solidFill>
                <a:latin typeface="Arial"/>
                <a:cs typeface="Arial"/>
              </a:rPr>
              <a:t>to  </a:t>
            </a:r>
            <a:r>
              <a:rPr sz="3200" dirty="0">
                <a:solidFill>
                  <a:srgbClr val="3333CC"/>
                </a:solidFill>
                <a:latin typeface="Arial"/>
                <a:cs typeface="Arial"/>
              </a:rPr>
              <a:t>improve ML</a:t>
            </a:r>
            <a:r>
              <a:rPr sz="3200" spc="-4" dirty="0">
                <a:solidFill>
                  <a:srgbClr val="3333CC"/>
                </a:solidFill>
                <a:latin typeface="Arial"/>
                <a:cs typeface="Arial"/>
              </a:rPr>
              <a:t> systems:</a:t>
            </a:r>
            <a:endParaRPr sz="3200" dirty="0">
              <a:latin typeface="Arial"/>
              <a:cs typeface="Arial"/>
            </a:endParaRPr>
          </a:p>
          <a:p>
            <a:pPr marL="818073" lvl="1" indent="-403993">
              <a:spcBef>
                <a:spcPts val="371"/>
              </a:spcBef>
              <a:buClr>
                <a:srgbClr val="3333CC"/>
              </a:buClr>
              <a:buAutoNum type="arabicPeriod"/>
              <a:tabLst>
                <a:tab pos="817513" algn="l"/>
                <a:tab pos="818073" algn="l"/>
              </a:tabLst>
            </a:pPr>
            <a:r>
              <a:rPr sz="2800" dirty="0">
                <a:solidFill>
                  <a:srgbClr val="006600"/>
                </a:solidFill>
                <a:latin typeface="Arial"/>
                <a:cs typeface="Arial"/>
              </a:rPr>
              <a:t>Sparse</a:t>
            </a:r>
            <a:r>
              <a:rPr sz="2800" spc="-4" dirty="0">
                <a:solidFill>
                  <a:srgbClr val="006600"/>
                </a:solidFill>
                <a:latin typeface="Arial"/>
                <a:cs typeface="Arial"/>
              </a:rPr>
              <a:t> interactions</a:t>
            </a:r>
            <a:endParaRPr sz="2800" dirty="0">
              <a:latin typeface="Arial"/>
              <a:cs typeface="Arial"/>
            </a:endParaRPr>
          </a:p>
          <a:p>
            <a:pPr marL="818073" lvl="1" indent="-403993">
              <a:spcBef>
                <a:spcPts val="441"/>
              </a:spcBef>
              <a:buClr>
                <a:srgbClr val="3333CC"/>
              </a:buClr>
              <a:buAutoNum type="arabicPeriod"/>
              <a:tabLst>
                <a:tab pos="817513" algn="l"/>
                <a:tab pos="818073" algn="l"/>
              </a:tabLst>
            </a:pPr>
            <a:r>
              <a:rPr sz="2800" spc="-4" dirty="0">
                <a:solidFill>
                  <a:srgbClr val="006600"/>
                </a:solidFill>
                <a:latin typeface="Arial"/>
                <a:cs typeface="Arial"/>
              </a:rPr>
              <a:t>Parameter</a:t>
            </a:r>
            <a:r>
              <a:rPr sz="2800" spc="-9" dirty="0">
                <a:solidFill>
                  <a:srgbClr val="006600"/>
                </a:solidFill>
                <a:latin typeface="Arial"/>
                <a:cs typeface="Arial"/>
              </a:rPr>
              <a:t> </a:t>
            </a:r>
            <a:r>
              <a:rPr sz="2800" dirty="0">
                <a:solidFill>
                  <a:srgbClr val="006600"/>
                </a:solidFill>
                <a:latin typeface="Arial"/>
                <a:cs typeface="Arial"/>
              </a:rPr>
              <a:t>sharing</a:t>
            </a:r>
            <a:endParaRPr sz="2800" dirty="0">
              <a:latin typeface="Arial"/>
              <a:cs typeface="Arial"/>
            </a:endParaRPr>
          </a:p>
          <a:p>
            <a:pPr marL="818073" lvl="1" indent="-403993">
              <a:spcBef>
                <a:spcPts val="441"/>
              </a:spcBef>
              <a:buClr>
                <a:srgbClr val="3333CC"/>
              </a:buClr>
              <a:buAutoNum type="arabicPeriod"/>
              <a:tabLst>
                <a:tab pos="817513" algn="l"/>
                <a:tab pos="818073" algn="l"/>
              </a:tabLst>
            </a:pPr>
            <a:r>
              <a:rPr sz="2800" dirty="0">
                <a:solidFill>
                  <a:srgbClr val="006600"/>
                </a:solidFill>
                <a:latin typeface="Arial"/>
                <a:cs typeface="Arial"/>
              </a:rPr>
              <a:t>Equivariant</a:t>
            </a:r>
            <a:r>
              <a:rPr sz="2800" spc="-9" dirty="0">
                <a:solidFill>
                  <a:srgbClr val="006600"/>
                </a:solidFill>
                <a:latin typeface="Arial"/>
                <a:cs typeface="Arial"/>
              </a:rPr>
              <a:t> </a:t>
            </a:r>
            <a:r>
              <a:rPr sz="2800" spc="-4" dirty="0">
                <a:solidFill>
                  <a:srgbClr val="006600"/>
                </a:solidFill>
                <a:latin typeface="Arial"/>
                <a:cs typeface="Arial"/>
              </a:rPr>
              <a:t>representations</a:t>
            </a:r>
            <a:endParaRPr lang="en-US" sz="2800" spc="-4" dirty="0">
              <a:solidFill>
                <a:srgbClr val="006600"/>
              </a:solidFill>
              <a:latin typeface="Arial"/>
              <a:cs typeface="Arial"/>
            </a:endParaRPr>
          </a:p>
          <a:p>
            <a:pPr marL="818073" lvl="1" indent="-403993">
              <a:spcBef>
                <a:spcPts val="441"/>
              </a:spcBef>
              <a:buClr>
                <a:srgbClr val="3333CC"/>
              </a:buClr>
              <a:buAutoNum type="arabicPeriod"/>
              <a:tabLst>
                <a:tab pos="817513" algn="l"/>
                <a:tab pos="818073" algn="l"/>
              </a:tabLst>
            </a:pPr>
            <a:endParaRPr sz="2800" dirty="0">
              <a:latin typeface="Arial"/>
              <a:cs typeface="Arial"/>
            </a:endParaRPr>
          </a:p>
          <a:p>
            <a:pPr marL="414079" marR="4483" indent="-403433">
              <a:lnSpc>
                <a:spcPts val="2488"/>
              </a:lnSpc>
              <a:spcBef>
                <a:spcPts val="653"/>
              </a:spcBef>
              <a:buAutoNum type="arabicPeriod"/>
              <a:tabLst>
                <a:tab pos="414079" algn="l"/>
                <a:tab pos="414640" algn="l"/>
              </a:tabLst>
            </a:pPr>
            <a:r>
              <a:rPr sz="3200" spc="-4" dirty="0">
                <a:solidFill>
                  <a:srgbClr val="3333CC"/>
                </a:solidFill>
                <a:latin typeface="Arial"/>
                <a:cs typeface="Arial"/>
              </a:rPr>
              <a:t>Convolution </a:t>
            </a:r>
            <a:r>
              <a:rPr sz="3200" dirty="0">
                <a:solidFill>
                  <a:srgbClr val="3333CC"/>
                </a:solidFill>
                <a:latin typeface="Arial"/>
                <a:cs typeface="Arial"/>
              </a:rPr>
              <a:t>also allows </a:t>
            </a:r>
            <a:r>
              <a:rPr sz="3200" spc="-4" dirty="0">
                <a:solidFill>
                  <a:srgbClr val="3333CC"/>
                </a:solidFill>
                <a:latin typeface="Arial"/>
                <a:cs typeface="Arial"/>
              </a:rPr>
              <a:t>for </a:t>
            </a:r>
            <a:r>
              <a:rPr sz="3200" dirty="0">
                <a:solidFill>
                  <a:srgbClr val="3333CC"/>
                </a:solidFill>
                <a:latin typeface="Arial"/>
                <a:cs typeface="Arial"/>
              </a:rPr>
              <a:t>working </a:t>
            </a:r>
            <a:r>
              <a:rPr sz="3200" spc="-4" dirty="0">
                <a:solidFill>
                  <a:srgbClr val="3333CC"/>
                </a:solidFill>
                <a:latin typeface="Arial"/>
                <a:cs typeface="Arial"/>
              </a:rPr>
              <a:t>with inputs </a:t>
            </a:r>
            <a:r>
              <a:rPr sz="3200" dirty="0">
                <a:solidFill>
                  <a:srgbClr val="3333CC"/>
                </a:solidFill>
                <a:latin typeface="Arial"/>
                <a:cs typeface="Arial"/>
              </a:rPr>
              <a:t>of  variable</a:t>
            </a:r>
            <a:r>
              <a:rPr sz="3200" spc="-4" dirty="0">
                <a:solidFill>
                  <a:srgbClr val="3333CC"/>
                </a:solidFill>
                <a:latin typeface="Arial"/>
                <a:cs typeface="Arial"/>
              </a:rPr>
              <a:t> </a:t>
            </a:r>
            <a:r>
              <a:rPr sz="3200" dirty="0">
                <a:solidFill>
                  <a:srgbClr val="3333CC"/>
                </a:solidFill>
                <a:latin typeface="Arial"/>
                <a:cs typeface="Arial"/>
              </a:rPr>
              <a:t>size</a:t>
            </a:r>
            <a:endParaRPr sz="3200" dirty="0">
              <a:latin typeface="Arial"/>
              <a:cs typeface="Arial"/>
            </a:endParaRP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Occlusion experiments</a:t>
            </a:r>
          </a:p>
        </p:txBody>
      </p:sp>
      <p:sp>
        <p:nvSpPr>
          <p:cNvPr id="4" name="object 4"/>
          <p:cNvSpPr/>
          <p:nvPr/>
        </p:nvSpPr>
        <p:spPr>
          <a:xfrm>
            <a:off x="4629684" y="931701"/>
            <a:ext cx="1435022" cy="4491565"/>
          </a:xfrm>
          <a:prstGeom prst="rect">
            <a:avLst/>
          </a:prstGeom>
          <a:blipFill>
            <a:blip r:embed="rId2" cstate="print"/>
            <a:stretch>
              <a:fillRect/>
            </a:stretch>
          </a:blipFill>
        </p:spPr>
        <p:txBody>
          <a:bodyPr wrap="square" lIns="0" tIns="0" rIns="0" bIns="0" rtlCol="0"/>
          <a:lstStyle/>
          <a:p>
            <a:pPr>
              <a:defRPr/>
            </a:pPr>
            <a:endParaRPr>
              <a:solidFill>
                <a:prstClr val="black"/>
              </a:solidFill>
              <a:latin typeface="Arial"/>
            </a:endParaRPr>
          </a:p>
        </p:txBody>
      </p:sp>
      <p:sp>
        <p:nvSpPr>
          <p:cNvPr id="5" name="object 5"/>
          <p:cNvSpPr/>
          <p:nvPr/>
        </p:nvSpPr>
        <p:spPr>
          <a:xfrm>
            <a:off x="6225958" y="931701"/>
            <a:ext cx="1416047" cy="4491565"/>
          </a:xfrm>
          <a:prstGeom prst="rect">
            <a:avLst/>
          </a:prstGeom>
          <a:blipFill>
            <a:blip r:embed="rId3" cstate="print"/>
            <a:stretch>
              <a:fillRect/>
            </a:stretch>
          </a:blipFill>
        </p:spPr>
        <p:txBody>
          <a:bodyPr wrap="square" lIns="0" tIns="0" rIns="0" bIns="0" rtlCol="0"/>
          <a:lstStyle/>
          <a:p>
            <a:pPr>
              <a:defRPr/>
            </a:pPr>
            <a:endParaRPr>
              <a:solidFill>
                <a:prstClr val="black"/>
              </a:solidFill>
              <a:latin typeface="Arial"/>
            </a:endParaRPr>
          </a:p>
        </p:txBody>
      </p:sp>
      <p:sp>
        <p:nvSpPr>
          <p:cNvPr id="6" name="object 6"/>
          <p:cNvSpPr/>
          <p:nvPr/>
        </p:nvSpPr>
        <p:spPr>
          <a:xfrm>
            <a:off x="7533480" y="1098274"/>
            <a:ext cx="1124585" cy="584200"/>
          </a:xfrm>
          <a:custGeom>
            <a:avLst/>
            <a:gdLst/>
            <a:ahLst/>
            <a:cxnLst/>
            <a:rect l="l" t="t" r="r" b="b"/>
            <a:pathLst>
              <a:path w="1124584" h="584200">
                <a:moveTo>
                  <a:pt x="0" y="0"/>
                </a:moveTo>
                <a:lnTo>
                  <a:pt x="1124372" y="583861"/>
                </a:lnTo>
              </a:path>
            </a:pathLst>
          </a:custGeom>
          <a:ln w="9524">
            <a:solidFill>
              <a:srgbClr val="666666"/>
            </a:solidFill>
          </a:ln>
        </p:spPr>
        <p:txBody>
          <a:bodyPr wrap="square" lIns="0" tIns="0" rIns="0" bIns="0" rtlCol="0"/>
          <a:lstStyle/>
          <a:p>
            <a:pPr>
              <a:defRPr/>
            </a:pPr>
            <a:endParaRPr>
              <a:solidFill>
                <a:prstClr val="black"/>
              </a:solidFill>
              <a:latin typeface="Arial"/>
            </a:endParaRPr>
          </a:p>
        </p:txBody>
      </p:sp>
      <p:sp>
        <p:nvSpPr>
          <p:cNvPr id="7" name="object 7"/>
          <p:cNvSpPr/>
          <p:nvPr/>
        </p:nvSpPr>
        <p:spPr>
          <a:xfrm>
            <a:off x="8650601" y="1668173"/>
            <a:ext cx="45720" cy="34290"/>
          </a:xfrm>
          <a:custGeom>
            <a:avLst/>
            <a:gdLst/>
            <a:ahLst/>
            <a:cxnLst/>
            <a:rect l="l" t="t" r="r" b="b"/>
            <a:pathLst>
              <a:path w="45720" h="34290">
                <a:moveTo>
                  <a:pt x="0" y="27924"/>
                </a:moveTo>
                <a:lnTo>
                  <a:pt x="45624" y="33882"/>
                </a:lnTo>
                <a:lnTo>
                  <a:pt x="14499" y="0"/>
                </a:lnTo>
                <a:lnTo>
                  <a:pt x="0" y="27924"/>
                </a:lnTo>
                <a:close/>
              </a:path>
            </a:pathLst>
          </a:custGeom>
          <a:ln w="9524">
            <a:solidFill>
              <a:srgbClr val="666666"/>
            </a:solidFill>
          </a:ln>
        </p:spPr>
        <p:txBody>
          <a:bodyPr wrap="square" lIns="0" tIns="0" rIns="0" bIns="0" rtlCol="0"/>
          <a:lstStyle/>
          <a:p>
            <a:pPr>
              <a:defRPr/>
            </a:pPr>
            <a:endParaRPr>
              <a:solidFill>
                <a:prstClr val="black"/>
              </a:solidFill>
              <a:latin typeface="Arial"/>
            </a:endParaRPr>
          </a:p>
        </p:txBody>
      </p:sp>
      <p:sp>
        <p:nvSpPr>
          <p:cNvPr id="8" name="object 8"/>
          <p:cNvSpPr txBox="1"/>
          <p:nvPr/>
        </p:nvSpPr>
        <p:spPr>
          <a:xfrm>
            <a:off x="8028674" y="1735211"/>
            <a:ext cx="2031364" cy="1115695"/>
          </a:xfrm>
          <a:prstGeom prst="rect">
            <a:avLst/>
          </a:prstGeom>
        </p:spPr>
        <p:txBody>
          <a:bodyPr vert="horz" wrap="square" lIns="0" tIns="0" rIns="0" bIns="0" rtlCol="0">
            <a:spAutoFit/>
          </a:bodyPr>
          <a:lstStyle/>
          <a:p>
            <a:pPr marL="12700" marR="5080">
              <a:lnSpc>
                <a:spcPct val="100699"/>
              </a:lnSpc>
              <a:defRPr/>
            </a:pPr>
            <a:r>
              <a:rPr dirty="0">
                <a:solidFill>
                  <a:prstClr val="black"/>
                </a:solidFill>
                <a:latin typeface="Arial"/>
                <a:cs typeface="Arial"/>
              </a:rPr>
              <a:t>(as </a:t>
            </a:r>
            <a:r>
              <a:rPr spc="-5" dirty="0">
                <a:solidFill>
                  <a:prstClr val="black"/>
                </a:solidFill>
                <a:latin typeface="Arial"/>
                <a:cs typeface="Arial"/>
              </a:rPr>
              <a:t>a function of</a:t>
            </a:r>
            <a:r>
              <a:rPr spc="-50" dirty="0">
                <a:solidFill>
                  <a:prstClr val="black"/>
                </a:solidFill>
                <a:latin typeface="Arial"/>
                <a:cs typeface="Arial"/>
              </a:rPr>
              <a:t> </a:t>
            </a:r>
            <a:r>
              <a:rPr spc="-5" dirty="0">
                <a:solidFill>
                  <a:prstClr val="black"/>
                </a:solidFill>
                <a:latin typeface="Arial"/>
                <a:cs typeface="Arial"/>
              </a:rPr>
              <a:t>the  position of the  square of zeros in  the original</a:t>
            </a:r>
            <a:r>
              <a:rPr spc="-30" dirty="0">
                <a:solidFill>
                  <a:prstClr val="black"/>
                </a:solidFill>
                <a:latin typeface="Arial"/>
                <a:cs typeface="Arial"/>
              </a:rPr>
              <a:t> </a:t>
            </a:r>
            <a:r>
              <a:rPr spc="-5" dirty="0">
                <a:solidFill>
                  <a:prstClr val="black"/>
                </a:solidFill>
                <a:latin typeface="Arial"/>
                <a:cs typeface="Arial"/>
              </a:rPr>
              <a:t>image)</a:t>
            </a:r>
            <a:endParaRPr>
              <a:solidFill>
                <a:prstClr val="black"/>
              </a:solidFill>
              <a:latin typeface="Arial"/>
              <a:cs typeface="Arial"/>
            </a:endParaRPr>
          </a:p>
        </p:txBody>
      </p:sp>
      <p:sp>
        <p:nvSpPr>
          <p:cNvPr id="9" name="object 9"/>
          <p:cNvSpPr txBox="1">
            <a:spLocks/>
          </p:cNvSpPr>
          <p:nvPr/>
        </p:nvSpPr>
        <p:spPr bwMode="auto">
          <a:xfrm>
            <a:off x="5347195" y="6028631"/>
            <a:ext cx="8787050" cy="215444"/>
          </a:xfrm>
          <a:prstGeom prst="rect">
            <a:avLst/>
          </a:prstGeom>
          <a:noFill/>
          <a:ln w="9525">
            <a:noFill/>
            <a:miter lim="800000"/>
            <a:headEnd/>
            <a:tailEnd/>
          </a:ln>
        </p:spPr>
        <p:txBody>
          <a:bodyPr vert="horz" wrap="square" lIns="0" tIns="0" rIns="0" bIns="0" numCol="1" rtlCol="0" anchor="ctr" anchorCtr="0" compatLnSpc="1">
            <a:prstTxWarp prst="textNoShape">
              <a:avLst/>
            </a:prstTxWarp>
            <a:spAutoFit/>
          </a:bodyPr>
          <a:lst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a:lstStyle>
          <a:p>
            <a:pPr marL="12700">
              <a:spcBef>
                <a:spcPts val="10"/>
              </a:spcBef>
              <a:defRPr/>
            </a:pPr>
            <a:r>
              <a:rPr lang="de-DE" sz="1400" kern="0" spc="-5" dirty="0">
                <a:solidFill>
                  <a:srgbClr val="000000"/>
                </a:solidFill>
                <a:latin typeface="Arial"/>
              </a:rPr>
              <a:t>[Zeiler &amp; Fergus</a:t>
            </a:r>
            <a:r>
              <a:rPr lang="de-DE" sz="1400" kern="0" spc="-20" dirty="0">
                <a:solidFill>
                  <a:srgbClr val="000000"/>
                </a:solidFill>
                <a:latin typeface="Arial"/>
              </a:rPr>
              <a:t> </a:t>
            </a:r>
            <a:r>
              <a:rPr lang="de-DE" sz="1400" kern="0" spc="-5" dirty="0">
                <a:solidFill>
                  <a:srgbClr val="000000"/>
                </a:solidFill>
                <a:latin typeface="Arial"/>
              </a:rPr>
              <a:t>2014]</a:t>
            </a:r>
            <a:endParaRPr lang="de-DE" sz="1400" kern="0" dirty="0">
              <a:solidFill>
                <a:srgbClr val="000000"/>
              </a:solidFill>
              <a:latin typeface="Arial"/>
            </a:endParaRPr>
          </a:p>
        </p:txBody>
      </p:sp>
      <p:sp>
        <p:nvSpPr>
          <p:cNvPr id="10" name="TextBox 9"/>
          <p:cNvSpPr txBox="1"/>
          <p:nvPr/>
        </p:nvSpPr>
        <p:spPr>
          <a:xfrm>
            <a:off x="1524000" y="6604084"/>
            <a:ext cx="1152880" cy="253916"/>
          </a:xfrm>
          <a:prstGeom prst="rect">
            <a:avLst/>
          </a:prstGeom>
          <a:noFill/>
        </p:spPr>
        <p:txBody>
          <a:bodyPr wrap="none" rtlCol="0">
            <a:spAutoFit/>
          </a:bodyPr>
          <a:lstStyle/>
          <a:p>
            <a:pPr>
              <a:defRPr/>
            </a:pPr>
            <a:r>
              <a:rPr lang="en-US" sz="1050" dirty="0">
                <a:solidFill>
                  <a:srgbClr val="000000"/>
                </a:solidFill>
                <a:latin typeface="Arial"/>
              </a:rPr>
              <a:t>Andrej </a:t>
            </a:r>
            <a:r>
              <a:rPr lang="en-US" sz="1050" dirty="0" err="1">
                <a:solidFill>
                  <a:srgbClr val="000000"/>
                </a:solidFill>
                <a:latin typeface="Arial"/>
              </a:rPr>
              <a:t>Karpathy</a:t>
            </a:r>
            <a:endParaRPr lang="en-US" sz="1050" dirty="0">
              <a:solidFill>
                <a:srgbClr val="000000"/>
              </a:solidFill>
              <a:latin typeface="Arial"/>
            </a:endParaRPr>
          </a:p>
        </p:txBody>
      </p:sp>
    </p:spTree>
    <p:extLst>
      <p:ext uri="{BB962C8B-B14F-4D97-AF65-F5344CB8AC3E}">
        <p14:creationId xmlns:p14="http://schemas.microsoft.com/office/powerpoint/2010/main" val="182263063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image maximizes a class score?</a:t>
            </a:r>
          </a:p>
        </p:txBody>
      </p:sp>
      <p:sp>
        <p:nvSpPr>
          <p:cNvPr id="4" name="object 5"/>
          <p:cNvSpPr/>
          <p:nvPr/>
        </p:nvSpPr>
        <p:spPr>
          <a:xfrm>
            <a:off x="2798241" y="1607150"/>
            <a:ext cx="6079637" cy="2281895"/>
          </a:xfrm>
          <a:prstGeom prst="rect">
            <a:avLst/>
          </a:prstGeom>
          <a:blipFill>
            <a:blip r:embed="rId2" cstate="print"/>
            <a:stretch>
              <a:fillRect/>
            </a:stretch>
          </a:blipFill>
        </p:spPr>
        <p:txBody>
          <a:bodyPr wrap="square" lIns="0" tIns="0" rIns="0" bIns="0" rtlCol="0"/>
          <a:lstStyle/>
          <a:p>
            <a:pPr>
              <a:defRPr/>
            </a:pPr>
            <a:endParaRPr>
              <a:solidFill>
                <a:prstClr val="black"/>
              </a:solidFill>
              <a:latin typeface="Arial"/>
            </a:endParaRPr>
          </a:p>
        </p:txBody>
      </p:sp>
      <p:sp>
        <p:nvSpPr>
          <p:cNvPr id="5" name="object 6"/>
          <p:cNvSpPr/>
          <p:nvPr/>
        </p:nvSpPr>
        <p:spPr>
          <a:xfrm>
            <a:off x="2793477" y="1602383"/>
            <a:ext cx="6089650" cy="2291715"/>
          </a:xfrm>
          <a:custGeom>
            <a:avLst/>
            <a:gdLst/>
            <a:ahLst/>
            <a:cxnLst/>
            <a:rect l="l" t="t" r="r" b="b"/>
            <a:pathLst>
              <a:path w="6089650" h="2291715">
                <a:moveTo>
                  <a:pt x="0" y="0"/>
                </a:moveTo>
                <a:lnTo>
                  <a:pt x="6089157" y="0"/>
                </a:lnTo>
                <a:lnTo>
                  <a:pt x="6089157" y="2291412"/>
                </a:lnTo>
                <a:lnTo>
                  <a:pt x="0" y="2291412"/>
                </a:lnTo>
                <a:lnTo>
                  <a:pt x="0" y="0"/>
                </a:lnTo>
                <a:close/>
              </a:path>
            </a:pathLst>
          </a:custGeom>
          <a:ln w="9524">
            <a:solidFill>
              <a:srgbClr val="666666"/>
            </a:solidFill>
          </a:ln>
        </p:spPr>
        <p:txBody>
          <a:bodyPr wrap="square" lIns="0" tIns="0" rIns="0" bIns="0" rtlCol="0"/>
          <a:lstStyle/>
          <a:p>
            <a:pPr>
              <a:defRPr/>
            </a:pPr>
            <a:endParaRPr>
              <a:solidFill>
                <a:prstClr val="black"/>
              </a:solidFill>
              <a:latin typeface="Arial"/>
            </a:endParaRPr>
          </a:p>
        </p:txBody>
      </p:sp>
      <p:sp>
        <p:nvSpPr>
          <p:cNvPr id="6" name="object 7"/>
          <p:cNvSpPr txBox="1"/>
          <p:nvPr/>
        </p:nvSpPr>
        <p:spPr>
          <a:xfrm>
            <a:off x="2173949" y="3995339"/>
            <a:ext cx="8009890" cy="1245235"/>
          </a:xfrm>
          <a:prstGeom prst="rect">
            <a:avLst/>
          </a:prstGeom>
        </p:spPr>
        <p:txBody>
          <a:bodyPr vert="horz" wrap="square" lIns="0" tIns="0" rIns="0" bIns="0" rtlCol="0">
            <a:spAutoFit/>
          </a:bodyPr>
          <a:lstStyle/>
          <a:p>
            <a:pPr marL="12700">
              <a:defRPr/>
            </a:pPr>
            <a:r>
              <a:rPr sz="1600" b="1" spc="-5" dirty="0">
                <a:solidFill>
                  <a:prstClr val="black"/>
                </a:solidFill>
                <a:latin typeface="Arial"/>
                <a:cs typeface="Arial"/>
              </a:rPr>
              <a:t>Repeat:</a:t>
            </a:r>
            <a:endParaRPr sz="1600">
              <a:solidFill>
                <a:prstClr val="black"/>
              </a:solidFill>
              <a:latin typeface="Arial"/>
              <a:cs typeface="Arial"/>
            </a:endParaRPr>
          </a:p>
          <a:p>
            <a:pPr marL="469900" indent="-398145">
              <a:spcBef>
                <a:spcPts val="30"/>
              </a:spcBef>
              <a:buFontTx/>
              <a:buAutoNum type="arabicPeriod"/>
              <a:tabLst>
                <a:tab pos="469265" algn="l"/>
                <a:tab pos="469900" algn="l"/>
              </a:tabLst>
              <a:defRPr/>
            </a:pPr>
            <a:r>
              <a:rPr sz="1600" spc="-5" dirty="0">
                <a:solidFill>
                  <a:prstClr val="black"/>
                </a:solidFill>
                <a:latin typeface="Arial"/>
                <a:cs typeface="Arial"/>
              </a:rPr>
              <a:t>Forward an</a:t>
            </a:r>
            <a:r>
              <a:rPr sz="1600" spc="-40" dirty="0">
                <a:solidFill>
                  <a:prstClr val="black"/>
                </a:solidFill>
                <a:latin typeface="Arial"/>
                <a:cs typeface="Arial"/>
              </a:rPr>
              <a:t> </a:t>
            </a:r>
            <a:r>
              <a:rPr sz="1600" spc="-5" dirty="0">
                <a:solidFill>
                  <a:prstClr val="black"/>
                </a:solidFill>
                <a:latin typeface="Arial"/>
                <a:cs typeface="Arial"/>
              </a:rPr>
              <a:t>image</a:t>
            </a:r>
            <a:endParaRPr sz="1600">
              <a:solidFill>
                <a:prstClr val="black"/>
              </a:solidFill>
              <a:latin typeface="Arial"/>
              <a:cs typeface="Arial"/>
            </a:endParaRPr>
          </a:p>
          <a:p>
            <a:pPr marL="469900" indent="-398145">
              <a:spcBef>
                <a:spcPts val="30"/>
              </a:spcBef>
              <a:buFontTx/>
              <a:buAutoNum type="arabicPeriod"/>
              <a:tabLst>
                <a:tab pos="469265" algn="l"/>
                <a:tab pos="469900" algn="l"/>
              </a:tabLst>
              <a:defRPr/>
            </a:pPr>
            <a:r>
              <a:rPr sz="1600" spc="-5" dirty="0">
                <a:solidFill>
                  <a:prstClr val="black"/>
                </a:solidFill>
                <a:latin typeface="Arial"/>
                <a:cs typeface="Arial"/>
              </a:rPr>
              <a:t>Set activations in layer of interest to all zero, except for a 1.0 for a neuron of</a:t>
            </a:r>
            <a:r>
              <a:rPr sz="1600" spc="229" dirty="0">
                <a:solidFill>
                  <a:prstClr val="black"/>
                </a:solidFill>
                <a:latin typeface="Arial"/>
                <a:cs typeface="Arial"/>
              </a:rPr>
              <a:t> </a:t>
            </a:r>
            <a:r>
              <a:rPr sz="1600" spc="-5" dirty="0">
                <a:solidFill>
                  <a:prstClr val="black"/>
                </a:solidFill>
                <a:latin typeface="Arial"/>
                <a:cs typeface="Arial"/>
              </a:rPr>
              <a:t>interest</a:t>
            </a:r>
            <a:endParaRPr sz="1600">
              <a:solidFill>
                <a:prstClr val="black"/>
              </a:solidFill>
              <a:latin typeface="Arial"/>
              <a:cs typeface="Arial"/>
            </a:endParaRPr>
          </a:p>
          <a:p>
            <a:pPr marL="469900" indent="-398145">
              <a:spcBef>
                <a:spcPts val="30"/>
              </a:spcBef>
              <a:buFontTx/>
              <a:buAutoNum type="arabicPeriod"/>
              <a:tabLst>
                <a:tab pos="469265" algn="l"/>
                <a:tab pos="469900" algn="l"/>
              </a:tabLst>
              <a:defRPr/>
            </a:pPr>
            <a:r>
              <a:rPr sz="1600" spc="-5" dirty="0">
                <a:solidFill>
                  <a:prstClr val="black"/>
                </a:solidFill>
                <a:latin typeface="Arial"/>
                <a:cs typeface="Arial"/>
              </a:rPr>
              <a:t>Backprop to</a:t>
            </a:r>
            <a:r>
              <a:rPr sz="1600" spc="-40" dirty="0">
                <a:solidFill>
                  <a:prstClr val="black"/>
                </a:solidFill>
                <a:latin typeface="Arial"/>
                <a:cs typeface="Arial"/>
              </a:rPr>
              <a:t> </a:t>
            </a:r>
            <a:r>
              <a:rPr sz="1600" spc="-5" dirty="0">
                <a:solidFill>
                  <a:prstClr val="black"/>
                </a:solidFill>
                <a:latin typeface="Arial"/>
                <a:cs typeface="Arial"/>
              </a:rPr>
              <a:t>image</a:t>
            </a:r>
            <a:endParaRPr sz="1600">
              <a:solidFill>
                <a:prstClr val="black"/>
              </a:solidFill>
              <a:latin typeface="Arial"/>
              <a:cs typeface="Arial"/>
            </a:endParaRPr>
          </a:p>
          <a:p>
            <a:pPr marL="469900" indent="-398145">
              <a:spcBef>
                <a:spcPts val="30"/>
              </a:spcBef>
              <a:buFontTx/>
              <a:buAutoNum type="arabicPeriod"/>
              <a:tabLst>
                <a:tab pos="469265" algn="l"/>
                <a:tab pos="469900" algn="l"/>
              </a:tabLst>
              <a:defRPr/>
            </a:pPr>
            <a:r>
              <a:rPr sz="1600" spc="-5" dirty="0">
                <a:solidFill>
                  <a:prstClr val="black"/>
                </a:solidFill>
                <a:latin typeface="Arial"/>
                <a:cs typeface="Arial"/>
              </a:rPr>
              <a:t>Do an “image</a:t>
            </a:r>
            <a:r>
              <a:rPr sz="1600" spc="-25" dirty="0">
                <a:solidFill>
                  <a:prstClr val="black"/>
                </a:solidFill>
                <a:latin typeface="Arial"/>
                <a:cs typeface="Arial"/>
              </a:rPr>
              <a:t> </a:t>
            </a:r>
            <a:r>
              <a:rPr sz="1600" spc="-5" dirty="0">
                <a:solidFill>
                  <a:prstClr val="black"/>
                </a:solidFill>
                <a:latin typeface="Arial"/>
                <a:cs typeface="Arial"/>
              </a:rPr>
              <a:t>update”</a:t>
            </a:r>
            <a:endParaRPr sz="1600">
              <a:solidFill>
                <a:prstClr val="black"/>
              </a:solidFill>
              <a:latin typeface="Arial"/>
              <a:cs typeface="Arial"/>
            </a:endParaRPr>
          </a:p>
        </p:txBody>
      </p:sp>
      <p:sp>
        <p:nvSpPr>
          <p:cNvPr id="7" name="TextBox 6"/>
          <p:cNvSpPr txBox="1"/>
          <p:nvPr/>
        </p:nvSpPr>
        <p:spPr>
          <a:xfrm>
            <a:off x="1524000" y="6604084"/>
            <a:ext cx="1152880" cy="253916"/>
          </a:xfrm>
          <a:prstGeom prst="rect">
            <a:avLst/>
          </a:prstGeom>
          <a:noFill/>
        </p:spPr>
        <p:txBody>
          <a:bodyPr wrap="none" rtlCol="0">
            <a:spAutoFit/>
          </a:bodyPr>
          <a:lstStyle/>
          <a:p>
            <a:pPr>
              <a:defRPr/>
            </a:pPr>
            <a:r>
              <a:rPr lang="en-US" sz="1050" dirty="0">
                <a:solidFill>
                  <a:srgbClr val="000000"/>
                </a:solidFill>
                <a:latin typeface="Arial"/>
              </a:rPr>
              <a:t>Andrej </a:t>
            </a:r>
            <a:r>
              <a:rPr lang="en-US" sz="1050" dirty="0" err="1">
                <a:solidFill>
                  <a:srgbClr val="000000"/>
                </a:solidFill>
                <a:latin typeface="Arial"/>
              </a:rPr>
              <a:t>Karpathy</a:t>
            </a:r>
            <a:endParaRPr lang="en-US" sz="1050" dirty="0">
              <a:solidFill>
                <a:srgbClr val="000000"/>
              </a:solidFill>
              <a:latin typeface="Arial"/>
            </a:endParaRPr>
          </a:p>
        </p:txBody>
      </p:sp>
    </p:spTree>
    <p:extLst>
      <p:ext uri="{BB962C8B-B14F-4D97-AF65-F5344CB8AC3E}">
        <p14:creationId xmlns:p14="http://schemas.microsoft.com/office/powerpoint/2010/main" val="4102596095"/>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image maximizes a class score?</a:t>
            </a:r>
          </a:p>
        </p:txBody>
      </p:sp>
      <p:sp>
        <p:nvSpPr>
          <p:cNvPr id="4" name="object 4"/>
          <p:cNvSpPr txBox="1"/>
          <p:nvPr/>
        </p:nvSpPr>
        <p:spPr>
          <a:xfrm>
            <a:off x="2673443" y="5818975"/>
            <a:ext cx="6612890" cy="474980"/>
          </a:xfrm>
          <a:prstGeom prst="rect">
            <a:avLst/>
          </a:prstGeom>
        </p:spPr>
        <p:txBody>
          <a:bodyPr vert="horz" wrap="square" lIns="0" tIns="0" rIns="0" bIns="0" rtlCol="0">
            <a:spAutoFit/>
          </a:bodyPr>
          <a:lstStyle/>
          <a:p>
            <a:pPr marL="12700" algn="ctr">
              <a:defRPr/>
            </a:pPr>
            <a:r>
              <a:rPr sz="1400" i="1" spc="-5" dirty="0">
                <a:solidFill>
                  <a:prstClr val="black"/>
                </a:solidFill>
                <a:latin typeface="Arial"/>
                <a:cs typeface="Arial"/>
              </a:rPr>
              <a:t>[Understanding Neural Networks Through Deep Visualization, Yosinski et al. ,</a:t>
            </a:r>
            <a:r>
              <a:rPr sz="1400" i="1" spc="229" dirty="0">
                <a:solidFill>
                  <a:prstClr val="black"/>
                </a:solidFill>
                <a:latin typeface="Arial"/>
                <a:cs typeface="Arial"/>
              </a:rPr>
              <a:t> </a:t>
            </a:r>
            <a:r>
              <a:rPr sz="1400" i="1" spc="-5" dirty="0">
                <a:solidFill>
                  <a:prstClr val="black"/>
                </a:solidFill>
                <a:latin typeface="Arial"/>
                <a:cs typeface="Arial"/>
              </a:rPr>
              <a:t>2015]</a:t>
            </a:r>
            <a:endParaRPr sz="1400" dirty="0">
              <a:solidFill>
                <a:prstClr val="black"/>
              </a:solidFill>
              <a:latin typeface="Arial"/>
              <a:cs typeface="Arial"/>
            </a:endParaRPr>
          </a:p>
          <a:p>
            <a:pPr marL="24765" algn="ctr">
              <a:spcBef>
                <a:spcPts val="295"/>
              </a:spcBef>
              <a:defRPr/>
            </a:pPr>
            <a:r>
              <a:rPr sz="1400" u="heavy" spc="-5" dirty="0">
                <a:solidFill>
                  <a:srgbClr val="1154CC"/>
                </a:solidFill>
                <a:latin typeface="Arial"/>
                <a:cs typeface="Arial"/>
                <a:hlinkClick r:id="rId2"/>
              </a:rPr>
              <a:t>http://yosinski.com/deepvis</a:t>
            </a:r>
            <a:endParaRPr sz="1400" dirty="0">
              <a:solidFill>
                <a:prstClr val="black"/>
              </a:solidFill>
              <a:latin typeface="Arial"/>
              <a:cs typeface="Arial"/>
            </a:endParaRPr>
          </a:p>
        </p:txBody>
      </p:sp>
      <p:sp>
        <p:nvSpPr>
          <p:cNvPr id="5" name="object 5"/>
          <p:cNvSpPr/>
          <p:nvPr/>
        </p:nvSpPr>
        <p:spPr>
          <a:xfrm>
            <a:off x="2157500" y="1549475"/>
            <a:ext cx="7542859" cy="3871917"/>
          </a:xfrm>
          <a:prstGeom prst="rect">
            <a:avLst/>
          </a:prstGeom>
          <a:blipFill>
            <a:blip r:embed="rId3" cstate="print"/>
            <a:stretch>
              <a:fillRect/>
            </a:stretch>
          </a:blipFill>
        </p:spPr>
        <p:txBody>
          <a:bodyPr wrap="square" lIns="0" tIns="0" rIns="0" bIns="0" rtlCol="0"/>
          <a:lstStyle/>
          <a:p>
            <a:pPr>
              <a:defRPr/>
            </a:pPr>
            <a:endParaRPr>
              <a:solidFill>
                <a:prstClr val="black"/>
              </a:solidFill>
              <a:latin typeface="Arial"/>
            </a:endParaRPr>
          </a:p>
        </p:txBody>
      </p:sp>
      <p:sp>
        <p:nvSpPr>
          <p:cNvPr id="6" name="TextBox 5"/>
          <p:cNvSpPr txBox="1"/>
          <p:nvPr/>
        </p:nvSpPr>
        <p:spPr>
          <a:xfrm>
            <a:off x="1524000" y="6604084"/>
            <a:ext cx="1152880" cy="253916"/>
          </a:xfrm>
          <a:prstGeom prst="rect">
            <a:avLst/>
          </a:prstGeom>
          <a:noFill/>
        </p:spPr>
        <p:txBody>
          <a:bodyPr wrap="none" rtlCol="0">
            <a:spAutoFit/>
          </a:bodyPr>
          <a:lstStyle/>
          <a:p>
            <a:pPr>
              <a:defRPr/>
            </a:pPr>
            <a:r>
              <a:rPr lang="en-US" sz="1050" dirty="0">
                <a:solidFill>
                  <a:srgbClr val="000000"/>
                </a:solidFill>
                <a:latin typeface="Arial"/>
              </a:rPr>
              <a:t>Andrej </a:t>
            </a:r>
            <a:r>
              <a:rPr lang="en-US" sz="1050" dirty="0" err="1">
                <a:solidFill>
                  <a:srgbClr val="000000"/>
                </a:solidFill>
                <a:latin typeface="Arial"/>
              </a:rPr>
              <a:t>Karpathy</a:t>
            </a:r>
            <a:endParaRPr lang="en-US" sz="1050" dirty="0">
              <a:solidFill>
                <a:srgbClr val="000000"/>
              </a:solidFill>
              <a:latin typeface="Arial"/>
            </a:endParaRPr>
          </a:p>
        </p:txBody>
      </p:sp>
    </p:spTree>
    <p:extLst>
      <p:ext uri="{BB962C8B-B14F-4D97-AF65-F5344CB8AC3E}">
        <p14:creationId xmlns:p14="http://schemas.microsoft.com/office/powerpoint/2010/main" val="124037529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image maximizes a class score?</a:t>
            </a:r>
          </a:p>
        </p:txBody>
      </p:sp>
      <p:sp>
        <p:nvSpPr>
          <p:cNvPr id="4" name="object 4"/>
          <p:cNvSpPr/>
          <p:nvPr/>
        </p:nvSpPr>
        <p:spPr>
          <a:xfrm>
            <a:off x="1579301" y="1115276"/>
            <a:ext cx="9033381" cy="3761367"/>
          </a:xfrm>
          <a:prstGeom prst="rect">
            <a:avLst/>
          </a:prstGeom>
          <a:blipFill>
            <a:blip r:embed="rId2" cstate="print"/>
            <a:stretch>
              <a:fillRect/>
            </a:stretch>
          </a:blipFill>
        </p:spPr>
        <p:txBody>
          <a:bodyPr wrap="square" lIns="0" tIns="0" rIns="0" bIns="0" rtlCol="0"/>
          <a:lstStyle/>
          <a:p>
            <a:pPr>
              <a:defRPr/>
            </a:pPr>
            <a:endParaRPr>
              <a:solidFill>
                <a:prstClr val="black"/>
              </a:solidFill>
              <a:latin typeface="Arial"/>
            </a:endParaRPr>
          </a:p>
        </p:txBody>
      </p:sp>
      <p:sp>
        <p:nvSpPr>
          <p:cNvPr id="5" name="TextBox 4"/>
          <p:cNvSpPr txBox="1"/>
          <p:nvPr/>
        </p:nvSpPr>
        <p:spPr>
          <a:xfrm>
            <a:off x="1524000" y="6604084"/>
            <a:ext cx="1152880" cy="253916"/>
          </a:xfrm>
          <a:prstGeom prst="rect">
            <a:avLst/>
          </a:prstGeom>
          <a:noFill/>
        </p:spPr>
        <p:txBody>
          <a:bodyPr wrap="none" rtlCol="0">
            <a:spAutoFit/>
          </a:bodyPr>
          <a:lstStyle/>
          <a:p>
            <a:pPr>
              <a:defRPr/>
            </a:pPr>
            <a:r>
              <a:rPr lang="en-US" sz="1050" dirty="0">
                <a:solidFill>
                  <a:srgbClr val="000000"/>
                </a:solidFill>
                <a:latin typeface="Arial"/>
              </a:rPr>
              <a:t>Andrej </a:t>
            </a:r>
            <a:r>
              <a:rPr lang="en-US" sz="1050" dirty="0" err="1">
                <a:solidFill>
                  <a:srgbClr val="000000"/>
                </a:solidFill>
                <a:latin typeface="Arial"/>
              </a:rPr>
              <a:t>Karpathy</a:t>
            </a:r>
            <a:endParaRPr lang="en-US" sz="1050" dirty="0">
              <a:solidFill>
                <a:srgbClr val="000000"/>
              </a:solidFill>
              <a:latin typeface="Arial"/>
            </a:endParaRPr>
          </a:p>
        </p:txBody>
      </p:sp>
    </p:spTree>
    <p:extLst>
      <p:ext uri="{BB962C8B-B14F-4D97-AF65-F5344CB8AC3E}">
        <p14:creationId xmlns:p14="http://schemas.microsoft.com/office/powerpoint/2010/main" val="268350975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lstStyle/>
          <a:p>
            <a:r>
              <a:rPr lang="en-US" dirty="0"/>
              <a:t>All is great then?</a:t>
            </a:r>
            <a:r>
              <a:rPr lang="en-US" baseline="30000" dirty="0"/>
              <a:t>21</a:t>
            </a:r>
          </a:p>
        </p:txBody>
      </p:sp>
      <p:sp>
        <p:nvSpPr>
          <p:cNvPr id="4" name="Content Placeholder 2">
            <a:extLst>
              <a:ext uri="{FF2B5EF4-FFF2-40B4-BE49-F238E27FC236}">
                <a16:creationId xmlns:a16="http://schemas.microsoft.com/office/drawing/2014/main" id="{6FE24293-841F-444D-8DFA-80C2FACA28FF}"/>
              </a:ext>
            </a:extLst>
          </p:cNvPr>
          <p:cNvSpPr>
            <a:spLocks noGrp="1"/>
          </p:cNvSpPr>
          <p:nvPr>
            <p:ph idx="1"/>
          </p:nvPr>
        </p:nvSpPr>
        <p:spPr>
          <a:xfrm>
            <a:off x="767408" y="980728"/>
            <a:ext cx="10515600" cy="5204909"/>
          </a:xfrm>
        </p:spPr>
        <p:txBody>
          <a:bodyPr>
            <a:normAutofit/>
          </a:bodyPr>
          <a:lstStyle/>
          <a:p>
            <a:pPr marL="0" indent="0">
              <a:buNone/>
            </a:pPr>
            <a:endParaRPr lang="en-US" b="0" i="0" dirty="0">
              <a:solidFill>
                <a:srgbClr val="292929"/>
              </a:solidFill>
              <a:effectLst/>
              <a:latin typeface="medium-content-serif-font"/>
            </a:endParaRPr>
          </a:p>
          <a:p>
            <a:pPr marL="0" indent="0">
              <a:buNone/>
            </a:pPr>
            <a:r>
              <a:rPr lang="en-US" dirty="0">
                <a:solidFill>
                  <a:srgbClr val="292929"/>
                </a:solidFill>
                <a:latin typeface="Calibri (Body)"/>
              </a:rPr>
              <a:t>CNN models can be easily fooled</a:t>
            </a:r>
          </a:p>
          <a:p>
            <a:endParaRPr lang="en-US" b="0" i="0" dirty="0">
              <a:solidFill>
                <a:srgbClr val="292929"/>
              </a:solidFill>
              <a:effectLst/>
              <a:latin typeface="Calibri (Body)"/>
            </a:endParaRPr>
          </a:p>
          <a:p>
            <a:endParaRPr lang="en-US" dirty="0">
              <a:solidFill>
                <a:srgbClr val="292929"/>
              </a:solidFill>
              <a:latin typeface="Calibri (Body)"/>
            </a:endParaRPr>
          </a:p>
          <a:p>
            <a:endParaRPr lang="en-US" b="0" i="0" dirty="0">
              <a:solidFill>
                <a:srgbClr val="292929"/>
              </a:solidFill>
              <a:effectLst/>
              <a:latin typeface="Calibri (Body)"/>
            </a:endParaRPr>
          </a:p>
          <a:p>
            <a:endParaRPr lang="en-US" dirty="0">
              <a:solidFill>
                <a:srgbClr val="292929"/>
              </a:solidFill>
              <a:latin typeface="Calibri (Body)"/>
            </a:endParaRPr>
          </a:p>
          <a:p>
            <a:endParaRPr lang="en-US" b="0" i="0" dirty="0">
              <a:solidFill>
                <a:srgbClr val="292929"/>
              </a:solidFill>
              <a:effectLst/>
              <a:latin typeface="Calibri (Body)"/>
            </a:endParaRPr>
          </a:p>
          <a:p>
            <a:endParaRPr lang="en-US" dirty="0">
              <a:solidFill>
                <a:srgbClr val="292929"/>
              </a:solidFill>
              <a:latin typeface="Calibri (Body)"/>
            </a:endParaRPr>
          </a:p>
          <a:p>
            <a:endParaRPr lang="en-US" b="0" i="0" dirty="0">
              <a:solidFill>
                <a:srgbClr val="292929"/>
              </a:solidFill>
              <a:effectLst/>
              <a:latin typeface="Calibri (Body)"/>
            </a:endParaRPr>
          </a:p>
          <a:p>
            <a:endParaRPr lang="en-US" b="0" i="0" dirty="0">
              <a:solidFill>
                <a:srgbClr val="292929"/>
              </a:solidFill>
              <a:effectLst/>
              <a:latin typeface="Calibri (Body)"/>
            </a:endParaRPr>
          </a:p>
          <a:p>
            <a:endParaRPr lang="en-US" dirty="0"/>
          </a:p>
        </p:txBody>
      </p:sp>
      <p:pic>
        <p:nvPicPr>
          <p:cNvPr id="4098" name="Picture 2">
            <a:extLst>
              <a:ext uri="{FF2B5EF4-FFF2-40B4-BE49-F238E27FC236}">
                <a16:creationId xmlns:a16="http://schemas.microsoft.com/office/drawing/2014/main" id="{F3996505-0130-4B42-877F-30A4D0938C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1033" y="2565898"/>
            <a:ext cx="59055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259298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lstStyle/>
          <a:p>
            <a:r>
              <a:rPr lang="en-US" dirty="0"/>
              <a:t>All is great then?</a:t>
            </a:r>
            <a:r>
              <a:rPr lang="en-US" baseline="30000" dirty="0"/>
              <a:t>21</a:t>
            </a:r>
          </a:p>
        </p:txBody>
      </p:sp>
      <p:sp>
        <p:nvSpPr>
          <p:cNvPr id="4" name="Content Placeholder 2">
            <a:extLst>
              <a:ext uri="{FF2B5EF4-FFF2-40B4-BE49-F238E27FC236}">
                <a16:creationId xmlns:a16="http://schemas.microsoft.com/office/drawing/2014/main" id="{6FE24293-841F-444D-8DFA-80C2FACA28FF}"/>
              </a:ext>
            </a:extLst>
          </p:cNvPr>
          <p:cNvSpPr>
            <a:spLocks noGrp="1"/>
          </p:cNvSpPr>
          <p:nvPr>
            <p:ph idx="1"/>
          </p:nvPr>
        </p:nvSpPr>
        <p:spPr>
          <a:xfrm>
            <a:off x="335360" y="692696"/>
            <a:ext cx="11617291" cy="5204909"/>
          </a:xfrm>
        </p:spPr>
        <p:txBody>
          <a:bodyPr>
            <a:normAutofit/>
          </a:bodyPr>
          <a:lstStyle/>
          <a:p>
            <a:pPr marL="0" indent="0">
              <a:buNone/>
            </a:pPr>
            <a:endParaRPr lang="en-US" b="0" i="0" dirty="0">
              <a:solidFill>
                <a:srgbClr val="292929"/>
              </a:solidFill>
              <a:effectLst/>
              <a:latin typeface="medium-content-serif-font"/>
            </a:endParaRPr>
          </a:p>
          <a:p>
            <a:pPr marL="0" indent="0">
              <a:buNone/>
            </a:pPr>
            <a:r>
              <a:rPr lang="en-US" b="0" i="0" dirty="0">
                <a:solidFill>
                  <a:srgbClr val="292929"/>
                </a:solidFill>
                <a:effectLst/>
                <a:latin typeface="Calibri (Body)"/>
              </a:rPr>
              <a:t>CNNs are bad at generalizing across scaling, shifts and rotations in images, </a:t>
            </a:r>
            <a:r>
              <a:rPr lang="en-US" dirty="0">
                <a:solidFill>
                  <a:srgbClr val="292929"/>
                </a:solidFill>
                <a:latin typeface="Calibri (Body)"/>
              </a:rPr>
              <a:t>as well as </a:t>
            </a:r>
            <a:r>
              <a:rPr lang="en-US" b="0" i="0" dirty="0">
                <a:solidFill>
                  <a:srgbClr val="292929"/>
                </a:solidFill>
                <a:effectLst/>
                <a:latin typeface="Calibri (Body)"/>
              </a:rPr>
              <a:t>different angles of three-dimensional viewing.</a:t>
            </a:r>
          </a:p>
          <a:p>
            <a:endParaRPr lang="en-US" dirty="0"/>
          </a:p>
        </p:txBody>
      </p:sp>
      <p:pic>
        <p:nvPicPr>
          <p:cNvPr id="5122" name="Picture 2">
            <a:extLst>
              <a:ext uri="{FF2B5EF4-FFF2-40B4-BE49-F238E27FC236}">
                <a16:creationId xmlns:a16="http://schemas.microsoft.com/office/drawing/2014/main" id="{28A75E38-8BF9-4C51-A26D-6CD79FFC9F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0238" y="2386513"/>
            <a:ext cx="6369682" cy="212019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E5F64EBB-FB01-466E-A891-8AE2E3DDE5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8344" y="4592682"/>
            <a:ext cx="6369682" cy="2229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100356"/>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2209800" y="0"/>
            <a:ext cx="8001000" cy="838200"/>
          </a:xfrm>
        </p:spPr>
        <p:txBody>
          <a:bodyPr/>
          <a:lstStyle/>
          <a:p>
            <a:pPr>
              <a:spcBef>
                <a:spcPct val="0"/>
              </a:spcBef>
            </a:pPr>
            <a:r>
              <a:rPr lang="en-US" altLang="en-US" dirty="0"/>
              <a:t>Breaking CNNs</a:t>
            </a:r>
          </a:p>
        </p:txBody>
      </p:sp>
      <p:pic>
        <p:nvPicPr>
          <p:cNvPr id="52227" name="Picture 4" descr="Screen Shot 2015-04-28 at 3.44.30 PM.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914400"/>
            <a:ext cx="8839200"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Rectangle 5"/>
          <p:cNvSpPr>
            <a:spLocks noChangeArrowheads="1"/>
          </p:cNvSpPr>
          <p:nvPr/>
        </p:nvSpPr>
        <p:spPr bwMode="auto">
          <a:xfrm>
            <a:off x="3226464" y="6443246"/>
            <a:ext cx="5739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None/>
              <a:defRPr/>
            </a:pPr>
            <a:r>
              <a:rPr lang="en-US" altLang="en-US" sz="1600" dirty="0">
                <a:solidFill>
                  <a:srgbClr val="000000"/>
                </a:solidFill>
                <a:latin typeface="Arial" panose="020B0604020202020204" pitchFamily="34" charset="0"/>
              </a:rPr>
              <a:t>Intriguing properties of neural networks [</a:t>
            </a:r>
            <a:r>
              <a:rPr lang="en-US" altLang="en-US" sz="1600" dirty="0" err="1">
                <a:solidFill>
                  <a:srgbClr val="000000"/>
                </a:solidFill>
                <a:latin typeface="Arial" panose="020B0604020202020204" pitchFamily="34" charset="0"/>
                <a:hlinkClick r:id="rId3"/>
              </a:rPr>
              <a:t>Szegedy</a:t>
            </a:r>
            <a:r>
              <a:rPr lang="en-US" altLang="en-US" sz="1600" dirty="0">
                <a:solidFill>
                  <a:srgbClr val="000000"/>
                </a:solidFill>
                <a:latin typeface="Arial" panose="020B0604020202020204" pitchFamily="34" charset="0"/>
                <a:hlinkClick r:id="rId3"/>
              </a:rPr>
              <a:t> ICLR 2014</a:t>
            </a:r>
            <a:r>
              <a:rPr lang="en-US" altLang="en-US" sz="1600" dirty="0">
                <a:solidFill>
                  <a:srgbClr val="000000"/>
                </a:solidFill>
                <a:latin typeface="Arial" panose="020B0604020202020204" pitchFamily="34" charset="0"/>
              </a:rPr>
              <a:t>]</a:t>
            </a:r>
          </a:p>
        </p:txBody>
      </p:sp>
      <p:sp>
        <p:nvSpPr>
          <p:cNvPr id="6" name="TextBox 5"/>
          <p:cNvSpPr txBox="1"/>
          <p:nvPr/>
        </p:nvSpPr>
        <p:spPr>
          <a:xfrm>
            <a:off x="1524000" y="6604084"/>
            <a:ext cx="1152880" cy="253916"/>
          </a:xfrm>
          <a:prstGeom prst="rect">
            <a:avLst/>
          </a:prstGeom>
          <a:noFill/>
        </p:spPr>
        <p:txBody>
          <a:bodyPr wrap="none" rtlCol="0">
            <a:spAutoFit/>
          </a:bodyPr>
          <a:lstStyle/>
          <a:p>
            <a:pPr>
              <a:defRPr/>
            </a:pPr>
            <a:r>
              <a:rPr lang="en-US" sz="1050" dirty="0">
                <a:solidFill>
                  <a:srgbClr val="000000"/>
                </a:solidFill>
                <a:latin typeface="Arial"/>
              </a:rPr>
              <a:t>Andrej </a:t>
            </a:r>
            <a:r>
              <a:rPr lang="en-US" sz="1050" dirty="0" err="1">
                <a:solidFill>
                  <a:srgbClr val="000000"/>
                </a:solidFill>
                <a:latin typeface="Arial"/>
              </a:rPr>
              <a:t>Karpathy</a:t>
            </a:r>
            <a:endParaRPr lang="en-US" sz="1050" dirty="0">
              <a:solidFill>
                <a:srgbClr val="000000"/>
              </a:solidFill>
              <a:latin typeface="Arial"/>
            </a:endParaRPr>
          </a:p>
        </p:txBody>
      </p:sp>
    </p:spTree>
    <p:extLst>
      <p:ext uri="{BB962C8B-B14F-4D97-AF65-F5344CB8AC3E}">
        <p14:creationId xmlns:p14="http://schemas.microsoft.com/office/powerpoint/2010/main" val="3250189069"/>
      </p:ext>
    </p:extLst>
  </p:cSld>
  <p:clrMapOvr>
    <a:masterClrMapping/>
  </p:clrMapOvr>
  <p:transition spd="med"/>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2209800" y="0"/>
            <a:ext cx="8001000" cy="838200"/>
          </a:xfrm>
        </p:spPr>
        <p:txBody>
          <a:bodyPr/>
          <a:lstStyle/>
          <a:p>
            <a:pPr>
              <a:spcBef>
                <a:spcPct val="0"/>
              </a:spcBef>
            </a:pPr>
            <a:r>
              <a:rPr lang="en-US" altLang="en-US" dirty="0"/>
              <a:t>Breaking CNNs</a:t>
            </a:r>
          </a:p>
        </p:txBody>
      </p:sp>
      <p:sp>
        <p:nvSpPr>
          <p:cNvPr id="54275" name="Text Placeholder 2"/>
          <p:cNvSpPr>
            <a:spLocks noGrp="1"/>
          </p:cNvSpPr>
          <p:nvPr>
            <p:ph type="body" idx="1"/>
          </p:nvPr>
        </p:nvSpPr>
        <p:spPr/>
        <p:txBody>
          <a:bodyPr/>
          <a:lstStyle/>
          <a:p>
            <a:pPr>
              <a:spcBef>
                <a:spcPct val="0"/>
              </a:spcBef>
              <a:buSzTx/>
            </a:pPr>
            <a:endParaRPr lang="en-US" altLang="en-US"/>
          </a:p>
        </p:txBody>
      </p:sp>
      <p:pic>
        <p:nvPicPr>
          <p:cNvPr id="54276"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9963" y="1600200"/>
            <a:ext cx="77120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697302" y="6334780"/>
            <a:ext cx="6799370" cy="523220"/>
          </a:xfrm>
          <a:prstGeom prst="rect">
            <a:avLst/>
          </a:prstGeom>
        </p:spPr>
        <p:txBody>
          <a:bodyPr wrap="square">
            <a:spAutoFit/>
          </a:bodyPr>
          <a:lstStyle/>
          <a:p>
            <a:pPr algn="ctr">
              <a:defRPr/>
            </a:pPr>
            <a:r>
              <a:rPr lang="en-US" sz="1400" dirty="0">
                <a:solidFill>
                  <a:srgbClr val="000000"/>
                </a:solidFill>
                <a:latin typeface="Arial"/>
              </a:rPr>
              <a:t>Deep Neural Networks are Easily Fooled: High Confidence Predictions for Unrecognizable Images [</a:t>
            </a:r>
            <a:r>
              <a:rPr lang="en-US" sz="1400" dirty="0">
                <a:solidFill>
                  <a:srgbClr val="000000"/>
                </a:solidFill>
                <a:latin typeface="Arial"/>
                <a:hlinkClick r:id="rId3"/>
              </a:rPr>
              <a:t>Nguyen et al. CVPR 2015</a:t>
            </a:r>
            <a:r>
              <a:rPr lang="en-US" sz="1400" dirty="0">
                <a:solidFill>
                  <a:srgbClr val="000000"/>
                </a:solidFill>
                <a:latin typeface="Arial"/>
              </a:rPr>
              <a:t>]</a:t>
            </a:r>
          </a:p>
        </p:txBody>
      </p:sp>
      <p:sp>
        <p:nvSpPr>
          <p:cNvPr id="6" name="TextBox 5"/>
          <p:cNvSpPr txBox="1"/>
          <p:nvPr/>
        </p:nvSpPr>
        <p:spPr>
          <a:xfrm>
            <a:off x="1524001" y="6604084"/>
            <a:ext cx="1019831" cy="253916"/>
          </a:xfrm>
          <a:prstGeom prst="rect">
            <a:avLst/>
          </a:prstGeom>
          <a:noFill/>
        </p:spPr>
        <p:txBody>
          <a:bodyPr wrap="none" rtlCol="0">
            <a:spAutoFit/>
          </a:bodyPr>
          <a:lstStyle/>
          <a:p>
            <a:pPr>
              <a:defRPr/>
            </a:pPr>
            <a:r>
              <a:rPr lang="en-US" sz="1050" dirty="0" err="1">
                <a:solidFill>
                  <a:srgbClr val="000000"/>
                </a:solidFill>
                <a:latin typeface="Arial"/>
              </a:rPr>
              <a:t>Jia</a:t>
            </a:r>
            <a:r>
              <a:rPr lang="en-US" sz="1050" dirty="0">
                <a:solidFill>
                  <a:srgbClr val="000000"/>
                </a:solidFill>
                <a:latin typeface="Arial"/>
              </a:rPr>
              <a:t>-bin Huang</a:t>
            </a:r>
          </a:p>
        </p:txBody>
      </p:sp>
    </p:spTree>
    <p:extLst>
      <p:ext uri="{BB962C8B-B14F-4D97-AF65-F5344CB8AC3E}">
        <p14:creationId xmlns:p14="http://schemas.microsoft.com/office/powerpoint/2010/main" val="3848583505"/>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altLang="en-US" dirty="0"/>
              <a:t>Fooling a linear classifier</a:t>
            </a:r>
          </a:p>
        </p:txBody>
      </p:sp>
      <p:sp>
        <p:nvSpPr>
          <p:cNvPr id="6" name="Content Placeholder 2"/>
          <p:cNvSpPr>
            <a:spLocks noGrp="1"/>
          </p:cNvSpPr>
          <p:nvPr>
            <p:ph idx="1"/>
          </p:nvPr>
        </p:nvSpPr>
        <p:spPr>
          <a:xfrm>
            <a:off x="6734356" y="990601"/>
            <a:ext cx="3933645" cy="5135563"/>
          </a:xfrm>
        </p:spPr>
        <p:txBody>
          <a:bodyPr>
            <a:normAutofit/>
          </a:bodyPr>
          <a:lstStyle/>
          <a:p>
            <a:pPr marL="457200" indent="-457200">
              <a:buNone/>
              <a:defRPr/>
            </a:pPr>
            <a:r>
              <a:rPr lang="en-US" sz="2400" dirty="0"/>
              <a:t>	To fool a linear classifier, add a small multiple of the weight vector to the training example: </a:t>
            </a:r>
          </a:p>
          <a:p>
            <a:pPr marL="457200" indent="-457200">
              <a:buNone/>
              <a:defRPr/>
            </a:pPr>
            <a:r>
              <a:rPr lang="en-US" sz="2400" b="1" dirty="0">
                <a:solidFill>
                  <a:srgbClr val="0000FF"/>
                </a:solidFill>
              </a:rPr>
              <a:t>	x</a:t>
            </a:r>
            <a:r>
              <a:rPr lang="en-US" sz="2400" dirty="0">
                <a:solidFill>
                  <a:srgbClr val="0000FF"/>
                </a:solidFill>
              </a:rPr>
              <a:t> </a:t>
            </a:r>
            <a:r>
              <a:rPr lang="en-US" sz="2400" dirty="0">
                <a:solidFill>
                  <a:srgbClr val="0000FF"/>
                </a:solidFill>
                <a:sym typeface="Wingdings"/>
              </a:rPr>
              <a:t></a:t>
            </a:r>
            <a:r>
              <a:rPr lang="en-US" sz="2400" dirty="0">
                <a:solidFill>
                  <a:srgbClr val="0000FF"/>
                </a:solidFill>
              </a:rPr>
              <a:t> </a:t>
            </a:r>
            <a:r>
              <a:rPr lang="en-US" sz="2400" b="1" dirty="0">
                <a:solidFill>
                  <a:srgbClr val="0000FF"/>
                </a:solidFill>
              </a:rPr>
              <a:t>x</a:t>
            </a:r>
            <a:r>
              <a:rPr lang="en-US" sz="2400" dirty="0">
                <a:solidFill>
                  <a:srgbClr val="0000FF"/>
                </a:solidFill>
              </a:rPr>
              <a:t> + α</a:t>
            </a:r>
            <a:r>
              <a:rPr lang="en-US" sz="600" dirty="0">
                <a:solidFill>
                  <a:srgbClr val="0000FF"/>
                </a:solidFill>
              </a:rPr>
              <a:t> </a:t>
            </a:r>
            <a:r>
              <a:rPr lang="en-US" sz="2400" b="1" dirty="0">
                <a:solidFill>
                  <a:srgbClr val="0000FF"/>
                </a:solidFill>
              </a:rPr>
              <a:t>w</a:t>
            </a:r>
          </a:p>
          <a:p>
            <a:pPr marL="457200" indent="-457200">
              <a:buFont typeface="Arial"/>
              <a:buChar char="•"/>
              <a:defRPr/>
            </a:pPr>
            <a:endParaRPr lang="en-US" sz="2400" dirty="0"/>
          </a:p>
        </p:txBody>
      </p:sp>
      <p:pic>
        <p:nvPicPr>
          <p:cNvPr id="60419" name="Picture 5" descr="Screen Shot 2015-04-28 at 4.48.18 PM.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1996" y="914401"/>
            <a:ext cx="4940163" cy="5168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Rectangle 6"/>
          <p:cNvSpPr>
            <a:spLocks noChangeArrowheads="1"/>
          </p:cNvSpPr>
          <p:nvPr/>
        </p:nvSpPr>
        <p:spPr bwMode="auto">
          <a:xfrm>
            <a:off x="3464941" y="6400801"/>
            <a:ext cx="5245571"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None/>
              <a:defRPr/>
            </a:pPr>
            <a:r>
              <a:rPr lang="en-US" altLang="en-US" sz="1800" dirty="0">
                <a:solidFill>
                  <a:srgbClr val="000000"/>
                </a:solidFill>
                <a:latin typeface="Arial" panose="020B0604020202020204" pitchFamily="34" charset="0"/>
                <a:hlinkClick r:id="rId3"/>
              </a:rPr>
              <a:t>http://</a:t>
            </a:r>
            <a:r>
              <a:rPr lang="en-US" altLang="en-US" sz="1600" dirty="0">
                <a:solidFill>
                  <a:srgbClr val="000000"/>
                </a:solidFill>
                <a:latin typeface="Arial" panose="020B0604020202020204" pitchFamily="34" charset="0"/>
                <a:hlinkClick r:id="rId3"/>
              </a:rPr>
              <a:t>karpathy.github.io/2015/03/30/breaking-convnets</a:t>
            </a:r>
            <a:r>
              <a:rPr lang="en-US" altLang="en-US" sz="1800" dirty="0">
                <a:solidFill>
                  <a:srgbClr val="000000"/>
                </a:solidFill>
                <a:latin typeface="Arial" panose="020B0604020202020204" pitchFamily="34" charset="0"/>
                <a:hlinkClick r:id="rId3"/>
              </a:rPr>
              <a:t>/</a:t>
            </a:r>
            <a:endParaRPr lang="en-US" altLang="en-US" sz="1800" dirty="0">
              <a:solidFill>
                <a:srgbClr val="000000"/>
              </a:solidFill>
              <a:latin typeface="Arial" panose="020B0604020202020204" pitchFamily="34" charset="0"/>
            </a:endParaRPr>
          </a:p>
        </p:txBody>
      </p:sp>
      <p:sp>
        <p:nvSpPr>
          <p:cNvPr id="5" name="TextBox 4"/>
          <p:cNvSpPr txBox="1"/>
          <p:nvPr/>
        </p:nvSpPr>
        <p:spPr>
          <a:xfrm>
            <a:off x="1524001" y="6604084"/>
            <a:ext cx="1019831" cy="253916"/>
          </a:xfrm>
          <a:prstGeom prst="rect">
            <a:avLst/>
          </a:prstGeom>
          <a:noFill/>
        </p:spPr>
        <p:txBody>
          <a:bodyPr wrap="none" rtlCol="0">
            <a:spAutoFit/>
          </a:bodyPr>
          <a:lstStyle/>
          <a:p>
            <a:pPr>
              <a:defRPr/>
            </a:pPr>
            <a:r>
              <a:rPr lang="en-US" sz="1050" dirty="0" err="1">
                <a:solidFill>
                  <a:srgbClr val="000000"/>
                </a:solidFill>
                <a:latin typeface="Arial"/>
              </a:rPr>
              <a:t>Jia</a:t>
            </a:r>
            <a:r>
              <a:rPr lang="en-US" sz="1050" dirty="0">
                <a:solidFill>
                  <a:srgbClr val="000000"/>
                </a:solidFill>
                <a:latin typeface="Arial"/>
              </a:rPr>
              <a:t>-bin Huang</a:t>
            </a:r>
          </a:p>
        </p:txBody>
      </p:sp>
    </p:spTree>
    <p:extLst>
      <p:ext uri="{BB962C8B-B14F-4D97-AF65-F5344CB8AC3E}">
        <p14:creationId xmlns:p14="http://schemas.microsoft.com/office/powerpoint/2010/main" val="589352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Real Convolutional Neural Network</a:t>
            </a:r>
            <a:br>
              <a:rPr lang="en-US" dirty="0"/>
            </a:br>
            <a:r>
              <a:rPr lang="en-US" dirty="0"/>
              <a:t>-- </a:t>
            </a:r>
            <a:r>
              <a:rPr lang="en-US" dirty="0" err="1"/>
              <a:t>AlexNet</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4415" y="1690688"/>
            <a:ext cx="11223625" cy="3666776"/>
          </a:xfrm>
          <a:prstGeom prst="rect">
            <a:avLst/>
          </a:prstGeom>
        </p:spPr>
      </p:pic>
      <p:sp>
        <p:nvSpPr>
          <p:cNvPr id="6" name="Rectangle 5"/>
          <p:cNvSpPr/>
          <p:nvPr/>
        </p:nvSpPr>
        <p:spPr>
          <a:xfrm>
            <a:off x="0" y="6519446"/>
            <a:ext cx="9984606" cy="338554"/>
          </a:xfrm>
          <a:prstGeom prst="rect">
            <a:avLst/>
          </a:prstGeom>
        </p:spPr>
        <p:txBody>
          <a:bodyPr wrap="square">
            <a:spAutoFit/>
          </a:bodyPr>
          <a:lstStyle/>
          <a:p>
            <a:r>
              <a:rPr lang="en-US" sz="1600" dirty="0"/>
              <a:t>Alex </a:t>
            </a:r>
            <a:r>
              <a:rPr lang="en-US" sz="1600" dirty="0" err="1"/>
              <a:t>Krizhevsky</a:t>
            </a:r>
            <a:r>
              <a:rPr lang="en-US" sz="1600" dirty="0"/>
              <a:t> et al., “ImageNet Classification with Deep Convolutional Neural Networks,” NIPS, 2012</a:t>
            </a:r>
          </a:p>
        </p:txBody>
      </p:sp>
      <p:sp>
        <p:nvSpPr>
          <p:cNvPr id="8" name="TextBox 7"/>
          <p:cNvSpPr txBox="1"/>
          <p:nvPr/>
        </p:nvSpPr>
        <p:spPr>
          <a:xfrm>
            <a:off x="577970" y="5357464"/>
            <a:ext cx="1980607" cy="369332"/>
          </a:xfrm>
          <a:prstGeom prst="rect">
            <a:avLst/>
          </a:prstGeom>
          <a:noFill/>
        </p:spPr>
        <p:txBody>
          <a:bodyPr wrap="none" rtlCol="0">
            <a:spAutoFit/>
          </a:bodyPr>
          <a:lstStyle/>
          <a:p>
            <a:r>
              <a:rPr lang="en-US" dirty="0"/>
              <a:t>96 11x11x3 kernels</a:t>
            </a:r>
          </a:p>
        </p:txBody>
      </p:sp>
      <p:sp>
        <p:nvSpPr>
          <p:cNvPr id="10" name="TextBox 9"/>
          <p:cNvSpPr txBox="1"/>
          <p:nvPr/>
        </p:nvSpPr>
        <p:spPr>
          <a:xfrm>
            <a:off x="2886429" y="5357464"/>
            <a:ext cx="1255472" cy="369332"/>
          </a:xfrm>
          <a:prstGeom prst="rect">
            <a:avLst/>
          </a:prstGeom>
          <a:noFill/>
        </p:spPr>
        <p:txBody>
          <a:bodyPr wrap="none" rtlCol="0">
            <a:spAutoFit/>
          </a:bodyPr>
          <a:lstStyle/>
          <a:p>
            <a:r>
              <a:rPr lang="en-US" dirty="0"/>
              <a:t>256 5x5x48</a:t>
            </a:r>
          </a:p>
        </p:txBody>
      </p:sp>
      <p:sp>
        <p:nvSpPr>
          <p:cNvPr id="11" name="TextBox 10"/>
          <p:cNvSpPr txBox="1"/>
          <p:nvPr/>
        </p:nvSpPr>
        <p:spPr>
          <a:xfrm>
            <a:off x="4992757" y="5357464"/>
            <a:ext cx="1372492" cy="369332"/>
          </a:xfrm>
          <a:prstGeom prst="rect">
            <a:avLst/>
          </a:prstGeom>
          <a:noFill/>
        </p:spPr>
        <p:txBody>
          <a:bodyPr wrap="none" rtlCol="0">
            <a:spAutoFit/>
          </a:bodyPr>
          <a:lstStyle/>
          <a:p>
            <a:r>
              <a:rPr lang="en-US" dirty="0"/>
              <a:t>384 3x3x128</a:t>
            </a:r>
          </a:p>
        </p:txBody>
      </p:sp>
      <p:sp>
        <p:nvSpPr>
          <p:cNvPr id="12" name="TextBox 11"/>
          <p:cNvSpPr txBox="1"/>
          <p:nvPr/>
        </p:nvSpPr>
        <p:spPr>
          <a:xfrm>
            <a:off x="7124721" y="5357464"/>
            <a:ext cx="343364" cy="369332"/>
          </a:xfrm>
          <a:prstGeom prst="rect">
            <a:avLst/>
          </a:prstGeom>
          <a:noFill/>
        </p:spPr>
        <p:txBody>
          <a:bodyPr wrap="none" rtlCol="0">
            <a:spAutoFit/>
          </a:bodyPr>
          <a:lstStyle/>
          <a:p>
            <a:r>
              <a:rPr lang="en-US" dirty="0"/>
              <a:t>…</a:t>
            </a:r>
          </a:p>
        </p:txBody>
      </p:sp>
      <p:cxnSp>
        <p:nvCxnSpPr>
          <p:cNvPr id="13" name="Straight Arrow Connector 12"/>
          <p:cNvCxnSpPr/>
          <p:nvPr/>
        </p:nvCxnSpPr>
        <p:spPr>
          <a:xfrm>
            <a:off x="414340" y="5817704"/>
            <a:ext cx="1108830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299161" y="5817704"/>
            <a:ext cx="6277616" cy="400110"/>
          </a:xfrm>
          <a:prstGeom prst="rect">
            <a:avLst/>
          </a:prstGeom>
          <a:noFill/>
        </p:spPr>
        <p:txBody>
          <a:bodyPr wrap="none" rtlCol="0">
            <a:spAutoFit/>
          </a:bodyPr>
          <a:lstStyle/>
          <a:p>
            <a:r>
              <a:rPr lang="en-US" sz="2000" dirty="0"/>
              <a:t>Simplified intuition: Higher order information at later layer</a:t>
            </a:r>
          </a:p>
        </p:txBody>
      </p:sp>
    </p:spTree>
    <p:extLst>
      <p:ext uri="{BB962C8B-B14F-4D97-AF65-F5344CB8AC3E}">
        <p14:creationId xmlns:p14="http://schemas.microsoft.com/office/powerpoint/2010/main" val="8011608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487488" y="584183"/>
            <a:ext cx="8501769" cy="565313"/>
          </a:xfrm>
          <a:prstGeom prst="rect">
            <a:avLst/>
          </a:prstGeom>
        </p:spPr>
        <p:txBody>
          <a:bodyPr vert="horz" wrap="square" lIns="0" tIns="11206" rIns="0" bIns="0" rtlCol="0" anchor="ctr">
            <a:spAutoFit/>
          </a:bodyPr>
          <a:lstStyle/>
          <a:p>
            <a:pPr marL="11206">
              <a:spcBef>
                <a:spcPts val="88"/>
              </a:spcBef>
            </a:pPr>
            <a:r>
              <a:rPr spc="-22" dirty="0"/>
              <a:t>Neural </a:t>
            </a:r>
            <a:r>
              <a:rPr lang="en-US" spc="-18" dirty="0"/>
              <a:t>N</a:t>
            </a:r>
            <a:r>
              <a:rPr spc="-18" dirty="0"/>
              <a:t>et </a:t>
            </a:r>
            <a:r>
              <a:rPr lang="en-US" spc="-18" dirty="0"/>
              <a:t>M</a:t>
            </a:r>
            <a:r>
              <a:rPr spc="-18" dirty="0"/>
              <a:t>atrix</a:t>
            </a:r>
            <a:r>
              <a:rPr spc="-22" dirty="0"/>
              <a:t> </a:t>
            </a:r>
            <a:r>
              <a:rPr lang="en-US" spc="-18" dirty="0"/>
              <a:t>M</a:t>
            </a:r>
            <a:r>
              <a:rPr spc="-18" dirty="0"/>
              <a:t>ultiplication</a:t>
            </a:r>
          </a:p>
        </p:txBody>
      </p:sp>
      <p:sp>
        <p:nvSpPr>
          <p:cNvPr id="5" name="object 5"/>
          <p:cNvSpPr txBox="1"/>
          <p:nvPr/>
        </p:nvSpPr>
        <p:spPr>
          <a:xfrm>
            <a:off x="695400" y="1318708"/>
            <a:ext cx="8829295" cy="669490"/>
          </a:xfrm>
          <a:prstGeom prst="rect">
            <a:avLst/>
          </a:prstGeom>
        </p:spPr>
        <p:txBody>
          <a:bodyPr vert="horz" wrap="square" lIns="0" tIns="28015" rIns="0" bIns="0" rtlCol="0">
            <a:spAutoFit/>
          </a:bodyPr>
          <a:lstStyle/>
          <a:p>
            <a:pPr marL="309859" marR="4483" indent="-299213">
              <a:lnSpc>
                <a:spcPts val="2480"/>
              </a:lnSpc>
              <a:spcBef>
                <a:spcPts val="221"/>
              </a:spcBef>
              <a:buChar char="•"/>
              <a:tabLst>
                <a:tab pos="309859" algn="l"/>
                <a:tab pos="310419" algn="l"/>
              </a:tabLst>
            </a:pPr>
            <a:r>
              <a:rPr sz="2118" spc="-13" dirty="0">
                <a:solidFill>
                  <a:srgbClr val="3333CC"/>
                </a:solidFill>
                <a:latin typeface="Arial"/>
                <a:cs typeface="Arial"/>
              </a:rPr>
              <a:t>Each </a:t>
            </a:r>
            <a:r>
              <a:rPr sz="2118" spc="-9" dirty="0">
                <a:solidFill>
                  <a:srgbClr val="3333CC"/>
                </a:solidFill>
                <a:latin typeface="Arial"/>
                <a:cs typeface="Arial"/>
              </a:rPr>
              <a:t>layer </a:t>
            </a:r>
            <a:r>
              <a:rPr sz="2118" spc="-13" dirty="0">
                <a:solidFill>
                  <a:srgbClr val="3333CC"/>
                </a:solidFill>
                <a:latin typeface="Arial"/>
                <a:cs typeface="Arial"/>
              </a:rPr>
              <a:t>produces values that </a:t>
            </a:r>
            <a:r>
              <a:rPr sz="2118" spc="-9" dirty="0">
                <a:solidFill>
                  <a:srgbClr val="3333CC"/>
                </a:solidFill>
                <a:latin typeface="Arial"/>
                <a:cs typeface="Arial"/>
              </a:rPr>
              <a:t>are </a:t>
            </a:r>
            <a:r>
              <a:rPr sz="2118" spc="-13" dirty="0">
                <a:solidFill>
                  <a:srgbClr val="3333CC"/>
                </a:solidFill>
                <a:latin typeface="Arial"/>
                <a:cs typeface="Arial"/>
              </a:rPr>
              <a:t>obtained </a:t>
            </a:r>
            <a:r>
              <a:rPr sz="2118" spc="-9" dirty="0">
                <a:solidFill>
                  <a:srgbClr val="3333CC"/>
                </a:solidFill>
                <a:latin typeface="Arial"/>
                <a:cs typeface="Arial"/>
              </a:rPr>
              <a:t>from </a:t>
            </a:r>
            <a:r>
              <a:rPr sz="2118" spc="-13" dirty="0">
                <a:solidFill>
                  <a:srgbClr val="3333CC"/>
                </a:solidFill>
                <a:latin typeface="Arial"/>
                <a:cs typeface="Arial"/>
              </a:rPr>
              <a:t>previous  </a:t>
            </a:r>
            <a:r>
              <a:rPr sz="2118" spc="-9" dirty="0">
                <a:solidFill>
                  <a:srgbClr val="3333CC"/>
                </a:solidFill>
                <a:latin typeface="Arial"/>
                <a:cs typeface="Arial"/>
              </a:rPr>
              <a:t>layer by </a:t>
            </a:r>
            <a:r>
              <a:rPr sz="2118" spc="-13" dirty="0">
                <a:solidFill>
                  <a:srgbClr val="3333CC"/>
                </a:solidFill>
                <a:latin typeface="Arial"/>
                <a:cs typeface="Arial"/>
              </a:rPr>
              <a:t>performing </a:t>
            </a:r>
            <a:r>
              <a:rPr sz="2118" dirty="0">
                <a:solidFill>
                  <a:srgbClr val="3333CC"/>
                </a:solidFill>
                <a:latin typeface="Arial"/>
                <a:cs typeface="Arial"/>
              </a:rPr>
              <a:t>a</a:t>
            </a:r>
            <a:r>
              <a:rPr sz="2118" spc="-66" dirty="0">
                <a:solidFill>
                  <a:srgbClr val="3333CC"/>
                </a:solidFill>
                <a:latin typeface="Arial"/>
                <a:cs typeface="Arial"/>
              </a:rPr>
              <a:t> </a:t>
            </a:r>
            <a:r>
              <a:rPr sz="2118" spc="-13" dirty="0">
                <a:solidFill>
                  <a:srgbClr val="3333CC"/>
                </a:solidFill>
                <a:latin typeface="Arial"/>
                <a:cs typeface="Arial"/>
              </a:rPr>
              <a:t>matrix-multiplication</a:t>
            </a:r>
            <a:endParaRPr sz="2118" dirty="0">
              <a:latin typeface="Arial"/>
              <a:cs typeface="Arial"/>
            </a:endParaRPr>
          </a:p>
        </p:txBody>
      </p:sp>
      <p:sp>
        <p:nvSpPr>
          <p:cNvPr id="6" name="object 6"/>
          <p:cNvSpPr txBox="1"/>
          <p:nvPr/>
        </p:nvSpPr>
        <p:spPr>
          <a:xfrm>
            <a:off x="2537828" y="1965561"/>
            <a:ext cx="5204572" cy="1220726"/>
          </a:xfrm>
          <a:prstGeom prst="rect">
            <a:avLst/>
          </a:prstGeom>
        </p:spPr>
        <p:txBody>
          <a:bodyPr vert="horz" wrap="square" lIns="0" tIns="59951" rIns="0" bIns="0" rtlCol="0">
            <a:spAutoFit/>
          </a:bodyPr>
          <a:lstStyle/>
          <a:p>
            <a:pPr marL="294170" indent="-249344">
              <a:spcBef>
                <a:spcPts val="472"/>
              </a:spcBef>
              <a:buClr>
                <a:srgbClr val="3333CC"/>
              </a:buClr>
              <a:buChar char="•"/>
              <a:tabLst>
                <a:tab pos="293610" algn="l"/>
                <a:tab pos="294170" algn="l"/>
              </a:tabLst>
            </a:pPr>
            <a:r>
              <a:rPr sz="1765" spc="-9" dirty="0">
                <a:solidFill>
                  <a:srgbClr val="006600"/>
                </a:solidFill>
                <a:latin typeface="Arial"/>
                <a:cs typeface="Arial"/>
              </a:rPr>
              <a:t>In an </a:t>
            </a:r>
            <a:r>
              <a:rPr sz="1765" spc="-13" dirty="0">
                <a:solidFill>
                  <a:srgbClr val="006600"/>
                </a:solidFill>
                <a:latin typeface="Arial"/>
                <a:cs typeface="Arial"/>
              </a:rPr>
              <a:t>unaugmented</a:t>
            </a:r>
            <a:r>
              <a:rPr sz="1765" spc="-57" dirty="0">
                <a:solidFill>
                  <a:srgbClr val="006600"/>
                </a:solidFill>
                <a:latin typeface="Arial"/>
                <a:cs typeface="Arial"/>
              </a:rPr>
              <a:t> </a:t>
            </a:r>
            <a:r>
              <a:rPr sz="1765" spc="-13" dirty="0">
                <a:solidFill>
                  <a:srgbClr val="006600"/>
                </a:solidFill>
                <a:latin typeface="Arial"/>
                <a:cs typeface="Arial"/>
              </a:rPr>
              <a:t>network</a:t>
            </a:r>
            <a:endParaRPr sz="1765" dirty="0">
              <a:latin typeface="Arial"/>
              <a:cs typeface="Arial"/>
            </a:endParaRPr>
          </a:p>
          <a:p>
            <a:pPr marL="643252" lvl="1" indent="-199475">
              <a:spcBef>
                <a:spcPts val="344"/>
              </a:spcBef>
              <a:buClr>
                <a:srgbClr val="3333CC"/>
              </a:buClr>
              <a:buChar char="•"/>
              <a:tabLst>
                <a:tab pos="642692" algn="l"/>
                <a:tab pos="643252" algn="l"/>
              </a:tabLst>
            </a:pPr>
            <a:r>
              <a:rPr sz="1588" spc="-13" dirty="0">
                <a:solidFill>
                  <a:srgbClr val="660066"/>
                </a:solidFill>
                <a:latin typeface="Arial"/>
                <a:cs typeface="Arial"/>
              </a:rPr>
              <a:t>Hidden </a:t>
            </a:r>
            <a:r>
              <a:rPr sz="1588" spc="-9" dirty="0">
                <a:solidFill>
                  <a:srgbClr val="660066"/>
                </a:solidFill>
                <a:latin typeface="Arial"/>
                <a:cs typeface="Arial"/>
              </a:rPr>
              <a:t>layer </a:t>
            </a:r>
            <a:r>
              <a:rPr sz="1588" spc="-13" dirty="0">
                <a:solidFill>
                  <a:srgbClr val="660066"/>
                </a:solidFill>
                <a:latin typeface="Arial"/>
                <a:cs typeface="Arial"/>
              </a:rPr>
              <a:t>produces values </a:t>
            </a:r>
            <a:r>
              <a:rPr sz="1588" b="1" i="1" dirty="0">
                <a:latin typeface="Times New Roman"/>
                <a:cs typeface="Times New Roman"/>
              </a:rPr>
              <a:t>z </a:t>
            </a:r>
            <a:r>
              <a:rPr sz="1588" i="1" spc="-9" dirty="0">
                <a:latin typeface="Times New Roman"/>
                <a:cs typeface="Times New Roman"/>
              </a:rPr>
              <a:t>=h </a:t>
            </a:r>
            <a:r>
              <a:rPr sz="1588" spc="-9" dirty="0">
                <a:latin typeface="Times New Roman"/>
                <a:cs typeface="Times New Roman"/>
              </a:rPr>
              <a:t>(</a:t>
            </a:r>
            <a:r>
              <a:rPr sz="1588" b="1" i="1" spc="-9" dirty="0">
                <a:latin typeface="Times New Roman"/>
                <a:cs typeface="Times New Roman"/>
              </a:rPr>
              <a:t>W</a:t>
            </a:r>
            <a:r>
              <a:rPr sz="1588" spc="-13" baseline="23148" dirty="0">
                <a:latin typeface="Times New Roman"/>
                <a:cs typeface="Times New Roman"/>
              </a:rPr>
              <a:t>(1)T </a:t>
            </a:r>
            <a:r>
              <a:rPr sz="1588" b="1" i="1" dirty="0">
                <a:latin typeface="Times New Roman"/>
                <a:cs typeface="Times New Roman"/>
              </a:rPr>
              <a:t>x </a:t>
            </a:r>
            <a:r>
              <a:rPr sz="1588" dirty="0">
                <a:latin typeface="Times New Roman"/>
                <a:cs typeface="Times New Roman"/>
              </a:rPr>
              <a:t>+</a:t>
            </a:r>
            <a:r>
              <a:rPr sz="1588" spc="-194" dirty="0">
                <a:latin typeface="Times New Roman"/>
                <a:cs typeface="Times New Roman"/>
              </a:rPr>
              <a:t> </a:t>
            </a:r>
            <a:r>
              <a:rPr sz="1588" b="1" i="1" spc="-9" dirty="0">
                <a:latin typeface="Times New Roman"/>
                <a:cs typeface="Times New Roman"/>
              </a:rPr>
              <a:t>b</a:t>
            </a:r>
            <a:r>
              <a:rPr sz="1588" spc="-13" baseline="23148" dirty="0">
                <a:latin typeface="Times New Roman"/>
                <a:cs typeface="Times New Roman"/>
              </a:rPr>
              <a:t>(1)</a:t>
            </a:r>
            <a:r>
              <a:rPr sz="1588" spc="-9" dirty="0">
                <a:latin typeface="Times New Roman"/>
                <a:cs typeface="Times New Roman"/>
              </a:rPr>
              <a:t>)</a:t>
            </a:r>
            <a:endParaRPr sz="1588" dirty="0">
              <a:latin typeface="Times New Roman"/>
              <a:cs typeface="Times New Roman"/>
            </a:endParaRPr>
          </a:p>
          <a:p>
            <a:pPr marL="643252" lvl="1" indent="-199475">
              <a:spcBef>
                <a:spcPts val="296"/>
              </a:spcBef>
              <a:buClr>
                <a:srgbClr val="3333CC"/>
              </a:buClr>
              <a:buChar char="•"/>
              <a:tabLst>
                <a:tab pos="642692" algn="l"/>
                <a:tab pos="643252" algn="l"/>
              </a:tabLst>
            </a:pPr>
            <a:r>
              <a:rPr sz="1588" spc="-13" dirty="0">
                <a:solidFill>
                  <a:srgbClr val="660066"/>
                </a:solidFill>
                <a:latin typeface="Arial"/>
                <a:cs typeface="Arial"/>
              </a:rPr>
              <a:t>Output </a:t>
            </a:r>
            <a:r>
              <a:rPr sz="1588" spc="-9" dirty="0">
                <a:solidFill>
                  <a:srgbClr val="660066"/>
                </a:solidFill>
                <a:latin typeface="Arial"/>
                <a:cs typeface="Arial"/>
              </a:rPr>
              <a:t>layer </a:t>
            </a:r>
            <a:r>
              <a:rPr sz="1588" spc="-13" dirty="0">
                <a:solidFill>
                  <a:srgbClr val="660066"/>
                </a:solidFill>
                <a:latin typeface="Arial"/>
                <a:cs typeface="Arial"/>
              </a:rPr>
              <a:t>produces values  </a:t>
            </a:r>
            <a:r>
              <a:rPr sz="1588" b="1" i="1" dirty="0">
                <a:latin typeface="Times New Roman"/>
                <a:cs typeface="Times New Roman"/>
              </a:rPr>
              <a:t>y </a:t>
            </a:r>
            <a:r>
              <a:rPr sz="1588" i="1" spc="-13" dirty="0">
                <a:latin typeface="Times New Roman"/>
                <a:cs typeface="Times New Roman"/>
              </a:rPr>
              <a:t>=σ</a:t>
            </a:r>
            <a:r>
              <a:rPr sz="1588" spc="-13" dirty="0">
                <a:latin typeface="Times New Roman"/>
                <a:cs typeface="Times New Roman"/>
              </a:rPr>
              <a:t>(</a:t>
            </a:r>
            <a:r>
              <a:rPr sz="1588" b="1" i="1" spc="-13" dirty="0">
                <a:latin typeface="Times New Roman"/>
                <a:cs typeface="Times New Roman"/>
              </a:rPr>
              <a:t>W</a:t>
            </a:r>
            <a:r>
              <a:rPr sz="1588" spc="-19" baseline="23148" dirty="0">
                <a:latin typeface="Times New Roman"/>
                <a:cs typeface="Times New Roman"/>
              </a:rPr>
              <a:t>(2)T </a:t>
            </a:r>
            <a:r>
              <a:rPr sz="1588" b="1" i="1" dirty="0">
                <a:latin typeface="Times New Roman"/>
                <a:cs typeface="Times New Roman"/>
              </a:rPr>
              <a:t>x </a:t>
            </a:r>
            <a:r>
              <a:rPr sz="1588" dirty="0">
                <a:latin typeface="Times New Roman"/>
                <a:cs typeface="Times New Roman"/>
              </a:rPr>
              <a:t>+</a:t>
            </a:r>
            <a:r>
              <a:rPr sz="1588" spc="-18" dirty="0">
                <a:latin typeface="Times New Roman"/>
                <a:cs typeface="Times New Roman"/>
              </a:rPr>
              <a:t> </a:t>
            </a:r>
            <a:r>
              <a:rPr sz="1588" b="1" i="1" spc="-9" dirty="0">
                <a:latin typeface="Times New Roman"/>
                <a:cs typeface="Times New Roman"/>
              </a:rPr>
              <a:t>b</a:t>
            </a:r>
            <a:r>
              <a:rPr sz="1588" spc="-13" baseline="23148" dirty="0">
                <a:latin typeface="Times New Roman"/>
                <a:cs typeface="Times New Roman"/>
              </a:rPr>
              <a:t>(2)</a:t>
            </a:r>
            <a:r>
              <a:rPr sz="1588" spc="-9" dirty="0">
                <a:latin typeface="Times New Roman"/>
                <a:cs typeface="Times New Roman"/>
              </a:rPr>
              <a:t>)</a:t>
            </a:r>
            <a:endParaRPr sz="1588" dirty="0">
              <a:latin typeface="Times New Roman"/>
              <a:cs typeface="Times New Roman"/>
            </a:endParaRPr>
          </a:p>
          <a:p>
            <a:pPr marL="294170" indent="-249344">
              <a:spcBef>
                <a:spcPts val="397"/>
              </a:spcBef>
              <a:buClr>
                <a:srgbClr val="3333CC"/>
              </a:buClr>
              <a:buChar char="•"/>
              <a:tabLst>
                <a:tab pos="293610" algn="l"/>
                <a:tab pos="294170" algn="l"/>
              </a:tabLst>
            </a:pPr>
            <a:r>
              <a:rPr sz="1765" spc="-13" dirty="0">
                <a:solidFill>
                  <a:srgbClr val="006600"/>
                </a:solidFill>
                <a:latin typeface="Arial"/>
                <a:cs typeface="Arial"/>
              </a:rPr>
              <a:t>Note:</a:t>
            </a:r>
            <a:r>
              <a:rPr sz="1588" b="1" i="1" spc="-13" dirty="0">
                <a:latin typeface="Times New Roman"/>
                <a:cs typeface="Times New Roman"/>
              </a:rPr>
              <a:t>W</a:t>
            </a:r>
            <a:r>
              <a:rPr sz="1588" spc="-19" baseline="23148" dirty="0">
                <a:latin typeface="Times New Roman"/>
                <a:cs typeface="Times New Roman"/>
              </a:rPr>
              <a:t>(1)  </a:t>
            </a:r>
            <a:r>
              <a:rPr sz="1765" spc="-9" dirty="0">
                <a:solidFill>
                  <a:srgbClr val="006600"/>
                </a:solidFill>
                <a:latin typeface="Arial"/>
                <a:cs typeface="Arial"/>
              </a:rPr>
              <a:t>and </a:t>
            </a:r>
            <a:r>
              <a:rPr sz="1588" b="1" i="1" spc="-9" dirty="0">
                <a:latin typeface="Times New Roman"/>
                <a:cs typeface="Times New Roman"/>
              </a:rPr>
              <a:t>W</a:t>
            </a:r>
            <a:r>
              <a:rPr sz="1588" spc="-13" baseline="23148" dirty="0">
                <a:latin typeface="Times New Roman"/>
                <a:cs typeface="Times New Roman"/>
              </a:rPr>
              <a:t>(2)  </a:t>
            </a:r>
            <a:r>
              <a:rPr sz="1765" spc="-9" dirty="0">
                <a:solidFill>
                  <a:srgbClr val="006600"/>
                </a:solidFill>
                <a:latin typeface="Arial"/>
                <a:cs typeface="Arial"/>
              </a:rPr>
              <a:t>are </a:t>
            </a:r>
            <a:r>
              <a:rPr sz="1765" spc="-13" dirty="0">
                <a:solidFill>
                  <a:srgbClr val="006600"/>
                </a:solidFill>
                <a:latin typeface="Arial"/>
                <a:cs typeface="Arial"/>
              </a:rPr>
              <a:t>matrices rather than</a:t>
            </a:r>
            <a:r>
              <a:rPr sz="1765" spc="-265" dirty="0">
                <a:solidFill>
                  <a:srgbClr val="006600"/>
                </a:solidFill>
                <a:latin typeface="Arial"/>
                <a:cs typeface="Arial"/>
              </a:rPr>
              <a:t> </a:t>
            </a:r>
            <a:r>
              <a:rPr sz="1765" spc="-13" dirty="0">
                <a:solidFill>
                  <a:srgbClr val="006600"/>
                </a:solidFill>
                <a:latin typeface="Arial"/>
                <a:cs typeface="Arial"/>
              </a:rPr>
              <a:t>vectors</a:t>
            </a:r>
            <a:endParaRPr sz="1765" dirty="0">
              <a:latin typeface="Arial"/>
              <a:cs typeface="Arial"/>
            </a:endParaRPr>
          </a:p>
        </p:txBody>
      </p:sp>
      <p:sp>
        <p:nvSpPr>
          <p:cNvPr id="7" name="object 7"/>
          <p:cNvSpPr txBox="1"/>
          <p:nvPr/>
        </p:nvSpPr>
        <p:spPr>
          <a:xfrm>
            <a:off x="2970374" y="3224605"/>
            <a:ext cx="2435038" cy="282928"/>
          </a:xfrm>
          <a:prstGeom prst="rect">
            <a:avLst/>
          </a:prstGeom>
        </p:spPr>
        <p:txBody>
          <a:bodyPr vert="horz" wrap="square" lIns="0" tIns="11206" rIns="0" bIns="0" rtlCol="0">
            <a:spAutoFit/>
          </a:bodyPr>
          <a:lstStyle/>
          <a:p>
            <a:pPr marL="210682" indent="-199475">
              <a:spcBef>
                <a:spcPts val="88"/>
              </a:spcBef>
              <a:buClr>
                <a:srgbClr val="3333CC"/>
              </a:buClr>
              <a:buChar char="•"/>
              <a:tabLst>
                <a:tab pos="210122" algn="l"/>
                <a:tab pos="210682" algn="l"/>
              </a:tabLst>
            </a:pPr>
            <a:r>
              <a:rPr sz="1765" spc="-13" dirty="0">
                <a:solidFill>
                  <a:srgbClr val="660066"/>
                </a:solidFill>
                <a:latin typeface="Arial"/>
                <a:cs typeface="Arial"/>
              </a:rPr>
              <a:t>Example </a:t>
            </a:r>
            <a:r>
              <a:rPr sz="1765" spc="-9" dirty="0">
                <a:solidFill>
                  <a:srgbClr val="660066"/>
                </a:solidFill>
                <a:latin typeface="Arial"/>
                <a:cs typeface="Arial"/>
              </a:rPr>
              <a:t>with </a:t>
            </a:r>
            <a:r>
              <a:rPr sz="1588" i="1" spc="-13" dirty="0">
                <a:latin typeface="Times New Roman"/>
                <a:cs typeface="Times New Roman"/>
              </a:rPr>
              <a:t>D</a:t>
            </a:r>
            <a:r>
              <a:rPr sz="1588" spc="-13" dirty="0">
                <a:latin typeface="Times New Roman"/>
                <a:cs typeface="Times New Roman"/>
              </a:rPr>
              <a:t>=3,</a:t>
            </a:r>
            <a:r>
              <a:rPr sz="1588" spc="-71" dirty="0">
                <a:latin typeface="Times New Roman"/>
                <a:cs typeface="Times New Roman"/>
              </a:rPr>
              <a:t> </a:t>
            </a:r>
            <a:r>
              <a:rPr sz="1588" i="1" spc="-18" dirty="0">
                <a:latin typeface="Times New Roman"/>
                <a:cs typeface="Times New Roman"/>
              </a:rPr>
              <a:t>M</a:t>
            </a:r>
            <a:r>
              <a:rPr sz="1588" spc="-18" dirty="0">
                <a:latin typeface="Times New Roman"/>
                <a:cs typeface="Times New Roman"/>
              </a:rPr>
              <a:t>=3</a:t>
            </a:r>
            <a:endParaRPr sz="1588">
              <a:latin typeface="Times New Roman"/>
              <a:cs typeface="Times New Roman"/>
            </a:endParaRPr>
          </a:p>
        </p:txBody>
      </p:sp>
      <p:sp>
        <p:nvSpPr>
          <p:cNvPr id="8" name="object 8"/>
          <p:cNvSpPr txBox="1"/>
          <p:nvPr/>
        </p:nvSpPr>
        <p:spPr>
          <a:xfrm>
            <a:off x="2947963" y="3525819"/>
            <a:ext cx="4347882" cy="282928"/>
          </a:xfrm>
          <a:prstGeom prst="rect">
            <a:avLst/>
          </a:prstGeom>
        </p:spPr>
        <p:txBody>
          <a:bodyPr vert="horz" wrap="square" lIns="0" tIns="11206" rIns="0" bIns="0" rtlCol="0">
            <a:spAutoFit/>
          </a:bodyPr>
          <a:lstStyle/>
          <a:p>
            <a:pPr marL="233095" indent="-199475">
              <a:spcBef>
                <a:spcPts val="88"/>
              </a:spcBef>
              <a:buClr>
                <a:srgbClr val="3333CC"/>
              </a:buClr>
              <a:buChar char="•"/>
              <a:tabLst>
                <a:tab pos="232534" algn="l"/>
                <a:tab pos="233095" algn="l"/>
              </a:tabLst>
            </a:pPr>
            <a:r>
              <a:rPr sz="1765" spc="-13" dirty="0">
                <a:solidFill>
                  <a:srgbClr val="660066"/>
                </a:solidFill>
                <a:latin typeface="Arial"/>
                <a:cs typeface="Arial"/>
              </a:rPr>
              <a:t>We have </a:t>
            </a:r>
            <a:r>
              <a:rPr sz="1765" spc="-9" dirty="0">
                <a:solidFill>
                  <a:srgbClr val="660066"/>
                </a:solidFill>
                <a:latin typeface="Arial"/>
                <a:cs typeface="Arial"/>
              </a:rPr>
              <a:t>two weight </a:t>
            </a:r>
            <a:r>
              <a:rPr sz="1765" spc="-13" dirty="0">
                <a:solidFill>
                  <a:srgbClr val="660066"/>
                </a:solidFill>
                <a:latin typeface="Arial"/>
                <a:cs typeface="Arial"/>
              </a:rPr>
              <a:t>matrices </a:t>
            </a:r>
            <a:r>
              <a:rPr sz="1588" b="1" i="1" spc="-9" dirty="0">
                <a:latin typeface="Times New Roman"/>
                <a:cs typeface="Times New Roman"/>
              </a:rPr>
              <a:t>W</a:t>
            </a:r>
            <a:r>
              <a:rPr sz="1588" b="1" spc="-13" baseline="23148" dirty="0">
                <a:latin typeface="Times New Roman"/>
                <a:cs typeface="Times New Roman"/>
              </a:rPr>
              <a:t>(1) </a:t>
            </a:r>
            <a:r>
              <a:rPr sz="1765" spc="-9" dirty="0">
                <a:solidFill>
                  <a:srgbClr val="660066"/>
                </a:solidFill>
                <a:latin typeface="Arial"/>
                <a:cs typeface="Arial"/>
              </a:rPr>
              <a:t>and</a:t>
            </a:r>
            <a:r>
              <a:rPr sz="1765" spc="-287" dirty="0">
                <a:solidFill>
                  <a:srgbClr val="660066"/>
                </a:solidFill>
                <a:latin typeface="Arial"/>
                <a:cs typeface="Arial"/>
              </a:rPr>
              <a:t> </a:t>
            </a:r>
            <a:r>
              <a:rPr sz="1588" b="1" i="1" spc="-9" dirty="0">
                <a:latin typeface="Times New Roman"/>
                <a:cs typeface="Times New Roman"/>
              </a:rPr>
              <a:t>W</a:t>
            </a:r>
            <a:r>
              <a:rPr sz="1588" spc="-13" baseline="23148" dirty="0">
                <a:latin typeface="Times New Roman"/>
                <a:cs typeface="Times New Roman"/>
              </a:rPr>
              <a:t>(2)</a:t>
            </a:r>
            <a:endParaRPr sz="1588" baseline="23148" dirty="0">
              <a:latin typeface="Times New Roman"/>
              <a:cs typeface="Times New Roman"/>
            </a:endParaRPr>
          </a:p>
        </p:txBody>
      </p:sp>
      <p:sp>
        <p:nvSpPr>
          <p:cNvPr id="9" name="object 9"/>
          <p:cNvSpPr txBox="1"/>
          <p:nvPr/>
        </p:nvSpPr>
        <p:spPr>
          <a:xfrm>
            <a:off x="4701840" y="4710056"/>
            <a:ext cx="1851772" cy="255678"/>
          </a:xfrm>
          <a:prstGeom prst="rect">
            <a:avLst/>
          </a:prstGeom>
        </p:spPr>
        <p:txBody>
          <a:bodyPr vert="horz" wrap="square" lIns="0" tIns="11206" rIns="0" bIns="0" rtlCol="0">
            <a:spAutoFit/>
          </a:bodyPr>
          <a:lstStyle/>
          <a:p>
            <a:pPr marL="11206">
              <a:spcBef>
                <a:spcPts val="88"/>
              </a:spcBef>
            </a:pPr>
            <a:r>
              <a:rPr sz="1588" spc="-13" dirty="0">
                <a:solidFill>
                  <a:srgbClr val="660066"/>
                </a:solidFill>
                <a:latin typeface="Arial"/>
                <a:cs typeface="Arial"/>
              </a:rPr>
              <a:t>Network </a:t>
            </a:r>
            <a:r>
              <a:rPr sz="1588" spc="-9" dirty="0">
                <a:solidFill>
                  <a:srgbClr val="660066"/>
                </a:solidFill>
                <a:latin typeface="Arial"/>
                <a:cs typeface="Arial"/>
              </a:rPr>
              <a:t>layer</a:t>
            </a:r>
            <a:r>
              <a:rPr sz="1588" spc="-53" dirty="0">
                <a:solidFill>
                  <a:srgbClr val="660066"/>
                </a:solidFill>
                <a:latin typeface="Arial"/>
                <a:cs typeface="Arial"/>
              </a:rPr>
              <a:t> </a:t>
            </a:r>
            <a:r>
              <a:rPr sz="1588" spc="-13" dirty="0">
                <a:solidFill>
                  <a:srgbClr val="660066"/>
                </a:solidFill>
                <a:latin typeface="Arial"/>
                <a:cs typeface="Arial"/>
              </a:rPr>
              <a:t>output</a:t>
            </a:r>
            <a:endParaRPr sz="1588">
              <a:latin typeface="Arial"/>
              <a:cs typeface="Arial"/>
            </a:endParaRPr>
          </a:p>
        </p:txBody>
      </p:sp>
      <p:sp>
        <p:nvSpPr>
          <p:cNvPr id="10" name="object 10"/>
          <p:cNvSpPr txBox="1"/>
          <p:nvPr/>
        </p:nvSpPr>
        <p:spPr>
          <a:xfrm>
            <a:off x="7227007" y="4710056"/>
            <a:ext cx="2762250" cy="255678"/>
          </a:xfrm>
          <a:prstGeom prst="rect">
            <a:avLst/>
          </a:prstGeom>
        </p:spPr>
        <p:txBody>
          <a:bodyPr vert="horz" wrap="square" lIns="0" tIns="11206" rIns="0" bIns="0" rtlCol="0">
            <a:spAutoFit/>
          </a:bodyPr>
          <a:lstStyle/>
          <a:p>
            <a:pPr marL="11206">
              <a:spcBef>
                <a:spcPts val="88"/>
              </a:spcBef>
            </a:pPr>
            <a:r>
              <a:rPr sz="1588" spc="-4" dirty="0">
                <a:solidFill>
                  <a:srgbClr val="660066"/>
                </a:solidFill>
                <a:latin typeface="Arial"/>
                <a:cs typeface="Arial"/>
              </a:rPr>
              <a:t>In </a:t>
            </a:r>
            <a:r>
              <a:rPr sz="1588" spc="-9" dirty="0">
                <a:solidFill>
                  <a:srgbClr val="660066"/>
                </a:solidFill>
                <a:latin typeface="Arial"/>
                <a:cs typeface="Arial"/>
              </a:rPr>
              <a:t>matrix multiplication</a:t>
            </a:r>
            <a:r>
              <a:rPr sz="1588" spc="-88" dirty="0">
                <a:solidFill>
                  <a:srgbClr val="660066"/>
                </a:solidFill>
                <a:latin typeface="Arial"/>
                <a:cs typeface="Arial"/>
              </a:rPr>
              <a:t> </a:t>
            </a:r>
            <a:r>
              <a:rPr sz="1588" spc="-13" dirty="0">
                <a:solidFill>
                  <a:srgbClr val="660066"/>
                </a:solidFill>
                <a:latin typeface="Arial"/>
                <a:cs typeface="Arial"/>
              </a:rPr>
              <a:t>notation</a:t>
            </a:r>
            <a:endParaRPr sz="1588">
              <a:latin typeface="Arial"/>
              <a:cs typeface="Arial"/>
            </a:endParaRPr>
          </a:p>
        </p:txBody>
      </p:sp>
      <p:sp>
        <p:nvSpPr>
          <p:cNvPr id="11" name="object 11"/>
          <p:cNvSpPr txBox="1"/>
          <p:nvPr/>
        </p:nvSpPr>
        <p:spPr>
          <a:xfrm>
            <a:off x="2183597" y="4710056"/>
            <a:ext cx="1683684" cy="255678"/>
          </a:xfrm>
          <a:prstGeom prst="rect">
            <a:avLst/>
          </a:prstGeom>
        </p:spPr>
        <p:txBody>
          <a:bodyPr vert="horz" wrap="square" lIns="0" tIns="11206" rIns="0" bIns="0" rtlCol="0">
            <a:spAutoFit/>
          </a:bodyPr>
          <a:lstStyle/>
          <a:p>
            <a:pPr marL="11206">
              <a:spcBef>
                <a:spcPts val="88"/>
              </a:spcBef>
            </a:pPr>
            <a:r>
              <a:rPr sz="1588" spc="-9" dirty="0">
                <a:solidFill>
                  <a:srgbClr val="660066"/>
                </a:solidFill>
                <a:latin typeface="Arial"/>
                <a:cs typeface="Arial"/>
              </a:rPr>
              <a:t>First </a:t>
            </a:r>
            <a:r>
              <a:rPr sz="1588" spc="-13" dirty="0">
                <a:solidFill>
                  <a:srgbClr val="660066"/>
                </a:solidFill>
                <a:latin typeface="Arial"/>
                <a:cs typeface="Arial"/>
              </a:rPr>
              <a:t>Network</a:t>
            </a:r>
            <a:r>
              <a:rPr sz="1588" spc="-71" dirty="0">
                <a:solidFill>
                  <a:srgbClr val="660066"/>
                </a:solidFill>
                <a:latin typeface="Arial"/>
                <a:cs typeface="Arial"/>
              </a:rPr>
              <a:t> </a:t>
            </a:r>
            <a:r>
              <a:rPr sz="1588" spc="-13" dirty="0">
                <a:solidFill>
                  <a:srgbClr val="660066"/>
                </a:solidFill>
                <a:latin typeface="Arial"/>
                <a:cs typeface="Arial"/>
              </a:rPr>
              <a:t>layer</a:t>
            </a:r>
            <a:endParaRPr sz="1588">
              <a:latin typeface="Arial"/>
              <a:cs typeface="Arial"/>
            </a:endParaRPr>
          </a:p>
        </p:txBody>
      </p:sp>
      <p:sp>
        <p:nvSpPr>
          <p:cNvPr id="12" name="object 12"/>
          <p:cNvSpPr txBox="1"/>
          <p:nvPr/>
        </p:nvSpPr>
        <p:spPr>
          <a:xfrm>
            <a:off x="5676751" y="3247016"/>
            <a:ext cx="1059516" cy="255678"/>
          </a:xfrm>
          <a:prstGeom prst="rect">
            <a:avLst/>
          </a:prstGeom>
        </p:spPr>
        <p:txBody>
          <a:bodyPr vert="horz" wrap="square" lIns="0" tIns="11206" rIns="0" bIns="0" rtlCol="0">
            <a:spAutoFit/>
          </a:bodyPr>
          <a:lstStyle/>
          <a:p>
            <a:pPr marL="33619">
              <a:spcBef>
                <a:spcPts val="88"/>
              </a:spcBef>
            </a:pPr>
            <a:r>
              <a:rPr sz="1588" b="1" i="1" spc="-9" dirty="0">
                <a:latin typeface="Times New Roman"/>
                <a:cs typeface="Times New Roman"/>
              </a:rPr>
              <a:t>x</a:t>
            </a:r>
            <a:r>
              <a:rPr sz="1588" spc="-9" dirty="0">
                <a:latin typeface="Times New Roman"/>
                <a:cs typeface="Times New Roman"/>
              </a:rPr>
              <a:t>=[</a:t>
            </a:r>
            <a:r>
              <a:rPr sz="1588" i="1" spc="-9" dirty="0">
                <a:latin typeface="Times New Roman"/>
                <a:cs typeface="Times New Roman"/>
              </a:rPr>
              <a:t>x</a:t>
            </a:r>
            <a:r>
              <a:rPr sz="1588" spc="-13" baseline="-13888" dirty="0">
                <a:latin typeface="Times New Roman"/>
                <a:cs typeface="Times New Roman"/>
              </a:rPr>
              <a:t>1</a:t>
            </a:r>
            <a:r>
              <a:rPr sz="1588" spc="-9" dirty="0">
                <a:latin typeface="Times New Roman"/>
                <a:cs typeface="Times New Roman"/>
              </a:rPr>
              <a:t>,</a:t>
            </a:r>
            <a:r>
              <a:rPr sz="1588" i="1" spc="-9" dirty="0">
                <a:latin typeface="Times New Roman"/>
                <a:cs typeface="Times New Roman"/>
              </a:rPr>
              <a:t>x</a:t>
            </a:r>
            <a:r>
              <a:rPr sz="1588" spc="-13" baseline="-13888" dirty="0">
                <a:latin typeface="Times New Roman"/>
                <a:cs typeface="Times New Roman"/>
              </a:rPr>
              <a:t>2</a:t>
            </a:r>
            <a:r>
              <a:rPr sz="1588" spc="-9" dirty="0">
                <a:latin typeface="Times New Roman"/>
                <a:cs typeface="Times New Roman"/>
              </a:rPr>
              <a:t>,</a:t>
            </a:r>
            <a:r>
              <a:rPr sz="1588" i="1" spc="-9" dirty="0">
                <a:latin typeface="Times New Roman"/>
                <a:cs typeface="Times New Roman"/>
              </a:rPr>
              <a:t>x</a:t>
            </a:r>
            <a:r>
              <a:rPr sz="1588" spc="-13" baseline="-13888" dirty="0">
                <a:latin typeface="Times New Roman"/>
                <a:cs typeface="Times New Roman"/>
              </a:rPr>
              <a:t>3</a:t>
            </a:r>
            <a:r>
              <a:rPr sz="1588" spc="-9" dirty="0">
                <a:latin typeface="Times New Roman"/>
                <a:cs typeface="Times New Roman"/>
              </a:rPr>
              <a:t>]</a:t>
            </a:r>
            <a:r>
              <a:rPr sz="1588" spc="-13" baseline="23148" dirty="0">
                <a:latin typeface="Times New Roman"/>
                <a:cs typeface="Times New Roman"/>
              </a:rPr>
              <a:t>T</a:t>
            </a:r>
            <a:endParaRPr sz="1588" baseline="23148">
              <a:latin typeface="Times New Roman"/>
              <a:cs typeface="Times New Roman"/>
            </a:endParaRPr>
          </a:p>
        </p:txBody>
      </p:sp>
      <p:sp>
        <p:nvSpPr>
          <p:cNvPr id="21" name="object 21"/>
          <p:cNvSpPr txBox="1"/>
          <p:nvPr/>
        </p:nvSpPr>
        <p:spPr>
          <a:xfrm>
            <a:off x="8425179" y="1917550"/>
            <a:ext cx="1399054" cy="201367"/>
          </a:xfrm>
          <a:prstGeom prst="rect">
            <a:avLst/>
          </a:prstGeom>
        </p:spPr>
        <p:txBody>
          <a:bodyPr vert="horz" wrap="square" lIns="0" tIns="11206" rIns="0" bIns="0" rtlCol="0">
            <a:spAutoFit/>
          </a:bodyPr>
          <a:lstStyle/>
          <a:p>
            <a:pPr marL="11206">
              <a:spcBef>
                <a:spcPts val="88"/>
              </a:spcBef>
            </a:pPr>
            <a:r>
              <a:rPr sz="1235" spc="-13" dirty="0">
                <a:solidFill>
                  <a:srgbClr val="660066"/>
                </a:solidFill>
                <a:latin typeface="Arial"/>
                <a:cs typeface="Arial"/>
              </a:rPr>
              <a:t>Augmented</a:t>
            </a:r>
            <a:r>
              <a:rPr sz="1235" spc="-53" dirty="0">
                <a:solidFill>
                  <a:srgbClr val="660066"/>
                </a:solidFill>
                <a:latin typeface="Arial"/>
                <a:cs typeface="Arial"/>
              </a:rPr>
              <a:t> </a:t>
            </a:r>
            <a:r>
              <a:rPr sz="1235" spc="-13" dirty="0">
                <a:solidFill>
                  <a:srgbClr val="660066"/>
                </a:solidFill>
                <a:latin typeface="Arial"/>
                <a:cs typeface="Arial"/>
              </a:rPr>
              <a:t>network</a:t>
            </a:r>
            <a:endParaRPr sz="1235">
              <a:latin typeface="Arial"/>
              <a:cs typeface="Arial"/>
            </a:endParaRPr>
          </a:p>
        </p:txBody>
      </p:sp>
      <p:sp>
        <p:nvSpPr>
          <p:cNvPr id="37" name="object 37"/>
          <p:cNvSpPr/>
          <p:nvPr/>
        </p:nvSpPr>
        <p:spPr>
          <a:xfrm>
            <a:off x="2173074" y="5054854"/>
            <a:ext cx="1928278" cy="1066844"/>
          </a:xfrm>
          <a:prstGeom prst="rect">
            <a:avLst/>
          </a:prstGeom>
          <a:blipFill>
            <a:blip r:embed="rId2" cstate="print"/>
            <a:stretch>
              <a:fillRect/>
            </a:stretch>
          </a:blipFill>
        </p:spPr>
        <p:txBody>
          <a:bodyPr wrap="square" lIns="0" tIns="0" rIns="0" bIns="0" rtlCol="0"/>
          <a:lstStyle/>
          <a:p>
            <a:endParaRPr sz="1588"/>
          </a:p>
        </p:txBody>
      </p:sp>
      <p:sp>
        <p:nvSpPr>
          <p:cNvPr id="38" name="object 38"/>
          <p:cNvSpPr/>
          <p:nvPr/>
        </p:nvSpPr>
        <p:spPr>
          <a:xfrm>
            <a:off x="4433795" y="5233853"/>
            <a:ext cx="2546601" cy="770054"/>
          </a:xfrm>
          <a:prstGeom prst="rect">
            <a:avLst/>
          </a:prstGeom>
          <a:blipFill>
            <a:blip r:embed="rId3" cstate="print"/>
            <a:stretch>
              <a:fillRect/>
            </a:stretch>
          </a:blipFill>
        </p:spPr>
        <p:txBody>
          <a:bodyPr wrap="square" lIns="0" tIns="0" rIns="0" bIns="0" rtlCol="0"/>
          <a:lstStyle/>
          <a:p>
            <a:endParaRPr sz="1588"/>
          </a:p>
        </p:txBody>
      </p:sp>
      <p:sp>
        <p:nvSpPr>
          <p:cNvPr id="39" name="object 39"/>
          <p:cNvSpPr/>
          <p:nvPr/>
        </p:nvSpPr>
        <p:spPr>
          <a:xfrm>
            <a:off x="4429639" y="5153539"/>
            <a:ext cx="2605928" cy="939613"/>
          </a:xfrm>
          <a:custGeom>
            <a:avLst/>
            <a:gdLst/>
            <a:ahLst/>
            <a:cxnLst/>
            <a:rect l="l" t="t" r="r" b="b"/>
            <a:pathLst>
              <a:path w="2953385" h="1064895">
                <a:moveTo>
                  <a:pt x="0" y="0"/>
                </a:moveTo>
                <a:lnTo>
                  <a:pt x="2952909" y="0"/>
                </a:lnTo>
                <a:lnTo>
                  <a:pt x="2952909" y="1064365"/>
                </a:lnTo>
                <a:lnTo>
                  <a:pt x="0" y="1064365"/>
                </a:lnTo>
                <a:lnTo>
                  <a:pt x="0" y="0"/>
                </a:lnTo>
                <a:close/>
              </a:path>
            </a:pathLst>
          </a:custGeom>
          <a:ln w="9419">
            <a:solidFill>
              <a:srgbClr val="000000"/>
            </a:solidFill>
          </a:ln>
        </p:spPr>
        <p:txBody>
          <a:bodyPr wrap="square" lIns="0" tIns="0" rIns="0" bIns="0" rtlCol="0"/>
          <a:lstStyle/>
          <a:p>
            <a:endParaRPr sz="1588"/>
          </a:p>
        </p:txBody>
      </p:sp>
      <p:sp>
        <p:nvSpPr>
          <p:cNvPr id="40" name="object 40"/>
          <p:cNvSpPr/>
          <p:nvPr/>
        </p:nvSpPr>
        <p:spPr>
          <a:xfrm>
            <a:off x="7425764" y="5231618"/>
            <a:ext cx="2335465" cy="804954"/>
          </a:xfrm>
          <a:prstGeom prst="rect">
            <a:avLst/>
          </a:prstGeom>
          <a:blipFill>
            <a:blip r:embed="rId4" cstate="print"/>
            <a:stretch>
              <a:fillRect/>
            </a:stretch>
          </a:blipFill>
        </p:spPr>
        <p:txBody>
          <a:bodyPr wrap="square" lIns="0" tIns="0" rIns="0" bIns="0" rtlCol="0"/>
          <a:lstStyle/>
          <a:p>
            <a:endParaRPr sz="1588"/>
          </a:p>
        </p:txBody>
      </p:sp>
      <p:sp>
        <p:nvSpPr>
          <p:cNvPr id="41" name="object 41"/>
          <p:cNvSpPr/>
          <p:nvPr/>
        </p:nvSpPr>
        <p:spPr>
          <a:xfrm>
            <a:off x="7421610" y="5153539"/>
            <a:ext cx="2425513" cy="945216"/>
          </a:xfrm>
          <a:custGeom>
            <a:avLst/>
            <a:gdLst/>
            <a:ahLst/>
            <a:cxnLst/>
            <a:rect l="l" t="t" r="r" b="b"/>
            <a:pathLst>
              <a:path w="2748915" h="1071245">
                <a:moveTo>
                  <a:pt x="0" y="0"/>
                </a:moveTo>
                <a:lnTo>
                  <a:pt x="2748827" y="0"/>
                </a:lnTo>
                <a:lnTo>
                  <a:pt x="2748827" y="1070645"/>
                </a:lnTo>
                <a:lnTo>
                  <a:pt x="0" y="1070645"/>
                </a:lnTo>
                <a:lnTo>
                  <a:pt x="0" y="0"/>
                </a:lnTo>
                <a:close/>
              </a:path>
            </a:pathLst>
          </a:custGeom>
          <a:ln w="9419">
            <a:solidFill>
              <a:srgbClr val="000000"/>
            </a:solidFill>
          </a:ln>
        </p:spPr>
        <p:txBody>
          <a:bodyPr wrap="square" lIns="0" tIns="0" rIns="0" bIns="0" rtlCol="0"/>
          <a:lstStyle/>
          <a:p>
            <a:endParaRPr sz="1588"/>
          </a:p>
        </p:txBody>
      </p:sp>
      <p:sp>
        <p:nvSpPr>
          <p:cNvPr id="52" name="object 52"/>
          <p:cNvSpPr/>
          <p:nvPr/>
        </p:nvSpPr>
        <p:spPr>
          <a:xfrm>
            <a:off x="8173883" y="2165724"/>
            <a:ext cx="1909316" cy="1574906"/>
          </a:xfrm>
          <a:prstGeom prst="rect">
            <a:avLst/>
          </a:prstGeom>
          <a:blipFill>
            <a:blip r:embed="rId5" cstate="print"/>
            <a:stretch>
              <a:fillRect/>
            </a:stretch>
          </a:blipFill>
        </p:spPr>
        <p:txBody>
          <a:bodyPr wrap="square" lIns="0" tIns="0" rIns="0" bIns="0" rtlCol="0"/>
          <a:lstStyle/>
          <a:p>
            <a:endParaRPr sz="1588"/>
          </a:p>
        </p:txBody>
      </p:sp>
      <p:sp>
        <p:nvSpPr>
          <p:cNvPr id="53" name="object 53"/>
          <p:cNvSpPr/>
          <p:nvPr/>
        </p:nvSpPr>
        <p:spPr>
          <a:xfrm>
            <a:off x="8152980" y="2161568"/>
            <a:ext cx="1932454" cy="0"/>
          </a:xfrm>
          <a:custGeom>
            <a:avLst/>
            <a:gdLst/>
            <a:ahLst/>
            <a:cxnLst/>
            <a:rect l="l" t="t" r="r" b="b"/>
            <a:pathLst>
              <a:path w="2190115">
                <a:moveTo>
                  <a:pt x="0" y="0"/>
                </a:moveTo>
                <a:lnTo>
                  <a:pt x="2189956" y="0"/>
                </a:lnTo>
              </a:path>
            </a:pathLst>
          </a:custGeom>
          <a:ln w="9419">
            <a:solidFill>
              <a:srgbClr val="000000"/>
            </a:solidFill>
          </a:ln>
        </p:spPr>
        <p:txBody>
          <a:bodyPr wrap="square" lIns="0" tIns="0" rIns="0" bIns="0" rtlCol="0"/>
          <a:lstStyle/>
          <a:p>
            <a:endParaRPr sz="1588"/>
          </a:p>
        </p:txBody>
      </p:sp>
      <p:sp>
        <p:nvSpPr>
          <p:cNvPr id="54" name="object 54"/>
          <p:cNvSpPr/>
          <p:nvPr/>
        </p:nvSpPr>
        <p:spPr>
          <a:xfrm>
            <a:off x="8152980" y="2161568"/>
            <a:ext cx="1932454" cy="1587873"/>
          </a:xfrm>
          <a:custGeom>
            <a:avLst/>
            <a:gdLst/>
            <a:ahLst/>
            <a:cxnLst/>
            <a:rect l="l" t="t" r="r" b="b"/>
            <a:pathLst>
              <a:path w="2190115" h="1799589">
                <a:moveTo>
                  <a:pt x="2189956" y="1799060"/>
                </a:moveTo>
                <a:lnTo>
                  <a:pt x="0" y="1799060"/>
                </a:lnTo>
                <a:lnTo>
                  <a:pt x="0" y="0"/>
                </a:lnTo>
              </a:path>
            </a:pathLst>
          </a:custGeom>
          <a:ln w="9419">
            <a:solidFill>
              <a:srgbClr val="000000"/>
            </a:solidFill>
          </a:ln>
        </p:spPr>
        <p:txBody>
          <a:bodyPr wrap="square" lIns="0" tIns="0" rIns="0" bIns="0" rtlCol="0"/>
          <a:lstStyle/>
          <a:p>
            <a:endParaRPr sz="1588"/>
          </a:p>
        </p:txBody>
      </p:sp>
      <p:pic>
        <p:nvPicPr>
          <p:cNvPr id="56" name="Picture 55">
            <a:extLst>
              <a:ext uri="{FF2B5EF4-FFF2-40B4-BE49-F238E27FC236}">
                <a16:creationId xmlns:a16="http://schemas.microsoft.com/office/drawing/2014/main" id="{E3F9C8AC-000E-6D4E-A5A4-0CE5159202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0031" y="3825026"/>
            <a:ext cx="6319684" cy="921621"/>
          </a:xfrm>
          <a:prstGeom prst="rect">
            <a:avLst/>
          </a:prstGeom>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Real Convolutional Neural Network</a:t>
            </a:r>
            <a:br>
              <a:rPr lang="en-US" dirty="0"/>
            </a:br>
            <a:r>
              <a:rPr lang="en-US" dirty="0"/>
              <a:t>-- VGG 16</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2208" y="1929398"/>
            <a:ext cx="7423335" cy="4351338"/>
          </a:xfrm>
          <a:prstGeom prst="rect">
            <a:avLst/>
          </a:prstGeom>
        </p:spPr>
      </p:pic>
      <p:sp>
        <p:nvSpPr>
          <p:cNvPr id="5" name="Rectangle 4"/>
          <p:cNvSpPr/>
          <p:nvPr/>
        </p:nvSpPr>
        <p:spPr>
          <a:xfrm>
            <a:off x="0" y="6519446"/>
            <a:ext cx="11091512" cy="338554"/>
          </a:xfrm>
          <a:prstGeom prst="rect">
            <a:avLst/>
          </a:prstGeom>
        </p:spPr>
        <p:txBody>
          <a:bodyPr wrap="square">
            <a:spAutoFit/>
          </a:bodyPr>
          <a:lstStyle/>
          <a:p>
            <a:r>
              <a:rPr lang="en-US" sz="1600" dirty="0" err="1"/>
              <a:t>Heuritech</a:t>
            </a:r>
            <a:r>
              <a:rPr lang="en-US" sz="1600" dirty="0"/>
              <a:t> blog (https://blog.heuritech.com/2016/02/29/a-brief-report-of-the-heuritech-deep-learning-meetup-5/)</a:t>
            </a:r>
          </a:p>
        </p:txBody>
      </p:sp>
      <p:sp>
        <p:nvSpPr>
          <p:cNvPr id="3" name="Rectangle 2"/>
          <p:cNvSpPr/>
          <p:nvPr/>
        </p:nvSpPr>
        <p:spPr>
          <a:xfrm>
            <a:off x="4229100" y="2372410"/>
            <a:ext cx="6667500" cy="830997"/>
          </a:xfrm>
          <a:prstGeom prst="rect">
            <a:avLst/>
          </a:prstGeom>
          <a:ln w="12700">
            <a:solidFill>
              <a:srgbClr val="000000"/>
            </a:solidFill>
          </a:ln>
        </p:spPr>
        <p:txBody>
          <a:bodyPr wrap="square">
            <a:spAutoFit/>
          </a:bodyPr>
          <a:lstStyle/>
          <a:p>
            <a:r>
              <a:rPr lang="en-US" sz="2400" dirty="0"/>
              <a:t>Contains 138 million weights and </a:t>
            </a:r>
          </a:p>
          <a:p>
            <a:r>
              <a:rPr lang="en-US" sz="2400" dirty="0"/>
              <a:t>15.5G MACs to process one 224 × 224 input image</a:t>
            </a:r>
          </a:p>
        </p:txBody>
      </p:sp>
    </p:spTree>
    <p:extLst>
      <p:ext uri="{BB962C8B-B14F-4D97-AF65-F5344CB8AC3E}">
        <p14:creationId xmlns:p14="http://schemas.microsoft.com/office/powerpoint/2010/main" val="102860954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There are Many, Many Neural Networks</a:t>
            </a:r>
          </a:p>
        </p:txBody>
      </p:sp>
      <p:sp>
        <p:nvSpPr>
          <p:cNvPr id="3" name="Content Placeholder 2"/>
          <p:cNvSpPr>
            <a:spLocks noGrp="1"/>
          </p:cNvSpPr>
          <p:nvPr>
            <p:ph idx="1"/>
          </p:nvPr>
        </p:nvSpPr>
        <p:spPr/>
        <p:txBody>
          <a:bodyPr/>
          <a:lstStyle/>
          <a:p>
            <a:r>
              <a:rPr lang="en-US" dirty="0" err="1"/>
              <a:t>GoogLeNet</a:t>
            </a:r>
            <a:r>
              <a:rPr lang="en-US" dirty="0"/>
              <a:t>, </a:t>
            </a:r>
            <a:r>
              <a:rPr lang="en-US" dirty="0" err="1"/>
              <a:t>ResNet</a:t>
            </a:r>
            <a:r>
              <a:rPr lang="en-US" dirty="0"/>
              <a:t>, YOLO, …</a:t>
            </a:r>
          </a:p>
          <a:p>
            <a:pPr lvl="1"/>
            <a:r>
              <a:rPr lang="en-US" dirty="0"/>
              <a:t>Share common building blocks, but look drastically different</a:t>
            </a:r>
          </a:p>
        </p:txBody>
      </p:sp>
      <p:pic>
        <p:nvPicPr>
          <p:cNvPr id="9220" name="Picture 4" descr="https://qph.fs.quoracdn.net/main-qimg-cf89aa517e5b641dc8e41e7a57bafc2c"/>
          <p:cNvPicPr>
            <a:picLocks noChangeAspect="1" noChangeArrowheads="1"/>
          </p:cNvPicPr>
          <p:nvPr/>
        </p:nvPicPr>
        <p:blipFill rotWithShape="1">
          <a:blip r:embed="rId2">
            <a:extLst>
              <a:ext uri="{28A0092B-C50C-407E-A947-70E740481C1C}">
                <a14:useLocalDpi xmlns:a14="http://schemas.microsoft.com/office/drawing/2010/main" val="0"/>
              </a:ext>
            </a:extLst>
          </a:blip>
          <a:srcRect l="63950"/>
          <a:stretch/>
        </p:blipFill>
        <p:spPr bwMode="auto">
          <a:xfrm rot="16200000">
            <a:off x="3789107" y="1681708"/>
            <a:ext cx="1416224" cy="87855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rot="16200000">
            <a:off x="3797293" y="1442236"/>
            <a:ext cx="2555879" cy="5038734"/>
          </a:xfrm>
          <a:prstGeom prst="rect">
            <a:avLst/>
          </a:prstGeom>
        </p:spPr>
      </p:pic>
      <p:sp>
        <p:nvSpPr>
          <p:cNvPr id="6" name="TextBox 5"/>
          <p:cNvSpPr txBox="1"/>
          <p:nvPr/>
        </p:nvSpPr>
        <p:spPr>
          <a:xfrm>
            <a:off x="7394743" y="4316865"/>
            <a:ext cx="4692823" cy="461665"/>
          </a:xfrm>
          <a:prstGeom prst="rect">
            <a:avLst/>
          </a:prstGeom>
          <a:noFill/>
        </p:spPr>
        <p:txBody>
          <a:bodyPr wrap="none" rtlCol="0">
            <a:spAutoFit/>
          </a:bodyPr>
          <a:lstStyle/>
          <a:p>
            <a:r>
              <a:rPr lang="en-US" sz="2400" dirty="0" err="1"/>
              <a:t>GoogLeNet</a:t>
            </a:r>
            <a:r>
              <a:rPr lang="en-US" sz="2400" dirty="0"/>
              <a:t> (ImageNet 2014 winner)</a:t>
            </a:r>
          </a:p>
        </p:txBody>
      </p:sp>
      <p:sp>
        <p:nvSpPr>
          <p:cNvPr id="8" name="TextBox 7"/>
          <p:cNvSpPr txBox="1"/>
          <p:nvPr/>
        </p:nvSpPr>
        <p:spPr>
          <a:xfrm>
            <a:off x="8863029" y="5875044"/>
            <a:ext cx="3224537" cy="830997"/>
          </a:xfrm>
          <a:prstGeom prst="rect">
            <a:avLst/>
          </a:prstGeom>
          <a:noFill/>
        </p:spPr>
        <p:txBody>
          <a:bodyPr wrap="none" rtlCol="0">
            <a:spAutoFit/>
          </a:bodyPr>
          <a:lstStyle/>
          <a:p>
            <a:r>
              <a:rPr lang="en-US" sz="2400" dirty="0" err="1"/>
              <a:t>ResNet</a:t>
            </a:r>
            <a:r>
              <a:rPr lang="en-US" sz="2400" dirty="0"/>
              <a:t> </a:t>
            </a:r>
          </a:p>
          <a:p>
            <a:r>
              <a:rPr lang="en-US" sz="2400" dirty="0"/>
              <a:t>(ImageNet 2015 winner)</a:t>
            </a:r>
          </a:p>
        </p:txBody>
      </p:sp>
    </p:spTree>
    <p:extLst>
      <p:ext uri="{BB962C8B-B14F-4D97-AF65-F5344CB8AC3E}">
        <p14:creationId xmlns:p14="http://schemas.microsoft.com/office/powerpoint/2010/main" val="3406201584"/>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952625" y="273929"/>
            <a:ext cx="8229600" cy="914400"/>
          </a:xfrm>
        </p:spPr>
        <p:txBody>
          <a:bodyPr>
            <a:normAutofit fontScale="90000"/>
          </a:bodyPr>
          <a:lstStyle/>
          <a:p>
            <a:r>
              <a:rPr lang="en-US" sz="3200" dirty="0"/>
              <a:t>Convolutional Neural Networks </a:t>
            </a:r>
            <a:br>
              <a:rPr lang="en-US" sz="3200" dirty="0"/>
            </a:br>
            <a:r>
              <a:rPr lang="en-US" sz="3200" dirty="0"/>
              <a:t>(CNN, </a:t>
            </a:r>
            <a:r>
              <a:rPr lang="en-US" sz="3200" dirty="0" err="1"/>
              <a:t>ConvNet</a:t>
            </a:r>
            <a:r>
              <a:rPr lang="en-US" sz="3200" dirty="0"/>
              <a:t>, DCN)</a:t>
            </a:r>
            <a:endParaRPr lang="en-US" altLang="en-US" sz="3200" dirty="0"/>
          </a:p>
        </p:txBody>
      </p:sp>
      <p:sp>
        <p:nvSpPr>
          <p:cNvPr id="20483" name="Content Placeholder 2"/>
          <p:cNvSpPr>
            <a:spLocks noGrp="1"/>
          </p:cNvSpPr>
          <p:nvPr>
            <p:ph idx="1"/>
          </p:nvPr>
        </p:nvSpPr>
        <p:spPr>
          <a:xfrm>
            <a:off x="1962150" y="1464489"/>
            <a:ext cx="8229600" cy="5135563"/>
          </a:xfrm>
        </p:spPr>
        <p:txBody>
          <a:bodyPr/>
          <a:lstStyle/>
          <a:p>
            <a:pPr>
              <a:defRPr/>
            </a:pPr>
            <a:r>
              <a:rPr lang="en-US" altLang="en-US" dirty="0"/>
              <a:t>CNN = a multi-layer neural network with</a:t>
            </a:r>
          </a:p>
          <a:p>
            <a:pPr lvl="1">
              <a:defRPr/>
            </a:pPr>
            <a:r>
              <a:rPr lang="en-US" b="1" dirty="0"/>
              <a:t>Local</a:t>
            </a:r>
            <a:r>
              <a:rPr lang="en-US" dirty="0"/>
              <a:t> connectivity:</a:t>
            </a:r>
          </a:p>
          <a:p>
            <a:pPr lvl="2">
              <a:defRPr/>
            </a:pPr>
            <a:r>
              <a:rPr lang="en-US" dirty="0"/>
              <a:t>Neurons in a layer are only connected to a small region of the layer before it </a:t>
            </a:r>
          </a:p>
          <a:p>
            <a:pPr lvl="1">
              <a:defRPr/>
            </a:pPr>
            <a:r>
              <a:rPr lang="en-US" altLang="en-US" b="1" dirty="0"/>
              <a:t>Share</a:t>
            </a:r>
            <a:r>
              <a:rPr lang="en-US" altLang="en-US" dirty="0"/>
              <a:t> </a:t>
            </a:r>
            <a:r>
              <a:rPr lang="en-US" dirty="0"/>
              <a:t>weight parameters across spatial positions:</a:t>
            </a:r>
          </a:p>
          <a:p>
            <a:pPr lvl="2">
              <a:defRPr/>
            </a:pPr>
            <a:r>
              <a:rPr lang="en-US" dirty="0"/>
              <a:t>Learning shift-invariant filter kernels</a:t>
            </a:r>
          </a:p>
          <a:p>
            <a:pPr marL="457200" lvl="1" indent="0">
              <a:buNone/>
              <a:defRPr/>
            </a:pPr>
            <a:endParaRPr lang="en-US" dirty="0"/>
          </a:p>
          <a:p>
            <a:pPr>
              <a:defRPr/>
            </a:pPr>
            <a:endParaRPr lang="en-US" dirty="0"/>
          </a:p>
          <a:p>
            <a:pPr>
              <a:defRPr/>
            </a:pPr>
            <a:endParaRPr lang="en-US" dirty="0"/>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val="0"/>
              </a:ext>
            </a:extLst>
          </a:blip>
          <a:srcRect t="-1"/>
          <a:stretch/>
        </p:blipFill>
        <p:spPr>
          <a:xfrm>
            <a:off x="7008159" y="4267200"/>
            <a:ext cx="3200400" cy="2056692"/>
          </a:xfrm>
          <a:prstGeom prst="rect">
            <a:avLst/>
          </a:prstGeom>
        </p:spPr>
      </p:pic>
      <p:sp>
        <p:nvSpPr>
          <p:cNvPr id="5" name="Rectangle 4"/>
          <p:cNvSpPr/>
          <p:nvPr/>
        </p:nvSpPr>
        <p:spPr>
          <a:xfrm>
            <a:off x="7486225" y="6400801"/>
            <a:ext cx="2244269" cy="307777"/>
          </a:xfrm>
          <a:prstGeom prst="rect">
            <a:avLst/>
          </a:prstGeom>
        </p:spPr>
        <p:txBody>
          <a:bodyPr wrap="none">
            <a:spAutoFit/>
          </a:bodyPr>
          <a:lstStyle/>
          <a:p>
            <a:pPr eaLnBrk="0" fontAlgn="base" hangingPunct="0">
              <a:spcBef>
                <a:spcPct val="0"/>
              </a:spcBef>
              <a:spcAft>
                <a:spcPct val="0"/>
              </a:spcAft>
              <a:defRPr/>
            </a:pPr>
            <a:r>
              <a:rPr lang="en-US" sz="1400" dirty="0">
                <a:solidFill>
                  <a:prstClr val="black"/>
                </a:solidFill>
                <a:latin typeface="Arial" panose="020B0604020202020204" pitchFamily="34" charset="0"/>
                <a:ea typeface="MS PGothic" panose="020B0600070205080204" pitchFamily="34" charset="-128"/>
              </a:rPr>
              <a:t>Image credit: A. </a:t>
            </a:r>
            <a:r>
              <a:rPr lang="en-US" sz="1400" dirty="0" err="1">
                <a:solidFill>
                  <a:prstClr val="black"/>
                </a:solidFill>
                <a:latin typeface="Arial" panose="020B0604020202020204" pitchFamily="34" charset="0"/>
                <a:ea typeface="MS PGothic" panose="020B0600070205080204" pitchFamily="34" charset="-128"/>
              </a:rPr>
              <a:t>Karpathy</a:t>
            </a:r>
            <a:r>
              <a:rPr lang="en-US" sz="1400" dirty="0">
                <a:solidFill>
                  <a:prstClr val="black"/>
                </a:solidFill>
                <a:latin typeface="Arial" panose="020B0604020202020204" pitchFamily="34" charset="0"/>
                <a:ea typeface="MS PGothic" panose="020B0600070205080204" pitchFamily="34" charset="-128"/>
              </a:rPr>
              <a:t> </a:t>
            </a:r>
          </a:p>
        </p:txBody>
      </p:sp>
      <p:sp>
        <p:nvSpPr>
          <p:cNvPr id="6" name="TextBox 5"/>
          <p:cNvSpPr txBox="1"/>
          <p:nvPr/>
        </p:nvSpPr>
        <p:spPr>
          <a:xfrm>
            <a:off x="1524001" y="6590527"/>
            <a:ext cx="7026275" cy="276999"/>
          </a:xfrm>
          <a:prstGeom prst="rect">
            <a:avLst/>
          </a:prstGeom>
          <a:noFill/>
        </p:spPr>
        <p:txBody>
          <a:bodyPr wrap="square" rtlCol="0">
            <a:spAutoFit/>
          </a:bodyPr>
          <a:lstStyle/>
          <a:p>
            <a:pPr eaLnBrk="0" fontAlgn="base" hangingPunct="0">
              <a:spcBef>
                <a:spcPct val="0"/>
              </a:spcBef>
              <a:spcAft>
                <a:spcPct val="0"/>
              </a:spcAft>
              <a:defRPr/>
            </a:pPr>
            <a:r>
              <a:rPr lang="en-US" altLang="en-US" sz="1200" dirty="0" err="1">
                <a:solidFill>
                  <a:prstClr val="black"/>
                </a:solidFill>
                <a:latin typeface="Arial" panose="020B0604020202020204" pitchFamily="34" charset="0"/>
                <a:ea typeface="MS PGothic" panose="020B0600070205080204" pitchFamily="34" charset="-128"/>
              </a:rPr>
              <a:t>Jia</a:t>
            </a:r>
            <a:r>
              <a:rPr lang="en-US" altLang="en-US" sz="1200" dirty="0">
                <a:solidFill>
                  <a:prstClr val="black"/>
                </a:solidFill>
                <a:latin typeface="Arial" panose="020B0604020202020204" pitchFamily="34" charset="0"/>
                <a:ea typeface="MS PGothic" panose="020B0600070205080204" pitchFamily="34" charset="-128"/>
              </a:rPr>
              <a:t>-Bin Huang and Derek </a:t>
            </a:r>
            <a:r>
              <a:rPr lang="en-US" altLang="en-US" sz="1200" dirty="0" err="1">
                <a:solidFill>
                  <a:prstClr val="black"/>
                </a:solidFill>
                <a:latin typeface="Arial" panose="020B0604020202020204" pitchFamily="34" charset="0"/>
                <a:ea typeface="MS PGothic" panose="020B0600070205080204" pitchFamily="34" charset="-128"/>
              </a:rPr>
              <a:t>Hoiem</a:t>
            </a:r>
            <a:r>
              <a:rPr lang="en-US" altLang="en-US" sz="1200" dirty="0">
                <a:solidFill>
                  <a:prstClr val="black"/>
                </a:solidFill>
                <a:latin typeface="Arial" panose="020B0604020202020204" pitchFamily="34" charset="0"/>
                <a:ea typeface="MS PGothic" panose="020B0600070205080204" pitchFamily="34" charset="-128"/>
              </a:rPr>
              <a:t>, UIUC</a:t>
            </a:r>
          </a:p>
        </p:txBody>
      </p:sp>
    </p:spTree>
    <p:extLst>
      <p:ext uri="{BB962C8B-B14F-4D97-AF65-F5344CB8AC3E}">
        <p14:creationId xmlns:p14="http://schemas.microsoft.com/office/powerpoint/2010/main" val="224407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8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8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48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normAutofit/>
          </a:bodyPr>
          <a:lstStyle/>
          <a:p>
            <a:r>
              <a:rPr lang="en-US" altLang="en-US" dirty="0" err="1"/>
              <a:t>LeNet</a:t>
            </a:r>
            <a:r>
              <a:rPr lang="en-US" altLang="en-US" dirty="0"/>
              <a:t> [LeCun et al. 1998]</a:t>
            </a:r>
          </a:p>
        </p:txBody>
      </p:sp>
      <p:sp>
        <p:nvSpPr>
          <p:cNvPr id="2" name="Rectangle 1"/>
          <p:cNvSpPr/>
          <p:nvPr/>
        </p:nvSpPr>
        <p:spPr>
          <a:xfrm>
            <a:off x="1291776" y="5539177"/>
            <a:ext cx="4800600" cy="584775"/>
          </a:xfrm>
          <a:prstGeom prst="rect">
            <a:avLst/>
          </a:prstGeom>
        </p:spPr>
        <p:txBody>
          <a:bodyPr wrap="square">
            <a:spAutoFit/>
          </a:bodyPr>
          <a:lstStyle/>
          <a:p>
            <a:pPr eaLnBrk="0" fontAlgn="base" hangingPunct="0">
              <a:spcBef>
                <a:spcPct val="0"/>
              </a:spcBef>
              <a:spcAft>
                <a:spcPct val="0"/>
              </a:spcAft>
              <a:defRPr/>
            </a:pPr>
            <a:r>
              <a:rPr lang="en-US" sz="1600" dirty="0">
                <a:solidFill>
                  <a:prstClr val="black"/>
                </a:solidFill>
                <a:latin typeface="Calibri"/>
                <a:ea typeface="MS PGothic" panose="020B0600070205080204" pitchFamily="34" charset="-128"/>
              </a:rPr>
              <a:t>Gradient-based learning applied to document recognition [</a:t>
            </a:r>
            <a:r>
              <a:rPr lang="en-US" sz="1600" dirty="0">
                <a:solidFill>
                  <a:prstClr val="black"/>
                </a:solidFill>
                <a:latin typeface="Calibri"/>
                <a:ea typeface="MS PGothic" panose="020B0600070205080204" pitchFamily="34" charset="-128"/>
                <a:hlinkClick r:id="rId4"/>
              </a:rPr>
              <a:t>LeCun, </a:t>
            </a:r>
            <a:r>
              <a:rPr lang="en-US" sz="1600" dirty="0" err="1">
                <a:solidFill>
                  <a:prstClr val="black"/>
                </a:solidFill>
                <a:latin typeface="Calibri"/>
                <a:ea typeface="MS PGothic" panose="020B0600070205080204" pitchFamily="34" charset="-128"/>
                <a:hlinkClick r:id="rId4"/>
              </a:rPr>
              <a:t>Bottou</a:t>
            </a:r>
            <a:r>
              <a:rPr lang="en-US" sz="1600" dirty="0">
                <a:solidFill>
                  <a:prstClr val="black"/>
                </a:solidFill>
                <a:latin typeface="Calibri"/>
                <a:ea typeface="MS PGothic" panose="020B0600070205080204" pitchFamily="34" charset="-128"/>
                <a:hlinkClick r:id="rId4"/>
              </a:rPr>
              <a:t>, </a:t>
            </a:r>
            <a:r>
              <a:rPr lang="en-US" sz="1600" dirty="0" err="1">
                <a:solidFill>
                  <a:prstClr val="black"/>
                </a:solidFill>
                <a:latin typeface="Calibri"/>
                <a:ea typeface="MS PGothic" panose="020B0600070205080204" pitchFamily="34" charset="-128"/>
                <a:hlinkClick r:id="rId4"/>
              </a:rPr>
              <a:t>Bengio</a:t>
            </a:r>
            <a:r>
              <a:rPr lang="en-US" sz="1600" dirty="0">
                <a:solidFill>
                  <a:prstClr val="black"/>
                </a:solidFill>
                <a:latin typeface="Calibri"/>
                <a:ea typeface="MS PGothic" panose="020B0600070205080204" pitchFamily="34" charset="-128"/>
                <a:hlinkClick r:id="rId4"/>
              </a:rPr>
              <a:t>, </a:t>
            </a:r>
            <a:r>
              <a:rPr lang="en-US" sz="1600" dirty="0" err="1">
                <a:solidFill>
                  <a:prstClr val="black"/>
                </a:solidFill>
                <a:latin typeface="Calibri"/>
                <a:ea typeface="MS PGothic" panose="020B0600070205080204" pitchFamily="34" charset="-128"/>
                <a:hlinkClick r:id="rId4"/>
              </a:rPr>
              <a:t>Haffner</a:t>
            </a:r>
            <a:r>
              <a:rPr lang="en-US" sz="1600" dirty="0">
                <a:solidFill>
                  <a:prstClr val="black"/>
                </a:solidFill>
                <a:latin typeface="Calibri"/>
                <a:ea typeface="MS PGothic" panose="020B0600070205080204" pitchFamily="34" charset="-128"/>
                <a:hlinkClick r:id="rId4"/>
              </a:rPr>
              <a:t> 1998</a:t>
            </a:r>
            <a:r>
              <a:rPr lang="en-US" sz="1600" dirty="0">
                <a:solidFill>
                  <a:prstClr val="black"/>
                </a:solidFill>
                <a:latin typeface="Calibri"/>
                <a:ea typeface="MS PGothic" panose="020B0600070205080204" pitchFamily="34" charset="-128"/>
              </a:rPr>
              <a:t>]</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800" y="932329"/>
            <a:ext cx="8527152" cy="2429470"/>
          </a:xfrm>
          <a:prstGeom prst="rect">
            <a:avLst/>
          </a:prstGeom>
        </p:spPr>
      </p:pic>
      <p:sp>
        <p:nvSpPr>
          <p:cNvPr id="4" name="Rectangle 3"/>
          <p:cNvSpPr/>
          <p:nvPr/>
        </p:nvSpPr>
        <p:spPr>
          <a:xfrm>
            <a:off x="7140405" y="6324600"/>
            <a:ext cx="2108269" cy="369332"/>
          </a:xfrm>
          <a:prstGeom prst="rect">
            <a:avLst/>
          </a:prstGeom>
        </p:spPr>
        <p:txBody>
          <a:bodyPr wrap="none">
            <a:spAutoFit/>
          </a:bodyPr>
          <a:lstStyle/>
          <a:p>
            <a:pPr eaLnBrk="0" fontAlgn="base" hangingPunct="0">
              <a:spcBef>
                <a:spcPct val="0"/>
              </a:spcBef>
              <a:spcAft>
                <a:spcPct val="0"/>
              </a:spcAft>
              <a:defRPr/>
            </a:pPr>
            <a:r>
              <a:rPr lang="en-US" dirty="0">
                <a:solidFill>
                  <a:srgbClr val="000000"/>
                </a:solidFill>
                <a:latin typeface="arial" panose="020B0604020202020204" pitchFamily="34" charset="0"/>
                <a:ea typeface="MS PGothic" panose="020B0600070205080204" pitchFamily="34" charset="-128"/>
              </a:rPr>
              <a:t>LeNet-1 from 1993</a:t>
            </a:r>
            <a:endParaRPr lang="en-US" dirty="0">
              <a:solidFill>
                <a:prstClr val="black"/>
              </a:solidFill>
              <a:latin typeface="Arial" panose="020B0604020202020204" pitchFamily="34" charset="0"/>
              <a:ea typeface="MS PGothic" panose="020B0600070205080204" pitchFamily="34" charset="-128"/>
            </a:endParaRPr>
          </a:p>
        </p:txBody>
      </p:sp>
      <p:pic>
        <p:nvPicPr>
          <p:cNvPr id="7" name="Convolutional Network Demo from 1993">
            <a:hlinkClick r:id="" action="ppaction://media"/>
          </p:cNvPr>
          <p:cNvPicPr>
            <a:picLocks noGrp="1" noChangeAspect="1"/>
          </p:cNvPicPr>
          <p:nvPr>
            <p:ph idx="1"/>
            <a:videoFile r:link="rId1"/>
            <p:extLst>
              <p:ext uri="{DAA4B4D4-6D71-4841-9C94-3DE7FCFB9230}">
                <p14:media xmlns:p14="http://schemas.microsoft.com/office/powerpoint/2010/main" r:embed="rId2">
                  <p14:trim st="1552"/>
                </p14:media>
              </p:ext>
            </p:extLst>
          </p:nvPr>
        </p:nvPicPr>
        <p:blipFill>
          <a:blip r:embed="rId6"/>
          <a:stretch>
            <a:fillRect/>
          </a:stretch>
        </p:blipFill>
        <p:spPr>
          <a:xfrm>
            <a:off x="6213338" y="3410272"/>
            <a:ext cx="3962400" cy="2911280"/>
          </a:xfrm>
        </p:spPr>
      </p:pic>
      <p:sp>
        <p:nvSpPr>
          <p:cNvPr id="8" name="TextBox 7"/>
          <p:cNvSpPr txBox="1"/>
          <p:nvPr/>
        </p:nvSpPr>
        <p:spPr>
          <a:xfrm>
            <a:off x="1318171" y="6232267"/>
            <a:ext cx="7026275" cy="276999"/>
          </a:xfrm>
          <a:prstGeom prst="rect">
            <a:avLst/>
          </a:prstGeom>
          <a:noFill/>
        </p:spPr>
        <p:txBody>
          <a:bodyPr wrap="square" rtlCol="0">
            <a:spAutoFit/>
          </a:bodyPr>
          <a:lstStyle/>
          <a:p>
            <a:pPr eaLnBrk="0" fontAlgn="base" hangingPunct="0">
              <a:spcBef>
                <a:spcPct val="0"/>
              </a:spcBef>
              <a:spcAft>
                <a:spcPct val="0"/>
              </a:spcAft>
              <a:defRPr/>
            </a:pPr>
            <a:r>
              <a:rPr lang="en-US" altLang="en-US" sz="1200" dirty="0" err="1">
                <a:solidFill>
                  <a:prstClr val="black"/>
                </a:solidFill>
                <a:latin typeface="Arial" panose="020B0604020202020204" pitchFamily="34" charset="0"/>
                <a:ea typeface="MS PGothic" panose="020B0600070205080204" pitchFamily="34" charset="-128"/>
              </a:rPr>
              <a:t>Jia</a:t>
            </a:r>
            <a:r>
              <a:rPr lang="en-US" altLang="en-US" sz="1200" dirty="0">
                <a:solidFill>
                  <a:prstClr val="black"/>
                </a:solidFill>
                <a:latin typeface="Arial" panose="020B0604020202020204" pitchFamily="34" charset="0"/>
                <a:ea typeface="MS PGothic" panose="020B0600070205080204" pitchFamily="34" charset="-128"/>
              </a:rPr>
              <a:t>-Bin Huang and Derek </a:t>
            </a:r>
            <a:r>
              <a:rPr lang="en-US" altLang="en-US" sz="1200" dirty="0" err="1">
                <a:solidFill>
                  <a:prstClr val="black"/>
                </a:solidFill>
                <a:latin typeface="Arial" panose="020B0604020202020204" pitchFamily="34" charset="0"/>
                <a:ea typeface="MS PGothic" panose="020B0600070205080204" pitchFamily="34" charset="-128"/>
              </a:rPr>
              <a:t>Hoiem</a:t>
            </a:r>
            <a:r>
              <a:rPr lang="en-US" altLang="en-US" sz="1200" dirty="0">
                <a:solidFill>
                  <a:prstClr val="black"/>
                </a:solidFill>
                <a:latin typeface="Arial" panose="020B0604020202020204" pitchFamily="34" charset="0"/>
                <a:ea typeface="MS PGothic" panose="020B0600070205080204" pitchFamily="34" charset="-128"/>
              </a:rPr>
              <a:t>, UIUC</a:t>
            </a:r>
          </a:p>
        </p:txBody>
      </p:sp>
    </p:spTree>
    <p:extLst>
      <p:ext uri="{BB962C8B-B14F-4D97-AF65-F5344CB8AC3E}">
        <p14:creationId xmlns:p14="http://schemas.microsoft.com/office/powerpoint/2010/main" val="3691607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65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GG16”的图片搜索结果">
            <a:extLst>
              <a:ext uri="{FF2B5EF4-FFF2-40B4-BE49-F238E27FC236}">
                <a16:creationId xmlns:a16="http://schemas.microsoft.com/office/drawing/2014/main" id="{6E54833A-D183-4710-94D8-A65C088C8B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05586" y="2327469"/>
            <a:ext cx="5473900" cy="1515479"/>
          </a:xfrm>
          <a:prstGeom prst="rect">
            <a:avLst/>
          </a:prstGeom>
          <a:noFill/>
          <a:extLst>
            <a:ext uri="{909E8E84-426E-40dd-AFC4-6F175D3DCCD1}">
              <a14:hiddenFill xmlns="" xmlns:a14="http://schemas.microsoft.com/office/drawing/2010/main">
                <a:solidFill>
                  <a:srgbClr val="FFFFFF"/>
                </a:solidFill>
              </a14:hiddenFill>
            </a:ext>
          </a:extLst>
        </p:spPr>
      </p:pic>
      <p:pic>
        <p:nvPicPr>
          <p:cNvPr id="3076" name="Picture 4" descr="“GooleNet”的图片搜索结果">
            <a:extLst>
              <a:ext uri="{FF2B5EF4-FFF2-40B4-BE49-F238E27FC236}">
                <a16:creationId xmlns:a16="http://schemas.microsoft.com/office/drawing/2014/main" id="{E5FE6336-1D67-49D6-AE36-CAF5E493E7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2679" y="415232"/>
            <a:ext cx="1468834" cy="5339953"/>
          </a:xfrm>
          <a:prstGeom prst="rect">
            <a:avLst/>
          </a:prstGeom>
          <a:noFill/>
          <a:extLst>
            <a:ext uri="{909E8E84-426E-40dd-AFC4-6F175D3DCCD1}">
              <a14:hiddenFill xmlns="" xmlns:a14="http://schemas.microsoft.com/office/drawing/2010/main">
                <a:solidFill>
                  <a:srgbClr val="FFFFFF"/>
                </a:solidFill>
              </a14:hiddenFill>
            </a:ext>
          </a:extLst>
        </p:spPr>
      </p:pic>
      <p:pic>
        <p:nvPicPr>
          <p:cNvPr id="3078" name="Picture 6" descr="“Resnet”的图片搜索结果">
            <a:extLst>
              <a:ext uri="{FF2B5EF4-FFF2-40B4-BE49-F238E27FC236}">
                <a16:creationId xmlns:a16="http://schemas.microsoft.com/office/drawing/2014/main" id="{FC0F8616-6CC7-48AF-974E-E5A60551BEB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6286537" y="2136621"/>
            <a:ext cx="5473901" cy="1779145"/>
          </a:xfrm>
          <a:prstGeom prst="rect">
            <a:avLst/>
          </a:prstGeom>
          <a:noFill/>
          <a:extLst>
            <a:ext uri="{909E8E84-426E-40dd-AFC4-6F175D3DCCD1}">
              <a14:hiddenFill xmlns="" xmlns:a14="http://schemas.microsoft.com/office/drawing/2010/main">
                <a:solidFill>
                  <a:srgbClr val="FFFFFF"/>
                </a:solidFill>
              </a14:hiddenFill>
            </a:ext>
          </a:extLst>
        </p:spPr>
      </p:pic>
      <p:sp>
        <p:nvSpPr>
          <p:cNvPr id="4" name="文本框 3">
            <a:extLst>
              <a:ext uri="{FF2B5EF4-FFF2-40B4-BE49-F238E27FC236}">
                <a16:creationId xmlns:a16="http://schemas.microsoft.com/office/drawing/2014/main" id="{18824667-1BD1-4C88-B1E8-6B2C87C9B342}"/>
              </a:ext>
            </a:extLst>
          </p:cNvPr>
          <p:cNvSpPr txBox="1"/>
          <p:nvPr/>
        </p:nvSpPr>
        <p:spPr>
          <a:xfrm>
            <a:off x="2509725" y="6236967"/>
            <a:ext cx="865623" cy="331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algn="ctr" defTabSz="410751" hangingPunct="0"/>
            <a:r>
              <a:rPr lang="en-US" altLang="zh-CN" sz="1687" b="1" dirty="0">
                <a:solidFill>
                  <a:srgbClr val="000000"/>
                </a:solidFill>
                <a:latin typeface="Helvetica Neue"/>
                <a:ea typeface="Helvetica Neue"/>
                <a:cs typeface="Helvetica Neue"/>
                <a:sym typeface="Helvetica Neue"/>
              </a:rPr>
              <a:t>VGG-16</a:t>
            </a:r>
            <a:endParaRPr lang="zh-CN" altLang="en-US" sz="1687" b="1" dirty="0">
              <a:solidFill>
                <a:srgbClr val="000000"/>
              </a:solidFill>
              <a:latin typeface="Helvetica Neue"/>
              <a:ea typeface="Helvetica Neue"/>
              <a:cs typeface="Helvetica Neue"/>
              <a:sym typeface="Helvetica Neue"/>
            </a:endParaRPr>
          </a:p>
        </p:txBody>
      </p:sp>
      <p:sp>
        <p:nvSpPr>
          <p:cNvPr id="6" name="文本框 5">
            <a:extLst>
              <a:ext uri="{FF2B5EF4-FFF2-40B4-BE49-F238E27FC236}">
                <a16:creationId xmlns:a16="http://schemas.microsoft.com/office/drawing/2014/main" id="{8CA5A864-9293-490F-90DD-FA23E7948819}"/>
              </a:ext>
            </a:extLst>
          </p:cNvPr>
          <p:cNvSpPr txBox="1"/>
          <p:nvPr/>
        </p:nvSpPr>
        <p:spPr>
          <a:xfrm>
            <a:off x="5328047" y="6270679"/>
            <a:ext cx="1323466" cy="331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r>
              <a:rPr lang="en-US" altLang="zh-CN" sz="1687" b="1" dirty="0" err="1">
                <a:solidFill>
                  <a:srgbClr val="000000"/>
                </a:solidFill>
                <a:latin typeface="Helvetica Neue"/>
                <a:ea typeface="Helvetica Neue"/>
                <a:cs typeface="Helvetica Neue"/>
                <a:sym typeface="Helvetica Neue"/>
              </a:rPr>
              <a:t>GoogleNet</a:t>
            </a:r>
            <a:endParaRPr lang="zh-CN" altLang="en-US" sz="1687" b="1" dirty="0">
              <a:solidFill>
                <a:srgbClr val="000000"/>
              </a:solidFill>
              <a:latin typeface="Helvetica Neue"/>
              <a:ea typeface="Helvetica Neue"/>
              <a:cs typeface="Helvetica Neue"/>
              <a:sym typeface="Helvetica Neue"/>
            </a:endParaRPr>
          </a:p>
        </p:txBody>
      </p:sp>
      <p:sp>
        <p:nvSpPr>
          <p:cNvPr id="7" name="文本框 6">
            <a:extLst>
              <a:ext uri="{FF2B5EF4-FFF2-40B4-BE49-F238E27FC236}">
                <a16:creationId xmlns:a16="http://schemas.microsoft.com/office/drawing/2014/main" id="{60B2008A-CAA1-4E25-A5BB-2BF61E4EF894}"/>
              </a:ext>
            </a:extLst>
          </p:cNvPr>
          <p:cNvSpPr txBox="1"/>
          <p:nvPr/>
        </p:nvSpPr>
        <p:spPr>
          <a:xfrm>
            <a:off x="8483028" y="6301221"/>
            <a:ext cx="815930" cy="331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algn="ctr" defTabSz="410751" hangingPunct="0"/>
            <a:r>
              <a:rPr lang="en-US" altLang="zh-CN" sz="1687" b="1" dirty="0" err="1">
                <a:solidFill>
                  <a:srgbClr val="000000"/>
                </a:solidFill>
                <a:latin typeface="Helvetica Neue"/>
                <a:ea typeface="Helvetica Neue"/>
                <a:cs typeface="Helvetica Neue"/>
                <a:sym typeface="Helvetica Neue"/>
              </a:rPr>
              <a:t>ResNet</a:t>
            </a:r>
            <a:endParaRPr lang="zh-CN" altLang="en-US" sz="1687" b="1" dirty="0">
              <a:solidFill>
                <a:srgbClr val="000000"/>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736059135"/>
      </p:ext>
    </p:extLst>
  </p:cSld>
  <p:clrMapOvr>
    <a:masterClrMapping/>
  </p:clrMapOvr>
  <p:transition spd="med"/>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5053BB-CD2A-E82B-A6C4-8F203748B3FD}"/>
              </a:ext>
            </a:extLst>
          </p:cNvPr>
          <p:cNvSpPr>
            <a:spLocks noGrp="1"/>
          </p:cNvSpPr>
          <p:nvPr>
            <p:ph type="ctrTitle"/>
          </p:nvPr>
        </p:nvSpPr>
        <p:spPr/>
        <p:txBody>
          <a:bodyPr/>
          <a:lstStyle/>
          <a:p>
            <a:r>
              <a:rPr lang="en-CY" dirty="0"/>
              <a:t>DEEP Convolutional Neural Networks</a:t>
            </a:r>
          </a:p>
        </p:txBody>
      </p:sp>
      <p:sp>
        <p:nvSpPr>
          <p:cNvPr id="5" name="Subtitle 4">
            <a:extLst>
              <a:ext uri="{FF2B5EF4-FFF2-40B4-BE49-F238E27FC236}">
                <a16:creationId xmlns:a16="http://schemas.microsoft.com/office/drawing/2014/main" id="{7E4269E5-3E04-4503-8EE2-E34D73D4EA40}"/>
              </a:ext>
            </a:extLst>
          </p:cNvPr>
          <p:cNvSpPr>
            <a:spLocks noGrp="1"/>
          </p:cNvSpPr>
          <p:nvPr>
            <p:ph type="subTitle" idx="1"/>
          </p:nvPr>
        </p:nvSpPr>
        <p:spPr/>
        <p:txBody>
          <a:bodyPr/>
          <a:lstStyle/>
          <a:p>
            <a:r>
              <a:rPr lang="en-CY" dirty="0"/>
              <a:t>Yeah, add more depth and more math!</a:t>
            </a:r>
          </a:p>
        </p:txBody>
      </p:sp>
    </p:spTree>
    <p:extLst>
      <p:ext uri="{BB962C8B-B14F-4D97-AF65-F5344CB8AC3E}">
        <p14:creationId xmlns:p14="http://schemas.microsoft.com/office/powerpoint/2010/main" val="2706551871"/>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3">
            <a:extLst>
              <a:ext uri="{FF2B5EF4-FFF2-40B4-BE49-F238E27FC236}">
                <a16:creationId xmlns:a16="http://schemas.microsoft.com/office/drawing/2014/main" id="{632D0804-7535-4B0B-A552-278D524D3535}"/>
              </a:ext>
            </a:extLst>
          </p:cNvPr>
          <p:cNvSpPr>
            <a:spLocks noGrp="1"/>
          </p:cNvSpPr>
          <p:nvPr>
            <p:ph type="sldNum" sz="quarter" idx="12"/>
          </p:nvPr>
        </p:nvSpPr>
        <p:spPr bwMode="auto">
          <a:xfrm>
            <a:off x="65532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5pPr>
            <a:lvl6pPr marL="2286000" algn="l" defTabSz="914400" rtl="0" eaLnBrk="1" latinLnBrk="0" hangingPunct="1">
              <a:defRPr sz="3600" kern="1200">
                <a:solidFill>
                  <a:schemeClr val="tx1"/>
                </a:solidFill>
                <a:latin typeface="Arial" panose="020B0604020202020204" pitchFamily="34" charset="0"/>
                <a:ea typeface="+mn-ea"/>
                <a:cs typeface="+mn-cs"/>
              </a:defRPr>
            </a:lvl6pPr>
            <a:lvl7pPr marL="2743200" algn="l" defTabSz="914400" rtl="0" eaLnBrk="1" latinLnBrk="0" hangingPunct="1">
              <a:defRPr sz="3600" kern="1200">
                <a:solidFill>
                  <a:schemeClr val="tx1"/>
                </a:solidFill>
                <a:latin typeface="Arial" panose="020B0604020202020204" pitchFamily="34" charset="0"/>
                <a:ea typeface="+mn-ea"/>
                <a:cs typeface="+mn-cs"/>
              </a:defRPr>
            </a:lvl7pPr>
            <a:lvl8pPr marL="3200400" algn="l" defTabSz="914400" rtl="0" eaLnBrk="1" latinLnBrk="0" hangingPunct="1">
              <a:defRPr sz="3600" kern="1200">
                <a:solidFill>
                  <a:schemeClr val="tx1"/>
                </a:solidFill>
                <a:latin typeface="Arial" panose="020B0604020202020204" pitchFamily="34" charset="0"/>
                <a:ea typeface="+mn-ea"/>
                <a:cs typeface="+mn-cs"/>
              </a:defRPr>
            </a:lvl8pPr>
            <a:lvl9pPr marL="3657600" algn="l" defTabSz="914400" rtl="0" eaLnBrk="1" latinLnBrk="0" hangingPunct="1">
              <a:defRPr sz="3600" kern="1200">
                <a:solidFill>
                  <a:schemeClr val="tx1"/>
                </a:solidFill>
                <a:latin typeface="Arial" panose="020B0604020202020204" pitchFamily="34" charset="0"/>
                <a:ea typeface="+mn-ea"/>
                <a:cs typeface="+mn-cs"/>
              </a:defRPr>
            </a:lvl9pPr>
          </a:lstStyle>
          <a:p>
            <a:pPr>
              <a:spcBef>
                <a:spcPct val="0"/>
              </a:spcBef>
              <a:buFontTx/>
              <a:buNone/>
              <a:defRPr/>
            </a:pPr>
            <a:fld id="{3588BF29-15F1-410B-85D9-2C308EBA9D94}" type="slidenum">
              <a:rPr lang="en-US" smtClean="0"/>
              <a:pPr>
                <a:spcBef>
                  <a:spcPct val="0"/>
                </a:spcBef>
                <a:buFontTx/>
                <a:buNone/>
                <a:defRPr/>
              </a:pPr>
              <a:t>226</a:t>
            </a:fld>
            <a:endParaRPr lang="en-US" altLang="en-US" sz="1400"/>
          </a:p>
        </p:txBody>
      </p:sp>
      <p:sp>
        <p:nvSpPr>
          <p:cNvPr id="45059" name="Text Box 2">
            <a:extLst>
              <a:ext uri="{FF2B5EF4-FFF2-40B4-BE49-F238E27FC236}">
                <a16:creationId xmlns:a16="http://schemas.microsoft.com/office/drawing/2014/main" id="{4A698867-52F6-4138-A21C-85C6C3123E7A}"/>
              </a:ext>
            </a:extLst>
          </p:cNvPr>
          <p:cNvSpPr txBox="1">
            <a:spLocks noChangeArrowheads="1"/>
          </p:cNvSpPr>
          <p:nvPr/>
        </p:nvSpPr>
        <p:spPr bwMode="auto">
          <a:xfrm>
            <a:off x="1965326" y="396876"/>
            <a:ext cx="635795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a:solidFill>
                  <a:srgbClr val="CC0000"/>
                </a:solidFill>
                <a:latin typeface="Calibri" panose="020F0502020204030204" pitchFamily="34" charset="0"/>
                <a:cs typeface="Calibri" panose="020F0502020204030204" pitchFamily="34" charset="0"/>
              </a:rPr>
              <a:t>Deep Convolutional Neural Networks</a:t>
            </a:r>
          </a:p>
        </p:txBody>
      </p:sp>
      <p:sp>
        <p:nvSpPr>
          <p:cNvPr id="45060" name="Line 3">
            <a:extLst>
              <a:ext uri="{FF2B5EF4-FFF2-40B4-BE49-F238E27FC236}">
                <a16:creationId xmlns:a16="http://schemas.microsoft.com/office/drawing/2014/main" id="{D379C999-D135-42A2-A7F3-C946E9F75DCC}"/>
              </a:ext>
            </a:extLst>
          </p:cNvPr>
          <p:cNvSpPr>
            <a:spLocks noChangeShapeType="1"/>
          </p:cNvSpPr>
          <p:nvPr/>
        </p:nvSpPr>
        <p:spPr bwMode="auto">
          <a:xfrm>
            <a:off x="1905000" y="1143000"/>
            <a:ext cx="83058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61" name="Text Box 4">
            <a:extLst>
              <a:ext uri="{FF2B5EF4-FFF2-40B4-BE49-F238E27FC236}">
                <a16:creationId xmlns:a16="http://schemas.microsoft.com/office/drawing/2014/main" id="{78182A38-C278-44C4-B4A5-05D88A4E94AD}"/>
              </a:ext>
            </a:extLst>
          </p:cNvPr>
          <p:cNvSpPr txBox="1">
            <a:spLocks noChangeArrowheads="1"/>
          </p:cNvSpPr>
          <p:nvPr/>
        </p:nvSpPr>
        <p:spPr bwMode="auto">
          <a:xfrm>
            <a:off x="1782451" y="1406972"/>
            <a:ext cx="86664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Clr>
                <a:srgbClr val="CC0000"/>
              </a:buClr>
              <a:buFontTx/>
              <a:buNone/>
            </a:pPr>
            <a:r>
              <a:rPr lang="en-US" altLang="en-US" sz="2400">
                <a:latin typeface="Calibri" panose="020F0502020204030204" pitchFamily="34" charset="0"/>
                <a:cs typeface="Calibri" panose="020F0502020204030204" pitchFamily="34" charset="0"/>
              </a:rPr>
              <a:t>Three Major Changes: local receptive fields, pooling, shared weights</a:t>
            </a:r>
          </a:p>
        </p:txBody>
      </p:sp>
      <p:pic>
        <p:nvPicPr>
          <p:cNvPr id="45062" name="Picture 2" descr="http://neuralnetworksanddeeplearning.com/images/tikz44.png">
            <a:extLst>
              <a:ext uri="{FF2B5EF4-FFF2-40B4-BE49-F238E27FC236}">
                <a16:creationId xmlns:a16="http://schemas.microsoft.com/office/drawing/2014/main" id="{39796158-9653-4708-954A-32A1E4DE99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6450" y="2393950"/>
            <a:ext cx="3867150"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4" descr="http://neuralnetworksanddeeplearning.com/images/tikz45.png">
            <a:extLst>
              <a:ext uri="{FF2B5EF4-FFF2-40B4-BE49-F238E27FC236}">
                <a16:creationId xmlns:a16="http://schemas.microsoft.com/office/drawing/2014/main" id="{073A3A8E-8135-4FAE-B255-5B257405A5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6450" y="4689476"/>
            <a:ext cx="39243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4" name="Text Box 4">
            <a:extLst>
              <a:ext uri="{FF2B5EF4-FFF2-40B4-BE49-F238E27FC236}">
                <a16:creationId xmlns:a16="http://schemas.microsoft.com/office/drawing/2014/main" id="{716D2455-3E28-400D-90CD-90E1099C1EEB}"/>
              </a:ext>
            </a:extLst>
          </p:cNvPr>
          <p:cNvSpPr txBox="1">
            <a:spLocks noChangeArrowheads="1"/>
          </p:cNvSpPr>
          <p:nvPr/>
        </p:nvSpPr>
        <p:spPr bwMode="auto">
          <a:xfrm>
            <a:off x="6248401" y="2190751"/>
            <a:ext cx="393255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Clr>
                <a:srgbClr val="CC0000"/>
              </a:buClr>
              <a:buFontTx/>
              <a:buNone/>
            </a:pPr>
            <a:r>
              <a:rPr lang="en-US" altLang="en-US" sz="2000">
                <a:latin typeface="Calibri" panose="020F0502020204030204" pitchFamily="34" charset="0"/>
                <a:cs typeface="Calibri" panose="020F0502020204030204" pitchFamily="34" charset="0"/>
              </a:rPr>
              <a:t>Each neuron only sees a “local</a:t>
            </a:r>
          </a:p>
          <a:p>
            <a:pPr eaLnBrk="1" hangingPunct="1">
              <a:spcBef>
                <a:spcPct val="0"/>
              </a:spcBef>
              <a:buClr>
                <a:srgbClr val="CC0000"/>
              </a:buClr>
              <a:buFontTx/>
              <a:buNone/>
            </a:pPr>
            <a:r>
              <a:rPr lang="en-US" altLang="en-US" sz="2000">
                <a:latin typeface="Calibri" panose="020F0502020204030204" pitchFamily="34" charset="0"/>
                <a:cs typeface="Calibri" panose="020F0502020204030204" pitchFamily="34" charset="0"/>
              </a:rPr>
              <a:t>receptive field” (5x5 grid of neurons</a:t>
            </a:r>
          </a:p>
          <a:p>
            <a:pPr eaLnBrk="1" hangingPunct="1">
              <a:spcBef>
                <a:spcPct val="0"/>
              </a:spcBef>
              <a:buClr>
                <a:srgbClr val="CC0000"/>
              </a:buClr>
              <a:buFontTx/>
              <a:buNone/>
            </a:pPr>
            <a:r>
              <a:rPr lang="en-US" altLang="en-US" sz="2000">
                <a:latin typeface="Calibri" panose="020F0502020204030204" pitchFamily="34" charset="0"/>
                <a:cs typeface="Calibri" panose="020F0502020204030204" pitchFamily="34" charset="0"/>
              </a:rPr>
              <a:t>in this example).</a:t>
            </a:r>
          </a:p>
        </p:txBody>
      </p:sp>
      <p:sp>
        <p:nvSpPr>
          <p:cNvPr id="45065" name="Text Box 4">
            <a:extLst>
              <a:ext uri="{FF2B5EF4-FFF2-40B4-BE49-F238E27FC236}">
                <a16:creationId xmlns:a16="http://schemas.microsoft.com/office/drawing/2014/main" id="{95088870-FF99-4545-821C-D56EC927D129}"/>
              </a:ext>
            </a:extLst>
          </p:cNvPr>
          <p:cNvSpPr txBox="1">
            <a:spLocks noChangeArrowheads="1"/>
          </p:cNvSpPr>
          <p:nvPr/>
        </p:nvSpPr>
        <p:spPr bwMode="auto">
          <a:xfrm>
            <a:off x="6248401" y="3389313"/>
            <a:ext cx="3890937"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Clr>
                <a:srgbClr val="CC0000"/>
              </a:buClr>
              <a:buFontTx/>
              <a:buNone/>
            </a:pPr>
            <a:r>
              <a:rPr lang="en-US" altLang="en-US" sz="2000" dirty="0">
                <a:latin typeface="Calibri" panose="020F0502020204030204" pitchFamily="34" charset="0"/>
                <a:cs typeface="Calibri" panose="020F0502020204030204" pitchFamily="34" charset="0"/>
              </a:rPr>
              <a:t>All the neurons use the same set</a:t>
            </a:r>
          </a:p>
          <a:p>
            <a:pPr eaLnBrk="1" hangingPunct="1">
              <a:spcBef>
                <a:spcPct val="0"/>
              </a:spcBef>
              <a:buClr>
                <a:srgbClr val="CC0000"/>
              </a:buClr>
              <a:buFontTx/>
              <a:buNone/>
            </a:pPr>
            <a:r>
              <a:rPr lang="en-US" altLang="en-US" sz="2000" dirty="0">
                <a:latin typeface="Calibri" panose="020F0502020204030204" pitchFamily="34" charset="0"/>
                <a:cs typeface="Calibri" panose="020F0502020204030204" pitchFamily="34" charset="0"/>
              </a:rPr>
              <a:t>of weights for their local receptive</a:t>
            </a:r>
          </a:p>
          <a:p>
            <a:pPr eaLnBrk="1" hangingPunct="1">
              <a:spcBef>
                <a:spcPct val="0"/>
              </a:spcBef>
              <a:buClr>
                <a:srgbClr val="CC0000"/>
              </a:buClr>
              <a:buFontTx/>
              <a:buNone/>
            </a:pPr>
            <a:r>
              <a:rPr lang="en-US" altLang="en-US" sz="2000" dirty="0">
                <a:latin typeface="Calibri" panose="020F0502020204030204" pitchFamily="34" charset="0"/>
                <a:cs typeface="Calibri" panose="020F0502020204030204" pitchFamily="34" charset="0"/>
              </a:rPr>
              <a:t>field, i.e., they are all looking for</a:t>
            </a:r>
          </a:p>
          <a:p>
            <a:pPr eaLnBrk="1" hangingPunct="1">
              <a:spcBef>
                <a:spcPct val="0"/>
              </a:spcBef>
              <a:buClr>
                <a:srgbClr val="CC0000"/>
              </a:buClr>
              <a:buFontTx/>
              <a:buNone/>
            </a:pPr>
            <a:r>
              <a:rPr lang="en-US" altLang="en-US" sz="2000" dirty="0">
                <a:latin typeface="Calibri" panose="020F0502020204030204" pitchFamily="34" charset="0"/>
                <a:cs typeface="Calibri" panose="020F0502020204030204" pitchFamily="34" charset="0"/>
              </a:rPr>
              <a:t>the same pattern in different parts</a:t>
            </a:r>
          </a:p>
          <a:p>
            <a:pPr eaLnBrk="1" hangingPunct="1">
              <a:spcBef>
                <a:spcPct val="0"/>
              </a:spcBef>
              <a:buClr>
                <a:srgbClr val="CC0000"/>
              </a:buClr>
              <a:buFontTx/>
              <a:buNone/>
            </a:pPr>
            <a:r>
              <a:rPr lang="en-US" altLang="en-US" sz="2000" dirty="0">
                <a:latin typeface="Calibri" panose="020F0502020204030204" pitchFamily="34" charset="0"/>
                <a:cs typeface="Calibri" panose="020F0502020204030204" pitchFamily="34" charset="0"/>
              </a:rPr>
              <a:t>of the image.</a:t>
            </a:r>
          </a:p>
          <a:p>
            <a:pPr eaLnBrk="1" hangingPunct="1">
              <a:spcBef>
                <a:spcPct val="0"/>
              </a:spcBef>
              <a:buClr>
                <a:srgbClr val="CC0000"/>
              </a:buClr>
              <a:buFontTx/>
              <a:buNone/>
            </a:pPr>
            <a:endParaRPr lang="en-US" altLang="en-US" sz="2000" dirty="0">
              <a:latin typeface="Calibri" panose="020F0502020204030204" pitchFamily="34" charset="0"/>
              <a:cs typeface="Calibri" panose="020F0502020204030204" pitchFamily="34" charset="0"/>
            </a:endParaRPr>
          </a:p>
          <a:p>
            <a:pPr eaLnBrk="1" hangingPunct="1">
              <a:spcBef>
                <a:spcPct val="0"/>
              </a:spcBef>
              <a:buClr>
                <a:srgbClr val="CC0000"/>
              </a:buClr>
              <a:buFontTx/>
              <a:buNone/>
            </a:pPr>
            <a:r>
              <a:rPr lang="en-US" altLang="en-US" sz="2000" dirty="0">
                <a:latin typeface="Calibri" panose="020F0502020204030204" pitchFamily="34" charset="0"/>
                <a:cs typeface="Calibri" panose="020F0502020204030204" pitchFamily="34" charset="0"/>
              </a:rPr>
              <a:t>What we’ve shown here is 1 “filter”</a:t>
            </a:r>
          </a:p>
          <a:p>
            <a:pPr eaLnBrk="1" hangingPunct="1">
              <a:spcBef>
                <a:spcPct val="0"/>
              </a:spcBef>
              <a:buClr>
                <a:srgbClr val="CC0000"/>
              </a:buClr>
              <a:buFontTx/>
              <a:buNone/>
            </a:pPr>
            <a:r>
              <a:rPr lang="en-US" altLang="en-US" sz="2000" dirty="0">
                <a:latin typeface="Calibri" panose="020F0502020204030204" pitchFamily="34" charset="0"/>
                <a:cs typeface="Calibri" panose="020F0502020204030204" pitchFamily="34" charset="0"/>
              </a:rPr>
              <a:t>or 1 “feature map”.</a:t>
            </a:r>
          </a:p>
          <a:p>
            <a:pPr eaLnBrk="1" hangingPunct="1">
              <a:spcBef>
                <a:spcPct val="0"/>
              </a:spcBef>
              <a:buClr>
                <a:srgbClr val="CC0000"/>
              </a:buClr>
              <a:buFontTx/>
              <a:buNone/>
            </a:pPr>
            <a:endParaRPr lang="en-US" altLang="en-US" sz="2000" dirty="0">
              <a:latin typeface="Calibri" panose="020F0502020204030204" pitchFamily="34" charset="0"/>
              <a:cs typeface="Calibri" panose="020F0502020204030204" pitchFamily="34" charset="0"/>
            </a:endParaRP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3">
            <a:extLst>
              <a:ext uri="{FF2B5EF4-FFF2-40B4-BE49-F238E27FC236}">
                <a16:creationId xmlns:a16="http://schemas.microsoft.com/office/drawing/2014/main" id="{632D0804-7535-4B0B-A552-278D524D3535}"/>
              </a:ext>
            </a:extLst>
          </p:cNvPr>
          <p:cNvSpPr>
            <a:spLocks noGrp="1"/>
          </p:cNvSpPr>
          <p:nvPr>
            <p:ph type="sldNum" sz="quarter" idx="12"/>
          </p:nvPr>
        </p:nvSpPr>
        <p:spPr bwMode="auto">
          <a:xfrm>
            <a:off x="65532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5pPr>
            <a:lvl6pPr marL="2286000" algn="l" defTabSz="914400" rtl="0" eaLnBrk="1" latinLnBrk="0" hangingPunct="1">
              <a:defRPr sz="3600" kern="1200">
                <a:solidFill>
                  <a:schemeClr val="tx1"/>
                </a:solidFill>
                <a:latin typeface="Arial" panose="020B0604020202020204" pitchFamily="34" charset="0"/>
                <a:ea typeface="+mn-ea"/>
                <a:cs typeface="+mn-cs"/>
              </a:defRPr>
            </a:lvl6pPr>
            <a:lvl7pPr marL="2743200" algn="l" defTabSz="914400" rtl="0" eaLnBrk="1" latinLnBrk="0" hangingPunct="1">
              <a:defRPr sz="3600" kern="1200">
                <a:solidFill>
                  <a:schemeClr val="tx1"/>
                </a:solidFill>
                <a:latin typeface="Arial" panose="020B0604020202020204" pitchFamily="34" charset="0"/>
                <a:ea typeface="+mn-ea"/>
                <a:cs typeface="+mn-cs"/>
              </a:defRPr>
            </a:lvl7pPr>
            <a:lvl8pPr marL="3200400" algn="l" defTabSz="914400" rtl="0" eaLnBrk="1" latinLnBrk="0" hangingPunct="1">
              <a:defRPr sz="3600" kern="1200">
                <a:solidFill>
                  <a:schemeClr val="tx1"/>
                </a:solidFill>
                <a:latin typeface="Arial" panose="020B0604020202020204" pitchFamily="34" charset="0"/>
                <a:ea typeface="+mn-ea"/>
                <a:cs typeface="+mn-cs"/>
              </a:defRPr>
            </a:lvl8pPr>
            <a:lvl9pPr marL="3657600" algn="l" defTabSz="914400" rtl="0" eaLnBrk="1" latinLnBrk="0" hangingPunct="1">
              <a:defRPr sz="3600" kern="1200">
                <a:solidFill>
                  <a:schemeClr val="tx1"/>
                </a:solidFill>
                <a:latin typeface="Arial" panose="020B0604020202020204" pitchFamily="34" charset="0"/>
                <a:ea typeface="+mn-ea"/>
                <a:cs typeface="+mn-cs"/>
              </a:defRPr>
            </a:lvl9pPr>
          </a:lstStyle>
          <a:p>
            <a:pPr>
              <a:spcBef>
                <a:spcPct val="0"/>
              </a:spcBef>
              <a:buFontTx/>
              <a:buNone/>
              <a:defRPr/>
            </a:pPr>
            <a:fld id="{3588BF29-15F1-410B-85D9-2C308EBA9D94}" type="slidenum">
              <a:rPr lang="en-US" smtClean="0"/>
              <a:pPr>
                <a:spcBef>
                  <a:spcPct val="0"/>
                </a:spcBef>
                <a:buFontTx/>
                <a:buNone/>
                <a:defRPr/>
              </a:pPr>
              <a:t>227</a:t>
            </a:fld>
            <a:endParaRPr lang="en-US" altLang="en-US" sz="1400"/>
          </a:p>
        </p:txBody>
      </p:sp>
      <p:sp>
        <p:nvSpPr>
          <p:cNvPr id="45059" name="Text Box 2">
            <a:extLst>
              <a:ext uri="{FF2B5EF4-FFF2-40B4-BE49-F238E27FC236}">
                <a16:creationId xmlns:a16="http://schemas.microsoft.com/office/drawing/2014/main" id="{4A698867-52F6-4138-A21C-85C6C3123E7A}"/>
              </a:ext>
            </a:extLst>
          </p:cNvPr>
          <p:cNvSpPr txBox="1">
            <a:spLocks noChangeArrowheads="1"/>
          </p:cNvSpPr>
          <p:nvPr/>
        </p:nvSpPr>
        <p:spPr bwMode="auto">
          <a:xfrm>
            <a:off x="1965326" y="396876"/>
            <a:ext cx="635795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a:solidFill>
                  <a:srgbClr val="CC0000"/>
                </a:solidFill>
                <a:latin typeface="Calibri" panose="020F0502020204030204" pitchFamily="34" charset="0"/>
                <a:cs typeface="Calibri" panose="020F0502020204030204" pitchFamily="34" charset="0"/>
              </a:rPr>
              <a:t>Deep Convolutional Neural Networks</a:t>
            </a:r>
          </a:p>
        </p:txBody>
      </p:sp>
      <p:sp>
        <p:nvSpPr>
          <p:cNvPr id="45060" name="Line 3">
            <a:extLst>
              <a:ext uri="{FF2B5EF4-FFF2-40B4-BE49-F238E27FC236}">
                <a16:creationId xmlns:a16="http://schemas.microsoft.com/office/drawing/2014/main" id="{D379C999-D135-42A2-A7F3-C946E9F75DCC}"/>
              </a:ext>
            </a:extLst>
          </p:cNvPr>
          <p:cNvSpPr>
            <a:spLocks noChangeShapeType="1"/>
          </p:cNvSpPr>
          <p:nvPr/>
        </p:nvSpPr>
        <p:spPr bwMode="auto">
          <a:xfrm>
            <a:off x="1905000" y="1143000"/>
            <a:ext cx="83058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61" name="Text Box 4">
            <a:extLst>
              <a:ext uri="{FF2B5EF4-FFF2-40B4-BE49-F238E27FC236}">
                <a16:creationId xmlns:a16="http://schemas.microsoft.com/office/drawing/2014/main" id="{78182A38-C278-44C4-B4A5-05D88A4E94AD}"/>
              </a:ext>
            </a:extLst>
          </p:cNvPr>
          <p:cNvSpPr txBox="1">
            <a:spLocks noChangeArrowheads="1"/>
          </p:cNvSpPr>
          <p:nvPr/>
        </p:nvSpPr>
        <p:spPr bwMode="auto">
          <a:xfrm>
            <a:off x="1782451" y="1406972"/>
            <a:ext cx="86664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Clr>
                <a:srgbClr val="CC0000"/>
              </a:buClr>
              <a:buFontTx/>
              <a:buNone/>
            </a:pPr>
            <a:r>
              <a:rPr lang="en-US" altLang="en-US" sz="2400">
                <a:latin typeface="Calibri" panose="020F0502020204030204" pitchFamily="34" charset="0"/>
                <a:cs typeface="Calibri" panose="020F0502020204030204" pitchFamily="34" charset="0"/>
              </a:rPr>
              <a:t>Three Major Changes: local receptive fields, pooling, shared weights</a:t>
            </a:r>
          </a:p>
        </p:txBody>
      </p:sp>
      <p:pic>
        <p:nvPicPr>
          <p:cNvPr id="45062" name="Picture 2" descr="http://neuralnetworksanddeeplearning.com/images/tikz44.png">
            <a:extLst>
              <a:ext uri="{FF2B5EF4-FFF2-40B4-BE49-F238E27FC236}">
                <a16:creationId xmlns:a16="http://schemas.microsoft.com/office/drawing/2014/main" id="{39796158-9653-4708-954A-32A1E4DE99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6450" y="2393950"/>
            <a:ext cx="3867150"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4" descr="http://neuralnetworksanddeeplearning.com/images/tikz45.png">
            <a:extLst>
              <a:ext uri="{FF2B5EF4-FFF2-40B4-BE49-F238E27FC236}">
                <a16:creationId xmlns:a16="http://schemas.microsoft.com/office/drawing/2014/main" id="{073A3A8E-8135-4FAE-B255-5B257405A5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6450" y="4689476"/>
            <a:ext cx="39243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A7ED18BC-C0E8-49A7-BAE8-A43235D5049B}"/>
              </a:ext>
            </a:extLst>
          </p:cNvPr>
          <p:cNvSpPr txBox="1">
            <a:spLocks noChangeArrowheads="1"/>
          </p:cNvSpPr>
          <p:nvPr/>
        </p:nvSpPr>
        <p:spPr bwMode="auto">
          <a:xfrm>
            <a:off x="6218238" y="3206751"/>
            <a:ext cx="4267200" cy="3540125"/>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latin typeface="Calibri" panose="020F0502020204030204" pitchFamily="34" charset="0"/>
              </a:rPr>
              <a:t>To create a deep network, we’ll rely on three major changes.  The first is the use of a local receptive field.  The image here shows one layer or neurons with its inputs.  Instead of laying the neurons in a vertical line like we always do, we’ll lay them out as a 2D grid because each neuron (and input) essentially represents a pixel in an image.  Usually, a neuron receives all available inputs.  But here, a neuron can only see a small subset of the input, or a “local receptive field”.  In the top image, the first neuron only sees the top-left 5x5 corner of the image.  The second neuron sees a 5x5 grid that is shifted one place to the right.</a:t>
            </a:r>
          </a:p>
        </p:txBody>
      </p:sp>
    </p:spTree>
    <p:extLst>
      <p:ext uri="{BB962C8B-B14F-4D97-AF65-F5344CB8AC3E}">
        <p14:creationId xmlns:p14="http://schemas.microsoft.com/office/powerpoint/2010/main" val="1513890414"/>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3">
            <a:extLst>
              <a:ext uri="{FF2B5EF4-FFF2-40B4-BE49-F238E27FC236}">
                <a16:creationId xmlns:a16="http://schemas.microsoft.com/office/drawing/2014/main" id="{632D0804-7535-4B0B-A552-278D524D3535}"/>
              </a:ext>
            </a:extLst>
          </p:cNvPr>
          <p:cNvSpPr>
            <a:spLocks noGrp="1"/>
          </p:cNvSpPr>
          <p:nvPr>
            <p:ph type="sldNum" sz="quarter" idx="12"/>
          </p:nvPr>
        </p:nvSpPr>
        <p:spPr bwMode="auto">
          <a:xfrm>
            <a:off x="65532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5pPr>
            <a:lvl6pPr marL="2286000" algn="l" defTabSz="914400" rtl="0" eaLnBrk="1" latinLnBrk="0" hangingPunct="1">
              <a:defRPr sz="3600" kern="1200">
                <a:solidFill>
                  <a:schemeClr val="tx1"/>
                </a:solidFill>
                <a:latin typeface="Arial" panose="020B0604020202020204" pitchFamily="34" charset="0"/>
                <a:ea typeface="+mn-ea"/>
                <a:cs typeface="+mn-cs"/>
              </a:defRPr>
            </a:lvl6pPr>
            <a:lvl7pPr marL="2743200" algn="l" defTabSz="914400" rtl="0" eaLnBrk="1" latinLnBrk="0" hangingPunct="1">
              <a:defRPr sz="3600" kern="1200">
                <a:solidFill>
                  <a:schemeClr val="tx1"/>
                </a:solidFill>
                <a:latin typeface="Arial" panose="020B0604020202020204" pitchFamily="34" charset="0"/>
                <a:ea typeface="+mn-ea"/>
                <a:cs typeface="+mn-cs"/>
              </a:defRPr>
            </a:lvl7pPr>
            <a:lvl8pPr marL="3200400" algn="l" defTabSz="914400" rtl="0" eaLnBrk="1" latinLnBrk="0" hangingPunct="1">
              <a:defRPr sz="3600" kern="1200">
                <a:solidFill>
                  <a:schemeClr val="tx1"/>
                </a:solidFill>
                <a:latin typeface="Arial" panose="020B0604020202020204" pitchFamily="34" charset="0"/>
                <a:ea typeface="+mn-ea"/>
                <a:cs typeface="+mn-cs"/>
              </a:defRPr>
            </a:lvl8pPr>
            <a:lvl9pPr marL="3657600" algn="l" defTabSz="914400" rtl="0" eaLnBrk="1" latinLnBrk="0" hangingPunct="1">
              <a:defRPr sz="3600" kern="1200">
                <a:solidFill>
                  <a:schemeClr val="tx1"/>
                </a:solidFill>
                <a:latin typeface="Arial" panose="020B0604020202020204" pitchFamily="34" charset="0"/>
                <a:ea typeface="+mn-ea"/>
                <a:cs typeface="+mn-cs"/>
              </a:defRPr>
            </a:lvl9pPr>
          </a:lstStyle>
          <a:p>
            <a:pPr>
              <a:spcBef>
                <a:spcPct val="0"/>
              </a:spcBef>
              <a:buFontTx/>
              <a:buNone/>
              <a:defRPr/>
            </a:pPr>
            <a:fld id="{3588BF29-15F1-410B-85D9-2C308EBA9D94}" type="slidenum">
              <a:rPr lang="en-US" smtClean="0"/>
              <a:pPr>
                <a:spcBef>
                  <a:spcPct val="0"/>
                </a:spcBef>
                <a:buFontTx/>
                <a:buNone/>
                <a:defRPr/>
              </a:pPr>
              <a:t>228</a:t>
            </a:fld>
            <a:endParaRPr lang="en-US" altLang="en-US" sz="1400"/>
          </a:p>
        </p:txBody>
      </p:sp>
      <p:sp>
        <p:nvSpPr>
          <p:cNvPr id="45059" name="Text Box 2">
            <a:extLst>
              <a:ext uri="{FF2B5EF4-FFF2-40B4-BE49-F238E27FC236}">
                <a16:creationId xmlns:a16="http://schemas.microsoft.com/office/drawing/2014/main" id="{4A698867-52F6-4138-A21C-85C6C3123E7A}"/>
              </a:ext>
            </a:extLst>
          </p:cNvPr>
          <p:cNvSpPr txBox="1">
            <a:spLocks noChangeArrowheads="1"/>
          </p:cNvSpPr>
          <p:nvPr/>
        </p:nvSpPr>
        <p:spPr bwMode="auto">
          <a:xfrm>
            <a:off x="1965326" y="396876"/>
            <a:ext cx="635795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a:solidFill>
                  <a:srgbClr val="CC0000"/>
                </a:solidFill>
                <a:latin typeface="Calibri" panose="020F0502020204030204" pitchFamily="34" charset="0"/>
                <a:cs typeface="Calibri" panose="020F0502020204030204" pitchFamily="34" charset="0"/>
              </a:rPr>
              <a:t>Deep Convolutional Neural Networks</a:t>
            </a:r>
          </a:p>
        </p:txBody>
      </p:sp>
      <p:sp>
        <p:nvSpPr>
          <p:cNvPr id="45060" name="Line 3">
            <a:extLst>
              <a:ext uri="{FF2B5EF4-FFF2-40B4-BE49-F238E27FC236}">
                <a16:creationId xmlns:a16="http://schemas.microsoft.com/office/drawing/2014/main" id="{D379C999-D135-42A2-A7F3-C946E9F75DCC}"/>
              </a:ext>
            </a:extLst>
          </p:cNvPr>
          <p:cNvSpPr>
            <a:spLocks noChangeShapeType="1"/>
          </p:cNvSpPr>
          <p:nvPr/>
        </p:nvSpPr>
        <p:spPr bwMode="auto">
          <a:xfrm>
            <a:off x="1905000" y="1143000"/>
            <a:ext cx="83058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61" name="Text Box 4">
            <a:extLst>
              <a:ext uri="{FF2B5EF4-FFF2-40B4-BE49-F238E27FC236}">
                <a16:creationId xmlns:a16="http://schemas.microsoft.com/office/drawing/2014/main" id="{78182A38-C278-44C4-B4A5-05D88A4E94AD}"/>
              </a:ext>
            </a:extLst>
          </p:cNvPr>
          <p:cNvSpPr txBox="1">
            <a:spLocks noChangeArrowheads="1"/>
          </p:cNvSpPr>
          <p:nvPr/>
        </p:nvSpPr>
        <p:spPr bwMode="auto">
          <a:xfrm>
            <a:off x="1782451" y="1406972"/>
            <a:ext cx="86664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Clr>
                <a:srgbClr val="CC0000"/>
              </a:buClr>
              <a:buFontTx/>
              <a:buNone/>
            </a:pPr>
            <a:r>
              <a:rPr lang="en-US" altLang="en-US" sz="2400">
                <a:latin typeface="Calibri" panose="020F0502020204030204" pitchFamily="34" charset="0"/>
                <a:cs typeface="Calibri" panose="020F0502020204030204" pitchFamily="34" charset="0"/>
              </a:rPr>
              <a:t>Three Major Changes: local receptive fields, pooling, shared weights</a:t>
            </a:r>
          </a:p>
        </p:txBody>
      </p:sp>
      <p:pic>
        <p:nvPicPr>
          <p:cNvPr id="45062" name="Picture 2" descr="http://neuralnetworksanddeeplearning.com/images/tikz44.png">
            <a:extLst>
              <a:ext uri="{FF2B5EF4-FFF2-40B4-BE49-F238E27FC236}">
                <a16:creationId xmlns:a16="http://schemas.microsoft.com/office/drawing/2014/main" id="{39796158-9653-4708-954A-32A1E4DE99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6450" y="2393950"/>
            <a:ext cx="3867150"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4" descr="http://neuralnetworksanddeeplearning.com/images/tikz45.png">
            <a:extLst>
              <a:ext uri="{FF2B5EF4-FFF2-40B4-BE49-F238E27FC236}">
                <a16:creationId xmlns:a16="http://schemas.microsoft.com/office/drawing/2014/main" id="{073A3A8E-8135-4FAE-B255-5B257405A5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6450" y="4689476"/>
            <a:ext cx="39243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9">
            <a:extLst>
              <a:ext uri="{FF2B5EF4-FFF2-40B4-BE49-F238E27FC236}">
                <a16:creationId xmlns:a16="http://schemas.microsoft.com/office/drawing/2014/main" id="{8D917C77-315B-406E-B3AA-FB0DDC5224BC}"/>
              </a:ext>
            </a:extLst>
          </p:cNvPr>
          <p:cNvSpPr txBox="1">
            <a:spLocks noChangeArrowheads="1"/>
          </p:cNvSpPr>
          <p:nvPr/>
        </p:nvSpPr>
        <p:spPr bwMode="auto">
          <a:xfrm>
            <a:off x="6218238" y="3206751"/>
            <a:ext cx="4267200" cy="3292475"/>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dirty="0">
                <a:latin typeface="Calibri" panose="020F0502020204030204" pitchFamily="34" charset="0"/>
              </a:rPr>
              <a:t>So the first neuron is essentially looking for a pattern or feature in the top-left 5x5 corner of the image.  It combines the 25 inputs with 25 synaptic weights to determine its output.  Intuitively (and is done in many image processing apps), the weights look like the feature that you’re looking for.  For example, if you’re looking for a straight line, the weights in the middle columns will be +1 and -1.  The set of 5x5 weights (and the corresponding bias) is therefore referred to as a “filter”.  The resulting 24x24 image in this example indicates if you found the feature in different parts of the image.</a:t>
            </a:r>
          </a:p>
        </p:txBody>
      </p:sp>
    </p:spTree>
    <p:extLst>
      <p:ext uri="{BB962C8B-B14F-4D97-AF65-F5344CB8AC3E}">
        <p14:creationId xmlns:p14="http://schemas.microsoft.com/office/powerpoint/2010/main" val="2510645226"/>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3">
            <a:extLst>
              <a:ext uri="{FF2B5EF4-FFF2-40B4-BE49-F238E27FC236}">
                <a16:creationId xmlns:a16="http://schemas.microsoft.com/office/drawing/2014/main" id="{632D0804-7535-4B0B-A552-278D524D3535}"/>
              </a:ext>
            </a:extLst>
          </p:cNvPr>
          <p:cNvSpPr>
            <a:spLocks noGrp="1"/>
          </p:cNvSpPr>
          <p:nvPr>
            <p:ph type="sldNum" sz="quarter" idx="12"/>
          </p:nvPr>
        </p:nvSpPr>
        <p:spPr bwMode="auto">
          <a:xfrm>
            <a:off x="65532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5pPr>
            <a:lvl6pPr marL="2286000" algn="l" defTabSz="914400" rtl="0" eaLnBrk="1" latinLnBrk="0" hangingPunct="1">
              <a:defRPr sz="3600" kern="1200">
                <a:solidFill>
                  <a:schemeClr val="tx1"/>
                </a:solidFill>
                <a:latin typeface="Arial" panose="020B0604020202020204" pitchFamily="34" charset="0"/>
                <a:ea typeface="+mn-ea"/>
                <a:cs typeface="+mn-cs"/>
              </a:defRPr>
            </a:lvl6pPr>
            <a:lvl7pPr marL="2743200" algn="l" defTabSz="914400" rtl="0" eaLnBrk="1" latinLnBrk="0" hangingPunct="1">
              <a:defRPr sz="3600" kern="1200">
                <a:solidFill>
                  <a:schemeClr val="tx1"/>
                </a:solidFill>
                <a:latin typeface="Arial" panose="020B0604020202020204" pitchFamily="34" charset="0"/>
                <a:ea typeface="+mn-ea"/>
                <a:cs typeface="+mn-cs"/>
              </a:defRPr>
            </a:lvl7pPr>
            <a:lvl8pPr marL="3200400" algn="l" defTabSz="914400" rtl="0" eaLnBrk="1" latinLnBrk="0" hangingPunct="1">
              <a:defRPr sz="3600" kern="1200">
                <a:solidFill>
                  <a:schemeClr val="tx1"/>
                </a:solidFill>
                <a:latin typeface="Arial" panose="020B0604020202020204" pitchFamily="34" charset="0"/>
                <a:ea typeface="+mn-ea"/>
                <a:cs typeface="+mn-cs"/>
              </a:defRPr>
            </a:lvl8pPr>
            <a:lvl9pPr marL="3657600" algn="l" defTabSz="914400" rtl="0" eaLnBrk="1" latinLnBrk="0" hangingPunct="1">
              <a:defRPr sz="3600" kern="1200">
                <a:solidFill>
                  <a:schemeClr val="tx1"/>
                </a:solidFill>
                <a:latin typeface="Arial" panose="020B0604020202020204" pitchFamily="34" charset="0"/>
                <a:ea typeface="+mn-ea"/>
                <a:cs typeface="+mn-cs"/>
              </a:defRPr>
            </a:lvl9pPr>
          </a:lstStyle>
          <a:p>
            <a:pPr>
              <a:spcBef>
                <a:spcPct val="0"/>
              </a:spcBef>
              <a:buFontTx/>
              <a:buNone/>
              <a:defRPr/>
            </a:pPr>
            <a:fld id="{3588BF29-15F1-410B-85D9-2C308EBA9D94}" type="slidenum">
              <a:rPr lang="en-US" smtClean="0"/>
              <a:pPr>
                <a:spcBef>
                  <a:spcPct val="0"/>
                </a:spcBef>
                <a:buFontTx/>
                <a:buNone/>
                <a:defRPr/>
              </a:pPr>
              <a:t>229</a:t>
            </a:fld>
            <a:endParaRPr lang="en-US" altLang="en-US" sz="1400"/>
          </a:p>
        </p:txBody>
      </p:sp>
      <p:sp>
        <p:nvSpPr>
          <p:cNvPr id="45059" name="Text Box 2">
            <a:extLst>
              <a:ext uri="{FF2B5EF4-FFF2-40B4-BE49-F238E27FC236}">
                <a16:creationId xmlns:a16="http://schemas.microsoft.com/office/drawing/2014/main" id="{4A698867-52F6-4138-A21C-85C6C3123E7A}"/>
              </a:ext>
            </a:extLst>
          </p:cNvPr>
          <p:cNvSpPr txBox="1">
            <a:spLocks noChangeArrowheads="1"/>
          </p:cNvSpPr>
          <p:nvPr/>
        </p:nvSpPr>
        <p:spPr bwMode="auto">
          <a:xfrm>
            <a:off x="1965326" y="396876"/>
            <a:ext cx="635795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a:solidFill>
                  <a:srgbClr val="CC0000"/>
                </a:solidFill>
                <a:latin typeface="Calibri" panose="020F0502020204030204" pitchFamily="34" charset="0"/>
                <a:cs typeface="Calibri" panose="020F0502020204030204" pitchFamily="34" charset="0"/>
              </a:rPr>
              <a:t>Deep Convolutional Neural Networks</a:t>
            </a:r>
          </a:p>
        </p:txBody>
      </p:sp>
      <p:sp>
        <p:nvSpPr>
          <p:cNvPr id="45060" name="Line 3">
            <a:extLst>
              <a:ext uri="{FF2B5EF4-FFF2-40B4-BE49-F238E27FC236}">
                <a16:creationId xmlns:a16="http://schemas.microsoft.com/office/drawing/2014/main" id="{D379C999-D135-42A2-A7F3-C946E9F75DCC}"/>
              </a:ext>
            </a:extLst>
          </p:cNvPr>
          <p:cNvSpPr>
            <a:spLocks noChangeShapeType="1"/>
          </p:cNvSpPr>
          <p:nvPr/>
        </p:nvSpPr>
        <p:spPr bwMode="auto">
          <a:xfrm>
            <a:off x="1905000" y="1143000"/>
            <a:ext cx="83058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61" name="Text Box 4">
            <a:extLst>
              <a:ext uri="{FF2B5EF4-FFF2-40B4-BE49-F238E27FC236}">
                <a16:creationId xmlns:a16="http://schemas.microsoft.com/office/drawing/2014/main" id="{78182A38-C278-44C4-B4A5-05D88A4E94AD}"/>
              </a:ext>
            </a:extLst>
          </p:cNvPr>
          <p:cNvSpPr txBox="1">
            <a:spLocks noChangeArrowheads="1"/>
          </p:cNvSpPr>
          <p:nvPr/>
        </p:nvSpPr>
        <p:spPr bwMode="auto">
          <a:xfrm>
            <a:off x="1782451" y="1406972"/>
            <a:ext cx="86664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Clr>
                <a:srgbClr val="CC0000"/>
              </a:buClr>
              <a:buFontTx/>
              <a:buNone/>
            </a:pPr>
            <a:r>
              <a:rPr lang="en-US" altLang="en-US" sz="2400">
                <a:latin typeface="Calibri" panose="020F0502020204030204" pitchFamily="34" charset="0"/>
                <a:cs typeface="Calibri" panose="020F0502020204030204" pitchFamily="34" charset="0"/>
              </a:rPr>
              <a:t>Three Major Changes: local receptive fields, pooling, shared weights</a:t>
            </a:r>
          </a:p>
        </p:txBody>
      </p:sp>
      <p:pic>
        <p:nvPicPr>
          <p:cNvPr id="45062" name="Picture 2" descr="http://neuralnetworksanddeeplearning.com/images/tikz44.png">
            <a:extLst>
              <a:ext uri="{FF2B5EF4-FFF2-40B4-BE49-F238E27FC236}">
                <a16:creationId xmlns:a16="http://schemas.microsoft.com/office/drawing/2014/main" id="{39796158-9653-4708-954A-32A1E4DE99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6450" y="2393950"/>
            <a:ext cx="3867150"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4" descr="http://neuralnetworksanddeeplearning.com/images/tikz45.png">
            <a:extLst>
              <a:ext uri="{FF2B5EF4-FFF2-40B4-BE49-F238E27FC236}">
                <a16:creationId xmlns:a16="http://schemas.microsoft.com/office/drawing/2014/main" id="{073A3A8E-8135-4FAE-B255-5B257405A5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6450" y="4689476"/>
            <a:ext cx="39243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9">
            <a:extLst>
              <a:ext uri="{FF2B5EF4-FFF2-40B4-BE49-F238E27FC236}">
                <a16:creationId xmlns:a16="http://schemas.microsoft.com/office/drawing/2014/main" id="{98CD227F-7596-421C-8BD2-CF25FCCDCC92}"/>
              </a:ext>
            </a:extLst>
          </p:cNvPr>
          <p:cNvSpPr txBox="1">
            <a:spLocks noChangeArrowheads="1"/>
          </p:cNvSpPr>
          <p:nvPr/>
        </p:nvSpPr>
        <p:spPr bwMode="auto">
          <a:xfrm>
            <a:off x="6218238" y="3206751"/>
            <a:ext cx="4297362" cy="3540125"/>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latin typeface="Calibri" panose="020F0502020204030204" pitchFamily="34" charset="0"/>
              </a:rPr>
              <a:t>This approach of applying a 5x5 filter or kernel to each part of the image is referred to as a “convolution”.  Note that we are applying the same set of 5x5 weights to all parts of the image, i.e., all the neurons are sharing the same set of 25 weights (plus bias).  By drastically cutting down the trainable weights, we are trying to alleviate the potential slow learning rate in early layers of the network.  The use of a small local receptive field and the use of shared weights are therefore key to realizing deep networks.  Note that such a network is called a convolutional neural network.  If we didn’t have shared weights, we’d refer to this as a deep neural network.</a:t>
            </a:r>
          </a:p>
        </p:txBody>
      </p:sp>
    </p:spTree>
    <p:extLst>
      <p:ext uri="{BB962C8B-B14F-4D97-AF65-F5344CB8AC3E}">
        <p14:creationId xmlns:p14="http://schemas.microsoft.com/office/powerpoint/2010/main" val="20011193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179744" y="562365"/>
            <a:ext cx="6202985" cy="391548"/>
          </a:xfrm>
          <a:prstGeom prst="rect">
            <a:avLst/>
          </a:prstGeom>
        </p:spPr>
        <p:txBody>
          <a:bodyPr vert="horz" wrap="square" lIns="0" tIns="11206" rIns="0" bIns="0" rtlCol="0" anchor="ctr">
            <a:spAutoFit/>
          </a:bodyPr>
          <a:lstStyle/>
          <a:p>
            <a:pPr marL="11206">
              <a:spcBef>
                <a:spcPts val="88"/>
              </a:spcBef>
            </a:pPr>
            <a:r>
              <a:rPr sz="2471" spc="-13" dirty="0"/>
              <a:t>Matrix </a:t>
            </a:r>
            <a:r>
              <a:rPr lang="en-US" sz="2471" spc="-13" dirty="0"/>
              <a:t>M</a:t>
            </a:r>
            <a:r>
              <a:rPr sz="2471" spc="-13" dirty="0"/>
              <a:t>ultiplication </a:t>
            </a:r>
            <a:r>
              <a:rPr sz="2471" spc="-9" dirty="0"/>
              <a:t>for 2D</a:t>
            </a:r>
            <a:r>
              <a:rPr sz="2471" spc="-71" dirty="0"/>
              <a:t> </a:t>
            </a:r>
            <a:r>
              <a:rPr sz="2471" spc="-13" dirty="0"/>
              <a:t>Convolution</a:t>
            </a:r>
            <a:endParaRPr sz="2471" dirty="0"/>
          </a:p>
        </p:txBody>
      </p:sp>
      <p:sp>
        <p:nvSpPr>
          <p:cNvPr id="5" name="object 5"/>
          <p:cNvSpPr/>
          <p:nvPr/>
        </p:nvSpPr>
        <p:spPr>
          <a:xfrm>
            <a:off x="4101352" y="1201644"/>
            <a:ext cx="4000375" cy="4033618"/>
          </a:xfrm>
          <a:prstGeom prst="rect">
            <a:avLst/>
          </a:prstGeom>
          <a:blipFill>
            <a:blip r:embed="rId2" cstate="print"/>
            <a:stretch>
              <a:fillRect/>
            </a:stretch>
          </a:blipFill>
        </p:spPr>
        <p:txBody>
          <a:bodyPr wrap="square" lIns="0" tIns="0" rIns="0" bIns="0" rtlCol="0"/>
          <a:lstStyle/>
          <a:p>
            <a:endParaRPr sz="1588"/>
          </a:p>
        </p:txBody>
      </p:sp>
      <p:sp>
        <p:nvSpPr>
          <p:cNvPr id="6" name="object 6"/>
          <p:cNvSpPr txBox="1"/>
          <p:nvPr/>
        </p:nvSpPr>
        <p:spPr>
          <a:xfrm>
            <a:off x="3239097" y="5376134"/>
            <a:ext cx="5949727" cy="282928"/>
          </a:xfrm>
          <a:prstGeom prst="rect">
            <a:avLst/>
          </a:prstGeom>
        </p:spPr>
        <p:txBody>
          <a:bodyPr vert="horz" wrap="square" lIns="0" tIns="11206" rIns="0" bIns="0" rtlCol="0">
            <a:spAutoFit/>
          </a:bodyPr>
          <a:lstStyle/>
          <a:p>
            <a:pPr marL="11206">
              <a:spcBef>
                <a:spcPts val="88"/>
              </a:spcBef>
            </a:pPr>
            <a:r>
              <a:rPr sz="1765" spc="-9" dirty="0">
                <a:solidFill>
                  <a:srgbClr val="0000FF"/>
                </a:solidFill>
                <a:latin typeface="Arial"/>
                <a:cs typeface="Arial"/>
              </a:rPr>
              <a:t>Far </a:t>
            </a:r>
            <a:r>
              <a:rPr sz="1765" spc="-13" dirty="0">
                <a:solidFill>
                  <a:srgbClr val="0000FF"/>
                </a:solidFill>
                <a:latin typeface="Arial"/>
                <a:cs typeface="Arial"/>
              </a:rPr>
              <a:t>fewer weights needed than </a:t>
            </a:r>
            <a:r>
              <a:rPr sz="1765" spc="-9" dirty="0">
                <a:solidFill>
                  <a:srgbClr val="0000FF"/>
                </a:solidFill>
                <a:latin typeface="Arial"/>
                <a:cs typeface="Arial"/>
              </a:rPr>
              <a:t>full </a:t>
            </a:r>
            <a:r>
              <a:rPr sz="1765" spc="-13" dirty="0">
                <a:solidFill>
                  <a:srgbClr val="0000FF"/>
                </a:solidFill>
                <a:latin typeface="Arial"/>
                <a:cs typeface="Arial"/>
              </a:rPr>
              <a:t>matrix</a:t>
            </a:r>
            <a:r>
              <a:rPr sz="1765" spc="-75" dirty="0">
                <a:solidFill>
                  <a:srgbClr val="0000FF"/>
                </a:solidFill>
                <a:latin typeface="Arial"/>
                <a:cs typeface="Arial"/>
              </a:rPr>
              <a:t> </a:t>
            </a:r>
            <a:r>
              <a:rPr sz="1765" spc="-9" dirty="0">
                <a:solidFill>
                  <a:srgbClr val="0000FF"/>
                </a:solidFill>
                <a:latin typeface="Arial"/>
                <a:cs typeface="Arial"/>
              </a:rPr>
              <a:t>multiplication</a:t>
            </a:r>
            <a:r>
              <a:rPr lang="en-US" sz="1765" spc="-9" dirty="0">
                <a:solidFill>
                  <a:srgbClr val="0000FF"/>
                </a:solidFill>
                <a:latin typeface="Arial"/>
                <a:cs typeface="Arial"/>
              </a:rPr>
              <a:t>!</a:t>
            </a:r>
            <a:endParaRPr sz="1765" dirty="0">
              <a:latin typeface="Arial"/>
              <a:cs typeface="Arial"/>
            </a:endParaRP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3">
            <a:extLst>
              <a:ext uri="{FF2B5EF4-FFF2-40B4-BE49-F238E27FC236}">
                <a16:creationId xmlns:a16="http://schemas.microsoft.com/office/drawing/2014/main" id="{632D0804-7535-4B0B-A552-278D524D3535}"/>
              </a:ext>
            </a:extLst>
          </p:cNvPr>
          <p:cNvSpPr>
            <a:spLocks noGrp="1"/>
          </p:cNvSpPr>
          <p:nvPr>
            <p:ph type="sldNum" sz="quarter" idx="12"/>
          </p:nvPr>
        </p:nvSpPr>
        <p:spPr bwMode="auto">
          <a:xfrm>
            <a:off x="65532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5pPr>
            <a:lvl6pPr marL="2286000" algn="l" defTabSz="914400" rtl="0" eaLnBrk="1" latinLnBrk="0" hangingPunct="1">
              <a:defRPr sz="3600" kern="1200">
                <a:solidFill>
                  <a:schemeClr val="tx1"/>
                </a:solidFill>
                <a:latin typeface="Arial" panose="020B0604020202020204" pitchFamily="34" charset="0"/>
                <a:ea typeface="+mn-ea"/>
                <a:cs typeface="+mn-cs"/>
              </a:defRPr>
            </a:lvl6pPr>
            <a:lvl7pPr marL="2743200" algn="l" defTabSz="914400" rtl="0" eaLnBrk="1" latinLnBrk="0" hangingPunct="1">
              <a:defRPr sz="3600" kern="1200">
                <a:solidFill>
                  <a:schemeClr val="tx1"/>
                </a:solidFill>
                <a:latin typeface="Arial" panose="020B0604020202020204" pitchFamily="34" charset="0"/>
                <a:ea typeface="+mn-ea"/>
                <a:cs typeface="+mn-cs"/>
              </a:defRPr>
            </a:lvl7pPr>
            <a:lvl8pPr marL="3200400" algn="l" defTabSz="914400" rtl="0" eaLnBrk="1" latinLnBrk="0" hangingPunct="1">
              <a:defRPr sz="3600" kern="1200">
                <a:solidFill>
                  <a:schemeClr val="tx1"/>
                </a:solidFill>
                <a:latin typeface="Arial" panose="020B0604020202020204" pitchFamily="34" charset="0"/>
                <a:ea typeface="+mn-ea"/>
                <a:cs typeface="+mn-cs"/>
              </a:defRPr>
            </a:lvl8pPr>
            <a:lvl9pPr marL="3657600" algn="l" defTabSz="914400" rtl="0" eaLnBrk="1" latinLnBrk="0" hangingPunct="1">
              <a:defRPr sz="3600" kern="1200">
                <a:solidFill>
                  <a:schemeClr val="tx1"/>
                </a:solidFill>
                <a:latin typeface="Arial" panose="020B0604020202020204" pitchFamily="34" charset="0"/>
                <a:ea typeface="+mn-ea"/>
                <a:cs typeface="+mn-cs"/>
              </a:defRPr>
            </a:lvl9pPr>
          </a:lstStyle>
          <a:p>
            <a:pPr>
              <a:spcBef>
                <a:spcPct val="0"/>
              </a:spcBef>
              <a:buFontTx/>
              <a:buNone/>
              <a:defRPr/>
            </a:pPr>
            <a:fld id="{3588BF29-15F1-410B-85D9-2C308EBA9D94}" type="slidenum">
              <a:rPr lang="en-US" smtClean="0"/>
              <a:pPr>
                <a:spcBef>
                  <a:spcPct val="0"/>
                </a:spcBef>
                <a:buFontTx/>
                <a:buNone/>
                <a:defRPr/>
              </a:pPr>
              <a:t>230</a:t>
            </a:fld>
            <a:endParaRPr lang="en-US" altLang="en-US" sz="1400"/>
          </a:p>
        </p:txBody>
      </p:sp>
      <p:sp>
        <p:nvSpPr>
          <p:cNvPr id="45059" name="Text Box 2">
            <a:extLst>
              <a:ext uri="{FF2B5EF4-FFF2-40B4-BE49-F238E27FC236}">
                <a16:creationId xmlns:a16="http://schemas.microsoft.com/office/drawing/2014/main" id="{4A698867-52F6-4138-A21C-85C6C3123E7A}"/>
              </a:ext>
            </a:extLst>
          </p:cNvPr>
          <p:cNvSpPr txBox="1">
            <a:spLocks noChangeArrowheads="1"/>
          </p:cNvSpPr>
          <p:nvPr/>
        </p:nvSpPr>
        <p:spPr bwMode="auto">
          <a:xfrm>
            <a:off x="1965326" y="396876"/>
            <a:ext cx="635795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a:solidFill>
                  <a:srgbClr val="CC0000"/>
                </a:solidFill>
                <a:latin typeface="Calibri" panose="020F0502020204030204" pitchFamily="34" charset="0"/>
                <a:cs typeface="Calibri" panose="020F0502020204030204" pitchFamily="34" charset="0"/>
              </a:rPr>
              <a:t>Deep Convolutional Neural Networks</a:t>
            </a:r>
          </a:p>
        </p:txBody>
      </p:sp>
      <p:sp>
        <p:nvSpPr>
          <p:cNvPr id="45060" name="Line 3">
            <a:extLst>
              <a:ext uri="{FF2B5EF4-FFF2-40B4-BE49-F238E27FC236}">
                <a16:creationId xmlns:a16="http://schemas.microsoft.com/office/drawing/2014/main" id="{D379C999-D135-42A2-A7F3-C946E9F75DCC}"/>
              </a:ext>
            </a:extLst>
          </p:cNvPr>
          <p:cNvSpPr>
            <a:spLocks noChangeShapeType="1"/>
          </p:cNvSpPr>
          <p:nvPr/>
        </p:nvSpPr>
        <p:spPr bwMode="auto">
          <a:xfrm>
            <a:off x="1905000" y="1143000"/>
            <a:ext cx="83058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61" name="Text Box 4">
            <a:extLst>
              <a:ext uri="{FF2B5EF4-FFF2-40B4-BE49-F238E27FC236}">
                <a16:creationId xmlns:a16="http://schemas.microsoft.com/office/drawing/2014/main" id="{78182A38-C278-44C4-B4A5-05D88A4E94AD}"/>
              </a:ext>
            </a:extLst>
          </p:cNvPr>
          <p:cNvSpPr txBox="1">
            <a:spLocks noChangeArrowheads="1"/>
          </p:cNvSpPr>
          <p:nvPr/>
        </p:nvSpPr>
        <p:spPr bwMode="auto">
          <a:xfrm>
            <a:off x="1782451" y="1406972"/>
            <a:ext cx="86664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Clr>
                <a:srgbClr val="CC0000"/>
              </a:buClr>
              <a:buFontTx/>
              <a:buNone/>
            </a:pPr>
            <a:r>
              <a:rPr lang="en-US" altLang="en-US" sz="2400">
                <a:latin typeface="Calibri" panose="020F0502020204030204" pitchFamily="34" charset="0"/>
                <a:cs typeface="Calibri" panose="020F0502020204030204" pitchFamily="34" charset="0"/>
              </a:rPr>
              <a:t>Three Major Changes: local receptive fields, pooling, shared weights</a:t>
            </a:r>
          </a:p>
        </p:txBody>
      </p:sp>
      <p:pic>
        <p:nvPicPr>
          <p:cNvPr id="45062" name="Picture 2" descr="http://neuralnetworksanddeeplearning.com/images/tikz44.png">
            <a:extLst>
              <a:ext uri="{FF2B5EF4-FFF2-40B4-BE49-F238E27FC236}">
                <a16:creationId xmlns:a16="http://schemas.microsoft.com/office/drawing/2014/main" id="{39796158-9653-4708-954A-32A1E4DE99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6450" y="2393950"/>
            <a:ext cx="3867150"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4" descr="http://neuralnetworksanddeeplearning.com/images/tikz45.png">
            <a:extLst>
              <a:ext uri="{FF2B5EF4-FFF2-40B4-BE49-F238E27FC236}">
                <a16:creationId xmlns:a16="http://schemas.microsoft.com/office/drawing/2014/main" id="{073A3A8E-8135-4FAE-B255-5B257405A5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6450" y="4689476"/>
            <a:ext cx="39243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9">
            <a:extLst>
              <a:ext uri="{FF2B5EF4-FFF2-40B4-BE49-F238E27FC236}">
                <a16:creationId xmlns:a16="http://schemas.microsoft.com/office/drawing/2014/main" id="{4843B5E4-B563-45B7-AEA5-393E2BFE28FA}"/>
              </a:ext>
            </a:extLst>
          </p:cNvPr>
          <p:cNvSpPr txBox="1">
            <a:spLocks noChangeArrowheads="1"/>
          </p:cNvSpPr>
          <p:nvPr/>
        </p:nvSpPr>
        <p:spPr bwMode="auto">
          <a:xfrm>
            <a:off x="6218238" y="3206751"/>
            <a:ext cx="4267200" cy="3292475"/>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latin typeface="Calibri" panose="020F0502020204030204" pitchFamily="34" charset="0"/>
              </a:rPr>
              <a:t>This example only shows one filter and one resulting “feature map” (the output image).  Typically, you’ll look for several features in parallel.  So you may apply 20 different filters to the input image to produce 20 different feature maps.  For example, one filter may look for vertical lines, others may look for diagonal lines, others may look for circles, etc.  So this first layer has 784 inputs (the pixels in the input image) and 20x24x24 neurons.  This is already looking like a pretty large neural network, but the key here is that by using shared weights, we would only have to learn 20x(5x5+1) weights/biases.</a:t>
            </a:r>
          </a:p>
        </p:txBody>
      </p:sp>
    </p:spTree>
    <p:extLst>
      <p:ext uri="{BB962C8B-B14F-4D97-AF65-F5344CB8AC3E}">
        <p14:creationId xmlns:p14="http://schemas.microsoft.com/office/powerpoint/2010/main" val="199953925"/>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3">
            <a:extLst>
              <a:ext uri="{FF2B5EF4-FFF2-40B4-BE49-F238E27FC236}">
                <a16:creationId xmlns:a16="http://schemas.microsoft.com/office/drawing/2014/main" id="{C8A2FF59-6E1F-41E1-A58F-05F30B80B0E9}"/>
              </a:ext>
            </a:extLst>
          </p:cNvPr>
          <p:cNvSpPr>
            <a:spLocks noGrp="1"/>
          </p:cNvSpPr>
          <p:nvPr>
            <p:ph type="sldNum" sz="quarter" idx="12"/>
          </p:nvPr>
        </p:nvSpPr>
        <p:spPr bwMode="auto">
          <a:xfrm>
            <a:off x="65532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5pPr>
            <a:lvl6pPr marL="2286000" algn="l" defTabSz="914400" rtl="0" eaLnBrk="1" latinLnBrk="0" hangingPunct="1">
              <a:defRPr sz="3600" kern="1200">
                <a:solidFill>
                  <a:schemeClr val="tx1"/>
                </a:solidFill>
                <a:latin typeface="Arial" panose="020B0604020202020204" pitchFamily="34" charset="0"/>
                <a:ea typeface="+mn-ea"/>
                <a:cs typeface="+mn-cs"/>
              </a:defRPr>
            </a:lvl6pPr>
            <a:lvl7pPr marL="2743200" algn="l" defTabSz="914400" rtl="0" eaLnBrk="1" latinLnBrk="0" hangingPunct="1">
              <a:defRPr sz="3600" kern="1200">
                <a:solidFill>
                  <a:schemeClr val="tx1"/>
                </a:solidFill>
                <a:latin typeface="Arial" panose="020B0604020202020204" pitchFamily="34" charset="0"/>
                <a:ea typeface="+mn-ea"/>
                <a:cs typeface="+mn-cs"/>
              </a:defRPr>
            </a:lvl7pPr>
            <a:lvl8pPr marL="3200400" algn="l" defTabSz="914400" rtl="0" eaLnBrk="1" latinLnBrk="0" hangingPunct="1">
              <a:defRPr sz="3600" kern="1200">
                <a:solidFill>
                  <a:schemeClr val="tx1"/>
                </a:solidFill>
                <a:latin typeface="Arial" panose="020B0604020202020204" pitchFamily="34" charset="0"/>
                <a:ea typeface="+mn-ea"/>
                <a:cs typeface="+mn-cs"/>
              </a:defRPr>
            </a:lvl8pPr>
            <a:lvl9pPr marL="3657600" algn="l" defTabSz="914400" rtl="0" eaLnBrk="1" latinLnBrk="0" hangingPunct="1">
              <a:defRPr sz="3600" kern="1200">
                <a:solidFill>
                  <a:schemeClr val="tx1"/>
                </a:solidFill>
                <a:latin typeface="Arial" panose="020B0604020202020204" pitchFamily="34" charset="0"/>
                <a:ea typeface="+mn-ea"/>
                <a:cs typeface="+mn-cs"/>
              </a:defRPr>
            </a:lvl9pPr>
          </a:lstStyle>
          <a:p>
            <a:pPr>
              <a:spcBef>
                <a:spcPct val="0"/>
              </a:spcBef>
              <a:buFontTx/>
              <a:buNone/>
              <a:defRPr/>
            </a:pPr>
            <a:fld id="{3588BF29-15F1-410B-85D9-2C308EBA9D94}" type="slidenum">
              <a:rPr lang="en-US" smtClean="0"/>
              <a:pPr>
                <a:spcBef>
                  <a:spcPct val="0"/>
                </a:spcBef>
                <a:buFontTx/>
                <a:buNone/>
                <a:defRPr/>
              </a:pPr>
              <a:t>231</a:t>
            </a:fld>
            <a:endParaRPr lang="en-US" altLang="en-US" sz="1400"/>
          </a:p>
        </p:txBody>
      </p:sp>
      <p:sp>
        <p:nvSpPr>
          <p:cNvPr id="47107" name="Text Box 2">
            <a:extLst>
              <a:ext uri="{FF2B5EF4-FFF2-40B4-BE49-F238E27FC236}">
                <a16:creationId xmlns:a16="http://schemas.microsoft.com/office/drawing/2014/main" id="{CAF195FB-7829-424B-981E-D269F3792605}"/>
              </a:ext>
            </a:extLst>
          </p:cNvPr>
          <p:cNvSpPr txBox="1">
            <a:spLocks noChangeArrowheads="1"/>
          </p:cNvSpPr>
          <p:nvPr/>
        </p:nvSpPr>
        <p:spPr bwMode="auto">
          <a:xfrm>
            <a:off x="1965326" y="396876"/>
            <a:ext cx="347967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dirty="0">
                <a:solidFill>
                  <a:srgbClr val="CC0000"/>
                </a:solidFill>
                <a:latin typeface="Calibri" panose="020F0502020204030204" pitchFamily="34" charset="0"/>
                <a:cs typeface="Calibri" panose="020F0502020204030204" pitchFamily="34" charset="0"/>
              </a:rPr>
              <a:t>Convolutional Layer</a:t>
            </a:r>
          </a:p>
        </p:txBody>
      </p:sp>
      <p:sp>
        <p:nvSpPr>
          <p:cNvPr id="47108" name="Line 3">
            <a:extLst>
              <a:ext uri="{FF2B5EF4-FFF2-40B4-BE49-F238E27FC236}">
                <a16:creationId xmlns:a16="http://schemas.microsoft.com/office/drawing/2014/main" id="{A270CB9F-E0DF-44C6-8E90-61E3EDC13FF9}"/>
              </a:ext>
            </a:extLst>
          </p:cNvPr>
          <p:cNvSpPr>
            <a:spLocks noChangeShapeType="1"/>
          </p:cNvSpPr>
          <p:nvPr/>
        </p:nvSpPr>
        <p:spPr bwMode="auto">
          <a:xfrm>
            <a:off x="1905000" y="1143000"/>
            <a:ext cx="83058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109" name="Text Box 4">
            <a:extLst>
              <a:ext uri="{FF2B5EF4-FFF2-40B4-BE49-F238E27FC236}">
                <a16:creationId xmlns:a16="http://schemas.microsoft.com/office/drawing/2014/main" id="{5E55EE74-7150-444C-99D2-4FFD1F198FBF}"/>
              </a:ext>
            </a:extLst>
          </p:cNvPr>
          <p:cNvSpPr txBox="1">
            <a:spLocks noChangeArrowheads="1"/>
          </p:cNvSpPr>
          <p:nvPr/>
        </p:nvSpPr>
        <p:spPr bwMode="auto">
          <a:xfrm>
            <a:off x="2041525" y="1563689"/>
            <a:ext cx="54756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Clr>
                <a:srgbClr val="CC0000"/>
              </a:buClr>
              <a:buFontTx/>
              <a:buNone/>
            </a:pPr>
            <a:r>
              <a:rPr lang="en-US" altLang="en-US" sz="2400">
                <a:latin typeface="Calibri" panose="020F0502020204030204" pitchFamily="34" charset="0"/>
                <a:cs typeface="Calibri" panose="020F0502020204030204" pitchFamily="34" charset="0"/>
              </a:rPr>
              <a:t>A given layer can have many parallel filters</a:t>
            </a:r>
          </a:p>
        </p:txBody>
      </p:sp>
      <p:pic>
        <p:nvPicPr>
          <p:cNvPr id="47110" name="Picture 2" descr="http://neuralnetworksanddeeplearning.com/images/tikz46.png">
            <a:extLst>
              <a:ext uri="{FF2B5EF4-FFF2-40B4-BE49-F238E27FC236}">
                <a16:creationId xmlns:a16="http://schemas.microsoft.com/office/drawing/2014/main" id="{7D79F27D-558F-4026-90CF-C488925F4B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8939" y="2286001"/>
            <a:ext cx="6257925" cy="298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3">
            <a:extLst>
              <a:ext uri="{FF2B5EF4-FFF2-40B4-BE49-F238E27FC236}">
                <a16:creationId xmlns:a16="http://schemas.microsoft.com/office/drawing/2014/main" id="{C35011C1-6EB5-47AD-88D4-2CB24829D081}"/>
              </a:ext>
            </a:extLst>
          </p:cNvPr>
          <p:cNvSpPr>
            <a:spLocks noGrp="1"/>
          </p:cNvSpPr>
          <p:nvPr>
            <p:ph type="sldNum" sz="quarter" idx="12"/>
          </p:nvPr>
        </p:nvSpPr>
        <p:spPr bwMode="auto">
          <a:xfrm>
            <a:off x="65532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5pPr>
            <a:lvl6pPr marL="2286000" algn="l" defTabSz="914400" rtl="0" eaLnBrk="1" latinLnBrk="0" hangingPunct="1">
              <a:defRPr sz="3600" kern="1200">
                <a:solidFill>
                  <a:schemeClr val="tx1"/>
                </a:solidFill>
                <a:latin typeface="Arial" panose="020B0604020202020204" pitchFamily="34" charset="0"/>
                <a:ea typeface="+mn-ea"/>
                <a:cs typeface="+mn-cs"/>
              </a:defRPr>
            </a:lvl6pPr>
            <a:lvl7pPr marL="2743200" algn="l" defTabSz="914400" rtl="0" eaLnBrk="1" latinLnBrk="0" hangingPunct="1">
              <a:defRPr sz="3600" kern="1200">
                <a:solidFill>
                  <a:schemeClr val="tx1"/>
                </a:solidFill>
                <a:latin typeface="Arial" panose="020B0604020202020204" pitchFamily="34" charset="0"/>
                <a:ea typeface="+mn-ea"/>
                <a:cs typeface="+mn-cs"/>
              </a:defRPr>
            </a:lvl7pPr>
            <a:lvl8pPr marL="3200400" algn="l" defTabSz="914400" rtl="0" eaLnBrk="1" latinLnBrk="0" hangingPunct="1">
              <a:defRPr sz="3600" kern="1200">
                <a:solidFill>
                  <a:schemeClr val="tx1"/>
                </a:solidFill>
                <a:latin typeface="Arial" panose="020B0604020202020204" pitchFamily="34" charset="0"/>
                <a:ea typeface="+mn-ea"/>
                <a:cs typeface="+mn-cs"/>
              </a:defRPr>
            </a:lvl8pPr>
            <a:lvl9pPr marL="3657600" algn="l" defTabSz="914400" rtl="0" eaLnBrk="1" latinLnBrk="0" hangingPunct="1">
              <a:defRPr sz="3600" kern="1200">
                <a:solidFill>
                  <a:schemeClr val="tx1"/>
                </a:solidFill>
                <a:latin typeface="Arial" panose="020B0604020202020204" pitchFamily="34" charset="0"/>
                <a:ea typeface="+mn-ea"/>
                <a:cs typeface="+mn-cs"/>
              </a:defRPr>
            </a:lvl9pPr>
          </a:lstStyle>
          <a:p>
            <a:pPr>
              <a:spcBef>
                <a:spcPct val="0"/>
              </a:spcBef>
              <a:buFontTx/>
              <a:buNone/>
              <a:defRPr/>
            </a:pPr>
            <a:fld id="{3588BF29-15F1-410B-85D9-2C308EBA9D94}" type="slidenum">
              <a:rPr lang="en-US" smtClean="0"/>
              <a:pPr>
                <a:spcBef>
                  <a:spcPct val="0"/>
                </a:spcBef>
                <a:buFontTx/>
                <a:buNone/>
                <a:defRPr/>
              </a:pPr>
              <a:t>232</a:t>
            </a:fld>
            <a:endParaRPr lang="en-US" altLang="en-US" sz="1400"/>
          </a:p>
        </p:txBody>
      </p:sp>
      <p:sp>
        <p:nvSpPr>
          <p:cNvPr id="49155" name="Text Box 2">
            <a:extLst>
              <a:ext uri="{FF2B5EF4-FFF2-40B4-BE49-F238E27FC236}">
                <a16:creationId xmlns:a16="http://schemas.microsoft.com/office/drawing/2014/main" id="{D4E4ED15-6385-4522-8438-613D39832D63}"/>
              </a:ext>
            </a:extLst>
          </p:cNvPr>
          <p:cNvSpPr txBox="1">
            <a:spLocks noChangeArrowheads="1"/>
          </p:cNvSpPr>
          <p:nvPr/>
        </p:nvSpPr>
        <p:spPr bwMode="auto">
          <a:xfrm>
            <a:off x="1965325" y="396876"/>
            <a:ext cx="11959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a:solidFill>
                  <a:srgbClr val="CC0000"/>
                </a:solidFill>
                <a:latin typeface="Calibri" panose="020F0502020204030204" pitchFamily="34" charset="0"/>
                <a:cs typeface="Calibri" panose="020F0502020204030204" pitchFamily="34" charset="0"/>
              </a:rPr>
              <a:t>Filters</a:t>
            </a:r>
          </a:p>
        </p:txBody>
      </p:sp>
      <p:sp>
        <p:nvSpPr>
          <p:cNvPr id="49156" name="Line 3">
            <a:extLst>
              <a:ext uri="{FF2B5EF4-FFF2-40B4-BE49-F238E27FC236}">
                <a16:creationId xmlns:a16="http://schemas.microsoft.com/office/drawing/2014/main" id="{A24F6AC3-39CB-4D86-98C2-5CEC8DB8B08C}"/>
              </a:ext>
            </a:extLst>
          </p:cNvPr>
          <p:cNvSpPr>
            <a:spLocks noChangeShapeType="1"/>
          </p:cNvSpPr>
          <p:nvPr/>
        </p:nvSpPr>
        <p:spPr bwMode="auto">
          <a:xfrm>
            <a:off x="1905000" y="1143000"/>
            <a:ext cx="83058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57" name="Text Box 4">
            <a:extLst>
              <a:ext uri="{FF2B5EF4-FFF2-40B4-BE49-F238E27FC236}">
                <a16:creationId xmlns:a16="http://schemas.microsoft.com/office/drawing/2014/main" id="{3509B56A-34C6-49D5-B687-ACB251D8CBDF}"/>
              </a:ext>
            </a:extLst>
          </p:cNvPr>
          <p:cNvSpPr txBox="1">
            <a:spLocks noChangeArrowheads="1"/>
          </p:cNvSpPr>
          <p:nvPr/>
        </p:nvSpPr>
        <p:spPr bwMode="auto">
          <a:xfrm>
            <a:off x="2041525" y="1563689"/>
            <a:ext cx="769877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Clr>
                <a:srgbClr val="CC0000"/>
              </a:buClr>
              <a:buFontTx/>
              <a:buNone/>
            </a:pPr>
            <a:r>
              <a:rPr lang="en-US" altLang="en-US" sz="2400" dirty="0">
                <a:latin typeface="Calibri" panose="020F0502020204030204" pitchFamily="34" charset="0"/>
                <a:cs typeface="Calibri" panose="020F0502020204030204" pitchFamily="34" charset="0"/>
              </a:rPr>
              <a:t>Intuitively, think of an early filter as detecting small localized</a:t>
            </a:r>
          </a:p>
          <a:p>
            <a:pPr eaLnBrk="1" hangingPunct="1">
              <a:spcBef>
                <a:spcPct val="0"/>
              </a:spcBef>
              <a:buClr>
                <a:srgbClr val="CC0000"/>
              </a:buClr>
              <a:buFontTx/>
              <a:buNone/>
            </a:pPr>
            <a:r>
              <a:rPr lang="en-US" altLang="en-US" sz="2400" dirty="0">
                <a:latin typeface="Calibri" panose="020F0502020204030204" pitchFamily="34" charset="0"/>
                <a:cs typeface="Calibri" panose="020F0502020204030204" pitchFamily="34" charset="0"/>
              </a:rPr>
              <a:t>patterns (edge detection).  In practice, they look like this:</a:t>
            </a:r>
          </a:p>
        </p:txBody>
      </p:sp>
      <p:pic>
        <p:nvPicPr>
          <p:cNvPr id="49158" name="Picture 2" descr="http://neuralnetworksanddeeplearning.com/images/net_full_layer_0.png">
            <a:extLst>
              <a:ext uri="{FF2B5EF4-FFF2-40B4-BE49-F238E27FC236}">
                <a16:creationId xmlns:a16="http://schemas.microsoft.com/office/drawing/2014/main" id="{581B80F1-1C96-472F-87BE-C6D176C629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5514" y="2345671"/>
            <a:ext cx="5324475" cy="399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1CFEDFD9-674B-4BC0-BE2E-75C8AD72E508}"/>
              </a:ext>
            </a:extLst>
          </p:cNvPr>
          <p:cNvSpPr txBox="1">
            <a:spLocks noChangeArrowheads="1"/>
          </p:cNvSpPr>
          <p:nvPr/>
        </p:nvSpPr>
        <p:spPr bwMode="auto">
          <a:xfrm>
            <a:off x="1800226" y="2955926"/>
            <a:ext cx="3565525" cy="3046413"/>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latin typeface="Calibri" panose="020F0502020204030204" pitchFamily="34" charset="0"/>
              </a:rPr>
              <a:t>We said that each filter is looking for a certain pattern or feature.  Intuitively, it helps to say that each filter has weights that make it look like a certain shape (straight line, diagonal line, circle, etc.).  But we don’t get to pick that shape.  Those shapes emerge out of the training process.  And in reality, they don’t look at all like the lines and circles we imagined.  They look like the images on the right.  Good luck understanding why deep networks work! </a:t>
            </a:r>
            <a:r>
              <a:rPr lang="en-US" altLang="en-US" sz="1600">
                <a:latin typeface="Calibri" panose="020F0502020204030204" pitchFamily="34" charset="0"/>
                <a:sym typeface="Wingdings" panose="05000000000000000000" pitchFamily="2" charset="2"/>
              </a:rPr>
              <a:t></a:t>
            </a:r>
            <a:endParaRPr lang="en-US" altLang="en-US" sz="1600">
              <a:latin typeface="Calibri" panose="020F0502020204030204" pitchFamily="34" charset="0"/>
            </a:endParaRP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3">
            <a:extLst>
              <a:ext uri="{FF2B5EF4-FFF2-40B4-BE49-F238E27FC236}">
                <a16:creationId xmlns:a16="http://schemas.microsoft.com/office/drawing/2014/main" id="{A48C9A6E-99A9-4E3D-ABBE-73E5666D7AFB}"/>
              </a:ext>
            </a:extLst>
          </p:cNvPr>
          <p:cNvSpPr>
            <a:spLocks noGrp="1"/>
          </p:cNvSpPr>
          <p:nvPr>
            <p:ph type="sldNum" sz="quarter" idx="12"/>
          </p:nvPr>
        </p:nvSpPr>
        <p:spPr bwMode="auto">
          <a:xfrm>
            <a:off x="65532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5pPr>
            <a:lvl6pPr marL="2286000" algn="l" defTabSz="914400" rtl="0" eaLnBrk="1" latinLnBrk="0" hangingPunct="1">
              <a:defRPr sz="3600" kern="1200">
                <a:solidFill>
                  <a:schemeClr val="tx1"/>
                </a:solidFill>
                <a:latin typeface="Arial" panose="020B0604020202020204" pitchFamily="34" charset="0"/>
                <a:ea typeface="+mn-ea"/>
                <a:cs typeface="+mn-cs"/>
              </a:defRPr>
            </a:lvl6pPr>
            <a:lvl7pPr marL="2743200" algn="l" defTabSz="914400" rtl="0" eaLnBrk="1" latinLnBrk="0" hangingPunct="1">
              <a:defRPr sz="3600" kern="1200">
                <a:solidFill>
                  <a:schemeClr val="tx1"/>
                </a:solidFill>
                <a:latin typeface="Arial" panose="020B0604020202020204" pitchFamily="34" charset="0"/>
                <a:ea typeface="+mn-ea"/>
                <a:cs typeface="+mn-cs"/>
              </a:defRPr>
            </a:lvl7pPr>
            <a:lvl8pPr marL="3200400" algn="l" defTabSz="914400" rtl="0" eaLnBrk="1" latinLnBrk="0" hangingPunct="1">
              <a:defRPr sz="3600" kern="1200">
                <a:solidFill>
                  <a:schemeClr val="tx1"/>
                </a:solidFill>
                <a:latin typeface="Arial" panose="020B0604020202020204" pitchFamily="34" charset="0"/>
                <a:ea typeface="+mn-ea"/>
                <a:cs typeface="+mn-cs"/>
              </a:defRPr>
            </a:lvl8pPr>
            <a:lvl9pPr marL="3657600" algn="l" defTabSz="914400" rtl="0" eaLnBrk="1" latinLnBrk="0" hangingPunct="1">
              <a:defRPr sz="3600" kern="1200">
                <a:solidFill>
                  <a:schemeClr val="tx1"/>
                </a:solidFill>
                <a:latin typeface="Arial" panose="020B0604020202020204" pitchFamily="34" charset="0"/>
                <a:ea typeface="+mn-ea"/>
                <a:cs typeface="+mn-cs"/>
              </a:defRPr>
            </a:lvl9pPr>
          </a:lstStyle>
          <a:p>
            <a:pPr>
              <a:spcBef>
                <a:spcPct val="0"/>
              </a:spcBef>
              <a:buFontTx/>
              <a:buNone/>
              <a:defRPr/>
            </a:pPr>
            <a:fld id="{3588BF29-15F1-410B-85D9-2C308EBA9D94}" type="slidenum">
              <a:rPr lang="en-US" smtClean="0"/>
              <a:pPr>
                <a:spcBef>
                  <a:spcPct val="0"/>
                </a:spcBef>
                <a:buFontTx/>
                <a:buNone/>
                <a:defRPr/>
              </a:pPr>
              <a:t>233</a:t>
            </a:fld>
            <a:endParaRPr lang="en-US" altLang="en-US" sz="1400"/>
          </a:p>
        </p:txBody>
      </p:sp>
      <p:sp>
        <p:nvSpPr>
          <p:cNvPr id="51203" name="Text Box 2">
            <a:extLst>
              <a:ext uri="{FF2B5EF4-FFF2-40B4-BE49-F238E27FC236}">
                <a16:creationId xmlns:a16="http://schemas.microsoft.com/office/drawing/2014/main" id="{1C02D711-DC95-42AE-A0A4-AD73451C26D2}"/>
              </a:ext>
            </a:extLst>
          </p:cNvPr>
          <p:cNvSpPr txBox="1">
            <a:spLocks noChangeArrowheads="1"/>
          </p:cNvSpPr>
          <p:nvPr/>
        </p:nvSpPr>
        <p:spPr bwMode="auto">
          <a:xfrm>
            <a:off x="1965326" y="396876"/>
            <a:ext cx="142038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dirty="0">
                <a:solidFill>
                  <a:srgbClr val="CC0000"/>
                </a:solidFill>
                <a:latin typeface="Calibri" panose="020F0502020204030204" pitchFamily="34" charset="0"/>
                <a:cs typeface="Calibri" panose="020F0502020204030204" pitchFamily="34" charset="0"/>
              </a:rPr>
              <a:t>Pooling</a:t>
            </a:r>
          </a:p>
        </p:txBody>
      </p:sp>
      <p:sp>
        <p:nvSpPr>
          <p:cNvPr id="51204" name="Line 3">
            <a:extLst>
              <a:ext uri="{FF2B5EF4-FFF2-40B4-BE49-F238E27FC236}">
                <a16:creationId xmlns:a16="http://schemas.microsoft.com/office/drawing/2014/main" id="{F1734082-0662-4BBC-8019-82E3289AC391}"/>
              </a:ext>
            </a:extLst>
          </p:cNvPr>
          <p:cNvSpPr>
            <a:spLocks noChangeShapeType="1"/>
          </p:cNvSpPr>
          <p:nvPr/>
        </p:nvSpPr>
        <p:spPr bwMode="auto">
          <a:xfrm>
            <a:off x="1905000" y="1143000"/>
            <a:ext cx="83058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05" name="Text Box 4">
            <a:extLst>
              <a:ext uri="{FF2B5EF4-FFF2-40B4-BE49-F238E27FC236}">
                <a16:creationId xmlns:a16="http://schemas.microsoft.com/office/drawing/2014/main" id="{7E95F529-2408-42AF-A80C-5F2DEA0480FA}"/>
              </a:ext>
            </a:extLst>
          </p:cNvPr>
          <p:cNvSpPr txBox="1">
            <a:spLocks noChangeArrowheads="1"/>
          </p:cNvSpPr>
          <p:nvPr/>
        </p:nvSpPr>
        <p:spPr bwMode="auto">
          <a:xfrm>
            <a:off x="1965326" y="1423989"/>
            <a:ext cx="77353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Clr>
                <a:srgbClr val="CC0000"/>
              </a:buClr>
              <a:buFontTx/>
              <a:buNone/>
            </a:pPr>
            <a:r>
              <a:rPr lang="en-US" altLang="en-US" sz="2000" dirty="0">
                <a:latin typeface="Calibri" panose="020F0502020204030204" pitchFamily="34" charset="0"/>
                <a:cs typeface="Calibri" panose="020F0502020204030204" pitchFamily="34" charset="0"/>
              </a:rPr>
              <a:t>Simplify/condense information: once a feature has been found, it’s exact</a:t>
            </a:r>
          </a:p>
          <a:p>
            <a:pPr eaLnBrk="1" hangingPunct="1">
              <a:spcBef>
                <a:spcPct val="0"/>
              </a:spcBef>
              <a:buClr>
                <a:srgbClr val="CC0000"/>
              </a:buClr>
              <a:buFontTx/>
              <a:buNone/>
            </a:pPr>
            <a:r>
              <a:rPr lang="en-US" altLang="en-US" sz="2000" dirty="0">
                <a:latin typeface="Calibri" panose="020F0502020204030204" pitchFamily="34" charset="0"/>
                <a:cs typeface="Calibri" panose="020F0502020204030204" pitchFamily="34" charset="0"/>
              </a:rPr>
              <a:t>location is not as important as its relative location – especially if it helps</a:t>
            </a:r>
          </a:p>
          <a:p>
            <a:pPr eaLnBrk="1" hangingPunct="1">
              <a:spcBef>
                <a:spcPct val="0"/>
              </a:spcBef>
              <a:buClr>
                <a:srgbClr val="CC0000"/>
              </a:buClr>
              <a:buFontTx/>
              <a:buNone/>
            </a:pPr>
            <a:r>
              <a:rPr lang="en-US" altLang="en-US" sz="2000" dirty="0">
                <a:latin typeface="Calibri" panose="020F0502020204030204" pitchFamily="34" charset="0"/>
                <a:cs typeface="Calibri" panose="020F0502020204030204" pitchFamily="34" charset="0"/>
              </a:rPr>
              <a:t>us reduce the parameters.  Commonly used: max, L2.</a:t>
            </a:r>
          </a:p>
        </p:txBody>
      </p:sp>
      <p:pic>
        <p:nvPicPr>
          <p:cNvPr id="51206" name="Picture 2" descr="http://neuralnetworksanddeeplearning.com/images/tikz47.png">
            <a:extLst>
              <a:ext uri="{FF2B5EF4-FFF2-40B4-BE49-F238E27FC236}">
                <a16:creationId xmlns:a16="http://schemas.microsoft.com/office/drawing/2014/main" id="{6F6EBCA9-2AB1-4799-B1BC-9F0866CE12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76" y="2579689"/>
            <a:ext cx="5153025" cy="275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4" descr="http://neuralnetworksanddeeplearning.com/images/tikz48.png">
            <a:extLst>
              <a:ext uri="{FF2B5EF4-FFF2-40B4-BE49-F238E27FC236}">
                <a16:creationId xmlns:a16="http://schemas.microsoft.com/office/drawing/2014/main" id="{4D9BF4EF-16F2-4698-9458-3E46311723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5939" y="4648201"/>
            <a:ext cx="496252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EE8AF174-1337-4440-970C-E55F6D182756}"/>
              </a:ext>
            </a:extLst>
          </p:cNvPr>
          <p:cNvSpPr txBox="1">
            <a:spLocks noChangeArrowheads="1"/>
          </p:cNvSpPr>
          <p:nvPr/>
        </p:nvSpPr>
        <p:spPr bwMode="auto">
          <a:xfrm>
            <a:off x="7239001" y="2549526"/>
            <a:ext cx="3319463" cy="2062163"/>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latin typeface="Calibri" panose="020F0502020204030204" pitchFamily="34" charset="0"/>
              </a:rPr>
              <a:t>To further reduce the network, we condense the information of (say) 4 neurons into a single neuron.  This is referred to as pooling.  Max pooling looks for the largest value in the pool, while L2 pooling takes the root of the sum of squares of the values in the pool.</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3">
            <a:extLst>
              <a:ext uri="{FF2B5EF4-FFF2-40B4-BE49-F238E27FC236}">
                <a16:creationId xmlns:a16="http://schemas.microsoft.com/office/drawing/2014/main" id="{18727CDD-29FE-4AFE-BE5E-6F6C1D580B78}"/>
              </a:ext>
            </a:extLst>
          </p:cNvPr>
          <p:cNvSpPr>
            <a:spLocks noGrp="1"/>
          </p:cNvSpPr>
          <p:nvPr>
            <p:ph type="sldNum" sz="quarter" idx="12"/>
          </p:nvPr>
        </p:nvSpPr>
        <p:spPr bwMode="auto">
          <a:xfrm>
            <a:off x="65532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5pPr>
            <a:lvl6pPr marL="2286000" algn="l" defTabSz="914400" rtl="0" eaLnBrk="1" latinLnBrk="0" hangingPunct="1">
              <a:defRPr sz="3600" kern="1200">
                <a:solidFill>
                  <a:schemeClr val="tx1"/>
                </a:solidFill>
                <a:latin typeface="Arial" panose="020B0604020202020204" pitchFamily="34" charset="0"/>
                <a:ea typeface="+mn-ea"/>
                <a:cs typeface="+mn-cs"/>
              </a:defRPr>
            </a:lvl6pPr>
            <a:lvl7pPr marL="2743200" algn="l" defTabSz="914400" rtl="0" eaLnBrk="1" latinLnBrk="0" hangingPunct="1">
              <a:defRPr sz="3600" kern="1200">
                <a:solidFill>
                  <a:schemeClr val="tx1"/>
                </a:solidFill>
                <a:latin typeface="Arial" panose="020B0604020202020204" pitchFamily="34" charset="0"/>
                <a:ea typeface="+mn-ea"/>
                <a:cs typeface="+mn-cs"/>
              </a:defRPr>
            </a:lvl7pPr>
            <a:lvl8pPr marL="3200400" algn="l" defTabSz="914400" rtl="0" eaLnBrk="1" latinLnBrk="0" hangingPunct="1">
              <a:defRPr sz="3600" kern="1200">
                <a:solidFill>
                  <a:schemeClr val="tx1"/>
                </a:solidFill>
                <a:latin typeface="Arial" panose="020B0604020202020204" pitchFamily="34" charset="0"/>
                <a:ea typeface="+mn-ea"/>
                <a:cs typeface="+mn-cs"/>
              </a:defRPr>
            </a:lvl8pPr>
            <a:lvl9pPr marL="3657600" algn="l" defTabSz="914400" rtl="0" eaLnBrk="1" latinLnBrk="0" hangingPunct="1">
              <a:defRPr sz="3600" kern="1200">
                <a:solidFill>
                  <a:schemeClr val="tx1"/>
                </a:solidFill>
                <a:latin typeface="Arial" panose="020B0604020202020204" pitchFamily="34" charset="0"/>
                <a:ea typeface="+mn-ea"/>
                <a:cs typeface="+mn-cs"/>
              </a:defRPr>
            </a:lvl9pPr>
          </a:lstStyle>
          <a:p>
            <a:pPr>
              <a:spcBef>
                <a:spcPct val="0"/>
              </a:spcBef>
              <a:buFontTx/>
              <a:buNone/>
              <a:defRPr/>
            </a:pPr>
            <a:fld id="{3588BF29-15F1-410B-85D9-2C308EBA9D94}" type="slidenum">
              <a:rPr lang="en-US" smtClean="0"/>
              <a:pPr>
                <a:spcBef>
                  <a:spcPct val="0"/>
                </a:spcBef>
                <a:buFontTx/>
                <a:buNone/>
                <a:defRPr/>
              </a:pPr>
              <a:t>234</a:t>
            </a:fld>
            <a:endParaRPr lang="en-US" altLang="en-US" sz="1400"/>
          </a:p>
        </p:txBody>
      </p:sp>
      <p:sp>
        <p:nvSpPr>
          <p:cNvPr id="55299" name="Text Box 2">
            <a:extLst>
              <a:ext uri="{FF2B5EF4-FFF2-40B4-BE49-F238E27FC236}">
                <a16:creationId xmlns:a16="http://schemas.microsoft.com/office/drawing/2014/main" id="{FDC75CB7-50F7-4C76-9D40-BF965DBA57FF}"/>
              </a:ext>
            </a:extLst>
          </p:cNvPr>
          <p:cNvSpPr txBox="1">
            <a:spLocks noChangeArrowheads="1"/>
          </p:cNvSpPr>
          <p:nvPr/>
        </p:nvSpPr>
        <p:spPr bwMode="auto">
          <a:xfrm>
            <a:off x="1965325" y="396876"/>
            <a:ext cx="44244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dirty="0">
                <a:solidFill>
                  <a:srgbClr val="CC0000"/>
                </a:solidFill>
                <a:latin typeface="Calibri" panose="020F0502020204030204" pitchFamily="34" charset="0"/>
                <a:cs typeface="Calibri" panose="020F0502020204030204" pitchFamily="34" charset="0"/>
              </a:rPr>
              <a:t>A Shallow CNN for MNIST</a:t>
            </a:r>
          </a:p>
        </p:txBody>
      </p:sp>
      <p:sp>
        <p:nvSpPr>
          <p:cNvPr id="55300" name="Line 3">
            <a:extLst>
              <a:ext uri="{FF2B5EF4-FFF2-40B4-BE49-F238E27FC236}">
                <a16:creationId xmlns:a16="http://schemas.microsoft.com/office/drawing/2014/main" id="{C470C1B4-E589-4CA7-ACB0-A81E2A814BD9}"/>
              </a:ext>
            </a:extLst>
          </p:cNvPr>
          <p:cNvSpPr>
            <a:spLocks noChangeShapeType="1"/>
          </p:cNvSpPr>
          <p:nvPr/>
        </p:nvSpPr>
        <p:spPr bwMode="auto">
          <a:xfrm>
            <a:off x="1905000" y="1143000"/>
            <a:ext cx="83058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55301" name="Picture 2">
            <a:extLst>
              <a:ext uri="{FF2B5EF4-FFF2-40B4-BE49-F238E27FC236}">
                <a16:creationId xmlns:a16="http://schemas.microsoft.com/office/drawing/2014/main" id="{EF214F6E-89E3-4D79-BE8E-203E16F74B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210041"/>
            <a:ext cx="7372350" cy="283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Text Box 4">
            <a:extLst>
              <a:ext uri="{FF2B5EF4-FFF2-40B4-BE49-F238E27FC236}">
                <a16:creationId xmlns:a16="http://schemas.microsoft.com/office/drawing/2014/main" id="{C55EE0D3-FC8B-4321-AB81-95A794DD4193}"/>
              </a:ext>
            </a:extLst>
          </p:cNvPr>
          <p:cNvSpPr txBox="1">
            <a:spLocks noChangeArrowheads="1"/>
          </p:cNvSpPr>
          <p:nvPr/>
        </p:nvSpPr>
        <p:spPr bwMode="auto">
          <a:xfrm>
            <a:off x="2133600" y="3872189"/>
            <a:ext cx="672709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Clr>
                <a:srgbClr val="CC0000"/>
              </a:buClr>
              <a:buFontTx/>
              <a:buNone/>
            </a:pPr>
            <a:r>
              <a:rPr lang="en-US" altLang="en-US" sz="2400" dirty="0">
                <a:latin typeface="Calibri" panose="020F0502020204030204" pitchFamily="34" charset="0"/>
                <a:cs typeface="Calibri" panose="020F0502020204030204" pitchFamily="34" charset="0"/>
              </a:rPr>
              <a:t>How many weights/biases does this network need?  </a:t>
            </a:r>
          </a:p>
          <a:p>
            <a:pPr eaLnBrk="1" hangingPunct="1">
              <a:spcBef>
                <a:spcPct val="0"/>
              </a:spcBef>
              <a:buClr>
                <a:srgbClr val="CC0000"/>
              </a:buClr>
              <a:buFontTx/>
              <a:buNone/>
            </a:pPr>
            <a:r>
              <a:rPr lang="en-US" altLang="en-US" sz="2400" dirty="0">
                <a:latin typeface="Calibri" panose="020F0502020204030204" pitchFamily="34" charset="0"/>
                <a:cs typeface="Calibri" panose="020F0502020204030204" pitchFamily="34" charset="0"/>
              </a:rPr>
              <a:t>(25+1) x 3 + ((3x12x12 + 1) x 10 ) = 4408</a:t>
            </a:r>
          </a:p>
          <a:p>
            <a:pPr eaLnBrk="1" hangingPunct="1">
              <a:spcBef>
                <a:spcPct val="0"/>
              </a:spcBef>
              <a:buClr>
                <a:srgbClr val="CC0000"/>
              </a:buClr>
              <a:buFontTx/>
              <a:buNone/>
            </a:pPr>
            <a:endParaRPr lang="en-US" altLang="en-US" sz="24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DEF22638-DA48-4372-B6C1-C1B0514E57CA}"/>
              </a:ext>
            </a:extLst>
          </p:cNvPr>
          <p:cNvSpPr txBox="1">
            <a:spLocks noChangeArrowheads="1"/>
          </p:cNvSpPr>
          <p:nvPr/>
        </p:nvSpPr>
        <p:spPr bwMode="auto">
          <a:xfrm>
            <a:off x="1668463" y="4702176"/>
            <a:ext cx="8778875" cy="1077912"/>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latin typeface="Calibri" panose="020F0502020204030204" pitchFamily="34" charset="0"/>
              </a:rPr>
              <a:t>Here’s a relatively simple not-so-deep network for MNIST.  It uses three filters in the first layer, followed by a max-pool, followed by a classifier layer.  Note that the final set of feature maps have to be fed to a fully-connected neural network to perform the classification.  In this example, the top neuron on the far right receives all 432 inputs from the previous layer and decides if it can spot a hand-written “0”.</a:t>
            </a:r>
          </a:p>
        </p:txBody>
      </p:sp>
      <p:sp>
        <p:nvSpPr>
          <p:cNvPr id="8" name="TextBox 6">
            <a:extLst>
              <a:ext uri="{FF2B5EF4-FFF2-40B4-BE49-F238E27FC236}">
                <a16:creationId xmlns:a16="http://schemas.microsoft.com/office/drawing/2014/main" id="{2DC9B2F0-C086-405C-A7BE-C65688529DD0}"/>
              </a:ext>
            </a:extLst>
          </p:cNvPr>
          <p:cNvSpPr txBox="1">
            <a:spLocks noChangeArrowheads="1"/>
          </p:cNvSpPr>
          <p:nvPr/>
        </p:nvSpPr>
        <p:spPr bwMode="auto">
          <a:xfrm>
            <a:off x="1668463" y="5832475"/>
            <a:ext cx="8778875" cy="831850"/>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dirty="0">
                <a:latin typeface="Calibri" panose="020F0502020204030204" pitchFamily="34" charset="0"/>
              </a:rPr>
              <a:t>Note that most of the trainable weights are in the last fully-connected layer.  The early layers (which have a learning rate problem) only contain 78 trainable weights.  The pooling layer does not include any weights of course.  Most of the multiplications are in the early layers though.</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3">
            <a:extLst>
              <a:ext uri="{FF2B5EF4-FFF2-40B4-BE49-F238E27FC236}">
                <a16:creationId xmlns:a16="http://schemas.microsoft.com/office/drawing/2014/main" id="{E0A268A0-600C-46F6-B701-0020E6F2AB3E}"/>
              </a:ext>
            </a:extLst>
          </p:cNvPr>
          <p:cNvSpPr>
            <a:spLocks noGrp="1"/>
          </p:cNvSpPr>
          <p:nvPr>
            <p:ph type="sldNum" sz="quarter" idx="12"/>
          </p:nvPr>
        </p:nvSpPr>
        <p:spPr bwMode="auto">
          <a:xfrm>
            <a:off x="65532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5pPr>
            <a:lvl6pPr marL="2286000" algn="l" defTabSz="914400" rtl="0" eaLnBrk="1" latinLnBrk="0" hangingPunct="1">
              <a:defRPr sz="3600" kern="1200">
                <a:solidFill>
                  <a:schemeClr val="tx1"/>
                </a:solidFill>
                <a:latin typeface="Arial" panose="020B0604020202020204" pitchFamily="34" charset="0"/>
                <a:ea typeface="+mn-ea"/>
                <a:cs typeface="+mn-cs"/>
              </a:defRPr>
            </a:lvl6pPr>
            <a:lvl7pPr marL="2743200" algn="l" defTabSz="914400" rtl="0" eaLnBrk="1" latinLnBrk="0" hangingPunct="1">
              <a:defRPr sz="3600" kern="1200">
                <a:solidFill>
                  <a:schemeClr val="tx1"/>
                </a:solidFill>
                <a:latin typeface="Arial" panose="020B0604020202020204" pitchFamily="34" charset="0"/>
                <a:ea typeface="+mn-ea"/>
                <a:cs typeface="+mn-cs"/>
              </a:defRPr>
            </a:lvl7pPr>
            <a:lvl8pPr marL="3200400" algn="l" defTabSz="914400" rtl="0" eaLnBrk="1" latinLnBrk="0" hangingPunct="1">
              <a:defRPr sz="3600" kern="1200">
                <a:solidFill>
                  <a:schemeClr val="tx1"/>
                </a:solidFill>
                <a:latin typeface="Arial" panose="020B0604020202020204" pitchFamily="34" charset="0"/>
                <a:ea typeface="+mn-ea"/>
                <a:cs typeface="+mn-cs"/>
              </a:defRPr>
            </a:lvl8pPr>
            <a:lvl9pPr marL="3657600" algn="l" defTabSz="914400" rtl="0" eaLnBrk="1" latinLnBrk="0" hangingPunct="1">
              <a:defRPr sz="3600" kern="1200">
                <a:solidFill>
                  <a:schemeClr val="tx1"/>
                </a:solidFill>
                <a:latin typeface="Arial" panose="020B0604020202020204" pitchFamily="34" charset="0"/>
                <a:ea typeface="+mn-ea"/>
                <a:cs typeface="+mn-cs"/>
              </a:defRPr>
            </a:lvl9pPr>
          </a:lstStyle>
          <a:p>
            <a:pPr>
              <a:spcBef>
                <a:spcPct val="0"/>
              </a:spcBef>
              <a:buFontTx/>
              <a:buNone/>
              <a:defRPr/>
            </a:pPr>
            <a:fld id="{3588BF29-15F1-410B-85D9-2C308EBA9D94}" type="slidenum">
              <a:rPr lang="en-US" smtClean="0"/>
              <a:pPr>
                <a:spcBef>
                  <a:spcPct val="0"/>
                </a:spcBef>
                <a:buFontTx/>
                <a:buNone/>
                <a:defRPr/>
              </a:pPr>
              <a:t>235</a:t>
            </a:fld>
            <a:endParaRPr lang="en-US" altLang="en-US" sz="1400"/>
          </a:p>
        </p:txBody>
      </p:sp>
      <p:sp>
        <p:nvSpPr>
          <p:cNvPr id="26627" name="Text Box 2">
            <a:extLst>
              <a:ext uri="{FF2B5EF4-FFF2-40B4-BE49-F238E27FC236}">
                <a16:creationId xmlns:a16="http://schemas.microsoft.com/office/drawing/2014/main" id="{4B9EE61F-CCDF-461A-BE43-C07EA09AD9E9}"/>
              </a:ext>
            </a:extLst>
          </p:cNvPr>
          <p:cNvSpPr txBox="1">
            <a:spLocks noChangeArrowheads="1"/>
          </p:cNvSpPr>
          <p:nvPr/>
        </p:nvSpPr>
        <p:spPr bwMode="auto">
          <a:xfrm>
            <a:off x="1965325" y="396876"/>
            <a:ext cx="38752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a:solidFill>
                  <a:srgbClr val="CC0000"/>
                </a:solidFill>
                <a:latin typeface="Calibri" panose="020F0502020204030204" pitchFamily="34" charset="0"/>
                <a:cs typeface="Calibri" panose="020F0502020204030204" pitchFamily="34" charset="0"/>
              </a:rPr>
              <a:t>Krizhevsky et al., 2012</a:t>
            </a:r>
          </a:p>
        </p:txBody>
      </p:sp>
      <p:sp>
        <p:nvSpPr>
          <p:cNvPr id="26628" name="Line 3">
            <a:extLst>
              <a:ext uri="{FF2B5EF4-FFF2-40B4-BE49-F238E27FC236}">
                <a16:creationId xmlns:a16="http://schemas.microsoft.com/office/drawing/2014/main" id="{D4B84DBC-257E-4C47-98AB-CC6958EF60C1}"/>
              </a:ext>
            </a:extLst>
          </p:cNvPr>
          <p:cNvSpPr>
            <a:spLocks noChangeShapeType="1"/>
          </p:cNvSpPr>
          <p:nvPr/>
        </p:nvSpPr>
        <p:spPr bwMode="auto">
          <a:xfrm>
            <a:off x="1905000" y="1143000"/>
            <a:ext cx="83058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29" name="Text Box 4">
            <a:extLst>
              <a:ext uri="{FF2B5EF4-FFF2-40B4-BE49-F238E27FC236}">
                <a16:creationId xmlns:a16="http://schemas.microsoft.com/office/drawing/2014/main" id="{F01E82E3-3AC4-4C4D-ACB0-7F8B0AE45374}"/>
              </a:ext>
            </a:extLst>
          </p:cNvPr>
          <p:cNvSpPr txBox="1">
            <a:spLocks noChangeArrowheads="1"/>
          </p:cNvSpPr>
          <p:nvPr/>
        </p:nvSpPr>
        <p:spPr bwMode="auto">
          <a:xfrm>
            <a:off x="2041526" y="1563689"/>
            <a:ext cx="702929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Clr>
                <a:srgbClr val="CC0000"/>
              </a:buClr>
              <a:buFontTx/>
              <a:buNone/>
            </a:pPr>
            <a:r>
              <a:rPr lang="en-US" altLang="en-US" sz="2400" dirty="0">
                <a:latin typeface="Calibri" panose="020F0502020204030204" pitchFamily="34" charset="0"/>
                <a:cs typeface="Calibri" panose="020F0502020204030204" pitchFamily="34" charset="0"/>
              </a:rPr>
              <a:t>Deep network (5 </a:t>
            </a:r>
            <a:r>
              <a:rPr lang="en-US" altLang="en-US" sz="2400" dirty="0" err="1">
                <a:latin typeface="Calibri" panose="020F0502020204030204" pitchFamily="34" charset="0"/>
                <a:cs typeface="Calibri" panose="020F0502020204030204" pitchFamily="34" charset="0"/>
              </a:rPr>
              <a:t>conv+maxpool</a:t>
            </a:r>
            <a:r>
              <a:rPr lang="en-US" altLang="en-US" sz="2400" dirty="0">
                <a:latin typeface="Calibri" panose="020F0502020204030204" pitchFamily="34" charset="0"/>
                <a:cs typeface="Calibri" panose="020F0502020204030204" pitchFamily="34" charset="0"/>
              </a:rPr>
              <a:t> and 2 fully-connected)</a:t>
            </a:r>
          </a:p>
          <a:p>
            <a:pPr eaLnBrk="1" hangingPunct="1">
              <a:spcBef>
                <a:spcPct val="0"/>
              </a:spcBef>
              <a:buClr>
                <a:srgbClr val="CC0000"/>
              </a:buClr>
              <a:buFontTx/>
              <a:buNone/>
            </a:pPr>
            <a:r>
              <a:rPr lang="en-US" altLang="en-US" sz="2400" dirty="0">
                <a:latin typeface="Calibri" panose="020F0502020204030204" pitchFamily="34" charset="0"/>
                <a:cs typeface="Calibri" panose="020F0502020204030204" pitchFamily="34" charset="0"/>
              </a:rPr>
              <a:t>that uses 2 GPUs and enforces locality in some layers</a:t>
            </a:r>
          </a:p>
        </p:txBody>
      </p:sp>
      <p:pic>
        <p:nvPicPr>
          <p:cNvPr id="26630" name="Picture 2">
            <a:extLst>
              <a:ext uri="{FF2B5EF4-FFF2-40B4-BE49-F238E27FC236}">
                <a16:creationId xmlns:a16="http://schemas.microsoft.com/office/drawing/2014/main" id="{1F40A1E9-7F89-4088-8F7A-9D3E7BE053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700" y="2297114"/>
            <a:ext cx="7848600"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17A99426-646D-4493-85ED-E641EB620861}"/>
              </a:ext>
            </a:extLst>
          </p:cNvPr>
          <p:cNvSpPr txBox="1">
            <a:spLocks noChangeArrowheads="1"/>
          </p:cNvSpPr>
          <p:nvPr/>
        </p:nvSpPr>
        <p:spPr bwMode="auto">
          <a:xfrm>
            <a:off x="1668464" y="4986338"/>
            <a:ext cx="8778875" cy="1568450"/>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latin typeface="Calibri" panose="020F0502020204030204" pitchFamily="34" charset="0"/>
              </a:rPr>
              <a:t>This is an example deep network that won the ILSVRC competition in 2012.  It runs on two GPUs.  To reduce communication between GPUs, some of the convolutional layers only use the local feature maps (the feature maps computed on that GPU) as inputs.  This is an example of architecture-algorithm co-design that is perfect for class projects.  That is, a good class project can make changes to the algorithm to help simplify the hardware – you can evaluate the corresponding impact on hardware overheads and algorithm accuracy.</a:t>
            </a:r>
          </a:p>
        </p:txBody>
      </p:sp>
    </p:spTree>
    <p:extLst>
      <p:ext uri="{BB962C8B-B14F-4D97-AF65-F5344CB8AC3E}">
        <p14:creationId xmlns:p14="http://schemas.microsoft.com/office/powerpoint/2010/main" val="2955473229"/>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F5C3-8DC6-2919-F6F9-397C34369FD9}"/>
              </a:ext>
            </a:extLst>
          </p:cNvPr>
          <p:cNvSpPr>
            <a:spLocks noGrp="1"/>
          </p:cNvSpPr>
          <p:nvPr>
            <p:ph type="ctrTitle"/>
          </p:nvPr>
        </p:nvSpPr>
        <p:spPr/>
        <p:txBody>
          <a:bodyPr/>
          <a:lstStyle/>
          <a:p>
            <a:r>
              <a:rPr lang="en-US" dirty="0"/>
              <a:t>Mathematics of Convolution</a:t>
            </a:r>
          </a:p>
        </p:txBody>
      </p:sp>
      <p:sp>
        <p:nvSpPr>
          <p:cNvPr id="3" name="Subtitle 2">
            <a:extLst>
              <a:ext uri="{FF2B5EF4-FFF2-40B4-BE49-F238E27FC236}">
                <a16:creationId xmlns:a16="http://schemas.microsoft.com/office/drawing/2014/main" id="{4F43EE00-4C3C-63A9-5033-FDA1D541B327}"/>
              </a:ext>
            </a:extLst>
          </p:cNvPr>
          <p:cNvSpPr>
            <a:spLocks noGrp="1"/>
          </p:cNvSpPr>
          <p:nvPr>
            <p:ph type="subTitle" idx="1"/>
          </p:nvPr>
        </p:nvSpPr>
        <p:spPr/>
        <p:txBody>
          <a:bodyPr/>
          <a:lstStyle/>
          <a:p>
            <a:r>
              <a:rPr lang="en-US" dirty="0"/>
              <a:t>Step by Step Example</a:t>
            </a:r>
          </a:p>
        </p:txBody>
      </p:sp>
    </p:spTree>
    <p:extLst>
      <p:ext uri="{BB962C8B-B14F-4D97-AF65-F5344CB8AC3E}">
        <p14:creationId xmlns:p14="http://schemas.microsoft.com/office/powerpoint/2010/main" val="3975990336"/>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437272" y="1568774"/>
            <a:ext cx="10761324" cy="4503256"/>
          </a:xfrm>
        </p:spPr>
        <p:txBody>
          <a:bodyPr>
            <a:normAutofit/>
          </a:bodyPr>
          <a:lstStyle/>
          <a:p>
            <a:pPr marL="0" indent="0" algn="ctr">
              <a:buNone/>
            </a:pPr>
            <a:r>
              <a:rPr lang="en-US" sz="2400" b="0" i="0" u="none" strike="noStrike" baseline="0" dirty="0">
                <a:latin typeface="Calibri (Body)"/>
              </a:rPr>
              <a:t>Assume a 6x6 matrix </a:t>
            </a:r>
            <a:r>
              <a:rPr lang="en-US" sz="2400" b="1" i="0" u="none" strike="noStrike" baseline="0" dirty="0">
                <a:latin typeface="Calibri (Body)"/>
              </a:rPr>
              <a:t>M </a:t>
            </a:r>
            <a:r>
              <a:rPr lang="en-US" sz="2400" b="0" i="0" u="none" strike="noStrike" baseline="0" dirty="0">
                <a:latin typeface="Calibri (Body)"/>
              </a:rPr>
              <a:t>as input. The 2D convolution of </a:t>
            </a:r>
            <a:r>
              <a:rPr lang="en-US" sz="2400" b="1" i="0" u="none" strike="noStrike" baseline="0" dirty="0">
                <a:latin typeface="Calibri (Body)"/>
              </a:rPr>
              <a:t>M</a:t>
            </a:r>
            <a:r>
              <a:rPr lang="en-US" sz="2400" b="0" i="0" u="none" strike="noStrike" baseline="0" dirty="0">
                <a:latin typeface="Calibri (Body)"/>
              </a:rPr>
              <a:t> with </a:t>
            </a:r>
            <a:r>
              <a:rPr lang="en-US" sz="2400" b="0" i="1" u="none" strike="noStrike" baseline="0" dirty="0">
                <a:latin typeface="Calibri (Body)"/>
              </a:rPr>
              <a:t>filter (or kernel)</a:t>
            </a:r>
            <a:r>
              <a:rPr lang="en-US" sz="2400" b="0" i="0" u="none" strike="noStrike" baseline="0" dirty="0">
                <a:latin typeface="Calibri (Body)"/>
              </a:rPr>
              <a:t> </a:t>
            </a:r>
            <a:r>
              <a:rPr lang="en-US" sz="2400" b="1" i="0" u="none" strike="noStrike" baseline="0" dirty="0">
                <a:latin typeface="Calibri (Body)"/>
              </a:rPr>
              <a:t>F</a:t>
            </a:r>
            <a:r>
              <a:rPr lang="en-US" sz="2400" b="0" i="0" u="none" strike="noStrike" baseline="0" dirty="0">
                <a:latin typeface="Calibri (Body)"/>
              </a:rPr>
              <a:t> and </a:t>
            </a:r>
            <a:r>
              <a:rPr lang="en-US" sz="2400" b="0" i="1" u="none" strike="noStrike" baseline="0" dirty="0">
                <a:latin typeface="Calibri (Body)"/>
              </a:rPr>
              <a:t>stride</a:t>
            </a:r>
            <a:r>
              <a:rPr lang="en-US" sz="2400" b="0" i="0" u="none" strike="noStrike" baseline="0" dirty="0">
                <a:latin typeface="Calibri (Body)"/>
              </a:rPr>
              <a:t> 1 is a 4x4 matrix </a:t>
            </a:r>
            <a:r>
              <a:rPr lang="en-US" sz="2400" b="1" i="0" u="none" strike="noStrike" baseline="0" dirty="0">
                <a:latin typeface="Calibri (Body)"/>
              </a:rPr>
              <a:t>CM</a:t>
            </a:r>
            <a:r>
              <a:rPr lang="en-US" sz="2400" b="0" i="0" u="none" strike="noStrike" baseline="0" dirty="0">
                <a:latin typeface="Calibri (Body)"/>
              </a:rPr>
              <a:t> (sometimes called </a:t>
            </a:r>
            <a:r>
              <a:rPr lang="en-US" sz="2400" b="0" i="1" u="none" strike="noStrike" baseline="0" dirty="0">
                <a:latin typeface="Calibri (Body)"/>
              </a:rPr>
              <a:t>feature map</a:t>
            </a:r>
            <a:r>
              <a:rPr lang="en-US" sz="2400" b="0" i="0" u="none" strike="noStrike" baseline="0" dirty="0">
                <a:latin typeface="Calibri (Body)"/>
              </a:rPr>
              <a:t>) computed as follows:</a:t>
            </a:r>
            <a:endParaRPr lang="en-US" b="0" i="0" dirty="0">
              <a:solidFill>
                <a:srgbClr val="222222"/>
              </a:solidFill>
              <a:effectLst/>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dirty="0">
              <a:solidFill>
                <a:srgbClr val="222222"/>
              </a:solidFill>
              <a:latin typeface="Calibri (Body)"/>
            </a:endParaRPr>
          </a:p>
          <a:p>
            <a:pPr marL="457200" lvl="1" indent="0" algn="ctr">
              <a:buNone/>
            </a:pPr>
            <a:endParaRPr lang="en-US" b="0" i="0" dirty="0">
              <a:solidFill>
                <a:srgbClr val="222222"/>
              </a:solidFill>
              <a:effectLst/>
              <a:latin typeface="Calibri (Body)"/>
            </a:endParaRPr>
          </a:p>
          <a:p>
            <a:pPr marL="457200" lvl="1" indent="0" algn="ctr">
              <a:buNone/>
            </a:pPr>
            <a:endParaRPr lang="en-US" b="0" i="0" dirty="0">
              <a:solidFill>
                <a:srgbClr val="222222"/>
              </a:solidFill>
              <a:effectLst/>
              <a:latin typeface="Calibri (Body)"/>
            </a:endParaRPr>
          </a:p>
          <a:p>
            <a:pPr marL="457200" lvl="1" indent="0" algn="ctr">
              <a:buNone/>
            </a:pPr>
            <a:endParaRPr lang="en-US" b="0" i="0" dirty="0">
              <a:solidFill>
                <a:srgbClr val="222222"/>
              </a:solidFill>
              <a:effectLst/>
              <a:latin typeface="Calibri (Body)"/>
            </a:endParaRPr>
          </a:p>
          <a:p>
            <a:pPr marL="457200" lvl="1" indent="0">
              <a:buNone/>
            </a:pPr>
            <a:endParaRPr lang="en-US" b="0" i="0" dirty="0">
              <a:solidFill>
                <a:srgbClr val="222222"/>
              </a:solidFill>
              <a:effectLst/>
              <a:latin typeface="Calibri (Body)"/>
            </a:endParaRPr>
          </a:p>
          <a:p>
            <a:endParaRPr lang="en-US" dirty="0"/>
          </a:p>
        </p:txBody>
      </p:sp>
      <p:graphicFrame>
        <p:nvGraphicFramePr>
          <p:cNvPr id="7" name="Table 7">
            <a:extLst>
              <a:ext uri="{FF2B5EF4-FFF2-40B4-BE49-F238E27FC236}">
                <a16:creationId xmlns:a16="http://schemas.microsoft.com/office/drawing/2014/main" id="{C96143EF-6F06-40B1-982F-0455F602D790}"/>
              </a:ext>
            </a:extLst>
          </p:cNvPr>
          <p:cNvGraphicFramePr>
            <a:graphicFrameLocks noGrp="1"/>
          </p:cNvGraphicFramePr>
          <p:nvPr/>
        </p:nvGraphicFramePr>
        <p:xfrm>
          <a:off x="593619" y="2774499"/>
          <a:ext cx="3351660" cy="2225040"/>
        </p:xfrm>
        <a:graphic>
          <a:graphicData uri="http://schemas.openxmlformats.org/drawingml/2006/table">
            <a:tbl>
              <a:tblPr firstRow="1" bandRow="1">
                <a:tableStyleId>{5940675A-B579-460E-94D1-54222C63F5DA}</a:tableStyleId>
              </a:tblPr>
              <a:tblGrid>
                <a:gridCol w="558610">
                  <a:extLst>
                    <a:ext uri="{9D8B030D-6E8A-4147-A177-3AD203B41FA5}">
                      <a16:colId xmlns:a16="http://schemas.microsoft.com/office/drawing/2014/main" val="3220512773"/>
                    </a:ext>
                  </a:extLst>
                </a:gridCol>
                <a:gridCol w="558610">
                  <a:extLst>
                    <a:ext uri="{9D8B030D-6E8A-4147-A177-3AD203B41FA5}">
                      <a16:colId xmlns:a16="http://schemas.microsoft.com/office/drawing/2014/main" val="2756876980"/>
                    </a:ext>
                  </a:extLst>
                </a:gridCol>
                <a:gridCol w="558610">
                  <a:extLst>
                    <a:ext uri="{9D8B030D-6E8A-4147-A177-3AD203B41FA5}">
                      <a16:colId xmlns:a16="http://schemas.microsoft.com/office/drawing/2014/main" val="649877815"/>
                    </a:ext>
                  </a:extLst>
                </a:gridCol>
                <a:gridCol w="558610">
                  <a:extLst>
                    <a:ext uri="{9D8B030D-6E8A-4147-A177-3AD203B41FA5}">
                      <a16:colId xmlns:a16="http://schemas.microsoft.com/office/drawing/2014/main" val="2359442927"/>
                    </a:ext>
                  </a:extLst>
                </a:gridCol>
                <a:gridCol w="558610">
                  <a:extLst>
                    <a:ext uri="{9D8B030D-6E8A-4147-A177-3AD203B41FA5}">
                      <a16:colId xmlns:a16="http://schemas.microsoft.com/office/drawing/2014/main" val="3387251620"/>
                    </a:ext>
                  </a:extLst>
                </a:gridCol>
                <a:gridCol w="558610">
                  <a:extLst>
                    <a:ext uri="{9D8B030D-6E8A-4147-A177-3AD203B41FA5}">
                      <a16:colId xmlns:a16="http://schemas.microsoft.com/office/drawing/2014/main" val="3850752484"/>
                    </a:ext>
                  </a:extLst>
                </a:gridCol>
              </a:tblGrid>
              <a:tr h="370840">
                <a:tc>
                  <a:txBody>
                    <a:bodyPr/>
                    <a:lstStyle/>
                    <a:p>
                      <a:pPr algn="ctr"/>
                      <a:r>
                        <a:rPr lang="en-US" dirty="0"/>
                        <a:t>3</a:t>
                      </a:r>
                    </a:p>
                  </a:txBody>
                  <a:tcPr/>
                </a:tc>
                <a:tc>
                  <a:txBody>
                    <a:bodyPr/>
                    <a:lstStyle/>
                    <a:p>
                      <a:pPr algn="ctr"/>
                      <a:r>
                        <a:rPr lang="en-US" dirty="0"/>
                        <a:t>0</a:t>
                      </a:r>
                    </a:p>
                  </a:txBody>
                  <a:tcPr/>
                </a:tc>
                <a:tc>
                  <a:txBody>
                    <a:bodyPr/>
                    <a:lstStyle/>
                    <a:p>
                      <a:pPr algn="ctr"/>
                      <a:r>
                        <a:rPr lang="en-US" dirty="0"/>
                        <a:t>1</a:t>
                      </a:r>
                    </a:p>
                  </a:txBody>
                  <a:tcPr/>
                </a:tc>
                <a:tc>
                  <a:txBody>
                    <a:bodyPr/>
                    <a:lstStyle/>
                    <a:p>
                      <a:pPr algn="ctr"/>
                      <a:r>
                        <a:rPr lang="en-US" dirty="0"/>
                        <a:t>2</a:t>
                      </a:r>
                    </a:p>
                  </a:txBody>
                  <a:tcPr/>
                </a:tc>
                <a:tc>
                  <a:txBody>
                    <a:bodyPr/>
                    <a:lstStyle/>
                    <a:p>
                      <a:pPr algn="ctr"/>
                      <a:r>
                        <a:rPr lang="en-US" dirty="0"/>
                        <a:t>4</a:t>
                      </a:r>
                    </a:p>
                  </a:txBody>
                  <a:tcPr/>
                </a:tc>
                <a:tc>
                  <a:txBody>
                    <a:bodyPr/>
                    <a:lstStyle/>
                    <a:p>
                      <a:pPr algn="ctr"/>
                      <a:r>
                        <a:rPr lang="en-US" dirty="0"/>
                        <a:t>7</a:t>
                      </a:r>
                    </a:p>
                  </a:txBody>
                  <a:tcPr/>
                </a:tc>
                <a:extLst>
                  <a:ext uri="{0D108BD9-81ED-4DB2-BD59-A6C34878D82A}">
                    <a16:rowId xmlns:a16="http://schemas.microsoft.com/office/drawing/2014/main" val="2541945899"/>
                  </a:ext>
                </a:extLst>
              </a:tr>
              <a:tr h="370840">
                <a:tc>
                  <a:txBody>
                    <a:bodyPr/>
                    <a:lstStyle/>
                    <a:p>
                      <a:pPr algn="ctr"/>
                      <a:r>
                        <a:rPr lang="en-US" dirty="0"/>
                        <a:t>1</a:t>
                      </a:r>
                    </a:p>
                  </a:txBody>
                  <a:tcPr/>
                </a:tc>
                <a:tc>
                  <a:txBody>
                    <a:bodyPr/>
                    <a:lstStyle/>
                    <a:p>
                      <a:pPr algn="ctr"/>
                      <a:r>
                        <a:rPr lang="en-US" dirty="0"/>
                        <a:t>5</a:t>
                      </a:r>
                    </a:p>
                  </a:txBody>
                  <a:tcPr/>
                </a:tc>
                <a:tc>
                  <a:txBody>
                    <a:bodyPr/>
                    <a:lstStyle/>
                    <a:p>
                      <a:pPr algn="ctr"/>
                      <a:r>
                        <a:rPr lang="en-US" dirty="0"/>
                        <a:t>8</a:t>
                      </a:r>
                    </a:p>
                  </a:txBody>
                  <a:tcPr/>
                </a:tc>
                <a:tc>
                  <a:txBody>
                    <a:bodyPr/>
                    <a:lstStyle/>
                    <a:p>
                      <a:pPr algn="ctr"/>
                      <a:r>
                        <a:rPr lang="en-US" dirty="0"/>
                        <a:t>9</a:t>
                      </a:r>
                    </a:p>
                  </a:txBody>
                  <a:tcPr/>
                </a:tc>
                <a:tc>
                  <a:txBody>
                    <a:bodyPr/>
                    <a:lstStyle/>
                    <a:p>
                      <a:pPr algn="ctr"/>
                      <a:r>
                        <a:rPr lang="en-US" dirty="0"/>
                        <a:t>3</a:t>
                      </a:r>
                    </a:p>
                  </a:txBody>
                  <a:tcPr/>
                </a:tc>
                <a:tc>
                  <a:txBody>
                    <a:bodyPr/>
                    <a:lstStyle/>
                    <a:p>
                      <a:pPr algn="ctr"/>
                      <a:r>
                        <a:rPr lang="en-US" dirty="0"/>
                        <a:t>1</a:t>
                      </a:r>
                    </a:p>
                  </a:txBody>
                  <a:tcPr/>
                </a:tc>
                <a:extLst>
                  <a:ext uri="{0D108BD9-81ED-4DB2-BD59-A6C34878D82A}">
                    <a16:rowId xmlns:a16="http://schemas.microsoft.com/office/drawing/2014/main" val="2908703843"/>
                  </a:ext>
                </a:extLst>
              </a:tr>
              <a:tr h="370840">
                <a:tc>
                  <a:txBody>
                    <a:bodyPr/>
                    <a:lstStyle/>
                    <a:p>
                      <a:pPr algn="ctr"/>
                      <a:r>
                        <a:rPr lang="en-US" dirty="0"/>
                        <a:t>2</a:t>
                      </a:r>
                    </a:p>
                  </a:txBody>
                  <a:tcPr/>
                </a:tc>
                <a:tc>
                  <a:txBody>
                    <a:bodyPr/>
                    <a:lstStyle/>
                    <a:p>
                      <a:pPr algn="ctr"/>
                      <a:r>
                        <a:rPr lang="en-US" dirty="0"/>
                        <a:t>7</a:t>
                      </a:r>
                    </a:p>
                  </a:txBody>
                  <a:tcPr/>
                </a:tc>
                <a:tc>
                  <a:txBody>
                    <a:bodyPr/>
                    <a:lstStyle/>
                    <a:p>
                      <a:pPr algn="ctr"/>
                      <a:r>
                        <a:rPr lang="en-US" dirty="0"/>
                        <a:t>2</a:t>
                      </a:r>
                    </a:p>
                  </a:txBody>
                  <a:tcPr/>
                </a:tc>
                <a:tc>
                  <a:txBody>
                    <a:bodyPr/>
                    <a:lstStyle/>
                    <a:p>
                      <a:pPr algn="ctr"/>
                      <a:r>
                        <a:rPr lang="en-US" dirty="0"/>
                        <a:t>5</a:t>
                      </a:r>
                    </a:p>
                  </a:txBody>
                  <a:tcPr/>
                </a:tc>
                <a:tc>
                  <a:txBody>
                    <a:bodyPr/>
                    <a:lstStyle/>
                    <a:p>
                      <a:pPr algn="ctr"/>
                      <a:r>
                        <a:rPr lang="en-US" dirty="0"/>
                        <a:t>1</a:t>
                      </a:r>
                    </a:p>
                  </a:txBody>
                  <a:tcPr/>
                </a:tc>
                <a:tc>
                  <a:txBody>
                    <a:bodyPr/>
                    <a:lstStyle/>
                    <a:p>
                      <a:pPr algn="ctr"/>
                      <a:r>
                        <a:rPr lang="en-US" dirty="0"/>
                        <a:t>3</a:t>
                      </a:r>
                    </a:p>
                  </a:txBody>
                  <a:tcPr/>
                </a:tc>
                <a:extLst>
                  <a:ext uri="{0D108BD9-81ED-4DB2-BD59-A6C34878D82A}">
                    <a16:rowId xmlns:a16="http://schemas.microsoft.com/office/drawing/2014/main" val="1482172483"/>
                  </a:ext>
                </a:extLst>
              </a:tr>
              <a:tr h="370840">
                <a:tc>
                  <a:txBody>
                    <a:bodyPr/>
                    <a:lstStyle/>
                    <a:p>
                      <a:pPr algn="ctr"/>
                      <a:r>
                        <a:rPr lang="en-US" dirty="0"/>
                        <a:t>0</a:t>
                      </a:r>
                    </a:p>
                  </a:txBody>
                  <a:tcPr/>
                </a:tc>
                <a:tc>
                  <a:txBody>
                    <a:bodyPr/>
                    <a:lstStyle/>
                    <a:p>
                      <a:pPr algn="ctr"/>
                      <a:r>
                        <a:rPr lang="en-US" dirty="0"/>
                        <a:t>1</a:t>
                      </a:r>
                    </a:p>
                  </a:txBody>
                  <a:tcPr/>
                </a:tc>
                <a:tc>
                  <a:txBody>
                    <a:bodyPr/>
                    <a:lstStyle/>
                    <a:p>
                      <a:pPr algn="ctr"/>
                      <a:r>
                        <a:rPr lang="en-US" dirty="0"/>
                        <a:t>3</a:t>
                      </a:r>
                    </a:p>
                  </a:txBody>
                  <a:tcPr/>
                </a:tc>
                <a:tc>
                  <a:txBody>
                    <a:bodyPr/>
                    <a:lstStyle/>
                    <a:p>
                      <a:pPr algn="ctr"/>
                      <a:r>
                        <a:rPr lang="en-US" dirty="0"/>
                        <a:t>1</a:t>
                      </a:r>
                    </a:p>
                  </a:txBody>
                  <a:tcPr/>
                </a:tc>
                <a:tc>
                  <a:txBody>
                    <a:bodyPr/>
                    <a:lstStyle/>
                    <a:p>
                      <a:pPr algn="ctr"/>
                      <a:r>
                        <a:rPr lang="en-US" dirty="0"/>
                        <a:t>7</a:t>
                      </a:r>
                    </a:p>
                  </a:txBody>
                  <a:tcPr/>
                </a:tc>
                <a:tc>
                  <a:txBody>
                    <a:bodyPr/>
                    <a:lstStyle/>
                    <a:p>
                      <a:pPr algn="ctr"/>
                      <a:r>
                        <a:rPr lang="en-US" dirty="0"/>
                        <a:t>8</a:t>
                      </a:r>
                    </a:p>
                  </a:txBody>
                  <a:tcPr/>
                </a:tc>
                <a:extLst>
                  <a:ext uri="{0D108BD9-81ED-4DB2-BD59-A6C34878D82A}">
                    <a16:rowId xmlns:a16="http://schemas.microsoft.com/office/drawing/2014/main" val="2425118578"/>
                  </a:ext>
                </a:extLst>
              </a:tr>
              <a:tr h="370840">
                <a:tc>
                  <a:txBody>
                    <a:bodyPr/>
                    <a:lstStyle/>
                    <a:p>
                      <a:pPr algn="ctr"/>
                      <a:r>
                        <a:rPr lang="en-US" dirty="0"/>
                        <a:t>4</a:t>
                      </a:r>
                    </a:p>
                  </a:txBody>
                  <a:tcPr/>
                </a:tc>
                <a:tc>
                  <a:txBody>
                    <a:bodyPr/>
                    <a:lstStyle/>
                    <a:p>
                      <a:pPr algn="ctr"/>
                      <a:r>
                        <a:rPr lang="en-US" dirty="0"/>
                        <a:t>2</a:t>
                      </a:r>
                    </a:p>
                  </a:txBody>
                  <a:tcPr/>
                </a:tc>
                <a:tc>
                  <a:txBody>
                    <a:bodyPr/>
                    <a:lstStyle/>
                    <a:p>
                      <a:pPr algn="ctr"/>
                      <a:r>
                        <a:rPr lang="en-US" dirty="0"/>
                        <a:t>1</a:t>
                      </a:r>
                    </a:p>
                  </a:txBody>
                  <a:tcPr/>
                </a:tc>
                <a:tc>
                  <a:txBody>
                    <a:bodyPr/>
                    <a:lstStyle/>
                    <a:p>
                      <a:pPr algn="ctr"/>
                      <a:r>
                        <a:rPr lang="en-US" dirty="0"/>
                        <a:t>6</a:t>
                      </a:r>
                    </a:p>
                  </a:txBody>
                  <a:tcPr/>
                </a:tc>
                <a:tc>
                  <a:txBody>
                    <a:bodyPr/>
                    <a:lstStyle/>
                    <a:p>
                      <a:pPr algn="ctr"/>
                      <a:r>
                        <a:rPr lang="en-US" dirty="0"/>
                        <a:t>2</a:t>
                      </a:r>
                    </a:p>
                  </a:txBody>
                  <a:tcPr/>
                </a:tc>
                <a:tc>
                  <a:txBody>
                    <a:bodyPr/>
                    <a:lstStyle/>
                    <a:p>
                      <a:pPr algn="ctr"/>
                      <a:r>
                        <a:rPr lang="en-US" dirty="0"/>
                        <a:t>8</a:t>
                      </a:r>
                    </a:p>
                  </a:txBody>
                  <a:tcPr/>
                </a:tc>
                <a:extLst>
                  <a:ext uri="{0D108BD9-81ED-4DB2-BD59-A6C34878D82A}">
                    <a16:rowId xmlns:a16="http://schemas.microsoft.com/office/drawing/2014/main" val="2995466844"/>
                  </a:ext>
                </a:extLst>
              </a:tr>
              <a:tr h="370840">
                <a:tc>
                  <a:txBody>
                    <a:bodyPr/>
                    <a:lstStyle/>
                    <a:p>
                      <a:pPr algn="ctr"/>
                      <a:r>
                        <a:rPr lang="en-US" dirty="0"/>
                        <a:t>2</a:t>
                      </a:r>
                    </a:p>
                  </a:txBody>
                  <a:tcPr/>
                </a:tc>
                <a:tc>
                  <a:txBody>
                    <a:bodyPr/>
                    <a:lstStyle/>
                    <a:p>
                      <a:pPr algn="ctr"/>
                      <a:r>
                        <a:rPr lang="en-US" dirty="0"/>
                        <a:t>4</a:t>
                      </a:r>
                    </a:p>
                  </a:txBody>
                  <a:tcPr/>
                </a:tc>
                <a:tc>
                  <a:txBody>
                    <a:bodyPr/>
                    <a:lstStyle/>
                    <a:p>
                      <a:pPr algn="ctr"/>
                      <a:r>
                        <a:rPr lang="en-US" dirty="0"/>
                        <a:t>5</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9</a:t>
                      </a:r>
                    </a:p>
                  </a:txBody>
                  <a:tcPr/>
                </a:tc>
                <a:extLst>
                  <a:ext uri="{0D108BD9-81ED-4DB2-BD59-A6C34878D82A}">
                    <a16:rowId xmlns:a16="http://schemas.microsoft.com/office/drawing/2014/main" val="3919871379"/>
                  </a:ext>
                </a:extLst>
              </a:tr>
            </a:tbl>
          </a:graphicData>
        </a:graphic>
      </p:graphicFrame>
      <p:sp>
        <p:nvSpPr>
          <p:cNvPr id="8" name="TextBox 7">
            <a:extLst>
              <a:ext uri="{FF2B5EF4-FFF2-40B4-BE49-F238E27FC236}">
                <a16:creationId xmlns:a16="http://schemas.microsoft.com/office/drawing/2014/main" id="{84C2D5BB-D4FE-4659-9192-B8374EE3C1FF}"/>
              </a:ext>
            </a:extLst>
          </p:cNvPr>
          <p:cNvSpPr txBox="1"/>
          <p:nvPr/>
        </p:nvSpPr>
        <p:spPr>
          <a:xfrm>
            <a:off x="4458916" y="3471521"/>
            <a:ext cx="647272" cy="830997"/>
          </a:xfrm>
          <a:prstGeom prst="rect">
            <a:avLst/>
          </a:prstGeom>
          <a:noFill/>
        </p:spPr>
        <p:txBody>
          <a:bodyPr wrap="square" rtlCol="0">
            <a:spAutoFit/>
          </a:bodyPr>
          <a:lstStyle/>
          <a:p>
            <a:pPr algn="ctr"/>
            <a:r>
              <a:rPr lang="en-US" sz="4800" dirty="0"/>
              <a:t>*</a:t>
            </a:r>
          </a:p>
        </p:txBody>
      </p:sp>
      <p:graphicFrame>
        <p:nvGraphicFramePr>
          <p:cNvPr id="11" name="Table 11">
            <a:extLst>
              <a:ext uri="{FF2B5EF4-FFF2-40B4-BE49-F238E27FC236}">
                <a16:creationId xmlns:a16="http://schemas.microsoft.com/office/drawing/2014/main" id="{4F17A1F7-5250-4AD4-B0D5-2CA5D32B02BD}"/>
              </a:ext>
            </a:extLst>
          </p:cNvPr>
          <p:cNvGraphicFramePr>
            <a:graphicFrameLocks noGrp="1"/>
          </p:cNvGraphicFramePr>
          <p:nvPr/>
        </p:nvGraphicFramePr>
        <p:xfrm>
          <a:off x="5619825" y="3330759"/>
          <a:ext cx="1684947" cy="1112520"/>
        </p:xfrm>
        <a:graphic>
          <a:graphicData uri="http://schemas.openxmlformats.org/drawingml/2006/table">
            <a:tbl>
              <a:tblPr firstRow="1" bandRow="1">
                <a:tableStyleId>{5940675A-B579-460E-94D1-54222C63F5DA}</a:tableStyleId>
              </a:tblPr>
              <a:tblGrid>
                <a:gridCol w="561649">
                  <a:extLst>
                    <a:ext uri="{9D8B030D-6E8A-4147-A177-3AD203B41FA5}">
                      <a16:colId xmlns:a16="http://schemas.microsoft.com/office/drawing/2014/main" val="460938455"/>
                    </a:ext>
                  </a:extLst>
                </a:gridCol>
                <a:gridCol w="561649">
                  <a:extLst>
                    <a:ext uri="{9D8B030D-6E8A-4147-A177-3AD203B41FA5}">
                      <a16:colId xmlns:a16="http://schemas.microsoft.com/office/drawing/2014/main" val="1740501291"/>
                    </a:ext>
                  </a:extLst>
                </a:gridCol>
                <a:gridCol w="561649">
                  <a:extLst>
                    <a:ext uri="{9D8B030D-6E8A-4147-A177-3AD203B41FA5}">
                      <a16:colId xmlns:a16="http://schemas.microsoft.com/office/drawing/2014/main" val="395325658"/>
                    </a:ext>
                  </a:extLst>
                </a:gridCol>
              </a:tblGrid>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264379134"/>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3925585704"/>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4063142993"/>
                  </a:ext>
                </a:extLst>
              </a:tr>
            </a:tbl>
          </a:graphicData>
        </a:graphic>
      </p:graphicFrame>
      <p:sp>
        <p:nvSpPr>
          <p:cNvPr id="12" name="TextBox 11">
            <a:extLst>
              <a:ext uri="{FF2B5EF4-FFF2-40B4-BE49-F238E27FC236}">
                <a16:creationId xmlns:a16="http://schemas.microsoft.com/office/drawing/2014/main" id="{2971E976-27E3-4553-B662-D6A0CF0B047C}"/>
              </a:ext>
            </a:extLst>
          </p:cNvPr>
          <p:cNvSpPr txBox="1"/>
          <p:nvPr/>
        </p:nvSpPr>
        <p:spPr>
          <a:xfrm>
            <a:off x="7818409" y="3325974"/>
            <a:ext cx="647272" cy="830997"/>
          </a:xfrm>
          <a:prstGeom prst="rect">
            <a:avLst/>
          </a:prstGeom>
          <a:noFill/>
        </p:spPr>
        <p:txBody>
          <a:bodyPr wrap="square" rtlCol="0">
            <a:spAutoFit/>
          </a:bodyPr>
          <a:lstStyle/>
          <a:p>
            <a:pPr algn="ctr"/>
            <a:r>
              <a:rPr lang="en-US" sz="4800" dirty="0"/>
              <a:t>=</a:t>
            </a:r>
          </a:p>
        </p:txBody>
      </p:sp>
      <p:graphicFrame>
        <p:nvGraphicFramePr>
          <p:cNvPr id="14" name="Table 14">
            <a:extLst>
              <a:ext uri="{FF2B5EF4-FFF2-40B4-BE49-F238E27FC236}">
                <a16:creationId xmlns:a16="http://schemas.microsoft.com/office/drawing/2014/main" id="{775F188D-BA75-4119-A0CC-803C93F6E92C}"/>
              </a:ext>
            </a:extLst>
          </p:cNvPr>
          <p:cNvGraphicFramePr>
            <a:graphicFrameLocks noGrp="1"/>
          </p:cNvGraphicFramePr>
          <p:nvPr/>
        </p:nvGraphicFramePr>
        <p:xfrm>
          <a:off x="8979318" y="3042445"/>
          <a:ext cx="2224704" cy="1483360"/>
        </p:xfrm>
        <a:graphic>
          <a:graphicData uri="http://schemas.openxmlformats.org/drawingml/2006/table">
            <a:tbl>
              <a:tblPr firstRow="1" bandRow="1">
                <a:tableStyleId>{5940675A-B579-460E-94D1-54222C63F5DA}</a:tableStyleId>
              </a:tblPr>
              <a:tblGrid>
                <a:gridCol w="556176">
                  <a:extLst>
                    <a:ext uri="{9D8B030D-6E8A-4147-A177-3AD203B41FA5}">
                      <a16:colId xmlns:a16="http://schemas.microsoft.com/office/drawing/2014/main" val="1320810228"/>
                    </a:ext>
                  </a:extLst>
                </a:gridCol>
                <a:gridCol w="556176">
                  <a:extLst>
                    <a:ext uri="{9D8B030D-6E8A-4147-A177-3AD203B41FA5}">
                      <a16:colId xmlns:a16="http://schemas.microsoft.com/office/drawing/2014/main" val="2320887313"/>
                    </a:ext>
                  </a:extLst>
                </a:gridCol>
                <a:gridCol w="556176">
                  <a:extLst>
                    <a:ext uri="{9D8B030D-6E8A-4147-A177-3AD203B41FA5}">
                      <a16:colId xmlns:a16="http://schemas.microsoft.com/office/drawing/2014/main" val="1334379665"/>
                    </a:ext>
                  </a:extLst>
                </a:gridCol>
                <a:gridCol w="556176">
                  <a:extLst>
                    <a:ext uri="{9D8B030D-6E8A-4147-A177-3AD203B41FA5}">
                      <a16:colId xmlns:a16="http://schemas.microsoft.com/office/drawing/2014/main" val="1857187748"/>
                    </a:ext>
                  </a:extLst>
                </a:gridCol>
              </a:tblGrid>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322698299"/>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385152394"/>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181385061"/>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769920853"/>
                  </a:ext>
                </a:extLst>
              </a:tr>
            </a:tbl>
          </a:graphicData>
        </a:graphic>
      </p:graphicFrame>
      <p:sp>
        <p:nvSpPr>
          <p:cNvPr id="4" name="TextBox 3">
            <a:extLst>
              <a:ext uri="{FF2B5EF4-FFF2-40B4-BE49-F238E27FC236}">
                <a16:creationId xmlns:a16="http://schemas.microsoft.com/office/drawing/2014/main" id="{B7A09060-40DD-4CA7-9503-E6FB4E3BDC1B}"/>
              </a:ext>
            </a:extLst>
          </p:cNvPr>
          <p:cNvSpPr txBox="1"/>
          <p:nvPr/>
        </p:nvSpPr>
        <p:spPr>
          <a:xfrm>
            <a:off x="2003458" y="5013790"/>
            <a:ext cx="575353" cy="369332"/>
          </a:xfrm>
          <a:prstGeom prst="rect">
            <a:avLst/>
          </a:prstGeom>
          <a:noFill/>
        </p:spPr>
        <p:txBody>
          <a:bodyPr wrap="square" rtlCol="0">
            <a:spAutoFit/>
          </a:bodyPr>
          <a:lstStyle/>
          <a:p>
            <a:pPr algn="ctr"/>
            <a:r>
              <a:rPr lang="en-US" b="1" dirty="0"/>
              <a:t>M</a:t>
            </a:r>
          </a:p>
        </p:txBody>
      </p:sp>
      <p:sp>
        <p:nvSpPr>
          <p:cNvPr id="9" name="TextBox 8">
            <a:extLst>
              <a:ext uri="{FF2B5EF4-FFF2-40B4-BE49-F238E27FC236}">
                <a16:creationId xmlns:a16="http://schemas.microsoft.com/office/drawing/2014/main" id="{2B7C581D-F429-44D6-A1A0-7A5AFD0EC1C2}"/>
              </a:ext>
            </a:extLst>
          </p:cNvPr>
          <p:cNvSpPr txBox="1"/>
          <p:nvPr/>
        </p:nvSpPr>
        <p:spPr>
          <a:xfrm>
            <a:off x="6183338" y="4447001"/>
            <a:ext cx="575353" cy="369332"/>
          </a:xfrm>
          <a:prstGeom prst="rect">
            <a:avLst/>
          </a:prstGeom>
          <a:noFill/>
        </p:spPr>
        <p:txBody>
          <a:bodyPr wrap="square" rtlCol="0">
            <a:spAutoFit/>
          </a:bodyPr>
          <a:lstStyle/>
          <a:p>
            <a:pPr algn="ctr"/>
            <a:r>
              <a:rPr lang="en-US" b="1" dirty="0"/>
              <a:t>F</a:t>
            </a:r>
          </a:p>
        </p:txBody>
      </p:sp>
      <p:sp>
        <p:nvSpPr>
          <p:cNvPr id="17" name="TextBox 16">
            <a:extLst>
              <a:ext uri="{FF2B5EF4-FFF2-40B4-BE49-F238E27FC236}">
                <a16:creationId xmlns:a16="http://schemas.microsoft.com/office/drawing/2014/main" id="{5F8D570D-8C91-4351-A540-B63007167F4D}"/>
              </a:ext>
            </a:extLst>
          </p:cNvPr>
          <p:cNvSpPr txBox="1"/>
          <p:nvPr/>
        </p:nvSpPr>
        <p:spPr>
          <a:xfrm>
            <a:off x="9798130" y="4527483"/>
            <a:ext cx="575353" cy="369332"/>
          </a:xfrm>
          <a:prstGeom prst="rect">
            <a:avLst/>
          </a:prstGeom>
          <a:noFill/>
        </p:spPr>
        <p:txBody>
          <a:bodyPr wrap="square" rtlCol="0">
            <a:spAutoFit/>
          </a:bodyPr>
          <a:lstStyle/>
          <a:p>
            <a:pPr algn="ctr"/>
            <a:r>
              <a:rPr lang="en-US" b="1" dirty="0"/>
              <a:t>CM</a:t>
            </a:r>
          </a:p>
        </p:txBody>
      </p:sp>
      <p:sp>
        <p:nvSpPr>
          <p:cNvPr id="5" name="TextBox 4">
            <a:extLst>
              <a:ext uri="{FF2B5EF4-FFF2-40B4-BE49-F238E27FC236}">
                <a16:creationId xmlns:a16="http://schemas.microsoft.com/office/drawing/2014/main" id="{C5E02F5C-33E9-4B0C-83B2-4962C65686AF}"/>
              </a:ext>
            </a:extLst>
          </p:cNvPr>
          <p:cNvSpPr txBox="1"/>
          <p:nvPr/>
        </p:nvSpPr>
        <p:spPr>
          <a:xfrm>
            <a:off x="4613097" y="5137079"/>
            <a:ext cx="1570241" cy="646331"/>
          </a:xfrm>
          <a:prstGeom prst="rect">
            <a:avLst/>
          </a:prstGeom>
          <a:noFill/>
          <a:ln>
            <a:solidFill>
              <a:schemeClr val="accent1"/>
            </a:solidFill>
          </a:ln>
        </p:spPr>
        <p:txBody>
          <a:bodyPr wrap="square" rtlCol="0">
            <a:spAutoFit/>
          </a:bodyPr>
          <a:lstStyle/>
          <a:p>
            <a:pPr algn="ctr"/>
            <a:r>
              <a:rPr lang="en-US" dirty="0">
                <a:solidFill>
                  <a:srgbClr val="FF0000"/>
                </a:solidFill>
              </a:rPr>
              <a:t>convolution operator</a:t>
            </a:r>
          </a:p>
        </p:txBody>
      </p:sp>
      <p:cxnSp>
        <p:nvCxnSpPr>
          <p:cNvPr id="10" name="Connector: Elbow 9">
            <a:extLst>
              <a:ext uri="{FF2B5EF4-FFF2-40B4-BE49-F238E27FC236}">
                <a16:creationId xmlns:a16="http://schemas.microsoft.com/office/drawing/2014/main" id="{42E3DB4A-A80B-4AD2-A7CF-26FC0F5E706F}"/>
              </a:ext>
            </a:extLst>
          </p:cNvPr>
          <p:cNvCxnSpPr>
            <a:cxnSpLocks/>
            <a:endCxn id="5" idx="0"/>
          </p:cNvCxnSpPr>
          <p:nvPr/>
        </p:nvCxnSpPr>
        <p:spPr>
          <a:xfrm rot="16200000" flipH="1">
            <a:off x="4600220" y="4339081"/>
            <a:ext cx="980108" cy="61588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94D1EFF8-561B-49E7-B77E-683EA6850A42}"/>
              </a:ext>
            </a:extLst>
          </p:cNvPr>
          <p:cNvSpPr>
            <a:spLocks noGrp="1"/>
          </p:cNvSpPr>
          <p:nvPr>
            <p:ph type="title"/>
          </p:nvPr>
        </p:nvSpPr>
        <p:spPr>
          <a:xfrm>
            <a:off x="838200" y="365125"/>
            <a:ext cx="10515600" cy="1325563"/>
          </a:xfrm>
        </p:spPr>
        <p:txBody>
          <a:bodyPr/>
          <a:lstStyle/>
          <a:p>
            <a:r>
              <a:rPr lang="en-US" dirty="0"/>
              <a:t>The Convolution operation</a:t>
            </a:r>
            <a:r>
              <a:rPr lang="en-US" baseline="30000" dirty="0"/>
              <a:t>1</a:t>
            </a:r>
          </a:p>
        </p:txBody>
      </p:sp>
    </p:spTree>
    <p:extLst>
      <p:ext uri="{BB962C8B-B14F-4D97-AF65-F5344CB8AC3E}">
        <p14:creationId xmlns:p14="http://schemas.microsoft.com/office/powerpoint/2010/main" val="649336656"/>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lstStyle/>
          <a:p>
            <a:r>
              <a:rPr lang="en-US" dirty="0"/>
              <a:t>The Convolution operation</a:t>
            </a:r>
            <a:r>
              <a:rPr lang="en-US" baseline="30000" dirty="0"/>
              <a:t>1</a:t>
            </a:r>
          </a:p>
        </p:txBody>
      </p:sp>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437272" y="1568774"/>
            <a:ext cx="10761324" cy="4503256"/>
          </a:xfrm>
        </p:spPr>
        <p:txBody>
          <a:bodyPr>
            <a:normAutofit/>
          </a:bodyPr>
          <a:lstStyle/>
          <a:p>
            <a:pPr marL="0" indent="0" algn="ctr">
              <a:buNone/>
            </a:pPr>
            <a:r>
              <a:rPr lang="en-US" sz="2400" b="0" i="0" u="none" strike="noStrike" baseline="0" dirty="0">
                <a:latin typeface="Calibri (Body)"/>
              </a:rPr>
              <a:t>Assume a 6x6 matrix </a:t>
            </a:r>
            <a:r>
              <a:rPr lang="en-US" sz="2400" b="1" i="0" u="none" strike="noStrike" baseline="0" dirty="0">
                <a:latin typeface="Calibri (Body)"/>
              </a:rPr>
              <a:t>M </a:t>
            </a:r>
            <a:r>
              <a:rPr lang="en-US" sz="2400" b="0" i="0" u="none" strike="noStrike" baseline="0" dirty="0">
                <a:latin typeface="Calibri (Body)"/>
              </a:rPr>
              <a:t>as input. The 2D convolution of </a:t>
            </a:r>
            <a:r>
              <a:rPr lang="en-US" sz="2400" b="1" i="0" u="none" strike="noStrike" baseline="0" dirty="0">
                <a:latin typeface="Calibri (Body)"/>
              </a:rPr>
              <a:t>M</a:t>
            </a:r>
            <a:r>
              <a:rPr lang="en-US" sz="2400" b="0" i="0" u="none" strike="noStrike" baseline="0" dirty="0">
                <a:latin typeface="Calibri (Body)"/>
              </a:rPr>
              <a:t> with </a:t>
            </a:r>
            <a:r>
              <a:rPr lang="en-US" sz="2400" b="0" i="1" u="none" strike="noStrike" baseline="0" dirty="0">
                <a:latin typeface="Calibri (Body)"/>
              </a:rPr>
              <a:t>filter (or kernel)</a:t>
            </a:r>
            <a:r>
              <a:rPr lang="en-US" sz="2400" b="0" i="0" u="none" strike="noStrike" baseline="0" dirty="0">
                <a:latin typeface="Calibri (Body)"/>
              </a:rPr>
              <a:t> </a:t>
            </a:r>
            <a:r>
              <a:rPr lang="en-US" sz="2400" b="1" i="0" u="none" strike="noStrike" baseline="0" dirty="0">
                <a:latin typeface="Calibri (Body)"/>
              </a:rPr>
              <a:t>F</a:t>
            </a:r>
            <a:r>
              <a:rPr lang="en-US" sz="2400" b="0" i="0" u="none" strike="noStrike" baseline="0" dirty="0">
                <a:latin typeface="Calibri (Body)"/>
              </a:rPr>
              <a:t> and </a:t>
            </a:r>
            <a:r>
              <a:rPr lang="en-US" sz="2400" b="0" i="1" u="none" strike="noStrike" baseline="0" dirty="0">
                <a:latin typeface="Calibri (Body)"/>
              </a:rPr>
              <a:t>stride</a:t>
            </a:r>
            <a:r>
              <a:rPr lang="en-US" sz="2400" b="0" i="0" u="none" strike="noStrike" baseline="0" dirty="0">
                <a:latin typeface="Calibri (Body)"/>
              </a:rPr>
              <a:t> 1 is a 4x4 matrix </a:t>
            </a:r>
            <a:r>
              <a:rPr lang="en-US" sz="2400" b="1" i="0" u="none" strike="noStrike" baseline="0" dirty="0">
                <a:latin typeface="Calibri (Body)"/>
              </a:rPr>
              <a:t>CM</a:t>
            </a:r>
            <a:r>
              <a:rPr lang="en-US" sz="2400" b="0" i="0" u="none" strike="noStrike" baseline="0" dirty="0">
                <a:latin typeface="Calibri (Body)"/>
              </a:rPr>
              <a:t> (sometimes called </a:t>
            </a:r>
            <a:r>
              <a:rPr lang="en-US" sz="2400" b="0" i="1" u="none" strike="noStrike" baseline="0" dirty="0">
                <a:latin typeface="Calibri (Body)"/>
              </a:rPr>
              <a:t>feature map</a:t>
            </a:r>
            <a:r>
              <a:rPr lang="en-US" sz="2400" b="0" i="0" u="none" strike="noStrike" baseline="0" dirty="0">
                <a:latin typeface="Calibri (Body)"/>
              </a:rPr>
              <a:t>) computed as follows:</a:t>
            </a:r>
            <a:endParaRPr lang="en-US" sz="2400" b="0" i="0" dirty="0">
              <a:solidFill>
                <a:srgbClr val="222222"/>
              </a:solidFill>
              <a:effectLst/>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dirty="0">
              <a:solidFill>
                <a:srgbClr val="222222"/>
              </a:solidFill>
              <a:latin typeface="Calibri (Body)"/>
            </a:endParaRPr>
          </a:p>
          <a:p>
            <a:pPr marL="457200" lvl="1" indent="0" algn="ctr">
              <a:buNone/>
            </a:pPr>
            <a:endParaRPr lang="en-US" b="0" i="0" dirty="0">
              <a:solidFill>
                <a:srgbClr val="222222"/>
              </a:solidFill>
              <a:effectLst/>
              <a:latin typeface="Calibri (Body)"/>
            </a:endParaRPr>
          </a:p>
          <a:p>
            <a:pPr marL="457200" lvl="1" indent="0" algn="ctr">
              <a:buNone/>
            </a:pPr>
            <a:endParaRPr lang="en-US" b="0" i="0" dirty="0">
              <a:solidFill>
                <a:srgbClr val="222222"/>
              </a:solidFill>
              <a:effectLst/>
              <a:latin typeface="Calibri (Body)"/>
            </a:endParaRPr>
          </a:p>
          <a:p>
            <a:pPr marL="457200" lvl="1" indent="0" algn="ctr">
              <a:buNone/>
            </a:pPr>
            <a:endParaRPr lang="en-US" b="0" i="0" dirty="0">
              <a:solidFill>
                <a:srgbClr val="222222"/>
              </a:solidFill>
              <a:effectLst/>
              <a:latin typeface="Calibri (Body)"/>
            </a:endParaRPr>
          </a:p>
          <a:p>
            <a:pPr marL="457200" lvl="1" indent="0">
              <a:buNone/>
            </a:pPr>
            <a:endParaRPr lang="en-US" b="0" i="0" dirty="0">
              <a:solidFill>
                <a:srgbClr val="222222"/>
              </a:solidFill>
              <a:effectLst/>
              <a:latin typeface="Calibri (Body)"/>
            </a:endParaRPr>
          </a:p>
          <a:p>
            <a:endParaRPr lang="en-US" dirty="0"/>
          </a:p>
        </p:txBody>
      </p:sp>
      <p:graphicFrame>
        <p:nvGraphicFramePr>
          <p:cNvPr id="7" name="Table 7">
            <a:extLst>
              <a:ext uri="{FF2B5EF4-FFF2-40B4-BE49-F238E27FC236}">
                <a16:creationId xmlns:a16="http://schemas.microsoft.com/office/drawing/2014/main" id="{C96143EF-6F06-40B1-982F-0455F602D790}"/>
              </a:ext>
            </a:extLst>
          </p:cNvPr>
          <p:cNvGraphicFramePr>
            <a:graphicFrameLocks noGrp="1"/>
          </p:cNvGraphicFramePr>
          <p:nvPr/>
        </p:nvGraphicFramePr>
        <p:xfrm>
          <a:off x="593619" y="2774499"/>
          <a:ext cx="3351660" cy="2225040"/>
        </p:xfrm>
        <a:graphic>
          <a:graphicData uri="http://schemas.openxmlformats.org/drawingml/2006/table">
            <a:tbl>
              <a:tblPr firstRow="1" bandRow="1">
                <a:tableStyleId>{5940675A-B579-460E-94D1-54222C63F5DA}</a:tableStyleId>
              </a:tblPr>
              <a:tblGrid>
                <a:gridCol w="558610">
                  <a:extLst>
                    <a:ext uri="{9D8B030D-6E8A-4147-A177-3AD203B41FA5}">
                      <a16:colId xmlns:a16="http://schemas.microsoft.com/office/drawing/2014/main" val="3220512773"/>
                    </a:ext>
                  </a:extLst>
                </a:gridCol>
                <a:gridCol w="558610">
                  <a:extLst>
                    <a:ext uri="{9D8B030D-6E8A-4147-A177-3AD203B41FA5}">
                      <a16:colId xmlns:a16="http://schemas.microsoft.com/office/drawing/2014/main" val="2756876980"/>
                    </a:ext>
                  </a:extLst>
                </a:gridCol>
                <a:gridCol w="558610">
                  <a:extLst>
                    <a:ext uri="{9D8B030D-6E8A-4147-A177-3AD203B41FA5}">
                      <a16:colId xmlns:a16="http://schemas.microsoft.com/office/drawing/2014/main" val="649877815"/>
                    </a:ext>
                  </a:extLst>
                </a:gridCol>
                <a:gridCol w="558610">
                  <a:extLst>
                    <a:ext uri="{9D8B030D-6E8A-4147-A177-3AD203B41FA5}">
                      <a16:colId xmlns:a16="http://schemas.microsoft.com/office/drawing/2014/main" val="2359442927"/>
                    </a:ext>
                  </a:extLst>
                </a:gridCol>
                <a:gridCol w="558610">
                  <a:extLst>
                    <a:ext uri="{9D8B030D-6E8A-4147-A177-3AD203B41FA5}">
                      <a16:colId xmlns:a16="http://schemas.microsoft.com/office/drawing/2014/main" val="3387251620"/>
                    </a:ext>
                  </a:extLst>
                </a:gridCol>
                <a:gridCol w="558610">
                  <a:extLst>
                    <a:ext uri="{9D8B030D-6E8A-4147-A177-3AD203B41FA5}">
                      <a16:colId xmlns:a16="http://schemas.microsoft.com/office/drawing/2014/main" val="3850752484"/>
                    </a:ext>
                  </a:extLst>
                </a:gridCol>
              </a:tblGrid>
              <a:tr h="370840">
                <a:tc>
                  <a:txBody>
                    <a:bodyPr/>
                    <a:lstStyle/>
                    <a:p>
                      <a:pPr algn="ctr"/>
                      <a:r>
                        <a:rPr lang="en-US" dirty="0"/>
                        <a:t>3</a:t>
                      </a:r>
                    </a:p>
                  </a:txBody>
                  <a:tcPr/>
                </a:tc>
                <a:tc>
                  <a:txBody>
                    <a:bodyPr/>
                    <a:lstStyle/>
                    <a:p>
                      <a:pPr algn="ctr"/>
                      <a:r>
                        <a:rPr lang="en-US" dirty="0"/>
                        <a:t>0</a:t>
                      </a:r>
                    </a:p>
                  </a:txBody>
                  <a:tcPr/>
                </a:tc>
                <a:tc>
                  <a:txBody>
                    <a:bodyPr/>
                    <a:lstStyle/>
                    <a:p>
                      <a:pPr algn="ctr"/>
                      <a:r>
                        <a:rPr lang="en-US" dirty="0"/>
                        <a:t>1</a:t>
                      </a:r>
                    </a:p>
                  </a:txBody>
                  <a:tcPr/>
                </a:tc>
                <a:tc>
                  <a:txBody>
                    <a:bodyPr/>
                    <a:lstStyle/>
                    <a:p>
                      <a:pPr algn="ctr"/>
                      <a:r>
                        <a:rPr lang="en-US" dirty="0"/>
                        <a:t>2</a:t>
                      </a:r>
                    </a:p>
                  </a:txBody>
                  <a:tcPr/>
                </a:tc>
                <a:tc>
                  <a:txBody>
                    <a:bodyPr/>
                    <a:lstStyle/>
                    <a:p>
                      <a:pPr algn="ctr"/>
                      <a:r>
                        <a:rPr lang="en-US" dirty="0"/>
                        <a:t>4</a:t>
                      </a:r>
                    </a:p>
                  </a:txBody>
                  <a:tcPr/>
                </a:tc>
                <a:tc>
                  <a:txBody>
                    <a:bodyPr/>
                    <a:lstStyle/>
                    <a:p>
                      <a:pPr algn="ctr"/>
                      <a:r>
                        <a:rPr lang="en-US" dirty="0"/>
                        <a:t>7</a:t>
                      </a:r>
                    </a:p>
                  </a:txBody>
                  <a:tcPr/>
                </a:tc>
                <a:extLst>
                  <a:ext uri="{0D108BD9-81ED-4DB2-BD59-A6C34878D82A}">
                    <a16:rowId xmlns:a16="http://schemas.microsoft.com/office/drawing/2014/main" val="2541945899"/>
                  </a:ext>
                </a:extLst>
              </a:tr>
              <a:tr h="370840">
                <a:tc>
                  <a:txBody>
                    <a:bodyPr/>
                    <a:lstStyle/>
                    <a:p>
                      <a:pPr algn="ctr"/>
                      <a:r>
                        <a:rPr lang="en-US" dirty="0"/>
                        <a:t>1</a:t>
                      </a:r>
                    </a:p>
                  </a:txBody>
                  <a:tcPr/>
                </a:tc>
                <a:tc>
                  <a:txBody>
                    <a:bodyPr/>
                    <a:lstStyle/>
                    <a:p>
                      <a:pPr algn="ctr"/>
                      <a:r>
                        <a:rPr lang="en-US" dirty="0"/>
                        <a:t>5</a:t>
                      </a:r>
                    </a:p>
                  </a:txBody>
                  <a:tcPr/>
                </a:tc>
                <a:tc>
                  <a:txBody>
                    <a:bodyPr/>
                    <a:lstStyle/>
                    <a:p>
                      <a:pPr algn="ctr"/>
                      <a:r>
                        <a:rPr lang="en-US" dirty="0"/>
                        <a:t>8</a:t>
                      </a:r>
                    </a:p>
                  </a:txBody>
                  <a:tcPr/>
                </a:tc>
                <a:tc>
                  <a:txBody>
                    <a:bodyPr/>
                    <a:lstStyle/>
                    <a:p>
                      <a:pPr algn="ctr"/>
                      <a:r>
                        <a:rPr lang="en-US" dirty="0"/>
                        <a:t>9</a:t>
                      </a:r>
                    </a:p>
                  </a:txBody>
                  <a:tcPr/>
                </a:tc>
                <a:tc>
                  <a:txBody>
                    <a:bodyPr/>
                    <a:lstStyle/>
                    <a:p>
                      <a:pPr algn="ctr"/>
                      <a:r>
                        <a:rPr lang="en-US" dirty="0"/>
                        <a:t>3</a:t>
                      </a:r>
                    </a:p>
                  </a:txBody>
                  <a:tcPr/>
                </a:tc>
                <a:tc>
                  <a:txBody>
                    <a:bodyPr/>
                    <a:lstStyle/>
                    <a:p>
                      <a:pPr algn="ctr"/>
                      <a:r>
                        <a:rPr lang="en-US" dirty="0"/>
                        <a:t>1</a:t>
                      </a:r>
                    </a:p>
                  </a:txBody>
                  <a:tcPr/>
                </a:tc>
                <a:extLst>
                  <a:ext uri="{0D108BD9-81ED-4DB2-BD59-A6C34878D82A}">
                    <a16:rowId xmlns:a16="http://schemas.microsoft.com/office/drawing/2014/main" val="2908703843"/>
                  </a:ext>
                </a:extLst>
              </a:tr>
              <a:tr h="370840">
                <a:tc>
                  <a:txBody>
                    <a:bodyPr/>
                    <a:lstStyle/>
                    <a:p>
                      <a:pPr algn="ctr"/>
                      <a:r>
                        <a:rPr lang="en-US" dirty="0"/>
                        <a:t>2</a:t>
                      </a:r>
                    </a:p>
                  </a:txBody>
                  <a:tcPr/>
                </a:tc>
                <a:tc>
                  <a:txBody>
                    <a:bodyPr/>
                    <a:lstStyle/>
                    <a:p>
                      <a:pPr algn="ctr"/>
                      <a:r>
                        <a:rPr lang="en-US" dirty="0"/>
                        <a:t>7</a:t>
                      </a:r>
                    </a:p>
                  </a:txBody>
                  <a:tcPr/>
                </a:tc>
                <a:tc>
                  <a:txBody>
                    <a:bodyPr/>
                    <a:lstStyle/>
                    <a:p>
                      <a:pPr algn="ctr"/>
                      <a:r>
                        <a:rPr lang="en-US" dirty="0"/>
                        <a:t>2</a:t>
                      </a:r>
                    </a:p>
                  </a:txBody>
                  <a:tcPr/>
                </a:tc>
                <a:tc>
                  <a:txBody>
                    <a:bodyPr/>
                    <a:lstStyle/>
                    <a:p>
                      <a:pPr algn="ctr"/>
                      <a:r>
                        <a:rPr lang="en-US" dirty="0"/>
                        <a:t>5</a:t>
                      </a:r>
                    </a:p>
                  </a:txBody>
                  <a:tcPr/>
                </a:tc>
                <a:tc>
                  <a:txBody>
                    <a:bodyPr/>
                    <a:lstStyle/>
                    <a:p>
                      <a:pPr algn="ctr"/>
                      <a:r>
                        <a:rPr lang="en-US" dirty="0"/>
                        <a:t>1</a:t>
                      </a:r>
                    </a:p>
                  </a:txBody>
                  <a:tcPr/>
                </a:tc>
                <a:tc>
                  <a:txBody>
                    <a:bodyPr/>
                    <a:lstStyle/>
                    <a:p>
                      <a:pPr algn="ctr"/>
                      <a:r>
                        <a:rPr lang="en-US" dirty="0"/>
                        <a:t>3</a:t>
                      </a:r>
                    </a:p>
                  </a:txBody>
                  <a:tcPr/>
                </a:tc>
                <a:extLst>
                  <a:ext uri="{0D108BD9-81ED-4DB2-BD59-A6C34878D82A}">
                    <a16:rowId xmlns:a16="http://schemas.microsoft.com/office/drawing/2014/main" val="1482172483"/>
                  </a:ext>
                </a:extLst>
              </a:tr>
              <a:tr h="370840">
                <a:tc>
                  <a:txBody>
                    <a:bodyPr/>
                    <a:lstStyle/>
                    <a:p>
                      <a:pPr algn="ctr"/>
                      <a:r>
                        <a:rPr lang="en-US" dirty="0"/>
                        <a:t>0</a:t>
                      </a:r>
                    </a:p>
                  </a:txBody>
                  <a:tcPr/>
                </a:tc>
                <a:tc>
                  <a:txBody>
                    <a:bodyPr/>
                    <a:lstStyle/>
                    <a:p>
                      <a:pPr algn="ctr"/>
                      <a:r>
                        <a:rPr lang="en-US" dirty="0"/>
                        <a:t>1</a:t>
                      </a:r>
                    </a:p>
                  </a:txBody>
                  <a:tcPr/>
                </a:tc>
                <a:tc>
                  <a:txBody>
                    <a:bodyPr/>
                    <a:lstStyle/>
                    <a:p>
                      <a:pPr algn="ctr"/>
                      <a:r>
                        <a:rPr lang="en-US" dirty="0"/>
                        <a:t>3</a:t>
                      </a:r>
                    </a:p>
                  </a:txBody>
                  <a:tcPr/>
                </a:tc>
                <a:tc>
                  <a:txBody>
                    <a:bodyPr/>
                    <a:lstStyle/>
                    <a:p>
                      <a:pPr algn="ctr"/>
                      <a:r>
                        <a:rPr lang="en-US" dirty="0"/>
                        <a:t>1</a:t>
                      </a:r>
                    </a:p>
                  </a:txBody>
                  <a:tcPr/>
                </a:tc>
                <a:tc>
                  <a:txBody>
                    <a:bodyPr/>
                    <a:lstStyle/>
                    <a:p>
                      <a:pPr algn="ctr"/>
                      <a:r>
                        <a:rPr lang="en-US" dirty="0"/>
                        <a:t>7</a:t>
                      </a:r>
                    </a:p>
                  </a:txBody>
                  <a:tcPr/>
                </a:tc>
                <a:tc>
                  <a:txBody>
                    <a:bodyPr/>
                    <a:lstStyle/>
                    <a:p>
                      <a:pPr algn="ctr"/>
                      <a:r>
                        <a:rPr lang="en-US" dirty="0"/>
                        <a:t>8</a:t>
                      </a:r>
                    </a:p>
                  </a:txBody>
                  <a:tcPr/>
                </a:tc>
                <a:extLst>
                  <a:ext uri="{0D108BD9-81ED-4DB2-BD59-A6C34878D82A}">
                    <a16:rowId xmlns:a16="http://schemas.microsoft.com/office/drawing/2014/main" val="2425118578"/>
                  </a:ext>
                </a:extLst>
              </a:tr>
              <a:tr h="370840">
                <a:tc>
                  <a:txBody>
                    <a:bodyPr/>
                    <a:lstStyle/>
                    <a:p>
                      <a:pPr algn="ctr"/>
                      <a:r>
                        <a:rPr lang="en-US" dirty="0"/>
                        <a:t>4</a:t>
                      </a:r>
                    </a:p>
                  </a:txBody>
                  <a:tcPr/>
                </a:tc>
                <a:tc>
                  <a:txBody>
                    <a:bodyPr/>
                    <a:lstStyle/>
                    <a:p>
                      <a:pPr algn="ctr"/>
                      <a:r>
                        <a:rPr lang="en-US" dirty="0"/>
                        <a:t>2</a:t>
                      </a:r>
                    </a:p>
                  </a:txBody>
                  <a:tcPr/>
                </a:tc>
                <a:tc>
                  <a:txBody>
                    <a:bodyPr/>
                    <a:lstStyle/>
                    <a:p>
                      <a:pPr algn="ctr"/>
                      <a:r>
                        <a:rPr lang="en-US" dirty="0"/>
                        <a:t>1</a:t>
                      </a:r>
                    </a:p>
                  </a:txBody>
                  <a:tcPr/>
                </a:tc>
                <a:tc>
                  <a:txBody>
                    <a:bodyPr/>
                    <a:lstStyle/>
                    <a:p>
                      <a:pPr algn="ctr"/>
                      <a:r>
                        <a:rPr lang="en-US" dirty="0"/>
                        <a:t>6</a:t>
                      </a:r>
                    </a:p>
                  </a:txBody>
                  <a:tcPr/>
                </a:tc>
                <a:tc>
                  <a:txBody>
                    <a:bodyPr/>
                    <a:lstStyle/>
                    <a:p>
                      <a:pPr algn="ctr"/>
                      <a:r>
                        <a:rPr lang="en-US" dirty="0"/>
                        <a:t>2</a:t>
                      </a:r>
                    </a:p>
                  </a:txBody>
                  <a:tcPr/>
                </a:tc>
                <a:tc>
                  <a:txBody>
                    <a:bodyPr/>
                    <a:lstStyle/>
                    <a:p>
                      <a:pPr algn="ctr"/>
                      <a:r>
                        <a:rPr lang="en-US" dirty="0"/>
                        <a:t>8</a:t>
                      </a:r>
                    </a:p>
                  </a:txBody>
                  <a:tcPr/>
                </a:tc>
                <a:extLst>
                  <a:ext uri="{0D108BD9-81ED-4DB2-BD59-A6C34878D82A}">
                    <a16:rowId xmlns:a16="http://schemas.microsoft.com/office/drawing/2014/main" val="2995466844"/>
                  </a:ext>
                </a:extLst>
              </a:tr>
              <a:tr h="370840">
                <a:tc>
                  <a:txBody>
                    <a:bodyPr/>
                    <a:lstStyle/>
                    <a:p>
                      <a:pPr algn="ctr"/>
                      <a:r>
                        <a:rPr lang="en-US" dirty="0"/>
                        <a:t>2</a:t>
                      </a:r>
                    </a:p>
                  </a:txBody>
                  <a:tcPr/>
                </a:tc>
                <a:tc>
                  <a:txBody>
                    <a:bodyPr/>
                    <a:lstStyle/>
                    <a:p>
                      <a:pPr algn="ctr"/>
                      <a:r>
                        <a:rPr lang="en-US" dirty="0"/>
                        <a:t>4</a:t>
                      </a:r>
                    </a:p>
                  </a:txBody>
                  <a:tcPr/>
                </a:tc>
                <a:tc>
                  <a:txBody>
                    <a:bodyPr/>
                    <a:lstStyle/>
                    <a:p>
                      <a:pPr algn="ctr"/>
                      <a:r>
                        <a:rPr lang="en-US" dirty="0"/>
                        <a:t>5</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9</a:t>
                      </a:r>
                    </a:p>
                  </a:txBody>
                  <a:tcPr/>
                </a:tc>
                <a:extLst>
                  <a:ext uri="{0D108BD9-81ED-4DB2-BD59-A6C34878D82A}">
                    <a16:rowId xmlns:a16="http://schemas.microsoft.com/office/drawing/2014/main" val="3919871379"/>
                  </a:ext>
                </a:extLst>
              </a:tr>
            </a:tbl>
          </a:graphicData>
        </a:graphic>
      </p:graphicFrame>
      <p:sp>
        <p:nvSpPr>
          <p:cNvPr id="8" name="TextBox 7">
            <a:extLst>
              <a:ext uri="{FF2B5EF4-FFF2-40B4-BE49-F238E27FC236}">
                <a16:creationId xmlns:a16="http://schemas.microsoft.com/office/drawing/2014/main" id="{84C2D5BB-D4FE-4659-9192-B8374EE3C1FF}"/>
              </a:ext>
            </a:extLst>
          </p:cNvPr>
          <p:cNvSpPr txBox="1"/>
          <p:nvPr/>
        </p:nvSpPr>
        <p:spPr>
          <a:xfrm>
            <a:off x="4458916" y="3471521"/>
            <a:ext cx="647272" cy="830997"/>
          </a:xfrm>
          <a:prstGeom prst="rect">
            <a:avLst/>
          </a:prstGeom>
          <a:noFill/>
        </p:spPr>
        <p:txBody>
          <a:bodyPr wrap="square" rtlCol="0">
            <a:spAutoFit/>
          </a:bodyPr>
          <a:lstStyle/>
          <a:p>
            <a:pPr algn="ctr"/>
            <a:r>
              <a:rPr lang="en-US" sz="4800" dirty="0"/>
              <a:t>*</a:t>
            </a:r>
          </a:p>
        </p:txBody>
      </p:sp>
      <p:graphicFrame>
        <p:nvGraphicFramePr>
          <p:cNvPr id="11" name="Table 11">
            <a:extLst>
              <a:ext uri="{FF2B5EF4-FFF2-40B4-BE49-F238E27FC236}">
                <a16:creationId xmlns:a16="http://schemas.microsoft.com/office/drawing/2014/main" id="{4F17A1F7-5250-4AD4-B0D5-2CA5D32B02BD}"/>
              </a:ext>
            </a:extLst>
          </p:cNvPr>
          <p:cNvGraphicFramePr>
            <a:graphicFrameLocks noGrp="1"/>
          </p:cNvGraphicFramePr>
          <p:nvPr/>
        </p:nvGraphicFramePr>
        <p:xfrm>
          <a:off x="5619825" y="3330759"/>
          <a:ext cx="1684947" cy="1112520"/>
        </p:xfrm>
        <a:graphic>
          <a:graphicData uri="http://schemas.openxmlformats.org/drawingml/2006/table">
            <a:tbl>
              <a:tblPr firstRow="1" bandRow="1">
                <a:tableStyleId>{5940675A-B579-460E-94D1-54222C63F5DA}</a:tableStyleId>
              </a:tblPr>
              <a:tblGrid>
                <a:gridCol w="561649">
                  <a:extLst>
                    <a:ext uri="{9D8B030D-6E8A-4147-A177-3AD203B41FA5}">
                      <a16:colId xmlns:a16="http://schemas.microsoft.com/office/drawing/2014/main" val="460938455"/>
                    </a:ext>
                  </a:extLst>
                </a:gridCol>
                <a:gridCol w="561649">
                  <a:extLst>
                    <a:ext uri="{9D8B030D-6E8A-4147-A177-3AD203B41FA5}">
                      <a16:colId xmlns:a16="http://schemas.microsoft.com/office/drawing/2014/main" val="1740501291"/>
                    </a:ext>
                  </a:extLst>
                </a:gridCol>
                <a:gridCol w="561649">
                  <a:extLst>
                    <a:ext uri="{9D8B030D-6E8A-4147-A177-3AD203B41FA5}">
                      <a16:colId xmlns:a16="http://schemas.microsoft.com/office/drawing/2014/main" val="395325658"/>
                    </a:ext>
                  </a:extLst>
                </a:gridCol>
              </a:tblGrid>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264379134"/>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3925585704"/>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4063142993"/>
                  </a:ext>
                </a:extLst>
              </a:tr>
            </a:tbl>
          </a:graphicData>
        </a:graphic>
      </p:graphicFrame>
      <p:sp>
        <p:nvSpPr>
          <p:cNvPr id="12" name="TextBox 11">
            <a:extLst>
              <a:ext uri="{FF2B5EF4-FFF2-40B4-BE49-F238E27FC236}">
                <a16:creationId xmlns:a16="http://schemas.microsoft.com/office/drawing/2014/main" id="{2971E976-27E3-4553-B662-D6A0CF0B047C}"/>
              </a:ext>
            </a:extLst>
          </p:cNvPr>
          <p:cNvSpPr txBox="1"/>
          <p:nvPr/>
        </p:nvSpPr>
        <p:spPr>
          <a:xfrm>
            <a:off x="7818409" y="3325974"/>
            <a:ext cx="647272" cy="830997"/>
          </a:xfrm>
          <a:prstGeom prst="rect">
            <a:avLst/>
          </a:prstGeom>
          <a:noFill/>
        </p:spPr>
        <p:txBody>
          <a:bodyPr wrap="square" rtlCol="0">
            <a:spAutoFit/>
          </a:bodyPr>
          <a:lstStyle/>
          <a:p>
            <a:pPr algn="ctr"/>
            <a:r>
              <a:rPr lang="en-US" sz="4800" dirty="0"/>
              <a:t>=</a:t>
            </a:r>
          </a:p>
        </p:txBody>
      </p:sp>
      <p:graphicFrame>
        <p:nvGraphicFramePr>
          <p:cNvPr id="14" name="Table 14">
            <a:extLst>
              <a:ext uri="{FF2B5EF4-FFF2-40B4-BE49-F238E27FC236}">
                <a16:creationId xmlns:a16="http://schemas.microsoft.com/office/drawing/2014/main" id="{775F188D-BA75-4119-A0CC-803C93F6E92C}"/>
              </a:ext>
            </a:extLst>
          </p:cNvPr>
          <p:cNvGraphicFramePr>
            <a:graphicFrameLocks noGrp="1"/>
          </p:cNvGraphicFramePr>
          <p:nvPr/>
        </p:nvGraphicFramePr>
        <p:xfrm>
          <a:off x="8979318" y="3042445"/>
          <a:ext cx="2224704" cy="1483360"/>
        </p:xfrm>
        <a:graphic>
          <a:graphicData uri="http://schemas.openxmlformats.org/drawingml/2006/table">
            <a:tbl>
              <a:tblPr firstRow="1" bandRow="1">
                <a:tableStyleId>{5940675A-B579-460E-94D1-54222C63F5DA}</a:tableStyleId>
              </a:tblPr>
              <a:tblGrid>
                <a:gridCol w="556176">
                  <a:extLst>
                    <a:ext uri="{9D8B030D-6E8A-4147-A177-3AD203B41FA5}">
                      <a16:colId xmlns:a16="http://schemas.microsoft.com/office/drawing/2014/main" val="1320810228"/>
                    </a:ext>
                  </a:extLst>
                </a:gridCol>
                <a:gridCol w="556176">
                  <a:extLst>
                    <a:ext uri="{9D8B030D-6E8A-4147-A177-3AD203B41FA5}">
                      <a16:colId xmlns:a16="http://schemas.microsoft.com/office/drawing/2014/main" val="2320887313"/>
                    </a:ext>
                  </a:extLst>
                </a:gridCol>
                <a:gridCol w="556176">
                  <a:extLst>
                    <a:ext uri="{9D8B030D-6E8A-4147-A177-3AD203B41FA5}">
                      <a16:colId xmlns:a16="http://schemas.microsoft.com/office/drawing/2014/main" val="1334379665"/>
                    </a:ext>
                  </a:extLst>
                </a:gridCol>
                <a:gridCol w="556176">
                  <a:extLst>
                    <a:ext uri="{9D8B030D-6E8A-4147-A177-3AD203B41FA5}">
                      <a16:colId xmlns:a16="http://schemas.microsoft.com/office/drawing/2014/main" val="1857187748"/>
                    </a:ext>
                  </a:extLst>
                </a:gridCol>
              </a:tblGrid>
              <a:tr h="370840">
                <a:tc>
                  <a:txBody>
                    <a:bodyPr/>
                    <a:lstStyle/>
                    <a:p>
                      <a:pPr algn="ctr"/>
                      <a:r>
                        <a:rPr lang="en-US" dirty="0">
                          <a:solidFill>
                            <a:srgbClr val="FF0000"/>
                          </a:solidFill>
                        </a:rPr>
                        <a:t>-5</a:t>
                      </a:r>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3322698299"/>
                  </a:ext>
                </a:extLst>
              </a:tr>
              <a:tr h="370840">
                <a:tc>
                  <a:txBody>
                    <a:bodyPr/>
                    <a:lstStyle/>
                    <a:p>
                      <a:pPr algn="ct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1385152394"/>
                  </a:ext>
                </a:extLst>
              </a:tr>
              <a:tr h="370840">
                <a:tc>
                  <a:txBody>
                    <a:bodyPr/>
                    <a:lstStyle/>
                    <a:p>
                      <a:pPr algn="ct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4181385061"/>
                  </a:ext>
                </a:extLst>
              </a:tr>
              <a:tr h="370840">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769920853"/>
                  </a:ext>
                </a:extLst>
              </a:tr>
            </a:tbl>
          </a:graphicData>
        </a:graphic>
      </p:graphicFrame>
      <p:sp>
        <p:nvSpPr>
          <p:cNvPr id="4" name="Rectangle 3">
            <a:extLst>
              <a:ext uri="{FF2B5EF4-FFF2-40B4-BE49-F238E27FC236}">
                <a16:creationId xmlns:a16="http://schemas.microsoft.com/office/drawing/2014/main" id="{33EC1915-53C1-4333-B9E1-61C30E2D9789}"/>
              </a:ext>
            </a:extLst>
          </p:cNvPr>
          <p:cNvSpPr/>
          <p:nvPr/>
        </p:nvSpPr>
        <p:spPr>
          <a:xfrm>
            <a:off x="588193" y="2751639"/>
            <a:ext cx="1672407" cy="1121861"/>
          </a:xfrm>
          <a:prstGeom prst="rect">
            <a:avLst/>
          </a:prstGeom>
          <a:solidFill>
            <a:srgbClr val="FF0000">
              <a:alpha val="3500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Connector: Elbow 5">
            <a:extLst>
              <a:ext uri="{FF2B5EF4-FFF2-40B4-BE49-F238E27FC236}">
                <a16:creationId xmlns:a16="http://schemas.microsoft.com/office/drawing/2014/main" id="{99A1BCBB-DCAC-4BF5-853F-CBBAEF30F806}"/>
              </a:ext>
            </a:extLst>
          </p:cNvPr>
          <p:cNvCxnSpPr>
            <a:cxnSpLocks/>
            <a:stCxn id="11" idx="1"/>
            <a:endCxn id="4" idx="0"/>
          </p:cNvCxnSpPr>
          <p:nvPr/>
        </p:nvCxnSpPr>
        <p:spPr>
          <a:xfrm rot="10800000">
            <a:off x="1424397" y="2751639"/>
            <a:ext cx="4195428" cy="1135380"/>
          </a:xfrm>
          <a:prstGeom prst="bentConnector4">
            <a:avLst>
              <a:gd name="adj1" fmla="val 7341"/>
              <a:gd name="adj2" fmla="val 120134"/>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BC7667A-7DB3-4542-BA7B-255DF533CAA4}"/>
              </a:ext>
            </a:extLst>
          </p:cNvPr>
          <p:cNvSpPr txBox="1"/>
          <p:nvPr/>
        </p:nvSpPr>
        <p:spPr>
          <a:xfrm>
            <a:off x="1600200" y="5448300"/>
            <a:ext cx="9585695" cy="523220"/>
          </a:xfrm>
          <a:prstGeom prst="rect">
            <a:avLst/>
          </a:prstGeom>
          <a:solidFill>
            <a:schemeClr val="bg1"/>
          </a:solidFill>
        </p:spPr>
        <p:txBody>
          <a:bodyPr wrap="square" rtlCol="0">
            <a:spAutoFit/>
          </a:bodyPr>
          <a:lstStyle/>
          <a:p>
            <a:pPr algn="ctr"/>
            <a:r>
              <a:rPr lang="en-US" sz="2800" dirty="0">
                <a:solidFill>
                  <a:srgbClr val="FF0000"/>
                </a:solidFill>
              </a:rPr>
              <a:t>3*1 + 1*1 + 2*1 + 0*0 + 5*0 + 7*0 + 1*(-1) + 8*(-1) + 2*(-1)</a:t>
            </a:r>
          </a:p>
        </p:txBody>
      </p:sp>
      <p:sp>
        <p:nvSpPr>
          <p:cNvPr id="9" name="TextBox 8">
            <a:extLst>
              <a:ext uri="{FF2B5EF4-FFF2-40B4-BE49-F238E27FC236}">
                <a16:creationId xmlns:a16="http://schemas.microsoft.com/office/drawing/2014/main" id="{865D2B24-3559-45DB-A6D0-3E431B139C98}"/>
              </a:ext>
            </a:extLst>
          </p:cNvPr>
          <p:cNvSpPr txBox="1"/>
          <p:nvPr/>
        </p:nvSpPr>
        <p:spPr>
          <a:xfrm>
            <a:off x="2003458" y="5013790"/>
            <a:ext cx="575353" cy="369332"/>
          </a:xfrm>
          <a:prstGeom prst="rect">
            <a:avLst/>
          </a:prstGeom>
          <a:noFill/>
        </p:spPr>
        <p:txBody>
          <a:bodyPr wrap="square" rtlCol="0">
            <a:spAutoFit/>
          </a:bodyPr>
          <a:lstStyle/>
          <a:p>
            <a:pPr algn="ctr"/>
            <a:r>
              <a:rPr lang="en-US" b="1" dirty="0"/>
              <a:t>M</a:t>
            </a:r>
          </a:p>
        </p:txBody>
      </p:sp>
      <p:sp>
        <p:nvSpPr>
          <p:cNvPr id="10" name="TextBox 9">
            <a:extLst>
              <a:ext uri="{FF2B5EF4-FFF2-40B4-BE49-F238E27FC236}">
                <a16:creationId xmlns:a16="http://schemas.microsoft.com/office/drawing/2014/main" id="{905EE026-47A1-4DBE-A109-083429076DDF}"/>
              </a:ext>
            </a:extLst>
          </p:cNvPr>
          <p:cNvSpPr txBox="1"/>
          <p:nvPr/>
        </p:nvSpPr>
        <p:spPr>
          <a:xfrm>
            <a:off x="6183338" y="4447001"/>
            <a:ext cx="575353" cy="369332"/>
          </a:xfrm>
          <a:prstGeom prst="rect">
            <a:avLst/>
          </a:prstGeom>
          <a:noFill/>
        </p:spPr>
        <p:txBody>
          <a:bodyPr wrap="square" rtlCol="0">
            <a:spAutoFit/>
          </a:bodyPr>
          <a:lstStyle/>
          <a:p>
            <a:pPr algn="ctr"/>
            <a:r>
              <a:rPr lang="en-US" b="1" dirty="0"/>
              <a:t>F</a:t>
            </a:r>
          </a:p>
        </p:txBody>
      </p:sp>
      <p:sp>
        <p:nvSpPr>
          <p:cNvPr id="19" name="TextBox 18">
            <a:extLst>
              <a:ext uri="{FF2B5EF4-FFF2-40B4-BE49-F238E27FC236}">
                <a16:creationId xmlns:a16="http://schemas.microsoft.com/office/drawing/2014/main" id="{71C683FC-9222-4FE5-8B01-A45BC95D195C}"/>
              </a:ext>
            </a:extLst>
          </p:cNvPr>
          <p:cNvSpPr txBox="1"/>
          <p:nvPr/>
        </p:nvSpPr>
        <p:spPr>
          <a:xfrm>
            <a:off x="9798130" y="4527483"/>
            <a:ext cx="575353" cy="369332"/>
          </a:xfrm>
          <a:prstGeom prst="rect">
            <a:avLst/>
          </a:prstGeom>
          <a:noFill/>
        </p:spPr>
        <p:txBody>
          <a:bodyPr wrap="square" rtlCol="0">
            <a:spAutoFit/>
          </a:bodyPr>
          <a:lstStyle/>
          <a:p>
            <a:pPr algn="ctr"/>
            <a:r>
              <a:rPr lang="en-US" b="1" dirty="0"/>
              <a:t>CM</a:t>
            </a:r>
          </a:p>
        </p:txBody>
      </p:sp>
    </p:spTree>
    <p:extLst>
      <p:ext uri="{BB962C8B-B14F-4D97-AF65-F5344CB8AC3E}">
        <p14:creationId xmlns:p14="http://schemas.microsoft.com/office/powerpoint/2010/main" val="2133890695"/>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lstStyle/>
          <a:p>
            <a:r>
              <a:rPr lang="en-US" dirty="0"/>
              <a:t>The Convolution operation</a:t>
            </a:r>
            <a:r>
              <a:rPr lang="en-US" baseline="30000" dirty="0"/>
              <a:t>1</a:t>
            </a:r>
          </a:p>
        </p:txBody>
      </p:sp>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437272" y="1568774"/>
            <a:ext cx="10761324" cy="4503256"/>
          </a:xfrm>
        </p:spPr>
        <p:txBody>
          <a:bodyPr>
            <a:normAutofit/>
          </a:bodyPr>
          <a:lstStyle/>
          <a:p>
            <a:pPr marL="0" indent="0" algn="ctr">
              <a:buNone/>
            </a:pPr>
            <a:r>
              <a:rPr lang="en-US" sz="2400" b="0" i="0" u="none" strike="noStrike" baseline="0" dirty="0">
                <a:latin typeface="Calibri (Body)"/>
              </a:rPr>
              <a:t>Assume a 6x6 matrix </a:t>
            </a:r>
            <a:r>
              <a:rPr lang="en-US" sz="2400" b="1" i="0" u="none" strike="noStrike" baseline="0" dirty="0">
                <a:latin typeface="Calibri (Body)"/>
              </a:rPr>
              <a:t>M </a:t>
            </a:r>
            <a:r>
              <a:rPr lang="en-US" sz="2400" b="0" i="0" u="none" strike="noStrike" baseline="0" dirty="0">
                <a:latin typeface="Calibri (Body)"/>
              </a:rPr>
              <a:t>as input. The 2D convolution of </a:t>
            </a:r>
            <a:r>
              <a:rPr lang="en-US" sz="2400" b="1" i="0" u="none" strike="noStrike" baseline="0" dirty="0">
                <a:latin typeface="Calibri (Body)"/>
              </a:rPr>
              <a:t>M</a:t>
            </a:r>
            <a:r>
              <a:rPr lang="en-US" sz="2400" b="0" i="0" u="none" strike="noStrike" baseline="0" dirty="0">
                <a:latin typeface="Calibri (Body)"/>
              </a:rPr>
              <a:t> with </a:t>
            </a:r>
            <a:r>
              <a:rPr lang="en-US" sz="2400" b="0" i="1" u="none" strike="noStrike" baseline="0" dirty="0">
                <a:latin typeface="Calibri (Body)"/>
              </a:rPr>
              <a:t>filter (or kernel)</a:t>
            </a:r>
            <a:r>
              <a:rPr lang="en-US" sz="2400" b="0" i="0" u="none" strike="noStrike" baseline="0" dirty="0">
                <a:latin typeface="Calibri (Body)"/>
              </a:rPr>
              <a:t> </a:t>
            </a:r>
            <a:r>
              <a:rPr lang="en-US" sz="2400" b="1" i="0" u="none" strike="noStrike" baseline="0" dirty="0">
                <a:latin typeface="Calibri (Body)"/>
              </a:rPr>
              <a:t>F</a:t>
            </a:r>
            <a:r>
              <a:rPr lang="en-US" sz="2400" b="0" i="0" u="none" strike="noStrike" baseline="0" dirty="0">
                <a:latin typeface="Calibri (Body)"/>
              </a:rPr>
              <a:t> and </a:t>
            </a:r>
            <a:r>
              <a:rPr lang="en-US" sz="2400" b="0" i="1" u="none" strike="noStrike" baseline="0" dirty="0">
                <a:latin typeface="Calibri (Body)"/>
              </a:rPr>
              <a:t>stride</a:t>
            </a:r>
            <a:r>
              <a:rPr lang="en-US" sz="2400" b="0" i="0" u="none" strike="noStrike" baseline="0" dirty="0">
                <a:latin typeface="Calibri (Body)"/>
              </a:rPr>
              <a:t> 1 is a 4x4 matrix </a:t>
            </a:r>
            <a:r>
              <a:rPr lang="en-US" sz="2400" b="1" i="0" u="none" strike="noStrike" baseline="0" dirty="0">
                <a:latin typeface="Calibri (Body)"/>
              </a:rPr>
              <a:t>CM</a:t>
            </a:r>
            <a:r>
              <a:rPr lang="en-US" sz="2400" b="0" i="0" u="none" strike="noStrike" baseline="0" dirty="0">
                <a:latin typeface="Calibri (Body)"/>
              </a:rPr>
              <a:t> (sometimes called </a:t>
            </a:r>
            <a:r>
              <a:rPr lang="en-US" sz="2400" b="0" i="1" u="none" strike="noStrike" baseline="0" dirty="0">
                <a:latin typeface="Calibri (Body)"/>
              </a:rPr>
              <a:t>feature map</a:t>
            </a:r>
            <a:r>
              <a:rPr lang="en-US" sz="2400" b="0" i="0" u="none" strike="noStrike" baseline="0" dirty="0">
                <a:latin typeface="Calibri (Body)"/>
              </a:rPr>
              <a:t>) computed as follows:</a:t>
            </a:r>
            <a:endParaRPr lang="en-US" sz="2400" b="0" i="0" dirty="0">
              <a:solidFill>
                <a:srgbClr val="222222"/>
              </a:solidFill>
              <a:effectLst/>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dirty="0">
              <a:solidFill>
                <a:srgbClr val="222222"/>
              </a:solidFill>
              <a:latin typeface="Calibri (Body)"/>
            </a:endParaRPr>
          </a:p>
          <a:p>
            <a:pPr marL="457200" lvl="1" indent="0" algn="ctr">
              <a:buNone/>
            </a:pPr>
            <a:endParaRPr lang="en-US" b="0" i="0" dirty="0">
              <a:solidFill>
                <a:srgbClr val="222222"/>
              </a:solidFill>
              <a:effectLst/>
              <a:latin typeface="Calibri (Body)"/>
            </a:endParaRPr>
          </a:p>
          <a:p>
            <a:pPr marL="457200" lvl="1" indent="0" algn="ctr">
              <a:buNone/>
            </a:pPr>
            <a:endParaRPr lang="en-US" b="0" i="0" dirty="0">
              <a:solidFill>
                <a:srgbClr val="222222"/>
              </a:solidFill>
              <a:effectLst/>
              <a:latin typeface="Calibri (Body)"/>
            </a:endParaRPr>
          </a:p>
          <a:p>
            <a:pPr marL="457200" lvl="1" indent="0" algn="ctr">
              <a:buNone/>
            </a:pPr>
            <a:endParaRPr lang="en-US" b="0" i="0" dirty="0">
              <a:solidFill>
                <a:srgbClr val="222222"/>
              </a:solidFill>
              <a:effectLst/>
              <a:latin typeface="Calibri (Body)"/>
            </a:endParaRPr>
          </a:p>
          <a:p>
            <a:pPr marL="457200" lvl="1" indent="0">
              <a:buNone/>
            </a:pPr>
            <a:endParaRPr lang="en-US" b="0" i="0" dirty="0">
              <a:solidFill>
                <a:srgbClr val="222222"/>
              </a:solidFill>
              <a:effectLst/>
              <a:latin typeface="Calibri (Body)"/>
            </a:endParaRPr>
          </a:p>
          <a:p>
            <a:endParaRPr lang="en-US" dirty="0"/>
          </a:p>
        </p:txBody>
      </p:sp>
      <p:graphicFrame>
        <p:nvGraphicFramePr>
          <p:cNvPr id="7" name="Table 7">
            <a:extLst>
              <a:ext uri="{FF2B5EF4-FFF2-40B4-BE49-F238E27FC236}">
                <a16:creationId xmlns:a16="http://schemas.microsoft.com/office/drawing/2014/main" id="{C96143EF-6F06-40B1-982F-0455F602D790}"/>
              </a:ext>
            </a:extLst>
          </p:cNvPr>
          <p:cNvGraphicFramePr>
            <a:graphicFrameLocks noGrp="1"/>
          </p:cNvGraphicFramePr>
          <p:nvPr/>
        </p:nvGraphicFramePr>
        <p:xfrm>
          <a:off x="593619" y="2774499"/>
          <a:ext cx="3351660" cy="2225040"/>
        </p:xfrm>
        <a:graphic>
          <a:graphicData uri="http://schemas.openxmlformats.org/drawingml/2006/table">
            <a:tbl>
              <a:tblPr firstRow="1" bandRow="1">
                <a:tableStyleId>{5940675A-B579-460E-94D1-54222C63F5DA}</a:tableStyleId>
              </a:tblPr>
              <a:tblGrid>
                <a:gridCol w="558610">
                  <a:extLst>
                    <a:ext uri="{9D8B030D-6E8A-4147-A177-3AD203B41FA5}">
                      <a16:colId xmlns:a16="http://schemas.microsoft.com/office/drawing/2014/main" val="3220512773"/>
                    </a:ext>
                  </a:extLst>
                </a:gridCol>
                <a:gridCol w="558610">
                  <a:extLst>
                    <a:ext uri="{9D8B030D-6E8A-4147-A177-3AD203B41FA5}">
                      <a16:colId xmlns:a16="http://schemas.microsoft.com/office/drawing/2014/main" val="2756876980"/>
                    </a:ext>
                  </a:extLst>
                </a:gridCol>
                <a:gridCol w="558610">
                  <a:extLst>
                    <a:ext uri="{9D8B030D-6E8A-4147-A177-3AD203B41FA5}">
                      <a16:colId xmlns:a16="http://schemas.microsoft.com/office/drawing/2014/main" val="649877815"/>
                    </a:ext>
                  </a:extLst>
                </a:gridCol>
                <a:gridCol w="558610">
                  <a:extLst>
                    <a:ext uri="{9D8B030D-6E8A-4147-A177-3AD203B41FA5}">
                      <a16:colId xmlns:a16="http://schemas.microsoft.com/office/drawing/2014/main" val="2359442927"/>
                    </a:ext>
                  </a:extLst>
                </a:gridCol>
                <a:gridCol w="558610">
                  <a:extLst>
                    <a:ext uri="{9D8B030D-6E8A-4147-A177-3AD203B41FA5}">
                      <a16:colId xmlns:a16="http://schemas.microsoft.com/office/drawing/2014/main" val="3387251620"/>
                    </a:ext>
                  </a:extLst>
                </a:gridCol>
                <a:gridCol w="558610">
                  <a:extLst>
                    <a:ext uri="{9D8B030D-6E8A-4147-A177-3AD203B41FA5}">
                      <a16:colId xmlns:a16="http://schemas.microsoft.com/office/drawing/2014/main" val="3850752484"/>
                    </a:ext>
                  </a:extLst>
                </a:gridCol>
              </a:tblGrid>
              <a:tr h="370840">
                <a:tc>
                  <a:txBody>
                    <a:bodyPr/>
                    <a:lstStyle/>
                    <a:p>
                      <a:pPr algn="ctr"/>
                      <a:r>
                        <a:rPr lang="en-US" dirty="0"/>
                        <a:t>3</a:t>
                      </a:r>
                    </a:p>
                  </a:txBody>
                  <a:tcPr/>
                </a:tc>
                <a:tc>
                  <a:txBody>
                    <a:bodyPr/>
                    <a:lstStyle/>
                    <a:p>
                      <a:pPr algn="ctr"/>
                      <a:r>
                        <a:rPr lang="en-US" dirty="0"/>
                        <a:t>0</a:t>
                      </a:r>
                    </a:p>
                  </a:txBody>
                  <a:tcPr/>
                </a:tc>
                <a:tc>
                  <a:txBody>
                    <a:bodyPr/>
                    <a:lstStyle/>
                    <a:p>
                      <a:pPr algn="ctr"/>
                      <a:r>
                        <a:rPr lang="en-US" dirty="0"/>
                        <a:t>1</a:t>
                      </a:r>
                    </a:p>
                  </a:txBody>
                  <a:tcPr/>
                </a:tc>
                <a:tc>
                  <a:txBody>
                    <a:bodyPr/>
                    <a:lstStyle/>
                    <a:p>
                      <a:pPr algn="ctr"/>
                      <a:r>
                        <a:rPr lang="en-US" dirty="0"/>
                        <a:t>2</a:t>
                      </a:r>
                    </a:p>
                  </a:txBody>
                  <a:tcPr/>
                </a:tc>
                <a:tc>
                  <a:txBody>
                    <a:bodyPr/>
                    <a:lstStyle/>
                    <a:p>
                      <a:pPr algn="ctr"/>
                      <a:r>
                        <a:rPr lang="en-US" dirty="0"/>
                        <a:t>4</a:t>
                      </a:r>
                    </a:p>
                  </a:txBody>
                  <a:tcPr/>
                </a:tc>
                <a:tc>
                  <a:txBody>
                    <a:bodyPr/>
                    <a:lstStyle/>
                    <a:p>
                      <a:pPr algn="ctr"/>
                      <a:r>
                        <a:rPr lang="en-US" dirty="0"/>
                        <a:t>7</a:t>
                      </a:r>
                    </a:p>
                  </a:txBody>
                  <a:tcPr/>
                </a:tc>
                <a:extLst>
                  <a:ext uri="{0D108BD9-81ED-4DB2-BD59-A6C34878D82A}">
                    <a16:rowId xmlns:a16="http://schemas.microsoft.com/office/drawing/2014/main" val="2541945899"/>
                  </a:ext>
                </a:extLst>
              </a:tr>
              <a:tr h="370840">
                <a:tc>
                  <a:txBody>
                    <a:bodyPr/>
                    <a:lstStyle/>
                    <a:p>
                      <a:pPr algn="ctr"/>
                      <a:r>
                        <a:rPr lang="en-US" dirty="0"/>
                        <a:t>1</a:t>
                      </a:r>
                    </a:p>
                  </a:txBody>
                  <a:tcPr/>
                </a:tc>
                <a:tc>
                  <a:txBody>
                    <a:bodyPr/>
                    <a:lstStyle/>
                    <a:p>
                      <a:pPr algn="ctr"/>
                      <a:r>
                        <a:rPr lang="en-US" dirty="0"/>
                        <a:t>5</a:t>
                      </a:r>
                    </a:p>
                  </a:txBody>
                  <a:tcPr/>
                </a:tc>
                <a:tc>
                  <a:txBody>
                    <a:bodyPr/>
                    <a:lstStyle/>
                    <a:p>
                      <a:pPr algn="ctr"/>
                      <a:r>
                        <a:rPr lang="en-US" dirty="0"/>
                        <a:t>8</a:t>
                      </a:r>
                    </a:p>
                  </a:txBody>
                  <a:tcPr/>
                </a:tc>
                <a:tc>
                  <a:txBody>
                    <a:bodyPr/>
                    <a:lstStyle/>
                    <a:p>
                      <a:pPr algn="ctr"/>
                      <a:r>
                        <a:rPr lang="en-US" dirty="0"/>
                        <a:t>9</a:t>
                      </a:r>
                    </a:p>
                  </a:txBody>
                  <a:tcPr/>
                </a:tc>
                <a:tc>
                  <a:txBody>
                    <a:bodyPr/>
                    <a:lstStyle/>
                    <a:p>
                      <a:pPr algn="ctr"/>
                      <a:r>
                        <a:rPr lang="en-US" dirty="0"/>
                        <a:t>3</a:t>
                      </a:r>
                    </a:p>
                  </a:txBody>
                  <a:tcPr/>
                </a:tc>
                <a:tc>
                  <a:txBody>
                    <a:bodyPr/>
                    <a:lstStyle/>
                    <a:p>
                      <a:pPr algn="ctr"/>
                      <a:r>
                        <a:rPr lang="en-US" dirty="0"/>
                        <a:t>1</a:t>
                      </a:r>
                    </a:p>
                  </a:txBody>
                  <a:tcPr/>
                </a:tc>
                <a:extLst>
                  <a:ext uri="{0D108BD9-81ED-4DB2-BD59-A6C34878D82A}">
                    <a16:rowId xmlns:a16="http://schemas.microsoft.com/office/drawing/2014/main" val="2908703843"/>
                  </a:ext>
                </a:extLst>
              </a:tr>
              <a:tr h="370840">
                <a:tc>
                  <a:txBody>
                    <a:bodyPr/>
                    <a:lstStyle/>
                    <a:p>
                      <a:pPr algn="ctr"/>
                      <a:r>
                        <a:rPr lang="en-US" dirty="0"/>
                        <a:t>2</a:t>
                      </a:r>
                    </a:p>
                  </a:txBody>
                  <a:tcPr/>
                </a:tc>
                <a:tc>
                  <a:txBody>
                    <a:bodyPr/>
                    <a:lstStyle/>
                    <a:p>
                      <a:pPr algn="ctr"/>
                      <a:r>
                        <a:rPr lang="en-US" dirty="0"/>
                        <a:t>7</a:t>
                      </a:r>
                    </a:p>
                  </a:txBody>
                  <a:tcPr/>
                </a:tc>
                <a:tc>
                  <a:txBody>
                    <a:bodyPr/>
                    <a:lstStyle/>
                    <a:p>
                      <a:pPr algn="ctr"/>
                      <a:r>
                        <a:rPr lang="en-US" dirty="0"/>
                        <a:t>2</a:t>
                      </a:r>
                    </a:p>
                  </a:txBody>
                  <a:tcPr/>
                </a:tc>
                <a:tc>
                  <a:txBody>
                    <a:bodyPr/>
                    <a:lstStyle/>
                    <a:p>
                      <a:pPr algn="ctr"/>
                      <a:r>
                        <a:rPr lang="en-US" dirty="0"/>
                        <a:t>5</a:t>
                      </a:r>
                    </a:p>
                  </a:txBody>
                  <a:tcPr/>
                </a:tc>
                <a:tc>
                  <a:txBody>
                    <a:bodyPr/>
                    <a:lstStyle/>
                    <a:p>
                      <a:pPr algn="ctr"/>
                      <a:r>
                        <a:rPr lang="en-US" dirty="0"/>
                        <a:t>1</a:t>
                      </a:r>
                    </a:p>
                  </a:txBody>
                  <a:tcPr/>
                </a:tc>
                <a:tc>
                  <a:txBody>
                    <a:bodyPr/>
                    <a:lstStyle/>
                    <a:p>
                      <a:pPr algn="ctr"/>
                      <a:r>
                        <a:rPr lang="en-US" dirty="0"/>
                        <a:t>3</a:t>
                      </a:r>
                    </a:p>
                  </a:txBody>
                  <a:tcPr/>
                </a:tc>
                <a:extLst>
                  <a:ext uri="{0D108BD9-81ED-4DB2-BD59-A6C34878D82A}">
                    <a16:rowId xmlns:a16="http://schemas.microsoft.com/office/drawing/2014/main" val="1482172483"/>
                  </a:ext>
                </a:extLst>
              </a:tr>
              <a:tr h="370840">
                <a:tc>
                  <a:txBody>
                    <a:bodyPr/>
                    <a:lstStyle/>
                    <a:p>
                      <a:pPr algn="ctr"/>
                      <a:r>
                        <a:rPr lang="en-US" dirty="0"/>
                        <a:t>0</a:t>
                      </a:r>
                    </a:p>
                  </a:txBody>
                  <a:tcPr/>
                </a:tc>
                <a:tc>
                  <a:txBody>
                    <a:bodyPr/>
                    <a:lstStyle/>
                    <a:p>
                      <a:pPr algn="ctr"/>
                      <a:r>
                        <a:rPr lang="en-US" dirty="0"/>
                        <a:t>1</a:t>
                      </a:r>
                    </a:p>
                  </a:txBody>
                  <a:tcPr/>
                </a:tc>
                <a:tc>
                  <a:txBody>
                    <a:bodyPr/>
                    <a:lstStyle/>
                    <a:p>
                      <a:pPr algn="ctr"/>
                      <a:r>
                        <a:rPr lang="en-US" dirty="0"/>
                        <a:t>3</a:t>
                      </a:r>
                    </a:p>
                  </a:txBody>
                  <a:tcPr/>
                </a:tc>
                <a:tc>
                  <a:txBody>
                    <a:bodyPr/>
                    <a:lstStyle/>
                    <a:p>
                      <a:pPr algn="ctr"/>
                      <a:r>
                        <a:rPr lang="en-US" dirty="0"/>
                        <a:t>1</a:t>
                      </a:r>
                    </a:p>
                  </a:txBody>
                  <a:tcPr/>
                </a:tc>
                <a:tc>
                  <a:txBody>
                    <a:bodyPr/>
                    <a:lstStyle/>
                    <a:p>
                      <a:pPr algn="ctr"/>
                      <a:r>
                        <a:rPr lang="en-US" dirty="0"/>
                        <a:t>7</a:t>
                      </a:r>
                    </a:p>
                  </a:txBody>
                  <a:tcPr/>
                </a:tc>
                <a:tc>
                  <a:txBody>
                    <a:bodyPr/>
                    <a:lstStyle/>
                    <a:p>
                      <a:pPr algn="ctr"/>
                      <a:r>
                        <a:rPr lang="en-US" dirty="0"/>
                        <a:t>8</a:t>
                      </a:r>
                    </a:p>
                  </a:txBody>
                  <a:tcPr/>
                </a:tc>
                <a:extLst>
                  <a:ext uri="{0D108BD9-81ED-4DB2-BD59-A6C34878D82A}">
                    <a16:rowId xmlns:a16="http://schemas.microsoft.com/office/drawing/2014/main" val="2425118578"/>
                  </a:ext>
                </a:extLst>
              </a:tr>
              <a:tr h="370840">
                <a:tc>
                  <a:txBody>
                    <a:bodyPr/>
                    <a:lstStyle/>
                    <a:p>
                      <a:pPr algn="ctr"/>
                      <a:r>
                        <a:rPr lang="en-US" dirty="0"/>
                        <a:t>4</a:t>
                      </a:r>
                    </a:p>
                  </a:txBody>
                  <a:tcPr/>
                </a:tc>
                <a:tc>
                  <a:txBody>
                    <a:bodyPr/>
                    <a:lstStyle/>
                    <a:p>
                      <a:pPr algn="ctr"/>
                      <a:r>
                        <a:rPr lang="en-US" dirty="0"/>
                        <a:t>2</a:t>
                      </a:r>
                    </a:p>
                  </a:txBody>
                  <a:tcPr/>
                </a:tc>
                <a:tc>
                  <a:txBody>
                    <a:bodyPr/>
                    <a:lstStyle/>
                    <a:p>
                      <a:pPr algn="ctr"/>
                      <a:r>
                        <a:rPr lang="en-US" dirty="0"/>
                        <a:t>1</a:t>
                      </a:r>
                    </a:p>
                  </a:txBody>
                  <a:tcPr/>
                </a:tc>
                <a:tc>
                  <a:txBody>
                    <a:bodyPr/>
                    <a:lstStyle/>
                    <a:p>
                      <a:pPr algn="ctr"/>
                      <a:r>
                        <a:rPr lang="en-US" dirty="0"/>
                        <a:t>6</a:t>
                      </a:r>
                    </a:p>
                  </a:txBody>
                  <a:tcPr/>
                </a:tc>
                <a:tc>
                  <a:txBody>
                    <a:bodyPr/>
                    <a:lstStyle/>
                    <a:p>
                      <a:pPr algn="ctr"/>
                      <a:r>
                        <a:rPr lang="en-US" dirty="0"/>
                        <a:t>2</a:t>
                      </a:r>
                    </a:p>
                  </a:txBody>
                  <a:tcPr/>
                </a:tc>
                <a:tc>
                  <a:txBody>
                    <a:bodyPr/>
                    <a:lstStyle/>
                    <a:p>
                      <a:pPr algn="ctr"/>
                      <a:r>
                        <a:rPr lang="en-US" dirty="0"/>
                        <a:t>8</a:t>
                      </a:r>
                    </a:p>
                  </a:txBody>
                  <a:tcPr/>
                </a:tc>
                <a:extLst>
                  <a:ext uri="{0D108BD9-81ED-4DB2-BD59-A6C34878D82A}">
                    <a16:rowId xmlns:a16="http://schemas.microsoft.com/office/drawing/2014/main" val="2995466844"/>
                  </a:ext>
                </a:extLst>
              </a:tr>
              <a:tr h="370840">
                <a:tc>
                  <a:txBody>
                    <a:bodyPr/>
                    <a:lstStyle/>
                    <a:p>
                      <a:pPr algn="ctr"/>
                      <a:r>
                        <a:rPr lang="en-US" dirty="0"/>
                        <a:t>2</a:t>
                      </a:r>
                    </a:p>
                  </a:txBody>
                  <a:tcPr/>
                </a:tc>
                <a:tc>
                  <a:txBody>
                    <a:bodyPr/>
                    <a:lstStyle/>
                    <a:p>
                      <a:pPr algn="ctr"/>
                      <a:r>
                        <a:rPr lang="en-US" dirty="0"/>
                        <a:t>4</a:t>
                      </a:r>
                    </a:p>
                  </a:txBody>
                  <a:tcPr/>
                </a:tc>
                <a:tc>
                  <a:txBody>
                    <a:bodyPr/>
                    <a:lstStyle/>
                    <a:p>
                      <a:pPr algn="ctr"/>
                      <a:r>
                        <a:rPr lang="en-US" dirty="0"/>
                        <a:t>5</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9</a:t>
                      </a:r>
                    </a:p>
                  </a:txBody>
                  <a:tcPr/>
                </a:tc>
                <a:extLst>
                  <a:ext uri="{0D108BD9-81ED-4DB2-BD59-A6C34878D82A}">
                    <a16:rowId xmlns:a16="http://schemas.microsoft.com/office/drawing/2014/main" val="3919871379"/>
                  </a:ext>
                </a:extLst>
              </a:tr>
            </a:tbl>
          </a:graphicData>
        </a:graphic>
      </p:graphicFrame>
      <p:sp>
        <p:nvSpPr>
          <p:cNvPr id="8" name="TextBox 7">
            <a:extLst>
              <a:ext uri="{FF2B5EF4-FFF2-40B4-BE49-F238E27FC236}">
                <a16:creationId xmlns:a16="http://schemas.microsoft.com/office/drawing/2014/main" id="{84C2D5BB-D4FE-4659-9192-B8374EE3C1FF}"/>
              </a:ext>
            </a:extLst>
          </p:cNvPr>
          <p:cNvSpPr txBox="1"/>
          <p:nvPr/>
        </p:nvSpPr>
        <p:spPr>
          <a:xfrm>
            <a:off x="4458916" y="3471521"/>
            <a:ext cx="647272" cy="830997"/>
          </a:xfrm>
          <a:prstGeom prst="rect">
            <a:avLst/>
          </a:prstGeom>
          <a:noFill/>
        </p:spPr>
        <p:txBody>
          <a:bodyPr wrap="square" rtlCol="0">
            <a:spAutoFit/>
          </a:bodyPr>
          <a:lstStyle/>
          <a:p>
            <a:pPr algn="ctr"/>
            <a:r>
              <a:rPr lang="en-US" sz="4800" dirty="0"/>
              <a:t>*</a:t>
            </a:r>
          </a:p>
        </p:txBody>
      </p:sp>
      <p:graphicFrame>
        <p:nvGraphicFramePr>
          <p:cNvPr id="11" name="Table 11">
            <a:extLst>
              <a:ext uri="{FF2B5EF4-FFF2-40B4-BE49-F238E27FC236}">
                <a16:creationId xmlns:a16="http://schemas.microsoft.com/office/drawing/2014/main" id="{4F17A1F7-5250-4AD4-B0D5-2CA5D32B02BD}"/>
              </a:ext>
            </a:extLst>
          </p:cNvPr>
          <p:cNvGraphicFramePr>
            <a:graphicFrameLocks noGrp="1"/>
          </p:cNvGraphicFramePr>
          <p:nvPr/>
        </p:nvGraphicFramePr>
        <p:xfrm>
          <a:off x="5619825" y="3330759"/>
          <a:ext cx="1684947" cy="1112520"/>
        </p:xfrm>
        <a:graphic>
          <a:graphicData uri="http://schemas.openxmlformats.org/drawingml/2006/table">
            <a:tbl>
              <a:tblPr firstRow="1" bandRow="1">
                <a:tableStyleId>{5940675A-B579-460E-94D1-54222C63F5DA}</a:tableStyleId>
              </a:tblPr>
              <a:tblGrid>
                <a:gridCol w="561649">
                  <a:extLst>
                    <a:ext uri="{9D8B030D-6E8A-4147-A177-3AD203B41FA5}">
                      <a16:colId xmlns:a16="http://schemas.microsoft.com/office/drawing/2014/main" val="460938455"/>
                    </a:ext>
                  </a:extLst>
                </a:gridCol>
                <a:gridCol w="561649">
                  <a:extLst>
                    <a:ext uri="{9D8B030D-6E8A-4147-A177-3AD203B41FA5}">
                      <a16:colId xmlns:a16="http://schemas.microsoft.com/office/drawing/2014/main" val="1740501291"/>
                    </a:ext>
                  </a:extLst>
                </a:gridCol>
                <a:gridCol w="561649">
                  <a:extLst>
                    <a:ext uri="{9D8B030D-6E8A-4147-A177-3AD203B41FA5}">
                      <a16:colId xmlns:a16="http://schemas.microsoft.com/office/drawing/2014/main" val="395325658"/>
                    </a:ext>
                  </a:extLst>
                </a:gridCol>
              </a:tblGrid>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264379134"/>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3925585704"/>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4063142993"/>
                  </a:ext>
                </a:extLst>
              </a:tr>
            </a:tbl>
          </a:graphicData>
        </a:graphic>
      </p:graphicFrame>
      <p:sp>
        <p:nvSpPr>
          <p:cNvPr id="12" name="TextBox 11">
            <a:extLst>
              <a:ext uri="{FF2B5EF4-FFF2-40B4-BE49-F238E27FC236}">
                <a16:creationId xmlns:a16="http://schemas.microsoft.com/office/drawing/2014/main" id="{2971E976-27E3-4553-B662-D6A0CF0B047C}"/>
              </a:ext>
            </a:extLst>
          </p:cNvPr>
          <p:cNvSpPr txBox="1"/>
          <p:nvPr/>
        </p:nvSpPr>
        <p:spPr>
          <a:xfrm>
            <a:off x="7818409" y="3325974"/>
            <a:ext cx="647272" cy="830997"/>
          </a:xfrm>
          <a:prstGeom prst="rect">
            <a:avLst/>
          </a:prstGeom>
          <a:noFill/>
        </p:spPr>
        <p:txBody>
          <a:bodyPr wrap="square" rtlCol="0">
            <a:spAutoFit/>
          </a:bodyPr>
          <a:lstStyle/>
          <a:p>
            <a:pPr algn="ctr"/>
            <a:r>
              <a:rPr lang="en-US" sz="4800" dirty="0"/>
              <a:t>=</a:t>
            </a:r>
          </a:p>
        </p:txBody>
      </p:sp>
      <p:graphicFrame>
        <p:nvGraphicFramePr>
          <p:cNvPr id="14" name="Table 14">
            <a:extLst>
              <a:ext uri="{FF2B5EF4-FFF2-40B4-BE49-F238E27FC236}">
                <a16:creationId xmlns:a16="http://schemas.microsoft.com/office/drawing/2014/main" id="{775F188D-BA75-4119-A0CC-803C93F6E92C}"/>
              </a:ext>
            </a:extLst>
          </p:cNvPr>
          <p:cNvGraphicFramePr>
            <a:graphicFrameLocks noGrp="1"/>
          </p:cNvGraphicFramePr>
          <p:nvPr/>
        </p:nvGraphicFramePr>
        <p:xfrm>
          <a:off x="8979318" y="3042445"/>
          <a:ext cx="2224704" cy="1483360"/>
        </p:xfrm>
        <a:graphic>
          <a:graphicData uri="http://schemas.openxmlformats.org/drawingml/2006/table">
            <a:tbl>
              <a:tblPr firstRow="1" bandRow="1">
                <a:tableStyleId>{5940675A-B579-460E-94D1-54222C63F5DA}</a:tableStyleId>
              </a:tblPr>
              <a:tblGrid>
                <a:gridCol w="556176">
                  <a:extLst>
                    <a:ext uri="{9D8B030D-6E8A-4147-A177-3AD203B41FA5}">
                      <a16:colId xmlns:a16="http://schemas.microsoft.com/office/drawing/2014/main" val="1320810228"/>
                    </a:ext>
                  </a:extLst>
                </a:gridCol>
                <a:gridCol w="556176">
                  <a:extLst>
                    <a:ext uri="{9D8B030D-6E8A-4147-A177-3AD203B41FA5}">
                      <a16:colId xmlns:a16="http://schemas.microsoft.com/office/drawing/2014/main" val="2320887313"/>
                    </a:ext>
                  </a:extLst>
                </a:gridCol>
                <a:gridCol w="556176">
                  <a:extLst>
                    <a:ext uri="{9D8B030D-6E8A-4147-A177-3AD203B41FA5}">
                      <a16:colId xmlns:a16="http://schemas.microsoft.com/office/drawing/2014/main" val="1334379665"/>
                    </a:ext>
                  </a:extLst>
                </a:gridCol>
                <a:gridCol w="556176">
                  <a:extLst>
                    <a:ext uri="{9D8B030D-6E8A-4147-A177-3AD203B41FA5}">
                      <a16:colId xmlns:a16="http://schemas.microsoft.com/office/drawing/2014/main" val="1857187748"/>
                    </a:ext>
                  </a:extLst>
                </a:gridCol>
              </a:tblGrid>
              <a:tr h="370840">
                <a:tc>
                  <a:txBody>
                    <a:bodyPr/>
                    <a:lstStyle/>
                    <a:p>
                      <a:pPr algn="ctr"/>
                      <a:r>
                        <a:rPr lang="en-US" dirty="0">
                          <a:solidFill>
                            <a:srgbClr val="FF0000"/>
                          </a:solidFill>
                        </a:rPr>
                        <a:t>-5</a:t>
                      </a:r>
                    </a:p>
                  </a:txBody>
                  <a:tcPr/>
                </a:tc>
                <a:tc>
                  <a:txBody>
                    <a:bodyPr/>
                    <a:lstStyle/>
                    <a:p>
                      <a:pPr algn="ctr"/>
                      <a:r>
                        <a:rPr lang="en-US" dirty="0">
                          <a:solidFill>
                            <a:srgbClr val="FF0000"/>
                          </a:solidFill>
                        </a:rPr>
                        <a:t>-4</a:t>
                      </a:r>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3322698299"/>
                  </a:ext>
                </a:extLst>
              </a:tr>
              <a:tr h="370840">
                <a:tc>
                  <a:txBody>
                    <a:bodyPr/>
                    <a:lstStyle/>
                    <a:p>
                      <a:pPr algn="ct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1385152394"/>
                  </a:ext>
                </a:extLst>
              </a:tr>
              <a:tr h="370840">
                <a:tc>
                  <a:txBody>
                    <a:bodyPr/>
                    <a:lstStyle/>
                    <a:p>
                      <a:pPr algn="ct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4181385061"/>
                  </a:ext>
                </a:extLst>
              </a:tr>
              <a:tr h="370840">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769920853"/>
                  </a:ext>
                </a:extLst>
              </a:tr>
            </a:tbl>
          </a:graphicData>
        </a:graphic>
      </p:graphicFrame>
      <p:sp>
        <p:nvSpPr>
          <p:cNvPr id="4" name="Rectangle 3">
            <a:extLst>
              <a:ext uri="{FF2B5EF4-FFF2-40B4-BE49-F238E27FC236}">
                <a16:creationId xmlns:a16="http://schemas.microsoft.com/office/drawing/2014/main" id="{33EC1915-53C1-4333-B9E1-61C30E2D9789}"/>
              </a:ext>
            </a:extLst>
          </p:cNvPr>
          <p:cNvSpPr/>
          <p:nvPr/>
        </p:nvSpPr>
        <p:spPr>
          <a:xfrm>
            <a:off x="1146993" y="2751639"/>
            <a:ext cx="1672407" cy="1121861"/>
          </a:xfrm>
          <a:prstGeom prst="rect">
            <a:avLst/>
          </a:prstGeom>
          <a:solidFill>
            <a:srgbClr val="FF0000">
              <a:alpha val="3500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Connector: Elbow 5">
            <a:extLst>
              <a:ext uri="{FF2B5EF4-FFF2-40B4-BE49-F238E27FC236}">
                <a16:creationId xmlns:a16="http://schemas.microsoft.com/office/drawing/2014/main" id="{99A1BCBB-DCAC-4BF5-853F-CBBAEF30F806}"/>
              </a:ext>
            </a:extLst>
          </p:cNvPr>
          <p:cNvCxnSpPr>
            <a:cxnSpLocks/>
            <a:stCxn id="11" idx="1"/>
            <a:endCxn id="4" idx="0"/>
          </p:cNvCxnSpPr>
          <p:nvPr/>
        </p:nvCxnSpPr>
        <p:spPr>
          <a:xfrm rot="10800000">
            <a:off x="1983197" y="2751639"/>
            <a:ext cx="3636628" cy="1135380"/>
          </a:xfrm>
          <a:prstGeom prst="bentConnector4">
            <a:avLst>
              <a:gd name="adj1" fmla="val 9517"/>
              <a:gd name="adj2" fmla="val 120134"/>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BC7667A-7DB3-4542-BA7B-255DF533CAA4}"/>
              </a:ext>
            </a:extLst>
          </p:cNvPr>
          <p:cNvSpPr txBox="1"/>
          <p:nvPr/>
        </p:nvSpPr>
        <p:spPr>
          <a:xfrm>
            <a:off x="1600200" y="5448300"/>
            <a:ext cx="9585695" cy="523220"/>
          </a:xfrm>
          <a:prstGeom prst="rect">
            <a:avLst/>
          </a:prstGeom>
          <a:solidFill>
            <a:schemeClr val="bg1"/>
          </a:solidFill>
        </p:spPr>
        <p:txBody>
          <a:bodyPr wrap="square" rtlCol="0">
            <a:spAutoFit/>
          </a:bodyPr>
          <a:lstStyle/>
          <a:p>
            <a:pPr algn="ctr"/>
            <a:r>
              <a:rPr lang="en-US" sz="2800" dirty="0">
                <a:solidFill>
                  <a:srgbClr val="FF0000"/>
                </a:solidFill>
              </a:rPr>
              <a:t>0*1 + 5*1 + 7*1 + 1*0 + 8*0 + 2*0 + 2*(-1) + 9*(-1) + 5*(-1)</a:t>
            </a:r>
          </a:p>
        </p:txBody>
      </p:sp>
      <p:sp>
        <p:nvSpPr>
          <p:cNvPr id="9" name="TextBox 8">
            <a:extLst>
              <a:ext uri="{FF2B5EF4-FFF2-40B4-BE49-F238E27FC236}">
                <a16:creationId xmlns:a16="http://schemas.microsoft.com/office/drawing/2014/main" id="{90D80DDB-8BCB-4525-AE47-63A0274B6397}"/>
              </a:ext>
            </a:extLst>
          </p:cNvPr>
          <p:cNvSpPr txBox="1"/>
          <p:nvPr/>
        </p:nvSpPr>
        <p:spPr>
          <a:xfrm>
            <a:off x="2003458" y="5013790"/>
            <a:ext cx="575353" cy="369332"/>
          </a:xfrm>
          <a:prstGeom prst="rect">
            <a:avLst/>
          </a:prstGeom>
          <a:noFill/>
        </p:spPr>
        <p:txBody>
          <a:bodyPr wrap="square" rtlCol="0">
            <a:spAutoFit/>
          </a:bodyPr>
          <a:lstStyle/>
          <a:p>
            <a:pPr algn="ctr"/>
            <a:r>
              <a:rPr lang="en-US" b="1" dirty="0"/>
              <a:t>M</a:t>
            </a:r>
          </a:p>
        </p:txBody>
      </p:sp>
      <p:sp>
        <p:nvSpPr>
          <p:cNvPr id="10" name="TextBox 9">
            <a:extLst>
              <a:ext uri="{FF2B5EF4-FFF2-40B4-BE49-F238E27FC236}">
                <a16:creationId xmlns:a16="http://schemas.microsoft.com/office/drawing/2014/main" id="{D723338E-25F8-45CD-B7B0-97B72584678D}"/>
              </a:ext>
            </a:extLst>
          </p:cNvPr>
          <p:cNvSpPr txBox="1"/>
          <p:nvPr/>
        </p:nvSpPr>
        <p:spPr>
          <a:xfrm>
            <a:off x="6183338" y="4447001"/>
            <a:ext cx="575353" cy="369332"/>
          </a:xfrm>
          <a:prstGeom prst="rect">
            <a:avLst/>
          </a:prstGeom>
          <a:noFill/>
        </p:spPr>
        <p:txBody>
          <a:bodyPr wrap="square" rtlCol="0">
            <a:spAutoFit/>
          </a:bodyPr>
          <a:lstStyle/>
          <a:p>
            <a:pPr algn="ctr"/>
            <a:r>
              <a:rPr lang="en-US" b="1" dirty="0"/>
              <a:t>F</a:t>
            </a:r>
          </a:p>
        </p:txBody>
      </p:sp>
      <p:sp>
        <p:nvSpPr>
          <p:cNvPr id="19" name="TextBox 18">
            <a:extLst>
              <a:ext uri="{FF2B5EF4-FFF2-40B4-BE49-F238E27FC236}">
                <a16:creationId xmlns:a16="http://schemas.microsoft.com/office/drawing/2014/main" id="{A0281D10-DD58-4F4B-9BA4-25FA977CCE12}"/>
              </a:ext>
            </a:extLst>
          </p:cNvPr>
          <p:cNvSpPr txBox="1"/>
          <p:nvPr/>
        </p:nvSpPr>
        <p:spPr>
          <a:xfrm>
            <a:off x="9798130" y="4527483"/>
            <a:ext cx="575353" cy="369332"/>
          </a:xfrm>
          <a:prstGeom prst="rect">
            <a:avLst/>
          </a:prstGeom>
          <a:noFill/>
        </p:spPr>
        <p:txBody>
          <a:bodyPr wrap="square" rtlCol="0">
            <a:spAutoFit/>
          </a:bodyPr>
          <a:lstStyle/>
          <a:p>
            <a:pPr algn="ctr"/>
            <a:r>
              <a:rPr lang="en-US" b="1" dirty="0"/>
              <a:t>CM</a:t>
            </a:r>
          </a:p>
        </p:txBody>
      </p:sp>
    </p:spTree>
    <p:extLst>
      <p:ext uri="{BB962C8B-B14F-4D97-AF65-F5344CB8AC3E}">
        <p14:creationId xmlns:p14="http://schemas.microsoft.com/office/powerpoint/2010/main" val="27337069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828810" y="809046"/>
            <a:ext cx="7032366" cy="391548"/>
          </a:xfrm>
          <a:prstGeom prst="rect">
            <a:avLst/>
          </a:prstGeom>
        </p:spPr>
        <p:txBody>
          <a:bodyPr vert="horz" wrap="square" lIns="0" tIns="11206" rIns="0" bIns="0" rtlCol="0" anchor="ctr">
            <a:spAutoFit/>
          </a:bodyPr>
          <a:lstStyle/>
          <a:p>
            <a:pPr marL="11206">
              <a:spcBef>
                <a:spcPts val="88"/>
              </a:spcBef>
            </a:pPr>
            <a:r>
              <a:rPr sz="2471" dirty="0"/>
              <a:t>Sparse </a:t>
            </a:r>
            <a:r>
              <a:rPr lang="en-US" sz="2471" spc="-4" dirty="0"/>
              <a:t>C</a:t>
            </a:r>
            <a:r>
              <a:rPr sz="2471" spc="-4" dirty="0"/>
              <a:t>onnectivity </a:t>
            </a:r>
            <a:r>
              <a:rPr lang="en-US" sz="2471" spc="-4" dirty="0"/>
              <a:t>D</a:t>
            </a:r>
            <a:r>
              <a:rPr sz="2471" dirty="0"/>
              <a:t>ue </a:t>
            </a:r>
            <a:r>
              <a:rPr sz="2471" spc="-4" dirty="0"/>
              <a:t>to Image</a:t>
            </a:r>
            <a:r>
              <a:rPr sz="2471" spc="22" dirty="0"/>
              <a:t> </a:t>
            </a:r>
            <a:r>
              <a:rPr sz="2471" spc="-4" dirty="0"/>
              <a:t>Convolution</a:t>
            </a:r>
            <a:endParaRPr sz="2471" dirty="0"/>
          </a:p>
        </p:txBody>
      </p:sp>
      <p:sp>
        <p:nvSpPr>
          <p:cNvPr id="5" name="object 5"/>
          <p:cNvSpPr txBox="1"/>
          <p:nvPr/>
        </p:nvSpPr>
        <p:spPr>
          <a:xfrm>
            <a:off x="9371172" y="5772424"/>
            <a:ext cx="78441" cy="179536"/>
          </a:xfrm>
          <a:prstGeom prst="rect">
            <a:avLst/>
          </a:prstGeom>
        </p:spPr>
        <p:txBody>
          <a:bodyPr vert="horz" wrap="square" lIns="0" tIns="0" rIns="0" bIns="0" rtlCol="0">
            <a:spAutoFit/>
          </a:bodyPr>
          <a:lstStyle/>
          <a:p>
            <a:pPr>
              <a:lnSpc>
                <a:spcPts val="1350"/>
              </a:lnSpc>
            </a:pPr>
            <a:r>
              <a:rPr sz="1235" dirty="0">
                <a:latin typeface="Times New Roman"/>
                <a:cs typeface="Times New Roman"/>
              </a:rPr>
              <a:t>5</a:t>
            </a:r>
            <a:endParaRPr sz="1235">
              <a:latin typeface="Times New Roman"/>
              <a:cs typeface="Times New Roman"/>
            </a:endParaRPr>
          </a:p>
        </p:txBody>
      </p:sp>
      <p:sp>
        <p:nvSpPr>
          <p:cNvPr id="6" name="object 6"/>
          <p:cNvSpPr/>
          <p:nvPr/>
        </p:nvSpPr>
        <p:spPr>
          <a:xfrm>
            <a:off x="5716466" y="3101473"/>
            <a:ext cx="4358109" cy="3353115"/>
          </a:xfrm>
          <a:prstGeom prst="rect">
            <a:avLst/>
          </a:prstGeom>
          <a:blipFill>
            <a:blip r:embed="rId2" cstate="print"/>
            <a:stretch>
              <a:fillRect/>
            </a:stretch>
          </a:blipFill>
        </p:spPr>
        <p:txBody>
          <a:bodyPr wrap="square" lIns="0" tIns="0" rIns="0" bIns="0" rtlCol="0"/>
          <a:lstStyle/>
          <a:p>
            <a:endParaRPr sz="1588"/>
          </a:p>
        </p:txBody>
      </p:sp>
      <p:sp>
        <p:nvSpPr>
          <p:cNvPr id="7" name="object 7"/>
          <p:cNvSpPr/>
          <p:nvPr/>
        </p:nvSpPr>
        <p:spPr>
          <a:xfrm>
            <a:off x="5599553" y="3003345"/>
            <a:ext cx="4531659" cy="0"/>
          </a:xfrm>
          <a:custGeom>
            <a:avLst/>
            <a:gdLst/>
            <a:ahLst/>
            <a:cxnLst/>
            <a:rect l="l" t="t" r="r" b="b"/>
            <a:pathLst>
              <a:path w="5135880">
                <a:moveTo>
                  <a:pt x="0" y="0"/>
                </a:moveTo>
                <a:lnTo>
                  <a:pt x="5135561" y="0"/>
                </a:lnTo>
              </a:path>
            </a:pathLst>
          </a:custGeom>
          <a:ln w="9524">
            <a:solidFill>
              <a:srgbClr val="000000"/>
            </a:solidFill>
          </a:ln>
        </p:spPr>
        <p:txBody>
          <a:bodyPr wrap="square" lIns="0" tIns="0" rIns="0" bIns="0" rtlCol="0"/>
          <a:lstStyle/>
          <a:p>
            <a:endParaRPr sz="1588"/>
          </a:p>
        </p:txBody>
      </p:sp>
      <p:sp>
        <p:nvSpPr>
          <p:cNvPr id="8" name="object 8"/>
          <p:cNvSpPr/>
          <p:nvPr/>
        </p:nvSpPr>
        <p:spPr>
          <a:xfrm>
            <a:off x="5599553" y="3003345"/>
            <a:ext cx="0" cy="3451412"/>
          </a:xfrm>
          <a:custGeom>
            <a:avLst/>
            <a:gdLst/>
            <a:ahLst/>
            <a:cxnLst/>
            <a:rect l="l" t="t" r="r" b="b"/>
            <a:pathLst>
              <a:path h="3911600">
                <a:moveTo>
                  <a:pt x="0" y="3911407"/>
                </a:moveTo>
                <a:lnTo>
                  <a:pt x="0" y="0"/>
                </a:lnTo>
              </a:path>
            </a:pathLst>
          </a:custGeom>
          <a:ln w="9524">
            <a:solidFill>
              <a:srgbClr val="000000"/>
            </a:solidFill>
          </a:ln>
        </p:spPr>
        <p:txBody>
          <a:bodyPr wrap="square" lIns="0" tIns="0" rIns="0" bIns="0" rtlCol="0"/>
          <a:lstStyle/>
          <a:p>
            <a:endParaRPr sz="1588"/>
          </a:p>
        </p:txBody>
      </p:sp>
      <p:sp>
        <p:nvSpPr>
          <p:cNvPr id="9" name="object 9"/>
          <p:cNvSpPr/>
          <p:nvPr/>
        </p:nvSpPr>
        <p:spPr>
          <a:xfrm>
            <a:off x="2197167" y="1344707"/>
            <a:ext cx="3765175" cy="2605436"/>
          </a:xfrm>
          <a:prstGeom prst="rect">
            <a:avLst/>
          </a:prstGeom>
          <a:blipFill>
            <a:blip r:embed="rId3" cstate="print"/>
            <a:stretch>
              <a:fillRect/>
            </a:stretch>
          </a:blipFill>
        </p:spPr>
        <p:txBody>
          <a:bodyPr wrap="square" lIns="0" tIns="0" rIns="0" bIns="0" rtlCol="0"/>
          <a:lstStyle/>
          <a:p>
            <a:endParaRPr sz="1588"/>
          </a:p>
        </p:txBody>
      </p:sp>
      <p:sp>
        <p:nvSpPr>
          <p:cNvPr id="10" name="object 10"/>
          <p:cNvSpPr/>
          <p:nvPr/>
        </p:nvSpPr>
        <p:spPr>
          <a:xfrm>
            <a:off x="2192966" y="1340505"/>
            <a:ext cx="3773581" cy="2613772"/>
          </a:xfrm>
          <a:custGeom>
            <a:avLst/>
            <a:gdLst/>
            <a:ahLst/>
            <a:cxnLst/>
            <a:rect l="l" t="t" r="r" b="b"/>
            <a:pathLst>
              <a:path w="4276725" h="2962275">
                <a:moveTo>
                  <a:pt x="0" y="0"/>
                </a:moveTo>
                <a:lnTo>
                  <a:pt x="4276723" y="0"/>
                </a:lnTo>
                <a:lnTo>
                  <a:pt x="4276723" y="2962274"/>
                </a:lnTo>
                <a:lnTo>
                  <a:pt x="0" y="2962274"/>
                </a:lnTo>
                <a:lnTo>
                  <a:pt x="0" y="0"/>
                </a:lnTo>
                <a:close/>
              </a:path>
            </a:pathLst>
          </a:custGeom>
          <a:ln w="9524">
            <a:solidFill>
              <a:srgbClr val="000000"/>
            </a:solidFill>
          </a:ln>
        </p:spPr>
        <p:txBody>
          <a:bodyPr wrap="square" lIns="0" tIns="0" rIns="0" bIns="0" rtlCol="0"/>
          <a:lstStyle/>
          <a:p>
            <a:endParaRPr sz="1588"/>
          </a:p>
        </p:txBody>
      </p:sp>
      <p:sp>
        <p:nvSpPr>
          <p:cNvPr id="11" name="object 11"/>
          <p:cNvSpPr txBox="1"/>
          <p:nvPr/>
        </p:nvSpPr>
        <p:spPr>
          <a:xfrm>
            <a:off x="6054478" y="1239370"/>
            <a:ext cx="4210111" cy="1767758"/>
          </a:xfrm>
          <a:prstGeom prst="rect">
            <a:avLst/>
          </a:prstGeom>
        </p:spPr>
        <p:txBody>
          <a:bodyPr vert="horz" wrap="square" lIns="0" tIns="11206" rIns="0" bIns="0" rtlCol="0">
            <a:spAutoFit/>
          </a:bodyPr>
          <a:lstStyle/>
          <a:p>
            <a:pPr marL="263352" indent="-252146">
              <a:lnSpc>
                <a:spcPts val="1685"/>
              </a:lnSpc>
              <a:spcBef>
                <a:spcPts val="88"/>
              </a:spcBef>
              <a:buChar char="•"/>
              <a:tabLst>
                <a:tab pos="262792" algn="l"/>
                <a:tab pos="263352" algn="l"/>
              </a:tabLst>
            </a:pPr>
            <a:r>
              <a:rPr sz="1412" spc="-4" dirty="0">
                <a:solidFill>
                  <a:srgbClr val="006600"/>
                </a:solidFill>
                <a:latin typeface="Arial"/>
                <a:cs typeface="Arial"/>
              </a:rPr>
              <a:t>Input </a:t>
            </a:r>
            <a:r>
              <a:rPr sz="1412" dirty="0">
                <a:solidFill>
                  <a:srgbClr val="006600"/>
                </a:solidFill>
                <a:latin typeface="Arial"/>
                <a:cs typeface="Arial"/>
              </a:rPr>
              <a:t>image may have </a:t>
            </a:r>
            <a:r>
              <a:rPr sz="1412" i="1" dirty="0">
                <a:solidFill>
                  <a:srgbClr val="007600"/>
                </a:solidFill>
                <a:latin typeface="Arial"/>
                <a:cs typeface="Arial"/>
              </a:rPr>
              <a:t>millions </a:t>
            </a:r>
            <a:r>
              <a:rPr sz="1412" dirty="0">
                <a:solidFill>
                  <a:srgbClr val="006600"/>
                </a:solidFill>
                <a:latin typeface="Arial"/>
                <a:cs typeface="Arial"/>
              </a:rPr>
              <a:t>of</a:t>
            </a:r>
            <a:r>
              <a:rPr sz="1412" spc="-88" dirty="0">
                <a:solidFill>
                  <a:srgbClr val="006600"/>
                </a:solidFill>
                <a:latin typeface="Arial"/>
                <a:cs typeface="Arial"/>
              </a:rPr>
              <a:t> </a:t>
            </a:r>
            <a:r>
              <a:rPr sz="1412" dirty="0">
                <a:solidFill>
                  <a:srgbClr val="006600"/>
                </a:solidFill>
                <a:latin typeface="Arial"/>
                <a:cs typeface="Arial"/>
              </a:rPr>
              <a:t>pixels,</a:t>
            </a:r>
            <a:endParaRPr sz="1412" dirty="0">
              <a:latin typeface="Arial"/>
              <a:cs typeface="Arial"/>
            </a:endParaRPr>
          </a:p>
          <a:p>
            <a:pPr marL="263352" indent="-252146">
              <a:lnSpc>
                <a:spcPts val="1677"/>
              </a:lnSpc>
              <a:buChar char="•"/>
              <a:tabLst>
                <a:tab pos="262792" algn="l"/>
                <a:tab pos="263352" algn="l"/>
              </a:tabLst>
            </a:pPr>
            <a:r>
              <a:rPr sz="1412" dirty="0">
                <a:solidFill>
                  <a:srgbClr val="006600"/>
                </a:solidFill>
                <a:latin typeface="Arial"/>
                <a:cs typeface="Arial"/>
              </a:rPr>
              <a:t>But we can </a:t>
            </a:r>
            <a:r>
              <a:rPr sz="1412" spc="-4" dirty="0">
                <a:solidFill>
                  <a:srgbClr val="006600"/>
                </a:solidFill>
                <a:latin typeface="Arial"/>
                <a:cs typeface="Arial"/>
              </a:rPr>
              <a:t>detect </a:t>
            </a:r>
            <a:r>
              <a:rPr sz="1412" dirty="0">
                <a:solidFill>
                  <a:srgbClr val="006600"/>
                </a:solidFill>
                <a:latin typeface="Arial"/>
                <a:cs typeface="Arial"/>
              </a:rPr>
              <a:t>edges </a:t>
            </a:r>
            <a:r>
              <a:rPr sz="1412" spc="-4" dirty="0">
                <a:solidFill>
                  <a:srgbClr val="006600"/>
                </a:solidFill>
                <a:latin typeface="Arial"/>
                <a:cs typeface="Arial"/>
              </a:rPr>
              <a:t>with </a:t>
            </a:r>
            <a:r>
              <a:rPr sz="1412" dirty="0">
                <a:solidFill>
                  <a:srgbClr val="006600"/>
                </a:solidFill>
                <a:latin typeface="Arial"/>
                <a:cs typeface="Arial"/>
              </a:rPr>
              <a:t>kernels</a:t>
            </a:r>
            <a:r>
              <a:rPr sz="1412" spc="-62" dirty="0">
                <a:solidFill>
                  <a:srgbClr val="006600"/>
                </a:solidFill>
                <a:latin typeface="Arial"/>
                <a:cs typeface="Arial"/>
              </a:rPr>
              <a:t> </a:t>
            </a:r>
            <a:r>
              <a:rPr sz="1412" dirty="0">
                <a:solidFill>
                  <a:srgbClr val="006600"/>
                </a:solidFill>
                <a:latin typeface="Arial"/>
                <a:cs typeface="Arial"/>
              </a:rPr>
              <a:t>of</a:t>
            </a:r>
            <a:endParaRPr sz="1412" dirty="0">
              <a:latin typeface="Arial"/>
              <a:cs typeface="Arial"/>
            </a:endParaRPr>
          </a:p>
          <a:p>
            <a:pPr marL="259990">
              <a:lnSpc>
                <a:spcPts val="1677"/>
              </a:lnSpc>
            </a:pPr>
            <a:r>
              <a:rPr sz="1412" i="1" dirty="0">
                <a:solidFill>
                  <a:srgbClr val="007600"/>
                </a:solidFill>
                <a:latin typeface="Arial"/>
                <a:cs typeface="Arial"/>
              </a:rPr>
              <a:t>hundreds </a:t>
            </a:r>
            <a:r>
              <a:rPr sz="1412" dirty="0">
                <a:solidFill>
                  <a:srgbClr val="006600"/>
                </a:solidFill>
                <a:latin typeface="Arial"/>
                <a:cs typeface="Arial"/>
              </a:rPr>
              <a:t>of</a:t>
            </a:r>
            <a:r>
              <a:rPr sz="1412" spc="-13" dirty="0">
                <a:solidFill>
                  <a:srgbClr val="006600"/>
                </a:solidFill>
                <a:latin typeface="Arial"/>
                <a:cs typeface="Arial"/>
              </a:rPr>
              <a:t> </a:t>
            </a:r>
            <a:r>
              <a:rPr sz="1412" dirty="0">
                <a:solidFill>
                  <a:srgbClr val="006600"/>
                </a:solidFill>
                <a:latin typeface="Arial"/>
                <a:cs typeface="Arial"/>
              </a:rPr>
              <a:t>pixels</a:t>
            </a:r>
            <a:endParaRPr sz="1412" dirty="0">
              <a:latin typeface="Arial"/>
              <a:cs typeface="Arial"/>
            </a:endParaRPr>
          </a:p>
          <a:p>
            <a:pPr marL="263352" indent="-252146">
              <a:lnSpc>
                <a:spcPts val="1655"/>
              </a:lnSpc>
              <a:buChar char="•"/>
              <a:tabLst>
                <a:tab pos="262792" algn="l"/>
                <a:tab pos="263352" algn="l"/>
              </a:tabLst>
            </a:pPr>
            <a:r>
              <a:rPr sz="1412" spc="-4" dirty="0">
                <a:solidFill>
                  <a:srgbClr val="006600"/>
                </a:solidFill>
                <a:latin typeface="Arial"/>
                <a:cs typeface="Arial"/>
              </a:rPr>
              <a:t>If</a:t>
            </a:r>
            <a:r>
              <a:rPr sz="1412" dirty="0">
                <a:solidFill>
                  <a:srgbClr val="006600"/>
                </a:solidFill>
                <a:latin typeface="Arial"/>
                <a:cs typeface="Arial"/>
              </a:rPr>
              <a:t> limit n</a:t>
            </a:r>
            <a:r>
              <a:rPr lang="en-US" sz="1412" dirty="0">
                <a:solidFill>
                  <a:srgbClr val="006600"/>
                </a:solidFill>
                <a:latin typeface="Arial"/>
                <a:cs typeface="Arial"/>
              </a:rPr>
              <a:t>umber</a:t>
            </a:r>
            <a:r>
              <a:rPr sz="1412" dirty="0">
                <a:solidFill>
                  <a:srgbClr val="006600"/>
                </a:solidFill>
                <a:latin typeface="Arial"/>
                <a:cs typeface="Arial"/>
              </a:rPr>
              <a:t> of </a:t>
            </a:r>
            <a:r>
              <a:rPr sz="1412" spc="-4" dirty="0">
                <a:solidFill>
                  <a:srgbClr val="006600"/>
                </a:solidFill>
                <a:latin typeface="Arial"/>
                <a:cs typeface="Arial"/>
              </a:rPr>
              <a:t>connections for </a:t>
            </a:r>
            <a:r>
              <a:rPr sz="1412" dirty="0">
                <a:solidFill>
                  <a:srgbClr val="006600"/>
                </a:solidFill>
                <a:latin typeface="Arial"/>
                <a:cs typeface="Arial"/>
              </a:rPr>
              <a:t>each input</a:t>
            </a:r>
            <a:r>
              <a:rPr lang="en-US" sz="1412" dirty="0">
                <a:solidFill>
                  <a:srgbClr val="006600"/>
                </a:solidFill>
                <a:latin typeface="Arial"/>
                <a:cs typeface="Arial"/>
              </a:rPr>
              <a:t> </a:t>
            </a:r>
            <a:r>
              <a:rPr lang="en-US" sz="1412" i="1" dirty="0">
                <a:latin typeface="Arial"/>
                <a:cs typeface="Arial"/>
              </a:rPr>
              <a:t>n</a:t>
            </a:r>
            <a:r>
              <a:rPr sz="1412" dirty="0">
                <a:solidFill>
                  <a:srgbClr val="006600"/>
                </a:solidFill>
                <a:latin typeface="Arial"/>
                <a:cs typeface="Arial"/>
              </a:rPr>
              <a:t> </a:t>
            </a:r>
            <a:r>
              <a:rPr sz="1412" spc="-4" dirty="0">
                <a:solidFill>
                  <a:srgbClr val="006600"/>
                </a:solidFill>
                <a:latin typeface="Arial"/>
                <a:cs typeface="Arial"/>
              </a:rPr>
              <a:t>to</a:t>
            </a:r>
            <a:r>
              <a:rPr sz="1412" spc="-44" dirty="0">
                <a:solidFill>
                  <a:srgbClr val="006600"/>
                </a:solidFill>
                <a:latin typeface="Arial"/>
                <a:cs typeface="Arial"/>
              </a:rPr>
              <a:t> </a:t>
            </a:r>
            <a:r>
              <a:rPr sz="1412" i="1" spc="-53" dirty="0">
                <a:latin typeface="Cambria"/>
                <a:cs typeface="Cambria"/>
              </a:rPr>
              <a:t>k</a:t>
            </a:r>
            <a:endParaRPr sz="1412" dirty="0">
              <a:latin typeface="Cambria"/>
              <a:cs typeface="Cambria"/>
            </a:endParaRPr>
          </a:p>
          <a:p>
            <a:pPr marL="666786" lvl="1" indent="-252146">
              <a:lnSpc>
                <a:spcPts val="1716"/>
              </a:lnSpc>
              <a:buChar char="•"/>
              <a:tabLst>
                <a:tab pos="666225" algn="l"/>
                <a:tab pos="666786" algn="l"/>
              </a:tabLst>
            </a:pPr>
            <a:r>
              <a:rPr lang="en-US" sz="1412" spc="-4" dirty="0">
                <a:solidFill>
                  <a:srgbClr val="006600"/>
                </a:solidFill>
                <a:latin typeface="Arial"/>
                <a:cs typeface="Arial"/>
              </a:rPr>
              <a:t>now</a:t>
            </a:r>
            <a:r>
              <a:rPr sz="1412" spc="-4" dirty="0">
                <a:solidFill>
                  <a:srgbClr val="006600"/>
                </a:solidFill>
                <a:latin typeface="Arial"/>
                <a:cs typeface="Arial"/>
              </a:rPr>
              <a:t> need </a:t>
            </a:r>
            <a:r>
              <a:rPr sz="1412" i="1" spc="-9" dirty="0">
                <a:latin typeface="Cambria"/>
                <a:cs typeface="Cambria"/>
              </a:rPr>
              <a:t>k</a:t>
            </a:r>
            <a:r>
              <a:rPr sz="1412" i="1" spc="-9" dirty="0">
                <a:latin typeface="Arial"/>
                <a:cs typeface="Arial"/>
              </a:rPr>
              <a:t>x</a:t>
            </a:r>
            <a:r>
              <a:rPr sz="1412" i="1" spc="-9" dirty="0">
                <a:latin typeface="Cambria"/>
                <a:cs typeface="Cambria"/>
              </a:rPr>
              <a:t>n </a:t>
            </a:r>
            <a:r>
              <a:rPr sz="1412" spc="-4" dirty="0">
                <a:solidFill>
                  <a:srgbClr val="006600"/>
                </a:solidFill>
                <a:latin typeface="Arial"/>
                <a:cs typeface="Arial"/>
              </a:rPr>
              <a:t>parameters </a:t>
            </a:r>
            <a:r>
              <a:rPr sz="1412" dirty="0">
                <a:solidFill>
                  <a:srgbClr val="006600"/>
                </a:solidFill>
                <a:latin typeface="Arial"/>
                <a:cs typeface="Arial"/>
              </a:rPr>
              <a:t>and</a:t>
            </a:r>
            <a:r>
              <a:rPr sz="1412" spc="31" dirty="0">
                <a:solidFill>
                  <a:srgbClr val="006600"/>
                </a:solidFill>
                <a:latin typeface="Arial"/>
                <a:cs typeface="Arial"/>
              </a:rPr>
              <a:t> </a:t>
            </a:r>
            <a:r>
              <a:rPr sz="1412" i="1" spc="26" dirty="0">
                <a:latin typeface="Cambria"/>
                <a:cs typeface="Cambria"/>
              </a:rPr>
              <a:t>O</a:t>
            </a:r>
            <a:r>
              <a:rPr sz="1412" spc="26" dirty="0">
                <a:latin typeface="Cambria"/>
                <a:cs typeface="Cambria"/>
              </a:rPr>
              <a:t>(</a:t>
            </a:r>
            <a:r>
              <a:rPr sz="1412" i="1" spc="26" dirty="0">
                <a:latin typeface="Cambria"/>
                <a:cs typeface="Cambria"/>
              </a:rPr>
              <a:t>k</a:t>
            </a:r>
            <a:r>
              <a:rPr sz="1456" i="1" spc="26" dirty="0">
                <a:latin typeface="MS Gothic"/>
                <a:cs typeface="MS Gothic"/>
              </a:rPr>
              <a:t>×</a:t>
            </a:r>
            <a:r>
              <a:rPr sz="1412" i="1" spc="26" dirty="0">
                <a:latin typeface="Cambria"/>
                <a:cs typeface="Cambria"/>
              </a:rPr>
              <a:t>n</a:t>
            </a:r>
            <a:r>
              <a:rPr sz="1412" spc="26" dirty="0">
                <a:latin typeface="Cambria"/>
                <a:cs typeface="Cambria"/>
              </a:rPr>
              <a:t>)</a:t>
            </a:r>
            <a:endParaRPr sz="1412" dirty="0">
              <a:latin typeface="Cambria"/>
              <a:cs typeface="Cambria"/>
            </a:endParaRPr>
          </a:p>
          <a:p>
            <a:pPr marL="703207">
              <a:lnSpc>
                <a:spcPts val="1685"/>
              </a:lnSpc>
              <a:spcBef>
                <a:spcPts val="62"/>
              </a:spcBef>
            </a:pPr>
            <a:r>
              <a:rPr sz="1412" spc="-4" dirty="0">
                <a:solidFill>
                  <a:srgbClr val="006600"/>
                </a:solidFill>
                <a:latin typeface="Arial"/>
                <a:cs typeface="Arial"/>
              </a:rPr>
              <a:t>runtime</a:t>
            </a:r>
            <a:endParaRPr sz="1412" dirty="0">
              <a:latin typeface="Arial"/>
              <a:cs typeface="Arial"/>
            </a:endParaRPr>
          </a:p>
          <a:p>
            <a:pPr marL="259990" marR="684716" indent="-249344">
              <a:lnSpc>
                <a:spcPts val="1677"/>
              </a:lnSpc>
              <a:spcBef>
                <a:spcPts val="62"/>
              </a:spcBef>
              <a:buChar char="•"/>
              <a:tabLst>
                <a:tab pos="262792" algn="l"/>
                <a:tab pos="263352" algn="l"/>
              </a:tabLst>
            </a:pPr>
            <a:r>
              <a:rPr sz="1412" spc="-4" dirty="0">
                <a:solidFill>
                  <a:srgbClr val="006600"/>
                </a:solidFill>
                <a:latin typeface="Arial"/>
                <a:cs typeface="Arial"/>
              </a:rPr>
              <a:t>It </a:t>
            </a:r>
            <a:r>
              <a:rPr sz="1412" dirty="0">
                <a:solidFill>
                  <a:srgbClr val="006600"/>
                </a:solidFill>
                <a:latin typeface="Arial"/>
                <a:cs typeface="Arial"/>
              </a:rPr>
              <a:t>is possible </a:t>
            </a:r>
            <a:r>
              <a:rPr sz="1412" spc="-4" dirty="0">
                <a:solidFill>
                  <a:srgbClr val="006600"/>
                </a:solidFill>
                <a:latin typeface="Arial"/>
                <a:cs typeface="Arial"/>
              </a:rPr>
              <a:t>to </a:t>
            </a:r>
            <a:r>
              <a:rPr sz="1412" dirty="0">
                <a:solidFill>
                  <a:srgbClr val="006600"/>
                </a:solidFill>
                <a:latin typeface="Arial"/>
                <a:cs typeface="Arial"/>
              </a:rPr>
              <a:t>get good</a:t>
            </a:r>
            <a:r>
              <a:rPr sz="1412" spc="-40" dirty="0">
                <a:solidFill>
                  <a:srgbClr val="006600"/>
                </a:solidFill>
                <a:latin typeface="Arial"/>
                <a:cs typeface="Arial"/>
              </a:rPr>
              <a:t> </a:t>
            </a:r>
            <a:r>
              <a:rPr sz="1412" spc="-4" dirty="0">
                <a:solidFill>
                  <a:srgbClr val="006600"/>
                </a:solidFill>
                <a:latin typeface="Arial"/>
                <a:cs typeface="Arial"/>
              </a:rPr>
              <a:t>performance  with </a:t>
            </a:r>
            <a:r>
              <a:rPr sz="1412" i="1" spc="163" dirty="0">
                <a:latin typeface="Cambria"/>
                <a:cs typeface="Cambria"/>
              </a:rPr>
              <a:t>k&lt;&lt;n</a:t>
            </a:r>
            <a:endParaRPr sz="1412" dirty="0">
              <a:latin typeface="Cambria"/>
              <a:cs typeface="Cambria"/>
            </a:endParaRPr>
          </a:p>
        </p:txBody>
      </p:sp>
      <p:sp>
        <p:nvSpPr>
          <p:cNvPr id="12" name="object 12"/>
          <p:cNvSpPr txBox="1"/>
          <p:nvPr/>
        </p:nvSpPr>
        <p:spPr>
          <a:xfrm>
            <a:off x="2132174" y="4197723"/>
            <a:ext cx="3190875" cy="1576231"/>
          </a:xfrm>
          <a:prstGeom prst="rect">
            <a:avLst/>
          </a:prstGeom>
        </p:spPr>
        <p:txBody>
          <a:bodyPr vert="horz" wrap="square" lIns="0" tIns="11206" rIns="0" bIns="0" rtlCol="0">
            <a:spAutoFit/>
          </a:bodyPr>
          <a:lstStyle/>
          <a:p>
            <a:pPr marL="322186" marR="4483" indent="-311540">
              <a:spcBef>
                <a:spcPts val="88"/>
              </a:spcBef>
              <a:buChar char="•"/>
              <a:tabLst>
                <a:tab pos="313221" algn="l"/>
                <a:tab pos="313781" algn="l"/>
              </a:tabLst>
            </a:pPr>
            <a:r>
              <a:rPr sz="1765" spc="-4" dirty="0">
                <a:solidFill>
                  <a:srgbClr val="006600"/>
                </a:solidFill>
                <a:latin typeface="Arial"/>
                <a:cs typeface="Arial"/>
              </a:rPr>
              <a:t>Convolutional networks </a:t>
            </a:r>
            <a:r>
              <a:rPr sz="1765" dirty="0">
                <a:solidFill>
                  <a:srgbClr val="006600"/>
                </a:solidFill>
                <a:latin typeface="Arial"/>
                <a:cs typeface="Arial"/>
              </a:rPr>
              <a:t>have  sparse</a:t>
            </a:r>
            <a:r>
              <a:rPr sz="1765" spc="-4" dirty="0">
                <a:solidFill>
                  <a:srgbClr val="006600"/>
                </a:solidFill>
                <a:latin typeface="Arial"/>
                <a:cs typeface="Arial"/>
              </a:rPr>
              <a:t> interactions</a:t>
            </a:r>
            <a:endParaRPr sz="1765">
              <a:latin typeface="Arial"/>
              <a:cs typeface="Arial"/>
            </a:endParaRPr>
          </a:p>
          <a:p>
            <a:pPr marL="322186" marR="16810" indent="-311540">
              <a:lnSpc>
                <a:spcPct val="99100"/>
              </a:lnSpc>
              <a:spcBef>
                <a:spcPts val="18"/>
              </a:spcBef>
              <a:buChar char="•"/>
              <a:tabLst>
                <a:tab pos="313221" algn="l"/>
                <a:tab pos="313781" algn="l"/>
              </a:tabLst>
            </a:pPr>
            <a:r>
              <a:rPr sz="1765" dirty="0">
                <a:solidFill>
                  <a:srgbClr val="006600"/>
                </a:solidFill>
                <a:latin typeface="Arial"/>
                <a:cs typeface="Arial"/>
              </a:rPr>
              <a:t>Accomplished by making</a:t>
            </a:r>
            <a:r>
              <a:rPr sz="1765" spc="-84" dirty="0">
                <a:solidFill>
                  <a:srgbClr val="006600"/>
                </a:solidFill>
                <a:latin typeface="Arial"/>
                <a:cs typeface="Arial"/>
              </a:rPr>
              <a:t> </a:t>
            </a:r>
            <a:r>
              <a:rPr sz="1765" spc="-4" dirty="0">
                <a:solidFill>
                  <a:srgbClr val="006600"/>
                </a:solidFill>
                <a:latin typeface="Arial"/>
                <a:cs typeface="Arial"/>
              </a:rPr>
              <a:t>the  </a:t>
            </a:r>
            <a:r>
              <a:rPr sz="1765" dirty="0">
                <a:solidFill>
                  <a:srgbClr val="006600"/>
                </a:solidFill>
                <a:latin typeface="Arial"/>
                <a:cs typeface="Arial"/>
              </a:rPr>
              <a:t>kernel smaller </a:t>
            </a:r>
            <a:r>
              <a:rPr sz="1765" spc="-4" dirty="0">
                <a:solidFill>
                  <a:srgbClr val="006600"/>
                </a:solidFill>
                <a:latin typeface="Arial"/>
                <a:cs typeface="Arial"/>
              </a:rPr>
              <a:t>than the </a:t>
            </a:r>
            <a:r>
              <a:rPr sz="1765" dirty="0">
                <a:solidFill>
                  <a:srgbClr val="006600"/>
                </a:solidFill>
                <a:latin typeface="Arial"/>
                <a:cs typeface="Arial"/>
              </a:rPr>
              <a:t>input </a:t>
            </a:r>
            <a:r>
              <a:rPr sz="1765" dirty="0">
                <a:solidFill>
                  <a:srgbClr val="660066"/>
                </a:solidFill>
                <a:latin typeface="Arial"/>
                <a:cs typeface="Arial"/>
              </a:rPr>
              <a:t> </a:t>
            </a:r>
            <a:r>
              <a:rPr sz="1588" dirty="0">
                <a:solidFill>
                  <a:srgbClr val="660066"/>
                </a:solidFill>
                <a:latin typeface="Arial"/>
                <a:cs typeface="Arial"/>
              </a:rPr>
              <a:t>Next slide shows graphical  </a:t>
            </a:r>
            <a:r>
              <a:rPr sz="1588" spc="-4" dirty="0">
                <a:solidFill>
                  <a:srgbClr val="660066"/>
                </a:solidFill>
                <a:latin typeface="Arial"/>
                <a:cs typeface="Arial"/>
              </a:rPr>
              <a:t>depiction</a:t>
            </a:r>
            <a:endParaRPr sz="1588">
              <a:latin typeface="Arial"/>
              <a:cs typeface="Arial"/>
            </a:endParaRP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lstStyle/>
          <a:p>
            <a:r>
              <a:rPr lang="en-US" dirty="0"/>
              <a:t>The Convolution operation</a:t>
            </a:r>
            <a:r>
              <a:rPr lang="en-US" baseline="30000" dirty="0"/>
              <a:t>1</a:t>
            </a:r>
          </a:p>
        </p:txBody>
      </p:sp>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437272" y="1568774"/>
            <a:ext cx="10761324" cy="4503256"/>
          </a:xfrm>
        </p:spPr>
        <p:txBody>
          <a:bodyPr>
            <a:normAutofit/>
          </a:bodyPr>
          <a:lstStyle/>
          <a:p>
            <a:pPr marL="0" indent="0" algn="ctr">
              <a:buNone/>
            </a:pPr>
            <a:r>
              <a:rPr lang="en-US" sz="2400" b="0" i="0" u="none" strike="noStrike" baseline="0" dirty="0">
                <a:latin typeface="Calibri (Body)"/>
              </a:rPr>
              <a:t>Assume a 6x6 matrix </a:t>
            </a:r>
            <a:r>
              <a:rPr lang="en-US" sz="2400" b="1" i="0" u="none" strike="noStrike" baseline="0" dirty="0">
                <a:latin typeface="Calibri (Body)"/>
              </a:rPr>
              <a:t>M </a:t>
            </a:r>
            <a:r>
              <a:rPr lang="en-US" sz="2400" b="0" i="0" u="none" strike="noStrike" baseline="0" dirty="0">
                <a:latin typeface="Calibri (Body)"/>
              </a:rPr>
              <a:t>as input. The 2D convolution of </a:t>
            </a:r>
            <a:r>
              <a:rPr lang="en-US" sz="2400" b="1" i="0" u="none" strike="noStrike" baseline="0" dirty="0">
                <a:latin typeface="Calibri (Body)"/>
              </a:rPr>
              <a:t>M</a:t>
            </a:r>
            <a:r>
              <a:rPr lang="en-US" sz="2400" b="0" i="0" u="none" strike="noStrike" baseline="0" dirty="0">
                <a:latin typeface="Calibri (Body)"/>
              </a:rPr>
              <a:t> with </a:t>
            </a:r>
            <a:r>
              <a:rPr lang="en-US" sz="2400" b="0" i="1" u="none" strike="noStrike" baseline="0" dirty="0">
                <a:latin typeface="Calibri (Body)"/>
              </a:rPr>
              <a:t>filter (or kernel)</a:t>
            </a:r>
            <a:r>
              <a:rPr lang="en-US" sz="2400" b="0" i="0" u="none" strike="noStrike" baseline="0" dirty="0">
                <a:latin typeface="Calibri (Body)"/>
              </a:rPr>
              <a:t> </a:t>
            </a:r>
            <a:r>
              <a:rPr lang="en-US" sz="2400" b="1" i="0" u="none" strike="noStrike" baseline="0" dirty="0">
                <a:latin typeface="Calibri (Body)"/>
              </a:rPr>
              <a:t>F</a:t>
            </a:r>
            <a:r>
              <a:rPr lang="en-US" sz="2400" b="0" i="0" u="none" strike="noStrike" baseline="0" dirty="0">
                <a:latin typeface="Calibri (Body)"/>
              </a:rPr>
              <a:t> and </a:t>
            </a:r>
            <a:r>
              <a:rPr lang="en-US" sz="2400" b="0" i="1" u="none" strike="noStrike" baseline="0" dirty="0">
                <a:latin typeface="Calibri (Body)"/>
              </a:rPr>
              <a:t>stride</a:t>
            </a:r>
            <a:r>
              <a:rPr lang="en-US" sz="2400" b="0" i="0" u="none" strike="noStrike" baseline="0" dirty="0">
                <a:latin typeface="Calibri (Body)"/>
              </a:rPr>
              <a:t> 1 is a 4x4 matrix </a:t>
            </a:r>
            <a:r>
              <a:rPr lang="en-US" sz="2400" b="1" i="0" u="none" strike="noStrike" baseline="0" dirty="0">
                <a:latin typeface="Calibri (Body)"/>
              </a:rPr>
              <a:t>CM</a:t>
            </a:r>
            <a:r>
              <a:rPr lang="en-US" sz="2400" b="0" i="0" u="none" strike="noStrike" baseline="0" dirty="0">
                <a:latin typeface="Calibri (Body)"/>
              </a:rPr>
              <a:t> (sometimes called </a:t>
            </a:r>
            <a:r>
              <a:rPr lang="en-US" sz="2400" b="0" i="1" u="none" strike="noStrike" baseline="0" dirty="0">
                <a:latin typeface="Calibri (Body)"/>
              </a:rPr>
              <a:t>feature map</a:t>
            </a:r>
            <a:r>
              <a:rPr lang="en-US" sz="2400" b="0" i="0" u="none" strike="noStrike" baseline="0" dirty="0">
                <a:latin typeface="Calibri (Body)"/>
              </a:rPr>
              <a:t>) computed as follows:</a:t>
            </a: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dirty="0">
              <a:solidFill>
                <a:srgbClr val="222222"/>
              </a:solidFill>
              <a:latin typeface="Calibri (Body)"/>
            </a:endParaRPr>
          </a:p>
          <a:p>
            <a:pPr marL="457200" lvl="1" indent="0" algn="ctr">
              <a:buNone/>
            </a:pPr>
            <a:endParaRPr lang="en-US" b="0" i="0" dirty="0">
              <a:solidFill>
                <a:srgbClr val="222222"/>
              </a:solidFill>
              <a:effectLst/>
              <a:latin typeface="Calibri (Body)"/>
            </a:endParaRPr>
          </a:p>
          <a:p>
            <a:pPr marL="457200" lvl="1" indent="0" algn="ctr">
              <a:buNone/>
            </a:pPr>
            <a:endParaRPr lang="en-US" b="0" i="0" dirty="0">
              <a:solidFill>
                <a:srgbClr val="222222"/>
              </a:solidFill>
              <a:effectLst/>
              <a:latin typeface="Calibri (Body)"/>
            </a:endParaRPr>
          </a:p>
          <a:p>
            <a:pPr marL="457200" lvl="1" indent="0" algn="ctr">
              <a:buNone/>
            </a:pPr>
            <a:endParaRPr lang="en-US" b="0" i="0" dirty="0">
              <a:solidFill>
                <a:srgbClr val="222222"/>
              </a:solidFill>
              <a:effectLst/>
              <a:latin typeface="Calibri (Body)"/>
            </a:endParaRPr>
          </a:p>
          <a:p>
            <a:pPr marL="457200" lvl="1" indent="0">
              <a:buNone/>
            </a:pPr>
            <a:endParaRPr lang="en-US" b="0" i="0" dirty="0">
              <a:solidFill>
                <a:srgbClr val="222222"/>
              </a:solidFill>
              <a:effectLst/>
              <a:latin typeface="Calibri (Body)"/>
            </a:endParaRPr>
          </a:p>
          <a:p>
            <a:endParaRPr lang="en-US" dirty="0"/>
          </a:p>
        </p:txBody>
      </p:sp>
      <p:graphicFrame>
        <p:nvGraphicFramePr>
          <p:cNvPr id="7" name="Table 7">
            <a:extLst>
              <a:ext uri="{FF2B5EF4-FFF2-40B4-BE49-F238E27FC236}">
                <a16:creationId xmlns:a16="http://schemas.microsoft.com/office/drawing/2014/main" id="{C96143EF-6F06-40B1-982F-0455F602D790}"/>
              </a:ext>
            </a:extLst>
          </p:cNvPr>
          <p:cNvGraphicFramePr>
            <a:graphicFrameLocks noGrp="1"/>
          </p:cNvGraphicFramePr>
          <p:nvPr/>
        </p:nvGraphicFramePr>
        <p:xfrm>
          <a:off x="593619" y="2774499"/>
          <a:ext cx="3351660" cy="2225040"/>
        </p:xfrm>
        <a:graphic>
          <a:graphicData uri="http://schemas.openxmlformats.org/drawingml/2006/table">
            <a:tbl>
              <a:tblPr firstRow="1" bandRow="1">
                <a:tableStyleId>{5940675A-B579-460E-94D1-54222C63F5DA}</a:tableStyleId>
              </a:tblPr>
              <a:tblGrid>
                <a:gridCol w="558610">
                  <a:extLst>
                    <a:ext uri="{9D8B030D-6E8A-4147-A177-3AD203B41FA5}">
                      <a16:colId xmlns:a16="http://schemas.microsoft.com/office/drawing/2014/main" val="3220512773"/>
                    </a:ext>
                  </a:extLst>
                </a:gridCol>
                <a:gridCol w="558610">
                  <a:extLst>
                    <a:ext uri="{9D8B030D-6E8A-4147-A177-3AD203B41FA5}">
                      <a16:colId xmlns:a16="http://schemas.microsoft.com/office/drawing/2014/main" val="2756876980"/>
                    </a:ext>
                  </a:extLst>
                </a:gridCol>
                <a:gridCol w="558610">
                  <a:extLst>
                    <a:ext uri="{9D8B030D-6E8A-4147-A177-3AD203B41FA5}">
                      <a16:colId xmlns:a16="http://schemas.microsoft.com/office/drawing/2014/main" val="649877815"/>
                    </a:ext>
                  </a:extLst>
                </a:gridCol>
                <a:gridCol w="558610">
                  <a:extLst>
                    <a:ext uri="{9D8B030D-6E8A-4147-A177-3AD203B41FA5}">
                      <a16:colId xmlns:a16="http://schemas.microsoft.com/office/drawing/2014/main" val="2359442927"/>
                    </a:ext>
                  </a:extLst>
                </a:gridCol>
                <a:gridCol w="558610">
                  <a:extLst>
                    <a:ext uri="{9D8B030D-6E8A-4147-A177-3AD203B41FA5}">
                      <a16:colId xmlns:a16="http://schemas.microsoft.com/office/drawing/2014/main" val="3387251620"/>
                    </a:ext>
                  </a:extLst>
                </a:gridCol>
                <a:gridCol w="558610">
                  <a:extLst>
                    <a:ext uri="{9D8B030D-6E8A-4147-A177-3AD203B41FA5}">
                      <a16:colId xmlns:a16="http://schemas.microsoft.com/office/drawing/2014/main" val="3850752484"/>
                    </a:ext>
                  </a:extLst>
                </a:gridCol>
              </a:tblGrid>
              <a:tr h="370840">
                <a:tc>
                  <a:txBody>
                    <a:bodyPr/>
                    <a:lstStyle/>
                    <a:p>
                      <a:pPr algn="ctr"/>
                      <a:r>
                        <a:rPr lang="en-US" dirty="0"/>
                        <a:t>3</a:t>
                      </a:r>
                    </a:p>
                  </a:txBody>
                  <a:tcPr/>
                </a:tc>
                <a:tc>
                  <a:txBody>
                    <a:bodyPr/>
                    <a:lstStyle/>
                    <a:p>
                      <a:pPr algn="ctr"/>
                      <a:r>
                        <a:rPr lang="en-US" dirty="0"/>
                        <a:t>0</a:t>
                      </a:r>
                    </a:p>
                  </a:txBody>
                  <a:tcPr/>
                </a:tc>
                <a:tc>
                  <a:txBody>
                    <a:bodyPr/>
                    <a:lstStyle/>
                    <a:p>
                      <a:pPr algn="ctr"/>
                      <a:r>
                        <a:rPr lang="en-US" dirty="0"/>
                        <a:t>1</a:t>
                      </a:r>
                    </a:p>
                  </a:txBody>
                  <a:tcPr/>
                </a:tc>
                <a:tc>
                  <a:txBody>
                    <a:bodyPr/>
                    <a:lstStyle/>
                    <a:p>
                      <a:pPr algn="ctr"/>
                      <a:r>
                        <a:rPr lang="en-US" dirty="0"/>
                        <a:t>2</a:t>
                      </a:r>
                    </a:p>
                  </a:txBody>
                  <a:tcPr/>
                </a:tc>
                <a:tc>
                  <a:txBody>
                    <a:bodyPr/>
                    <a:lstStyle/>
                    <a:p>
                      <a:pPr algn="ctr"/>
                      <a:r>
                        <a:rPr lang="en-US" dirty="0"/>
                        <a:t>4</a:t>
                      </a:r>
                    </a:p>
                  </a:txBody>
                  <a:tcPr/>
                </a:tc>
                <a:tc>
                  <a:txBody>
                    <a:bodyPr/>
                    <a:lstStyle/>
                    <a:p>
                      <a:pPr algn="ctr"/>
                      <a:r>
                        <a:rPr lang="en-US" dirty="0"/>
                        <a:t>7</a:t>
                      </a:r>
                    </a:p>
                  </a:txBody>
                  <a:tcPr/>
                </a:tc>
                <a:extLst>
                  <a:ext uri="{0D108BD9-81ED-4DB2-BD59-A6C34878D82A}">
                    <a16:rowId xmlns:a16="http://schemas.microsoft.com/office/drawing/2014/main" val="2541945899"/>
                  </a:ext>
                </a:extLst>
              </a:tr>
              <a:tr h="370840">
                <a:tc>
                  <a:txBody>
                    <a:bodyPr/>
                    <a:lstStyle/>
                    <a:p>
                      <a:pPr algn="ctr"/>
                      <a:r>
                        <a:rPr lang="en-US" dirty="0"/>
                        <a:t>1</a:t>
                      </a:r>
                    </a:p>
                  </a:txBody>
                  <a:tcPr/>
                </a:tc>
                <a:tc>
                  <a:txBody>
                    <a:bodyPr/>
                    <a:lstStyle/>
                    <a:p>
                      <a:pPr algn="ctr"/>
                      <a:r>
                        <a:rPr lang="en-US" dirty="0"/>
                        <a:t>5</a:t>
                      </a:r>
                    </a:p>
                  </a:txBody>
                  <a:tcPr/>
                </a:tc>
                <a:tc>
                  <a:txBody>
                    <a:bodyPr/>
                    <a:lstStyle/>
                    <a:p>
                      <a:pPr algn="ctr"/>
                      <a:r>
                        <a:rPr lang="en-US" dirty="0"/>
                        <a:t>8</a:t>
                      </a:r>
                    </a:p>
                  </a:txBody>
                  <a:tcPr/>
                </a:tc>
                <a:tc>
                  <a:txBody>
                    <a:bodyPr/>
                    <a:lstStyle/>
                    <a:p>
                      <a:pPr algn="ctr"/>
                      <a:r>
                        <a:rPr lang="en-US" dirty="0"/>
                        <a:t>9</a:t>
                      </a:r>
                    </a:p>
                  </a:txBody>
                  <a:tcPr/>
                </a:tc>
                <a:tc>
                  <a:txBody>
                    <a:bodyPr/>
                    <a:lstStyle/>
                    <a:p>
                      <a:pPr algn="ctr"/>
                      <a:r>
                        <a:rPr lang="en-US" dirty="0"/>
                        <a:t>3</a:t>
                      </a:r>
                    </a:p>
                  </a:txBody>
                  <a:tcPr/>
                </a:tc>
                <a:tc>
                  <a:txBody>
                    <a:bodyPr/>
                    <a:lstStyle/>
                    <a:p>
                      <a:pPr algn="ctr"/>
                      <a:r>
                        <a:rPr lang="en-US" dirty="0"/>
                        <a:t>1</a:t>
                      </a:r>
                    </a:p>
                  </a:txBody>
                  <a:tcPr/>
                </a:tc>
                <a:extLst>
                  <a:ext uri="{0D108BD9-81ED-4DB2-BD59-A6C34878D82A}">
                    <a16:rowId xmlns:a16="http://schemas.microsoft.com/office/drawing/2014/main" val="2908703843"/>
                  </a:ext>
                </a:extLst>
              </a:tr>
              <a:tr h="370840">
                <a:tc>
                  <a:txBody>
                    <a:bodyPr/>
                    <a:lstStyle/>
                    <a:p>
                      <a:pPr algn="ctr"/>
                      <a:r>
                        <a:rPr lang="en-US" dirty="0"/>
                        <a:t>2</a:t>
                      </a:r>
                    </a:p>
                  </a:txBody>
                  <a:tcPr/>
                </a:tc>
                <a:tc>
                  <a:txBody>
                    <a:bodyPr/>
                    <a:lstStyle/>
                    <a:p>
                      <a:pPr algn="ctr"/>
                      <a:r>
                        <a:rPr lang="en-US" dirty="0"/>
                        <a:t>7</a:t>
                      </a:r>
                    </a:p>
                  </a:txBody>
                  <a:tcPr/>
                </a:tc>
                <a:tc>
                  <a:txBody>
                    <a:bodyPr/>
                    <a:lstStyle/>
                    <a:p>
                      <a:pPr algn="ctr"/>
                      <a:r>
                        <a:rPr lang="en-US" dirty="0"/>
                        <a:t>2</a:t>
                      </a:r>
                    </a:p>
                  </a:txBody>
                  <a:tcPr/>
                </a:tc>
                <a:tc>
                  <a:txBody>
                    <a:bodyPr/>
                    <a:lstStyle/>
                    <a:p>
                      <a:pPr algn="ctr"/>
                      <a:r>
                        <a:rPr lang="en-US" dirty="0"/>
                        <a:t>5</a:t>
                      </a:r>
                    </a:p>
                  </a:txBody>
                  <a:tcPr/>
                </a:tc>
                <a:tc>
                  <a:txBody>
                    <a:bodyPr/>
                    <a:lstStyle/>
                    <a:p>
                      <a:pPr algn="ctr"/>
                      <a:r>
                        <a:rPr lang="en-US" dirty="0"/>
                        <a:t>1</a:t>
                      </a:r>
                    </a:p>
                  </a:txBody>
                  <a:tcPr/>
                </a:tc>
                <a:tc>
                  <a:txBody>
                    <a:bodyPr/>
                    <a:lstStyle/>
                    <a:p>
                      <a:pPr algn="ctr"/>
                      <a:r>
                        <a:rPr lang="en-US" dirty="0"/>
                        <a:t>3</a:t>
                      </a:r>
                    </a:p>
                  </a:txBody>
                  <a:tcPr/>
                </a:tc>
                <a:extLst>
                  <a:ext uri="{0D108BD9-81ED-4DB2-BD59-A6C34878D82A}">
                    <a16:rowId xmlns:a16="http://schemas.microsoft.com/office/drawing/2014/main" val="1482172483"/>
                  </a:ext>
                </a:extLst>
              </a:tr>
              <a:tr h="370840">
                <a:tc>
                  <a:txBody>
                    <a:bodyPr/>
                    <a:lstStyle/>
                    <a:p>
                      <a:pPr algn="ctr"/>
                      <a:r>
                        <a:rPr lang="en-US" dirty="0"/>
                        <a:t>0</a:t>
                      </a:r>
                    </a:p>
                  </a:txBody>
                  <a:tcPr/>
                </a:tc>
                <a:tc>
                  <a:txBody>
                    <a:bodyPr/>
                    <a:lstStyle/>
                    <a:p>
                      <a:pPr algn="ctr"/>
                      <a:r>
                        <a:rPr lang="en-US" dirty="0"/>
                        <a:t>1</a:t>
                      </a:r>
                    </a:p>
                  </a:txBody>
                  <a:tcPr/>
                </a:tc>
                <a:tc>
                  <a:txBody>
                    <a:bodyPr/>
                    <a:lstStyle/>
                    <a:p>
                      <a:pPr algn="ctr"/>
                      <a:r>
                        <a:rPr lang="en-US" dirty="0"/>
                        <a:t>3</a:t>
                      </a:r>
                    </a:p>
                  </a:txBody>
                  <a:tcPr/>
                </a:tc>
                <a:tc>
                  <a:txBody>
                    <a:bodyPr/>
                    <a:lstStyle/>
                    <a:p>
                      <a:pPr algn="ctr"/>
                      <a:r>
                        <a:rPr lang="en-US" dirty="0"/>
                        <a:t>1</a:t>
                      </a:r>
                    </a:p>
                  </a:txBody>
                  <a:tcPr/>
                </a:tc>
                <a:tc>
                  <a:txBody>
                    <a:bodyPr/>
                    <a:lstStyle/>
                    <a:p>
                      <a:pPr algn="ctr"/>
                      <a:r>
                        <a:rPr lang="en-US" dirty="0"/>
                        <a:t>7</a:t>
                      </a:r>
                    </a:p>
                  </a:txBody>
                  <a:tcPr/>
                </a:tc>
                <a:tc>
                  <a:txBody>
                    <a:bodyPr/>
                    <a:lstStyle/>
                    <a:p>
                      <a:pPr algn="ctr"/>
                      <a:r>
                        <a:rPr lang="en-US" dirty="0"/>
                        <a:t>8</a:t>
                      </a:r>
                    </a:p>
                  </a:txBody>
                  <a:tcPr/>
                </a:tc>
                <a:extLst>
                  <a:ext uri="{0D108BD9-81ED-4DB2-BD59-A6C34878D82A}">
                    <a16:rowId xmlns:a16="http://schemas.microsoft.com/office/drawing/2014/main" val="2425118578"/>
                  </a:ext>
                </a:extLst>
              </a:tr>
              <a:tr h="370840">
                <a:tc>
                  <a:txBody>
                    <a:bodyPr/>
                    <a:lstStyle/>
                    <a:p>
                      <a:pPr algn="ctr"/>
                      <a:r>
                        <a:rPr lang="en-US" dirty="0"/>
                        <a:t>4</a:t>
                      </a:r>
                    </a:p>
                  </a:txBody>
                  <a:tcPr/>
                </a:tc>
                <a:tc>
                  <a:txBody>
                    <a:bodyPr/>
                    <a:lstStyle/>
                    <a:p>
                      <a:pPr algn="ctr"/>
                      <a:r>
                        <a:rPr lang="en-US" dirty="0"/>
                        <a:t>2</a:t>
                      </a:r>
                    </a:p>
                  </a:txBody>
                  <a:tcPr/>
                </a:tc>
                <a:tc>
                  <a:txBody>
                    <a:bodyPr/>
                    <a:lstStyle/>
                    <a:p>
                      <a:pPr algn="ctr"/>
                      <a:r>
                        <a:rPr lang="en-US" dirty="0"/>
                        <a:t>1</a:t>
                      </a:r>
                    </a:p>
                  </a:txBody>
                  <a:tcPr/>
                </a:tc>
                <a:tc>
                  <a:txBody>
                    <a:bodyPr/>
                    <a:lstStyle/>
                    <a:p>
                      <a:pPr algn="ctr"/>
                      <a:r>
                        <a:rPr lang="en-US" dirty="0"/>
                        <a:t>6</a:t>
                      </a:r>
                    </a:p>
                  </a:txBody>
                  <a:tcPr/>
                </a:tc>
                <a:tc>
                  <a:txBody>
                    <a:bodyPr/>
                    <a:lstStyle/>
                    <a:p>
                      <a:pPr algn="ctr"/>
                      <a:r>
                        <a:rPr lang="en-US" dirty="0"/>
                        <a:t>2</a:t>
                      </a:r>
                    </a:p>
                  </a:txBody>
                  <a:tcPr/>
                </a:tc>
                <a:tc>
                  <a:txBody>
                    <a:bodyPr/>
                    <a:lstStyle/>
                    <a:p>
                      <a:pPr algn="ctr"/>
                      <a:r>
                        <a:rPr lang="en-US" dirty="0"/>
                        <a:t>8</a:t>
                      </a:r>
                    </a:p>
                  </a:txBody>
                  <a:tcPr/>
                </a:tc>
                <a:extLst>
                  <a:ext uri="{0D108BD9-81ED-4DB2-BD59-A6C34878D82A}">
                    <a16:rowId xmlns:a16="http://schemas.microsoft.com/office/drawing/2014/main" val="2995466844"/>
                  </a:ext>
                </a:extLst>
              </a:tr>
              <a:tr h="370840">
                <a:tc>
                  <a:txBody>
                    <a:bodyPr/>
                    <a:lstStyle/>
                    <a:p>
                      <a:pPr algn="ctr"/>
                      <a:r>
                        <a:rPr lang="en-US" dirty="0"/>
                        <a:t>2</a:t>
                      </a:r>
                    </a:p>
                  </a:txBody>
                  <a:tcPr/>
                </a:tc>
                <a:tc>
                  <a:txBody>
                    <a:bodyPr/>
                    <a:lstStyle/>
                    <a:p>
                      <a:pPr algn="ctr"/>
                      <a:r>
                        <a:rPr lang="en-US" dirty="0"/>
                        <a:t>4</a:t>
                      </a:r>
                    </a:p>
                  </a:txBody>
                  <a:tcPr/>
                </a:tc>
                <a:tc>
                  <a:txBody>
                    <a:bodyPr/>
                    <a:lstStyle/>
                    <a:p>
                      <a:pPr algn="ctr"/>
                      <a:r>
                        <a:rPr lang="en-US" dirty="0"/>
                        <a:t>5</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9</a:t>
                      </a:r>
                    </a:p>
                  </a:txBody>
                  <a:tcPr/>
                </a:tc>
                <a:extLst>
                  <a:ext uri="{0D108BD9-81ED-4DB2-BD59-A6C34878D82A}">
                    <a16:rowId xmlns:a16="http://schemas.microsoft.com/office/drawing/2014/main" val="3919871379"/>
                  </a:ext>
                </a:extLst>
              </a:tr>
            </a:tbl>
          </a:graphicData>
        </a:graphic>
      </p:graphicFrame>
      <p:sp>
        <p:nvSpPr>
          <p:cNvPr id="8" name="TextBox 7">
            <a:extLst>
              <a:ext uri="{FF2B5EF4-FFF2-40B4-BE49-F238E27FC236}">
                <a16:creationId xmlns:a16="http://schemas.microsoft.com/office/drawing/2014/main" id="{84C2D5BB-D4FE-4659-9192-B8374EE3C1FF}"/>
              </a:ext>
            </a:extLst>
          </p:cNvPr>
          <p:cNvSpPr txBox="1"/>
          <p:nvPr/>
        </p:nvSpPr>
        <p:spPr>
          <a:xfrm>
            <a:off x="4458916" y="3471521"/>
            <a:ext cx="647272" cy="830997"/>
          </a:xfrm>
          <a:prstGeom prst="rect">
            <a:avLst/>
          </a:prstGeom>
          <a:noFill/>
        </p:spPr>
        <p:txBody>
          <a:bodyPr wrap="square" rtlCol="0">
            <a:spAutoFit/>
          </a:bodyPr>
          <a:lstStyle/>
          <a:p>
            <a:pPr algn="ctr"/>
            <a:r>
              <a:rPr lang="en-US" sz="4800" dirty="0"/>
              <a:t>*</a:t>
            </a:r>
          </a:p>
        </p:txBody>
      </p:sp>
      <p:graphicFrame>
        <p:nvGraphicFramePr>
          <p:cNvPr id="11" name="Table 11">
            <a:extLst>
              <a:ext uri="{FF2B5EF4-FFF2-40B4-BE49-F238E27FC236}">
                <a16:creationId xmlns:a16="http://schemas.microsoft.com/office/drawing/2014/main" id="{4F17A1F7-5250-4AD4-B0D5-2CA5D32B02BD}"/>
              </a:ext>
            </a:extLst>
          </p:cNvPr>
          <p:cNvGraphicFramePr>
            <a:graphicFrameLocks noGrp="1"/>
          </p:cNvGraphicFramePr>
          <p:nvPr/>
        </p:nvGraphicFramePr>
        <p:xfrm>
          <a:off x="5619825" y="3330759"/>
          <a:ext cx="1684947" cy="1112520"/>
        </p:xfrm>
        <a:graphic>
          <a:graphicData uri="http://schemas.openxmlformats.org/drawingml/2006/table">
            <a:tbl>
              <a:tblPr firstRow="1" bandRow="1">
                <a:tableStyleId>{5940675A-B579-460E-94D1-54222C63F5DA}</a:tableStyleId>
              </a:tblPr>
              <a:tblGrid>
                <a:gridCol w="561649">
                  <a:extLst>
                    <a:ext uri="{9D8B030D-6E8A-4147-A177-3AD203B41FA5}">
                      <a16:colId xmlns:a16="http://schemas.microsoft.com/office/drawing/2014/main" val="460938455"/>
                    </a:ext>
                  </a:extLst>
                </a:gridCol>
                <a:gridCol w="561649">
                  <a:extLst>
                    <a:ext uri="{9D8B030D-6E8A-4147-A177-3AD203B41FA5}">
                      <a16:colId xmlns:a16="http://schemas.microsoft.com/office/drawing/2014/main" val="1740501291"/>
                    </a:ext>
                  </a:extLst>
                </a:gridCol>
                <a:gridCol w="561649">
                  <a:extLst>
                    <a:ext uri="{9D8B030D-6E8A-4147-A177-3AD203B41FA5}">
                      <a16:colId xmlns:a16="http://schemas.microsoft.com/office/drawing/2014/main" val="395325658"/>
                    </a:ext>
                  </a:extLst>
                </a:gridCol>
              </a:tblGrid>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264379134"/>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3925585704"/>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4063142993"/>
                  </a:ext>
                </a:extLst>
              </a:tr>
            </a:tbl>
          </a:graphicData>
        </a:graphic>
      </p:graphicFrame>
      <p:sp>
        <p:nvSpPr>
          <p:cNvPr id="12" name="TextBox 11">
            <a:extLst>
              <a:ext uri="{FF2B5EF4-FFF2-40B4-BE49-F238E27FC236}">
                <a16:creationId xmlns:a16="http://schemas.microsoft.com/office/drawing/2014/main" id="{2971E976-27E3-4553-B662-D6A0CF0B047C}"/>
              </a:ext>
            </a:extLst>
          </p:cNvPr>
          <p:cNvSpPr txBox="1"/>
          <p:nvPr/>
        </p:nvSpPr>
        <p:spPr>
          <a:xfrm>
            <a:off x="7818409" y="3325974"/>
            <a:ext cx="647272" cy="830997"/>
          </a:xfrm>
          <a:prstGeom prst="rect">
            <a:avLst/>
          </a:prstGeom>
          <a:noFill/>
        </p:spPr>
        <p:txBody>
          <a:bodyPr wrap="square" rtlCol="0">
            <a:spAutoFit/>
          </a:bodyPr>
          <a:lstStyle/>
          <a:p>
            <a:pPr algn="ctr"/>
            <a:r>
              <a:rPr lang="en-US" sz="4800" dirty="0"/>
              <a:t>=</a:t>
            </a:r>
          </a:p>
        </p:txBody>
      </p:sp>
      <p:graphicFrame>
        <p:nvGraphicFramePr>
          <p:cNvPr id="14" name="Table 14">
            <a:extLst>
              <a:ext uri="{FF2B5EF4-FFF2-40B4-BE49-F238E27FC236}">
                <a16:creationId xmlns:a16="http://schemas.microsoft.com/office/drawing/2014/main" id="{775F188D-BA75-4119-A0CC-803C93F6E92C}"/>
              </a:ext>
            </a:extLst>
          </p:cNvPr>
          <p:cNvGraphicFramePr>
            <a:graphicFrameLocks noGrp="1"/>
          </p:cNvGraphicFramePr>
          <p:nvPr/>
        </p:nvGraphicFramePr>
        <p:xfrm>
          <a:off x="8979318" y="3042445"/>
          <a:ext cx="2224704" cy="1483360"/>
        </p:xfrm>
        <a:graphic>
          <a:graphicData uri="http://schemas.openxmlformats.org/drawingml/2006/table">
            <a:tbl>
              <a:tblPr firstRow="1" bandRow="1">
                <a:tableStyleId>{5940675A-B579-460E-94D1-54222C63F5DA}</a:tableStyleId>
              </a:tblPr>
              <a:tblGrid>
                <a:gridCol w="556176">
                  <a:extLst>
                    <a:ext uri="{9D8B030D-6E8A-4147-A177-3AD203B41FA5}">
                      <a16:colId xmlns:a16="http://schemas.microsoft.com/office/drawing/2014/main" val="1320810228"/>
                    </a:ext>
                  </a:extLst>
                </a:gridCol>
                <a:gridCol w="556176">
                  <a:extLst>
                    <a:ext uri="{9D8B030D-6E8A-4147-A177-3AD203B41FA5}">
                      <a16:colId xmlns:a16="http://schemas.microsoft.com/office/drawing/2014/main" val="2320887313"/>
                    </a:ext>
                  </a:extLst>
                </a:gridCol>
                <a:gridCol w="556176">
                  <a:extLst>
                    <a:ext uri="{9D8B030D-6E8A-4147-A177-3AD203B41FA5}">
                      <a16:colId xmlns:a16="http://schemas.microsoft.com/office/drawing/2014/main" val="1334379665"/>
                    </a:ext>
                  </a:extLst>
                </a:gridCol>
                <a:gridCol w="556176">
                  <a:extLst>
                    <a:ext uri="{9D8B030D-6E8A-4147-A177-3AD203B41FA5}">
                      <a16:colId xmlns:a16="http://schemas.microsoft.com/office/drawing/2014/main" val="1857187748"/>
                    </a:ext>
                  </a:extLst>
                </a:gridCol>
              </a:tblGrid>
              <a:tr h="370840">
                <a:tc>
                  <a:txBody>
                    <a:bodyPr/>
                    <a:lstStyle/>
                    <a:p>
                      <a:pPr algn="ctr"/>
                      <a:r>
                        <a:rPr lang="en-US" dirty="0">
                          <a:solidFill>
                            <a:srgbClr val="FF0000"/>
                          </a:solidFill>
                        </a:rPr>
                        <a:t>-5</a:t>
                      </a:r>
                    </a:p>
                  </a:txBody>
                  <a:tcPr/>
                </a:tc>
                <a:tc>
                  <a:txBody>
                    <a:bodyPr/>
                    <a:lstStyle/>
                    <a:p>
                      <a:pPr algn="ctr"/>
                      <a:r>
                        <a:rPr lang="en-US" dirty="0">
                          <a:solidFill>
                            <a:srgbClr val="FF0000"/>
                          </a:solidFill>
                        </a:rPr>
                        <a:t>-4</a:t>
                      </a:r>
                    </a:p>
                  </a:txBody>
                  <a:tcPr/>
                </a:tc>
                <a:tc>
                  <a:txBody>
                    <a:bodyPr/>
                    <a:lstStyle/>
                    <a:p>
                      <a:pPr algn="ctr"/>
                      <a:r>
                        <a:rPr lang="en-US" dirty="0">
                          <a:solidFill>
                            <a:srgbClr val="FF0000"/>
                          </a:solidFill>
                        </a:rPr>
                        <a:t>0</a:t>
                      </a:r>
                    </a:p>
                  </a:txBody>
                  <a:tcPr/>
                </a:tc>
                <a:tc>
                  <a:txBody>
                    <a:bodyPr/>
                    <a:lstStyle/>
                    <a:p>
                      <a:pPr algn="ctr"/>
                      <a:endParaRPr lang="en-US"/>
                    </a:p>
                  </a:txBody>
                  <a:tcPr/>
                </a:tc>
                <a:extLst>
                  <a:ext uri="{0D108BD9-81ED-4DB2-BD59-A6C34878D82A}">
                    <a16:rowId xmlns:a16="http://schemas.microsoft.com/office/drawing/2014/main" val="3322698299"/>
                  </a:ext>
                </a:extLst>
              </a:tr>
              <a:tr h="370840">
                <a:tc>
                  <a:txBody>
                    <a:bodyPr/>
                    <a:lstStyle/>
                    <a:p>
                      <a:pPr algn="ct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1385152394"/>
                  </a:ext>
                </a:extLst>
              </a:tr>
              <a:tr h="370840">
                <a:tc>
                  <a:txBody>
                    <a:bodyPr/>
                    <a:lstStyle/>
                    <a:p>
                      <a:pPr algn="ct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4181385061"/>
                  </a:ext>
                </a:extLst>
              </a:tr>
              <a:tr h="370840">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769920853"/>
                  </a:ext>
                </a:extLst>
              </a:tr>
            </a:tbl>
          </a:graphicData>
        </a:graphic>
      </p:graphicFrame>
      <p:sp>
        <p:nvSpPr>
          <p:cNvPr id="4" name="Rectangle 3">
            <a:extLst>
              <a:ext uri="{FF2B5EF4-FFF2-40B4-BE49-F238E27FC236}">
                <a16:creationId xmlns:a16="http://schemas.microsoft.com/office/drawing/2014/main" id="{33EC1915-53C1-4333-B9E1-61C30E2D9789}"/>
              </a:ext>
            </a:extLst>
          </p:cNvPr>
          <p:cNvSpPr/>
          <p:nvPr/>
        </p:nvSpPr>
        <p:spPr>
          <a:xfrm>
            <a:off x="1712069" y="2751639"/>
            <a:ext cx="1672407" cy="1121861"/>
          </a:xfrm>
          <a:prstGeom prst="rect">
            <a:avLst/>
          </a:prstGeom>
          <a:solidFill>
            <a:srgbClr val="FF0000">
              <a:alpha val="3500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Connector: Elbow 5">
            <a:extLst>
              <a:ext uri="{FF2B5EF4-FFF2-40B4-BE49-F238E27FC236}">
                <a16:creationId xmlns:a16="http://schemas.microsoft.com/office/drawing/2014/main" id="{99A1BCBB-DCAC-4BF5-853F-CBBAEF30F806}"/>
              </a:ext>
            </a:extLst>
          </p:cNvPr>
          <p:cNvCxnSpPr>
            <a:cxnSpLocks/>
            <a:stCxn id="11" idx="1"/>
            <a:endCxn id="4" idx="0"/>
          </p:cNvCxnSpPr>
          <p:nvPr/>
        </p:nvCxnSpPr>
        <p:spPr>
          <a:xfrm rot="10800000">
            <a:off x="2548273" y="2751639"/>
            <a:ext cx="3071552" cy="1135380"/>
          </a:xfrm>
          <a:prstGeom prst="bentConnector4">
            <a:avLst>
              <a:gd name="adj1" fmla="val 12973"/>
              <a:gd name="adj2" fmla="val 120134"/>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BC7667A-7DB3-4542-BA7B-255DF533CAA4}"/>
              </a:ext>
            </a:extLst>
          </p:cNvPr>
          <p:cNvSpPr txBox="1"/>
          <p:nvPr/>
        </p:nvSpPr>
        <p:spPr>
          <a:xfrm>
            <a:off x="1600200" y="5448300"/>
            <a:ext cx="9585695" cy="523220"/>
          </a:xfrm>
          <a:prstGeom prst="rect">
            <a:avLst/>
          </a:prstGeom>
          <a:solidFill>
            <a:schemeClr val="bg1"/>
          </a:solidFill>
        </p:spPr>
        <p:txBody>
          <a:bodyPr wrap="square" rtlCol="0">
            <a:spAutoFit/>
          </a:bodyPr>
          <a:lstStyle/>
          <a:p>
            <a:pPr algn="ctr"/>
            <a:r>
              <a:rPr lang="en-US" sz="2800" dirty="0">
                <a:solidFill>
                  <a:srgbClr val="FF0000"/>
                </a:solidFill>
              </a:rPr>
              <a:t>1*1 + 8*1 + 2*1 + 2*0 + 9*0 + 5*0 + 4*(-1) + 3*(-1) + 1*(-1)</a:t>
            </a:r>
          </a:p>
        </p:txBody>
      </p:sp>
      <p:sp>
        <p:nvSpPr>
          <p:cNvPr id="9" name="TextBox 8">
            <a:extLst>
              <a:ext uri="{FF2B5EF4-FFF2-40B4-BE49-F238E27FC236}">
                <a16:creationId xmlns:a16="http://schemas.microsoft.com/office/drawing/2014/main" id="{B007B2BD-268A-40FF-A14A-291DD8C98378}"/>
              </a:ext>
            </a:extLst>
          </p:cNvPr>
          <p:cNvSpPr txBox="1"/>
          <p:nvPr/>
        </p:nvSpPr>
        <p:spPr>
          <a:xfrm>
            <a:off x="2003458" y="5013790"/>
            <a:ext cx="575353" cy="369332"/>
          </a:xfrm>
          <a:prstGeom prst="rect">
            <a:avLst/>
          </a:prstGeom>
          <a:noFill/>
        </p:spPr>
        <p:txBody>
          <a:bodyPr wrap="square" rtlCol="0">
            <a:spAutoFit/>
          </a:bodyPr>
          <a:lstStyle/>
          <a:p>
            <a:pPr algn="ctr"/>
            <a:r>
              <a:rPr lang="en-US" b="1" dirty="0"/>
              <a:t>M</a:t>
            </a:r>
          </a:p>
        </p:txBody>
      </p:sp>
      <p:sp>
        <p:nvSpPr>
          <p:cNvPr id="10" name="TextBox 9">
            <a:extLst>
              <a:ext uri="{FF2B5EF4-FFF2-40B4-BE49-F238E27FC236}">
                <a16:creationId xmlns:a16="http://schemas.microsoft.com/office/drawing/2014/main" id="{6512F48F-57C8-4989-B1CF-BB3716B6096C}"/>
              </a:ext>
            </a:extLst>
          </p:cNvPr>
          <p:cNvSpPr txBox="1"/>
          <p:nvPr/>
        </p:nvSpPr>
        <p:spPr>
          <a:xfrm>
            <a:off x="6183338" y="4447001"/>
            <a:ext cx="575353" cy="369332"/>
          </a:xfrm>
          <a:prstGeom prst="rect">
            <a:avLst/>
          </a:prstGeom>
          <a:noFill/>
        </p:spPr>
        <p:txBody>
          <a:bodyPr wrap="square" rtlCol="0">
            <a:spAutoFit/>
          </a:bodyPr>
          <a:lstStyle/>
          <a:p>
            <a:pPr algn="ctr"/>
            <a:r>
              <a:rPr lang="en-US" b="1" dirty="0"/>
              <a:t>F</a:t>
            </a:r>
          </a:p>
        </p:txBody>
      </p:sp>
      <p:sp>
        <p:nvSpPr>
          <p:cNvPr id="19" name="TextBox 18">
            <a:extLst>
              <a:ext uri="{FF2B5EF4-FFF2-40B4-BE49-F238E27FC236}">
                <a16:creationId xmlns:a16="http://schemas.microsoft.com/office/drawing/2014/main" id="{B72FA243-1A7D-4DEB-9519-91FE35C6AD86}"/>
              </a:ext>
            </a:extLst>
          </p:cNvPr>
          <p:cNvSpPr txBox="1"/>
          <p:nvPr/>
        </p:nvSpPr>
        <p:spPr>
          <a:xfrm>
            <a:off x="9798130" y="4527483"/>
            <a:ext cx="575353" cy="369332"/>
          </a:xfrm>
          <a:prstGeom prst="rect">
            <a:avLst/>
          </a:prstGeom>
          <a:noFill/>
        </p:spPr>
        <p:txBody>
          <a:bodyPr wrap="square" rtlCol="0">
            <a:spAutoFit/>
          </a:bodyPr>
          <a:lstStyle/>
          <a:p>
            <a:pPr algn="ctr"/>
            <a:r>
              <a:rPr lang="en-US" b="1" dirty="0"/>
              <a:t>CM</a:t>
            </a:r>
          </a:p>
        </p:txBody>
      </p:sp>
    </p:spTree>
    <p:extLst>
      <p:ext uri="{BB962C8B-B14F-4D97-AF65-F5344CB8AC3E}">
        <p14:creationId xmlns:p14="http://schemas.microsoft.com/office/powerpoint/2010/main" val="3674067572"/>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lstStyle/>
          <a:p>
            <a:r>
              <a:rPr lang="en-US" dirty="0"/>
              <a:t>The Convolution operation</a:t>
            </a:r>
            <a:r>
              <a:rPr lang="en-US" baseline="30000" dirty="0"/>
              <a:t>1</a:t>
            </a:r>
          </a:p>
        </p:txBody>
      </p:sp>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437272" y="1568774"/>
            <a:ext cx="10761324" cy="4503256"/>
          </a:xfrm>
        </p:spPr>
        <p:txBody>
          <a:bodyPr>
            <a:normAutofit/>
          </a:bodyPr>
          <a:lstStyle/>
          <a:p>
            <a:pPr marL="0" indent="0" algn="ctr">
              <a:buNone/>
            </a:pPr>
            <a:r>
              <a:rPr lang="en-US" sz="2400" b="0" i="0" u="none" strike="noStrike" baseline="0" dirty="0">
                <a:latin typeface="Calibri (Body)"/>
              </a:rPr>
              <a:t>Assume a 6x6 matrix </a:t>
            </a:r>
            <a:r>
              <a:rPr lang="en-US" sz="2400" b="1" i="0" u="none" strike="noStrike" baseline="0" dirty="0">
                <a:latin typeface="Calibri (Body)"/>
              </a:rPr>
              <a:t>M </a:t>
            </a:r>
            <a:r>
              <a:rPr lang="en-US" sz="2400" b="0" i="0" u="none" strike="noStrike" baseline="0" dirty="0">
                <a:latin typeface="Calibri (Body)"/>
              </a:rPr>
              <a:t>as input. The 2D convolution of </a:t>
            </a:r>
            <a:r>
              <a:rPr lang="en-US" sz="2400" b="1" i="0" u="none" strike="noStrike" baseline="0" dirty="0">
                <a:latin typeface="Calibri (Body)"/>
              </a:rPr>
              <a:t>M</a:t>
            </a:r>
            <a:r>
              <a:rPr lang="en-US" sz="2400" b="0" i="0" u="none" strike="noStrike" baseline="0" dirty="0">
                <a:latin typeface="Calibri (Body)"/>
              </a:rPr>
              <a:t> with </a:t>
            </a:r>
            <a:r>
              <a:rPr lang="en-US" sz="2400" b="0" i="1" u="none" strike="noStrike" baseline="0" dirty="0">
                <a:latin typeface="Calibri (Body)"/>
              </a:rPr>
              <a:t>filter (or kernel)</a:t>
            </a:r>
            <a:r>
              <a:rPr lang="en-US" sz="2400" b="0" i="0" u="none" strike="noStrike" baseline="0" dirty="0">
                <a:latin typeface="Calibri (Body)"/>
              </a:rPr>
              <a:t> </a:t>
            </a:r>
            <a:r>
              <a:rPr lang="en-US" sz="2400" b="1" i="0" u="none" strike="noStrike" baseline="0" dirty="0">
                <a:latin typeface="Calibri (Body)"/>
              </a:rPr>
              <a:t>F</a:t>
            </a:r>
            <a:r>
              <a:rPr lang="en-US" sz="2400" b="0" i="0" u="none" strike="noStrike" baseline="0" dirty="0">
                <a:latin typeface="Calibri (Body)"/>
              </a:rPr>
              <a:t> and </a:t>
            </a:r>
            <a:r>
              <a:rPr lang="en-US" sz="2400" b="0" i="1" u="none" strike="noStrike" baseline="0" dirty="0">
                <a:latin typeface="Calibri (Body)"/>
              </a:rPr>
              <a:t>stride</a:t>
            </a:r>
            <a:r>
              <a:rPr lang="en-US" sz="2400" b="0" i="0" u="none" strike="noStrike" baseline="0" dirty="0">
                <a:latin typeface="Calibri (Body)"/>
              </a:rPr>
              <a:t> 1 is a 4x4 matrix </a:t>
            </a:r>
            <a:r>
              <a:rPr lang="en-US" sz="2400" b="1" i="0" u="none" strike="noStrike" baseline="0" dirty="0">
                <a:latin typeface="Calibri (Body)"/>
              </a:rPr>
              <a:t>CM</a:t>
            </a:r>
            <a:r>
              <a:rPr lang="en-US" sz="2400" b="0" i="0" u="none" strike="noStrike" baseline="0" dirty="0">
                <a:latin typeface="Calibri (Body)"/>
              </a:rPr>
              <a:t> (sometimes called </a:t>
            </a:r>
            <a:r>
              <a:rPr lang="en-US" sz="2400" b="0" i="1" u="none" strike="noStrike" baseline="0" dirty="0">
                <a:latin typeface="Calibri (Body)"/>
              </a:rPr>
              <a:t>feature map</a:t>
            </a:r>
            <a:r>
              <a:rPr lang="en-US" sz="2400" b="0" i="0" u="none" strike="noStrike" baseline="0" dirty="0">
                <a:latin typeface="Calibri (Body)"/>
              </a:rPr>
              <a:t>) computed as follows:</a:t>
            </a: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dirty="0">
              <a:solidFill>
                <a:srgbClr val="222222"/>
              </a:solidFill>
              <a:latin typeface="Calibri (Body)"/>
            </a:endParaRPr>
          </a:p>
          <a:p>
            <a:pPr marL="457200" lvl="1" indent="0" algn="ctr">
              <a:buNone/>
            </a:pPr>
            <a:endParaRPr lang="en-US" b="0" i="0" dirty="0">
              <a:solidFill>
                <a:srgbClr val="222222"/>
              </a:solidFill>
              <a:effectLst/>
              <a:latin typeface="Calibri (Body)"/>
            </a:endParaRPr>
          </a:p>
          <a:p>
            <a:pPr marL="457200" lvl="1" indent="0" algn="ctr">
              <a:buNone/>
            </a:pPr>
            <a:endParaRPr lang="en-US" b="0" i="0" dirty="0">
              <a:solidFill>
                <a:srgbClr val="222222"/>
              </a:solidFill>
              <a:effectLst/>
              <a:latin typeface="Calibri (Body)"/>
            </a:endParaRPr>
          </a:p>
          <a:p>
            <a:pPr marL="457200" lvl="1" indent="0" algn="ctr">
              <a:buNone/>
            </a:pPr>
            <a:endParaRPr lang="en-US" b="0" i="0" dirty="0">
              <a:solidFill>
                <a:srgbClr val="222222"/>
              </a:solidFill>
              <a:effectLst/>
              <a:latin typeface="Calibri (Body)"/>
            </a:endParaRPr>
          </a:p>
          <a:p>
            <a:pPr marL="457200" lvl="1" indent="0">
              <a:buNone/>
            </a:pPr>
            <a:endParaRPr lang="en-US" b="0" i="0" dirty="0">
              <a:solidFill>
                <a:srgbClr val="222222"/>
              </a:solidFill>
              <a:effectLst/>
              <a:latin typeface="Calibri (Body)"/>
            </a:endParaRPr>
          </a:p>
          <a:p>
            <a:endParaRPr lang="en-US" dirty="0"/>
          </a:p>
        </p:txBody>
      </p:sp>
      <p:graphicFrame>
        <p:nvGraphicFramePr>
          <p:cNvPr id="7" name="Table 7">
            <a:extLst>
              <a:ext uri="{FF2B5EF4-FFF2-40B4-BE49-F238E27FC236}">
                <a16:creationId xmlns:a16="http://schemas.microsoft.com/office/drawing/2014/main" id="{C96143EF-6F06-40B1-982F-0455F602D790}"/>
              </a:ext>
            </a:extLst>
          </p:cNvPr>
          <p:cNvGraphicFramePr>
            <a:graphicFrameLocks noGrp="1"/>
          </p:cNvGraphicFramePr>
          <p:nvPr/>
        </p:nvGraphicFramePr>
        <p:xfrm>
          <a:off x="593619" y="2774499"/>
          <a:ext cx="3351660" cy="2225040"/>
        </p:xfrm>
        <a:graphic>
          <a:graphicData uri="http://schemas.openxmlformats.org/drawingml/2006/table">
            <a:tbl>
              <a:tblPr firstRow="1" bandRow="1">
                <a:tableStyleId>{5940675A-B579-460E-94D1-54222C63F5DA}</a:tableStyleId>
              </a:tblPr>
              <a:tblGrid>
                <a:gridCol w="558610">
                  <a:extLst>
                    <a:ext uri="{9D8B030D-6E8A-4147-A177-3AD203B41FA5}">
                      <a16:colId xmlns:a16="http://schemas.microsoft.com/office/drawing/2014/main" val="3220512773"/>
                    </a:ext>
                  </a:extLst>
                </a:gridCol>
                <a:gridCol w="558610">
                  <a:extLst>
                    <a:ext uri="{9D8B030D-6E8A-4147-A177-3AD203B41FA5}">
                      <a16:colId xmlns:a16="http://schemas.microsoft.com/office/drawing/2014/main" val="2756876980"/>
                    </a:ext>
                  </a:extLst>
                </a:gridCol>
                <a:gridCol w="558610">
                  <a:extLst>
                    <a:ext uri="{9D8B030D-6E8A-4147-A177-3AD203B41FA5}">
                      <a16:colId xmlns:a16="http://schemas.microsoft.com/office/drawing/2014/main" val="649877815"/>
                    </a:ext>
                  </a:extLst>
                </a:gridCol>
                <a:gridCol w="558610">
                  <a:extLst>
                    <a:ext uri="{9D8B030D-6E8A-4147-A177-3AD203B41FA5}">
                      <a16:colId xmlns:a16="http://schemas.microsoft.com/office/drawing/2014/main" val="2359442927"/>
                    </a:ext>
                  </a:extLst>
                </a:gridCol>
                <a:gridCol w="558610">
                  <a:extLst>
                    <a:ext uri="{9D8B030D-6E8A-4147-A177-3AD203B41FA5}">
                      <a16:colId xmlns:a16="http://schemas.microsoft.com/office/drawing/2014/main" val="3387251620"/>
                    </a:ext>
                  </a:extLst>
                </a:gridCol>
                <a:gridCol w="558610">
                  <a:extLst>
                    <a:ext uri="{9D8B030D-6E8A-4147-A177-3AD203B41FA5}">
                      <a16:colId xmlns:a16="http://schemas.microsoft.com/office/drawing/2014/main" val="3850752484"/>
                    </a:ext>
                  </a:extLst>
                </a:gridCol>
              </a:tblGrid>
              <a:tr h="370840">
                <a:tc>
                  <a:txBody>
                    <a:bodyPr/>
                    <a:lstStyle/>
                    <a:p>
                      <a:pPr algn="ctr"/>
                      <a:r>
                        <a:rPr lang="en-US" dirty="0"/>
                        <a:t>3</a:t>
                      </a:r>
                    </a:p>
                  </a:txBody>
                  <a:tcPr/>
                </a:tc>
                <a:tc>
                  <a:txBody>
                    <a:bodyPr/>
                    <a:lstStyle/>
                    <a:p>
                      <a:pPr algn="ctr"/>
                      <a:r>
                        <a:rPr lang="en-US" dirty="0"/>
                        <a:t>0</a:t>
                      </a:r>
                    </a:p>
                  </a:txBody>
                  <a:tcPr/>
                </a:tc>
                <a:tc>
                  <a:txBody>
                    <a:bodyPr/>
                    <a:lstStyle/>
                    <a:p>
                      <a:pPr algn="ctr"/>
                      <a:r>
                        <a:rPr lang="en-US" dirty="0"/>
                        <a:t>1</a:t>
                      </a:r>
                    </a:p>
                  </a:txBody>
                  <a:tcPr/>
                </a:tc>
                <a:tc>
                  <a:txBody>
                    <a:bodyPr/>
                    <a:lstStyle/>
                    <a:p>
                      <a:pPr algn="ctr"/>
                      <a:r>
                        <a:rPr lang="en-US" dirty="0"/>
                        <a:t>2</a:t>
                      </a:r>
                    </a:p>
                  </a:txBody>
                  <a:tcPr/>
                </a:tc>
                <a:tc>
                  <a:txBody>
                    <a:bodyPr/>
                    <a:lstStyle/>
                    <a:p>
                      <a:pPr algn="ctr"/>
                      <a:r>
                        <a:rPr lang="en-US" dirty="0"/>
                        <a:t>4</a:t>
                      </a:r>
                    </a:p>
                  </a:txBody>
                  <a:tcPr/>
                </a:tc>
                <a:tc>
                  <a:txBody>
                    <a:bodyPr/>
                    <a:lstStyle/>
                    <a:p>
                      <a:pPr algn="ctr"/>
                      <a:r>
                        <a:rPr lang="en-US" dirty="0"/>
                        <a:t>7</a:t>
                      </a:r>
                    </a:p>
                  </a:txBody>
                  <a:tcPr/>
                </a:tc>
                <a:extLst>
                  <a:ext uri="{0D108BD9-81ED-4DB2-BD59-A6C34878D82A}">
                    <a16:rowId xmlns:a16="http://schemas.microsoft.com/office/drawing/2014/main" val="2541945899"/>
                  </a:ext>
                </a:extLst>
              </a:tr>
              <a:tr h="370840">
                <a:tc>
                  <a:txBody>
                    <a:bodyPr/>
                    <a:lstStyle/>
                    <a:p>
                      <a:pPr algn="ctr"/>
                      <a:r>
                        <a:rPr lang="en-US" dirty="0"/>
                        <a:t>1</a:t>
                      </a:r>
                    </a:p>
                  </a:txBody>
                  <a:tcPr/>
                </a:tc>
                <a:tc>
                  <a:txBody>
                    <a:bodyPr/>
                    <a:lstStyle/>
                    <a:p>
                      <a:pPr algn="ctr"/>
                      <a:r>
                        <a:rPr lang="en-US" dirty="0"/>
                        <a:t>5</a:t>
                      </a:r>
                    </a:p>
                  </a:txBody>
                  <a:tcPr/>
                </a:tc>
                <a:tc>
                  <a:txBody>
                    <a:bodyPr/>
                    <a:lstStyle/>
                    <a:p>
                      <a:pPr algn="ctr"/>
                      <a:r>
                        <a:rPr lang="en-US" dirty="0"/>
                        <a:t>8</a:t>
                      </a:r>
                    </a:p>
                  </a:txBody>
                  <a:tcPr/>
                </a:tc>
                <a:tc>
                  <a:txBody>
                    <a:bodyPr/>
                    <a:lstStyle/>
                    <a:p>
                      <a:pPr algn="ctr"/>
                      <a:r>
                        <a:rPr lang="en-US" dirty="0"/>
                        <a:t>9</a:t>
                      </a:r>
                    </a:p>
                  </a:txBody>
                  <a:tcPr/>
                </a:tc>
                <a:tc>
                  <a:txBody>
                    <a:bodyPr/>
                    <a:lstStyle/>
                    <a:p>
                      <a:pPr algn="ctr"/>
                      <a:r>
                        <a:rPr lang="en-US" dirty="0"/>
                        <a:t>3</a:t>
                      </a:r>
                    </a:p>
                  </a:txBody>
                  <a:tcPr/>
                </a:tc>
                <a:tc>
                  <a:txBody>
                    <a:bodyPr/>
                    <a:lstStyle/>
                    <a:p>
                      <a:pPr algn="ctr"/>
                      <a:r>
                        <a:rPr lang="en-US" dirty="0"/>
                        <a:t>1</a:t>
                      </a:r>
                    </a:p>
                  </a:txBody>
                  <a:tcPr/>
                </a:tc>
                <a:extLst>
                  <a:ext uri="{0D108BD9-81ED-4DB2-BD59-A6C34878D82A}">
                    <a16:rowId xmlns:a16="http://schemas.microsoft.com/office/drawing/2014/main" val="2908703843"/>
                  </a:ext>
                </a:extLst>
              </a:tr>
              <a:tr h="370840">
                <a:tc>
                  <a:txBody>
                    <a:bodyPr/>
                    <a:lstStyle/>
                    <a:p>
                      <a:pPr algn="ctr"/>
                      <a:r>
                        <a:rPr lang="en-US" dirty="0"/>
                        <a:t>2</a:t>
                      </a:r>
                    </a:p>
                  </a:txBody>
                  <a:tcPr/>
                </a:tc>
                <a:tc>
                  <a:txBody>
                    <a:bodyPr/>
                    <a:lstStyle/>
                    <a:p>
                      <a:pPr algn="ctr"/>
                      <a:r>
                        <a:rPr lang="en-US" dirty="0"/>
                        <a:t>7</a:t>
                      </a:r>
                    </a:p>
                  </a:txBody>
                  <a:tcPr/>
                </a:tc>
                <a:tc>
                  <a:txBody>
                    <a:bodyPr/>
                    <a:lstStyle/>
                    <a:p>
                      <a:pPr algn="ctr"/>
                      <a:r>
                        <a:rPr lang="en-US" dirty="0"/>
                        <a:t>2</a:t>
                      </a:r>
                    </a:p>
                  </a:txBody>
                  <a:tcPr/>
                </a:tc>
                <a:tc>
                  <a:txBody>
                    <a:bodyPr/>
                    <a:lstStyle/>
                    <a:p>
                      <a:pPr algn="ctr"/>
                      <a:r>
                        <a:rPr lang="en-US" dirty="0"/>
                        <a:t>5</a:t>
                      </a:r>
                    </a:p>
                  </a:txBody>
                  <a:tcPr/>
                </a:tc>
                <a:tc>
                  <a:txBody>
                    <a:bodyPr/>
                    <a:lstStyle/>
                    <a:p>
                      <a:pPr algn="ctr"/>
                      <a:r>
                        <a:rPr lang="en-US" dirty="0"/>
                        <a:t>1</a:t>
                      </a:r>
                    </a:p>
                  </a:txBody>
                  <a:tcPr/>
                </a:tc>
                <a:tc>
                  <a:txBody>
                    <a:bodyPr/>
                    <a:lstStyle/>
                    <a:p>
                      <a:pPr algn="ctr"/>
                      <a:r>
                        <a:rPr lang="en-US" dirty="0"/>
                        <a:t>3</a:t>
                      </a:r>
                    </a:p>
                  </a:txBody>
                  <a:tcPr/>
                </a:tc>
                <a:extLst>
                  <a:ext uri="{0D108BD9-81ED-4DB2-BD59-A6C34878D82A}">
                    <a16:rowId xmlns:a16="http://schemas.microsoft.com/office/drawing/2014/main" val="1482172483"/>
                  </a:ext>
                </a:extLst>
              </a:tr>
              <a:tr h="370840">
                <a:tc>
                  <a:txBody>
                    <a:bodyPr/>
                    <a:lstStyle/>
                    <a:p>
                      <a:pPr algn="ctr"/>
                      <a:r>
                        <a:rPr lang="en-US" dirty="0"/>
                        <a:t>0</a:t>
                      </a:r>
                    </a:p>
                  </a:txBody>
                  <a:tcPr/>
                </a:tc>
                <a:tc>
                  <a:txBody>
                    <a:bodyPr/>
                    <a:lstStyle/>
                    <a:p>
                      <a:pPr algn="ctr"/>
                      <a:r>
                        <a:rPr lang="en-US" dirty="0"/>
                        <a:t>1</a:t>
                      </a:r>
                    </a:p>
                  </a:txBody>
                  <a:tcPr/>
                </a:tc>
                <a:tc>
                  <a:txBody>
                    <a:bodyPr/>
                    <a:lstStyle/>
                    <a:p>
                      <a:pPr algn="ctr"/>
                      <a:r>
                        <a:rPr lang="en-US" dirty="0"/>
                        <a:t>3</a:t>
                      </a:r>
                    </a:p>
                  </a:txBody>
                  <a:tcPr/>
                </a:tc>
                <a:tc>
                  <a:txBody>
                    <a:bodyPr/>
                    <a:lstStyle/>
                    <a:p>
                      <a:pPr algn="ctr"/>
                      <a:r>
                        <a:rPr lang="en-US" dirty="0"/>
                        <a:t>1</a:t>
                      </a:r>
                    </a:p>
                  </a:txBody>
                  <a:tcPr/>
                </a:tc>
                <a:tc>
                  <a:txBody>
                    <a:bodyPr/>
                    <a:lstStyle/>
                    <a:p>
                      <a:pPr algn="ctr"/>
                      <a:r>
                        <a:rPr lang="en-US" dirty="0"/>
                        <a:t>7</a:t>
                      </a:r>
                    </a:p>
                  </a:txBody>
                  <a:tcPr/>
                </a:tc>
                <a:tc>
                  <a:txBody>
                    <a:bodyPr/>
                    <a:lstStyle/>
                    <a:p>
                      <a:pPr algn="ctr"/>
                      <a:r>
                        <a:rPr lang="en-US" dirty="0"/>
                        <a:t>8</a:t>
                      </a:r>
                    </a:p>
                  </a:txBody>
                  <a:tcPr/>
                </a:tc>
                <a:extLst>
                  <a:ext uri="{0D108BD9-81ED-4DB2-BD59-A6C34878D82A}">
                    <a16:rowId xmlns:a16="http://schemas.microsoft.com/office/drawing/2014/main" val="2425118578"/>
                  </a:ext>
                </a:extLst>
              </a:tr>
              <a:tr h="370840">
                <a:tc>
                  <a:txBody>
                    <a:bodyPr/>
                    <a:lstStyle/>
                    <a:p>
                      <a:pPr algn="ctr"/>
                      <a:r>
                        <a:rPr lang="en-US" dirty="0"/>
                        <a:t>4</a:t>
                      </a:r>
                    </a:p>
                  </a:txBody>
                  <a:tcPr/>
                </a:tc>
                <a:tc>
                  <a:txBody>
                    <a:bodyPr/>
                    <a:lstStyle/>
                    <a:p>
                      <a:pPr algn="ctr"/>
                      <a:r>
                        <a:rPr lang="en-US" dirty="0"/>
                        <a:t>2</a:t>
                      </a:r>
                    </a:p>
                  </a:txBody>
                  <a:tcPr/>
                </a:tc>
                <a:tc>
                  <a:txBody>
                    <a:bodyPr/>
                    <a:lstStyle/>
                    <a:p>
                      <a:pPr algn="ctr"/>
                      <a:r>
                        <a:rPr lang="en-US" dirty="0"/>
                        <a:t>1</a:t>
                      </a:r>
                    </a:p>
                  </a:txBody>
                  <a:tcPr/>
                </a:tc>
                <a:tc>
                  <a:txBody>
                    <a:bodyPr/>
                    <a:lstStyle/>
                    <a:p>
                      <a:pPr algn="ctr"/>
                      <a:r>
                        <a:rPr lang="en-US" dirty="0"/>
                        <a:t>6</a:t>
                      </a:r>
                    </a:p>
                  </a:txBody>
                  <a:tcPr/>
                </a:tc>
                <a:tc>
                  <a:txBody>
                    <a:bodyPr/>
                    <a:lstStyle/>
                    <a:p>
                      <a:pPr algn="ctr"/>
                      <a:r>
                        <a:rPr lang="en-US" dirty="0"/>
                        <a:t>2</a:t>
                      </a:r>
                    </a:p>
                  </a:txBody>
                  <a:tcPr/>
                </a:tc>
                <a:tc>
                  <a:txBody>
                    <a:bodyPr/>
                    <a:lstStyle/>
                    <a:p>
                      <a:pPr algn="ctr"/>
                      <a:r>
                        <a:rPr lang="en-US" dirty="0"/>
                        <a:t>8</a:t>
                      </a:r>
                    </a:p>
                  </a:txBody>
                  <a:tcPr/>
                </a:tc>
                <a:extLst>
                  <a:ext uri="{0D108BD9-81ED-4DB2-BD59-A6C34878D82A}">
                    <a16:rowId xmlns:a16="http://schemas.microsoft.com/office/drawing/2014/main" val="2995466844"/>
                  </a:ext>
                </a:extLst>
              </a:tr>
              <a:tr h="370840">
                <a:tc>
                  <a:txBody>
                    <a:bodyPr/>
                    <a:lstStyle/>
                    <a:p>
                      <a:pPr algn="ctr"/>
                      <a:r>
                        <a:rPr lang="en-US" dirty="0"/>
                        <a:t>2</a:t>
                      </a:r>
                    </a:p>
                  </a:txBody>
                  <a:tcPr/>
                </a:tc>
                <a:tc>
                  <a:txBody>
                    <a:bodyPr/>
                    <a:lstStyle/>
                    <a:p>
                      <a:pPr algn="ctr"/>
                      <a:r>
                        <a:rPr lang="en-US" dirty="0"/>
                        <a:t>4</a:t>
                      </a:r>
                    </a:p>
                  </a:txBody>
                  <a:tcPr/>
                </a:tc>
                <a:tc>
                  <a:txBody>
                    <a:bodyPr/>
                    <a:lstStyle/>
                    <a:p>
                      <a:pPr algn="ctr"/>
                      <a:r>
                        <a:rPr lang="en-US" dirty="0"/>
                        <a:t>5</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9</a:t>
                      </a:r>
                    </a:p>
                  </a:txBody>
                  <a:tcPr/>
                </a:tc>
                <a:extLst>
                  <a:ext uri="{0D108BD9-81ED-4DB2-BD59-A6C34878D82A}">
                    <a16:rowId xmlns:a16="http://schemas.microsoft.com/office/drawing/2014/main" val="3919871379"/>
                  </a:ext>
                </a:extLst>
              </a:tr>
            </a:tbl>
          </a:graphicData>
        </a:graphic>
      </p:graphicFrame>
      <p:sp>
        <p:nvSpPr>
          <p:cNvPr id="8" name="TextBox 7">
            <a:extLst>
              <a:ext uri="{FF2B5EF4-FFF2-40B4-BE49-F238E27FC236}">
                <a16:creationId xmlns:a16="http://schemas.microsoft.com/office/drawing/2014/main" id="{84C2D5BB-D4FE-4659-9192-B8374EE3C1FF}"/>
              </a:ext>
            </a:extLst>
          </p:cNvPr>
          <p:cNvSpPr txBox="1"/>
          <p:nvPr/>
        </p:nvSpPr>
        <p:spPr>
          <a:xfrm>
            <a:off x="4458916" y="3471521"/>
            <a:ext cx="647272" cy="830997"/>
          </a:xfrm>
          <a:prstGeom prst="rect">
            <a:avLst/>
          </a:prstGeom>
          <a:noFill/>
        </p:spPr>
        <p:txBody>
          <a:bodyPr wrap="square" rtlCol="0">
            <a:spAutoFit/>
          </a:bodyPr>
          <a:lstStyle/>
          <a:p>
            <a:pPr algn="ctr"/>
            <a:r>
              <a:rPr lang="en-US" sz="4800" dirty="0"/>
              <a:t>*</a:t>
            </a:r>
          </a:p>
        </p:txBody>
      </p:sp>
      <p:graphicFrame>
        <p:nvGraphicFramePr>
          <p:cNvPr id="11" name="Table 11">
            <a:extLst>
              <a:ext uri="{FF2B5EF4-FFF2-40B4-BE49-F238E27FC236}">
                <a16:creationId xmlns:a16="http://schemas.microsoft.com/office/drawing/2014/main" id="{4F17A1F7-5250-4AD4-B0D5-2CA5D32B02BD}"/>
              </a:ext>
            </a:extLst>
          </p:cNvPr>
          <p:cNvGraphicFramePr>
            <a:graphicFrameLocks noGrp="1"/>
          </p:cNvGraphicFramePr>
          <p:nvPr/>
        </p:nvGraphicFramePr>
        <p:xfrm>
          <a:off x="5619825" y="3330759"/>
          <a:ext cx="1684947" cy="1112520"/>
        </p:xfrm>
        <a:graphic>
          <a:graphicData uri="http://schemas.openxmlformats.org/drawingml/2006/table">
            <a:tbl>
              <a:tblPr firstRow="1" bandRow="1">
                <a:tableStyleId>{5940675A-B579-460E-94D1-54222C63F5DA}</a:tableStyleId>
              </a:tblPr>
              <a:tblGrid>
                <a:gridCol w="561649">
                  <a:extLst>
                    <a:ext uri="{9D8B030D-6E8A-4147-A177-3AD203B41FA5}">
                      <a16:colId xmlns:a16="http://schemas.microsoft.com/office/drawing/2014/main" val="460938455"/>
                    </a:ext>
                  </a:extLst>
                </a:gridCol>
                <a:gridCol w="561649">
                  <a:extLst>
                    <a:ext uri="{9D8B030D-6E8A-4147-A177-3AD203B41FA5}">
                      <a16:colId xmlns:a16="http://schemas.microsoft.com/office/drawing/2014/main" val="1740501291"/>
                    </a:ext>
                  </a:extLst>
                </a:gridCol>
                <a:gridCol w="561649">
                  <a:extLst>
                    <a:ext uri="{9D8B030D-6E8A-4147-A177-3AD203B41FA5}">
                      <a16:colId xmlns:a16="http://schemas.microsoft.com/office/drawing/2014/main" val="395325658"/>
                    </a:ext>
                  </a:extLst>
                </a:gridCol>
              </a:tblGrid>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264379134"/>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3925585704"/>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4063142993"/>
                  </a:ext>
                </a:extLst>
              </a:tr>
            </a:tbl>
          </a:graphicData>
        </a:graphic>
      </p:graphicFrame>
      <p:sp>
        <p:nvSpPr>
          <p:cNvPr id="12" name="TextBox 11">
            <a:extLst>
              <a:ext uri="{FF2B5EF4-FFF2-40B4-BE49-F238E27FC236}">
                <a16:creationId xmlns:a16="http://schemas.microsoft.com/office/drawing/2014/main" id="{2971E976-27E3-4553-B662-D6A0CF0B047C}"/>
              </a:ext>
            </a:extLst>
          </p:cNvPr>
          <p:cNvSpPr txBox="1"/>
          <p:nvPr/>
        </p:nvSpPr>
        <p:spPr>
          <a:xfrm>
            <a:off x="7818409" y="3325974"/>
            <a:ext cx="647272" cy="830997"/>
          </a:xfrm>
          <a:prstGeom prst="rect">
            <a:avLst/>
          </a:prstGeom>
          <a:noFill/>
        </p:spPr>
        <p:txBody>
          <a:bodyPr wrap="square" rtlCol="0">
            <a:spAutoFit/>
          </a:bodyPr>
          <a:lstStyle/>
          <a:p>
            <a:pPr algn="ctr"/>
            <a:r>
              <a:rPr lang="en-US" sz="4800" dirty="0"/>
              <a:t>=</a:t>
            </a:r>
          </a:p>
        </p:txBody>
      </p:sp>
      <p:graphicFrame>
        <p:nvGraphicFramePr>
          <p:cNvPr id="14" name="Table 14">
            <a:extLst>
              <a:ext uri="{FF2B5EF4-FFF2-40B4-BE49-F238E27FC236}">
                <a16:creationId xmlns:a16="http://schemas.microsoft.com/office/drawing/2014/main" id="{775F188D-BA75-4119-A0CC-803C93F6E92C}"/>
              </a:ext>
            </a:extLst>
          </p:cNvPr>
          <p:cNvGraphicFramePr>
            <a:graphicFrameLocks noGrp="1"/>
          </p:cNvGraphicFramePr>
          <p:nvPr/>
        </p:nvGraphicFramePr>
        <p:xfrm>
          <a:off x="8979318" y="3042445"/>
          <a:ext cx="2224704" cy="1483360"/>
        </p:xfrm>
        <a:graphic>
          <a:graphicData uri="http://schemas.openxmlformats.org/drawingml/2006/table">
            <a:tbl>
              <a:tblPr firstRow="1" bandRow="1">
                <a:tableStyleId>{5940675A-B579-460E-94D1-54222C63F5DA}</a:tableStyleId>
              </a:tblPr>
              <a:tblGrid>
                <a:gridCol w="556176">
                  <a:extLst>
                    <a:ext uri="{9D8B030D-6E8A-4147-A177-3AD203B41FA5}">
                      <a16:colId xmlns:a16="http://schemas.microsoft.com/office/drawing/2014/main" val="1320810228"/>
                    </a:ext>
                  </a:extLst>
                </a:gridCol>
                <a:gridCol w="556176">
                  <a:extLst>
                    <a:ext uri="{9D8B030D-6E8A-4147-A177-3AD203B41FA5}">
                      <a16:colId xmlns:a16="http://schemas.microsoft.com/office/drawing/2014/main" val="2320887313"/>
                    </a:ext>
                  </a:extLst>
                </a:gridCol>
                <a:gridCol w="556176">
                  <a:extLst>
                    <a:ext uri="{9D8B030D-6E8A-4147-A177-3AD203B41FA5}">
                      <a16:colId xmlns:a16="http://schemas.microsoft.com/office/drawing/2014/main" val="1334379665"/>
                    </a:ext>
                  </a:extLst>
                </a:gridCol>
                <a:gridCol w="556176">
                  <a:extLst>
                    <a:ext uri="{9D8B030D-6E8A-4147-A177-3AD203B41FA5}">
                      <a16:colId xmlns:a16="http://schemas.microsoft.com/office/drawing/2014/main" val="1857187748"/>
                    </a:ext>
                  </a:extLst>
                </a:gridCol>
              </a:tblGrid>
              <a:tr h="370840">
                <a:tc>
                  <a:txBody>
                    <a:bodyPr/>
                    <a:lstStyle/>
                    <a:p>
                      <a:pPr algn="ctr"/>
                      <a:r>
                        <a:rPr lang="en-US" dirty="0">
                          <a:solidFill>
                            <a:srgbClr val="FF0000"/>
                          </a:solidFill>
                        </a:rPr>
                        <a:t>-5</a:t>
                      </a:r>
                    </a:p>
                  </a:txBody>
                  <a:tcPr/>
                </a:tc>
                <a:tc>
                  <a:txBody>
                    <a:bodyPr/>
                    <a:lstStyle/>
                    <a:p>
                      <a:pPr algn="ctr"/>
                      <a:r>
                        <a:rPr lang="en-US" dirty="0">
                          <a:solidFill>
                            <a:srgbClr val="FF0000"/>
                          </a:solidFill>
                        </a:rPr>
                        <a:t>-4</a:t>
                      </a:r>
                    </a:p>
                  </a:txBody>
                  <a:tcPr/>
                </a:tc>
                <a:tc>
                  <a:txBody>
                    <a:bodyPr/>
                    <a:lstStyle/>
                    <a:p>
                      <a:pPr algn="ctr"/>
                      <a:r>
                        <a:rPr lang="en-US" dirty="0">
                          <a:solidFill>
                            <a:srgbClr val="FF0000"/>
                          </a:solidFill>
                        </a:rPr>
                        <a:t>0</a:t>
                      </a:r>
                    </a:p>
                  </a:txBody>
                  <a:tcPr/>
                </a:tc>
                <a:tc>
                  <a:txBody>
                    <a:bodyPr/>
                    <a:lstStyle/>
                    <a:p>
                      <a:pPr algn="ctr"/>
                      <a:r>
                        <a:rPr lang="en-US" dirty="0">
                          <a:solidFill>
                            <a:srgbClr val="FF0000"/>
                          </a:solidFill>
                        </a:rPr>
                        <a:t>8</a:t>
                      </a:r>
                    </a:p>
                  </a:txBody>
                  <a:tcPr/>
                </a:tc>
                <a:extLst>
                  <a:ext uri="{0D108BD9-81ED-4DB2-BD59-A6C34878D82A}">
                    <a16:rowId xmlns:a16="http://schemas.microsoft.com/office/drawing/2014/main" val="3322698299"/>
                  </a:ext>
                </a:extLst>
              </a:tr>
              <a:tr h="370840">
                <a:tc>
                  <a:txBody>
                    <a:bodyPr/>
                    <a:lstStyle/>
                    <a:p>
                      <a:pPr algn="ct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1385152394"/>
                  </a:ext>
                </a:extLst>
              </a:tr>
              <a:tr h="370840">
                <a:tc>
                  <a:txBody>
                    <a:bodyPr/>
                    <a:lstStyle/>
                    <a:p>
                      <a:pPr algn="ct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4181385061"/>
                  </a:ext>
                </a:extLst>
              </a:tr>
              <a:tr h="370840">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769920853"/>
                  </a:ext>
                </a:extLst>
              </a:tr>
            </a:tbl>
          </a:graphicData>
        </a:graphic>
      </p:graphicFrame>
      <p:sp>
        <p:nvSpPr>
          <p:cNvPr id="4" name="Rectangle 3">
            <a:extLst>
              <a:ext uri="{FF2B5EF4-FFF2-40B4-BE49-F238E27FC236}">
                <a16:creationId xmlns:a16="http://schemas.microsoft.com/office/drawing/2014/main" id="{33EC1915-53C1-4333-B9E1-61C30E2D9789}"/>
              </a:ext>
            </a:extLst>
          </p:cNvPr>
          <p:cNvSpPr/>
          <p:nvPr/>
        </p:nvSpPr>
        <p:spPr>
          <a:xfrm>
            <a:off x="2266871" y="2751639"/>
            <a:ext cx="1672407" cy="1121861"/>
          </a:xfrm>
          <a:prstGeom prst="rect">
            <a:avLst/>
          </a:prstGeom>
          <a:solidFill>
            <a:srgbClr val="FF0000">
              <a:alpha val="3500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Connector: Elbow 5">
            <a:extLst>
              <a:ext uri="{FF2B5EF4-FFF2-40B4-BE49-F238E27FC236}">
                <a16:creationId xmlns:a16="http://schemas.microsoft.com/office/drawing/2014/main" id="{99A1BCBB-DCAC-4BF5-853F-CBBAEF30F806}"/>
              </a:ext>
            </a:extLst>
          </p:cNvPr>
          <p:cNvCxnSpPr>
            <a:cxnSpLocks/>
            <a:stCxn id="11" idx="1"/>
            <a:endCxn id="4" idx="0"/>
          </p:cNvCxnSpPr>
          <p:nvPr/>
        </p:nvCxnSpPr>
        <p:spPr>
          <a:xfrm rot="10800000">
            <a:off x="3103075" y="2751639"/>
            <a:ext cx="2516750" cy="1135380"/>
          </a:xfrm>
          <a:prstGeom prst="bentConnector4">
            <a:avLst>
              <a:gd name="adj1" fmla="val 15017"/>
              <a:gd name="adj2" fmla="val 120134"/>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BC7667A-7DB3-4542-BA7B-255DF533CAA4}"/>
              </a:ext>
            </a:extLst>
          </p:cNvPr>
          <p:cNvSpPr txBox="1"/>
          <p:nvPr/>
        </p:nvSpPr>
        <p:spPr>
          <a:xfrm>
            <a:off x="1600200" y="5448300"/>
            <a:ext cx="9585695" cy="523220"/>
          </a:xfrm>
          <a:prstGeom prst="rect">
            <a:avLst/>
          </a:prstGeom>
          <a:solidFill>
            <a:schemeClr val="bg1"/>
          </a:solidFill>
        </p:spPr>
        <p:txBody>
          <a:bodyPr wrap="square" rtlCol="0">
            <a:spAutoFit/>
          </a:bodyPr>
          <a:lstStyle/>
          <a:p>
            <a:pPr algn="ctr"/>
            <a:r>
              <a:rPr lang="en-US" sz="2800" dirty="0">
                <a:solidFill>
                  <a:srgbClr val="FF0000"/>
                </a:solidFill>
              </a:rPr>
              <a:t>2*1 + 9*1 + 5*1 + 4*0 + 3*0 + 1*0 + 7*(-1) + 1*(-1) + 3*(-1)</a:t>
            </a:r>
          </a:p>
        </p:txBody>
      </p:sp>
      <p:sp>
        <p:nvSpPr>
          <p:cNvPr id="9" name="TextBox 8">
            <a:extLst>
              <a:ext uri="{FF2B5EF4-FFF2-40B4-BE49-F238E27FC236}">
                <a16:creationId xmlns:a16="http://schemas.microsoft.com/office/drawing/2014/main" id="{A1BA49A7-E235-4BEF-8E74-84F6F74A7645}"/>
              </a:ext>
            </a:extLst>
          </p:cNvPr>
          <p:cNvSpPr txBox="1"/>
          <p:nvPr/>
        </p:nvSpPr>
        <p:spPr>
          <a:xfrm>
            <a:off x="2003458" y="5013790"/>
            <a:ext cx="575353" cy="369332"/>
          </a:xfrm>
          <a:prstGeom prst="rect">
            <a:avLst/>
          </a:prstGeom>
          <a:noFill/>
        </p:spPr>
        <p:txBody>
          <a:bodyPr wrap="square" rtlCol="0">
            <a:spAutoFit/>
          </a:bodyPr>
          <a:lstStyle/>
          <a:p>
            <a:pPr algn="ctr"/>
            <a:r>
              <a:rPr lang="en-US" b="1" dirty="0"/>
              <a:t>M</a:t>
            </a:r>
          </a:p>
        </p:txBody>
      </p:sp>
      <p:sp>
        <p:nvSpPr>
          <p:cNvPr id="10" name="TextBox 9">
            <a:extLst>
              <a:ext uri="{FF2B5EF4-FFF2-40B4-BE49-F238E27FC236}">
                <a16:creationId xmlns:a16="http://schemas.microsoft.com/office/drawing/2014/main" id="{4E316B57-5E84-44BA-9E74-346BBCD00DAB}"/>
              </a:ext>
            </a:extLst>
          </p:cNvPr>
          <p:cNvSpPr txBox="1"/>
          <p:nvPr/>
        </p:nvSpPr>
        <p:spPr>
          <a:xfrm>
            <a:off x="6183338" y="4447001"/>
            <a:ext cx="575353" cy="369332"/>
          </a:xfrm>
          <a:prstGeom prst="rect">
            <a:avLst/>
          </a:prstGeom>
          <a:noFill/>
        </p:spPr>
        <p:txBody>
          <a:bodyPr wrap="square" rtlCol="0">
            <a:spAutoFit/>
          </a:bodyPr>
          <a:lstStyle/>
          <a:p>
            <a:pPr algn="ctr"/>
            <a:r>
              <a:rPr lang="en-US" b="1" dirty="0"/>
              <a:t>F</a:t>
            </a:r>
          </a:p>
        </p:txBody>
      </p:sp>
      <p:sp>
        <p:nvSpPr>
          <p:cNvPr id="19" name="TextBox 18">
            <a:extLst>
              <a:ext uri="{FF2B5EF4-FFF2-40B4-BE49-F238E27FC236}">
                <a16:creationId xmlns:a16="http://schemas.microsoft.com/office/drawing/2014/main" id="{D1E6E9D8-29AC-406C-BA9F-7882D863A775}"/>
              </a:ext>
            </a:extLst>
          </p:cNvPr>
          <p:cNvSpPr txBox="1"/>
          <p:nvPr/>
        </p:nvSpPr>
        <p:spPr>
          <a:xfrm>
            <a:off x="9798130" y="4527483"/>
            <a:ext cx="575353" cy="369332"/>
          </a:xfrm>
          <a:prstGeom prst="rect">
            <a:avLst/>
          </a:prstGeom>
          <a:noFill/>
        </p:spPr>
        <p:txBody>
          <a:bodyPr wrap="square" rtlCol="0">
            <a:spAutoFit/>
          </a:bodyPr>
          <a:lstStyle/>
          <a:p>
            <a:pPr algn="ctr"/>
            <a:r>
              <a:rPr lang="en-US" b="1" dirty="0"/>
              <a:t>CM</a:t>
            </a:r>
          </a:p>
        </p:txBody>
      </p:sp>
    </p:spTree>
    <p:extLst>
      <p:ext uri="{BB962C8B-B14F-4D97-AF65-F5344CB8AC3E}">
        <p14:creationId xmlns:p14="http://schemas.microsoft.com/office/powerpoint/2010/main" val="4166684069"/>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lstStyle/>
          <a:p>
            <a:r>
              <a:rPr lang="en-US" dirty="0"/>
              <a:t>The Convolution operation</a:t>
            </a:r>
            <a:r>
              <a:rPr lang="en-US" baseline="30000" dirty="0"/>
              <a:t>1</a:t>
            </a:r>
          </a:p>
        </p:txBody>
      </p:sp>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437272" y="1568774"/>
            <a:ext cx="10761324" cy="4503256"/>
          </a:xfrm>
        </p:spPr>
        <p:txBody>
          <a:bodyPr>
            <a:normAutofit/>
          </a:bodyPr>
          <a:lstStyle/>
          <a:p>
            <a:pPr marL="0" indent="0" algn="ctr">
              <a:buNone/>
            </a:pPr>
            <a:r>
              <a:rPr lang="en-US" sz="2400" b="0" i="0" u="none" strike="noStrike" baseline="0" dirty="0">
                <a:latin typeface="Calibri (Body)"/>
              </a:rPr>
              <a:t>Assume a 6x6 matrix </a:t>
            </a:r>
            <a:r>
              <a:rPr lang="en-US" sz="2400" b="1" i="0" u="none" strike="noStrike" baseline="0" dirty="0">
                <a:latin typeface="Calibri (Body)"/>
              </a:rPr>
              <a:t>M </a:t>
            </a:r>
            <a:r>
              <a:rPr lang="en-US" sz="2400" b="0" i="0" u="none" strike="noStrike" baseline="0" dirty="0">
                <a:latin typeface="Calibri (Body)"/>
              </a:rPr>
              <a:t>as input. The 2D convolution of </a:t>
            </a:r>
            <a:r>
              <a:rPr lang="en-US" sz="2400" b="1" i="0" u="none" strike="noStrike" baseline="0" dirty="0">
                <a:latin typeface="Calibri (Body)"/>
              </a:rPr>
              <a:t>M</a:t>
            </a:r>
            <a:r>
              <a:rPr lang="en-US" sz="2400" b="0" i="0" u="none" strike="noStrike" baseline="0" dirty="0">
                <a:latin typeface="Calibri (Body)"/>
              </a:rPr>
              <a:t> with </a:t>
            </a:r>
            <a:r>
              <a:rPr lang="en-US" sz="2400" b="0" i="1" u="none" strike="noStrike" baseline="0" dirty="0">
                <a:latin typeface="Calibri (Body)"/>
              </a:rPr>
              <a:t>filter (or kernel)</a:t>
            </a:r>
            <a:r>
              <a:rPr lang="en-US" sz="2400" b="0" i="0" u="none" strike="noStrike" baseline="0" dirty="0">
                <a:latin typeface="Calibri (Body)"/>
              </a:rPr>
              <a:t> </a:t>
            </a:r>
            <a:r>
              <a:rPr lang="en-US" sz="2400" b="1" i="0" u="none" strike="noStrike" baseline="0" dirty="0">
                <a:latin typeface="Calibri (Body)"/>
              </a:rPr>
              <a:t>F</a:t>
            </a:r>
            <a:r>
              <a:rPr lang="en-US" sz="2400" b="0" i="0" u="none" strike="noStrike" baseline="0" dirty="0">
                <a:latin typeface="Calibri (Body)"/>
              </a:rPr>
              <a:t> and </a:t>
            </a:r>
            <a:r>
              <a:rPr lang="en-US" sz="2400" b="0" i="1" u="none" strike="noStrike" baseline="0" dirty="0">
                <a:latin typeface="Calibri (Body)"/>
              </a:rPr>
              <a:t>stride</a:t>
            </a:r>
            <a:r>
              <a:rPr lang="en-US" sz="2400" b="0" i="0" u="none" strike="noStrike" baseline="0" dirty="0">
                <a:latin typeface="Calibri (Body)"/>
              </a:rPr>
              <a:t> 1 is a 4x4 matrix </a:t>
            </a:r>
            <a:r>
              <a:rPr lang="en-US" sz="2400" b="1" i="0" u="none" strike="noStrike" baseline="0" dirty="0">
                <a:latin typeface="Calibri (Body)"/>
              </a:rPr>
              <a:t>CM</a:t>
            </a:r>
            <a:r>
              <a:rPr lang="en-US" sz="2400" b="0" i="0" u="none" strike="noStrike" baseline="0" dirty="0">
                <a:latin typeface="Calibri (Body)"/>
              </a:rPr>
              <a:t> (sometimes called </a:t>
            </a:r>
            <a:r>
              <a:rPr lang="en-US" sz="2400" b="0" i="1" u="none" strike="noStrike" baseline="0" dirty="0">
                <a:latin typeface="Calibri (Body)"/>
              </a:rPr>
              <a:t>feature map</a:t>
            </a:r>
            <a:r>
              <a:rPr lang="en-US" sz="2400" b="0" i="0" u="none" strike="noStrike" baseline="0" dirty="0">
                <a:latin typeface="Calibri (Body)"/>
              </a:rPr>
              <a:t>) computed as follows:</a:t>
            </a: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dirty="0">
              <a:solidFill>
                <a:srgbClr val="222222"/>
              </a:solidFill>
              <a:latin typeface="Calibri (Body)"/>
            </a:endParaRPr>
          </a:p>
          <a:p>
            <a:pPr marL="457200" lvl="1" indent="0" algn="ctr">
              <a:buNone/>
            </a:pPr>
            <a:endParaRPr lang="en-US" b="0" i="0" dirty="0">
              <a:solidFill>
                <a:srgbClr val="222222"/>
              </a:solidFill>
              <a:effectLst/>
              <a:latin typeface="Calibri (Body)"/>
            </a:endParaRPr>
          </a:p>
          <a:p>
            <a:pPr marL="457200" lvl="1" indent="0" algn="ctr">
              <a:buNone/>
            </a:pPr>
            <a:endParaRPr lang="en-US" b="0" i="0" dirty="0">
              <a:solidFill>
                <a:srgbClr val="222222"/>
              </a:solidFill>
              <a:effectLst/>
              <a:latin typeface="Calibri (Body)"/>
            </a:endParaRPr>
          </a:p>
          <a:p>
            <a:pPr marL="457200" lvl="1" indent="0" algn="ctr">
              <a:buNone/>
            </a:pPr>
            <a:endParaRPr lang="en-US" b="0" i="0" dirty="0">
              <a:solidFill>
                <a:srgbClr val="222222"/>
              </a:solidFill>
              <a:effectLst/>
              <a:latin typeface="Calibri (Body)"/>
            </a:endParaRPr>
          </a:p>
          <a:p>
            <a:pPr marL="457200" lvl="1" indent="0">
              <a:buNone/>
            </a:pPr>
            <a:endParaRPr lang="en-US" b="0" i="0" dirty="0">
              <a:solidFill>
                <a:srgbClr val="222222"/>
              </a:solidFill>
              <a:effectLst/>
              <a:latin typeface="Calibri (Body)"/>
            </a:endParaRPr>
          </a:p>
          <a:p>
            <a:endParaRPr lang="en-US" dirty="0"/>
          </a:p>
        </p:txBody>
      </p:sp>
      <p:graphicFrame>
        <p:nvGraphicFramePr>
          <p:cNvPr id="7" name="Table 7">
            <a:extLst>
              <a:ext uri="{FF2B5EF4-FFF2-40B4-BE49-F238E27FC236}">
                <a16:creationId xmlns:a16="http://schemas.microsoft.com/office/drawing/2014/main" id="{C96143EF-6F06-40B1-982F-0455F602D790}"/>
              </a:ext>
            </a:extLst>
          </p:cNvPr>
          <p:cNvGraphicFramePr>
            <a:graphicFrameLocks noGrp="1"/>
          </p:cNvGraphicFramePr>
          <p:nvPr/>
        </p:nvGraphicFramePr>
        <p:xfrm>
          <a:off x="593619" y="2774499"/>
          <a:ext cx="3351660" cy="2225040"/>
        </p:xfrm>
        <a:graphic>
          <a:graphicData uri="http://schemas.openxmlformats.org/drawingml/2006/table">
            <a:tbl>
              <a:tblPr firstRow="1" bandRow="1">
                <a:tableStyleId>{5940675A-B579-460E-94D1-54222C63F5DA}</a:tableStyleId>
              </a:tblPr>
              <a:tblGrid>
                <a:gridCol w="558610">
                  <a:extLst>
                    <a:ext uri="{9D8B030D-6E8A-4147-A177-3AD203B41FA5}">
                      <a16:colId xmlns:a16="http://schemas.microsoft.com/office/drawing/2014/main" val="3220512773"/>
                    </a:ext>
                  </a:extLst>
                </a:gridCol>
                <a:gridCol w="558610">
                  <a:extLst>
                    <a:ext uri="{9D8B030D-6E8A-4147-A177-3AD203B41FA5}">
                      <a16:colId xmlns:a16="http://schemas.microsoft.com/office/drawing/2014/main" val="2756876980"/>
                    </a:ext>
                  </a:extLst>
                </a:gridCol>
                <a:gridCol w="558610">
                  <a:extLst>
                    <a:ext uri="{9D8B030D-6E8A-4147-A177-3AD203B41FA5}">
                      <a16:colId xmlns:a16="http://schemas.microsoft.com/office/drawing/2014/main" val="649877815"/>
                    </a:ext>
                  </a:extLst>
                </a:gridCol>
                <a:gridCol w="558610">
                  <a:extLst>
                    <a:ext uri="{9D8B030D-6E8A-4147-A177-3AD203B41FA5}">
                      <a16:colId xmlns:a16="http://schemas.microsoft.com/office/drawing/2014/main" val="2359442927"/>
                    </a:ext>
                  </a:extLst>
                </a:gridCol>
                <a:gridCol w="558610">
                  <a:extLst>
                    <a:ext uri="{9D8B030D-6E8A-4147-A177-3AD203B41FA5}">
                      <a16:colId xmlns:a16="http://schemas.microsoft.com/office/drawing/2014/main" val="3387251620"/>
                    </a:ext>
                  </a:extLst>
                </a:gridCol>
                <a:gridCol w="558610">
                  <a:extLst>
                    <a:ext uri="{9D8B030D-6E8A-4147-A177-3AD203B41FA5}">
                      <a16:colId xmlns:a16="http://schemas.microsoft.com/office/drawing/2014/main" val="3850752484"/>
                    </a:ext>
                  </a:extLst>
                </a:gridCol>
              </a:tblGrid>
              <a:tr h="370840">
                <a:tc>
                  <a:txBody>
                    <a:bodyPr/>
                    <a:lstStyle/>
                    <a:p>
                      <a:pPr algn="ctr"/>
                      <a:r>
                        <a:rPr lang="en-US" dirty="0"/>
                        <a:t>3</a:t>
                      </a:r>
                    </a:p>
                  </a:txBody>
                  <a:tcPr/>
                </a:tc>
                <a:tc>
                  <a:txBody>
                    <a:bodyPr/>
                    <a:lstStyle/>
                    <a:p>
                      <a:pPr algn="ctr"/>
                      <a:r>
                        <a:rPr lang="en-US" dirty="0"/>
                        <a:t>0</a:t>
                      </a:r>
                    </a:p>
                  </a:txBody>
                  <a:tcPr/>
                </a:tc>
                <a:tc>
                  <a:txBody>
                    <a:bodyPr/>
                    <a:lstStyle/>
                    <a:p>
                      <a:pPr algn="ctr"/>
                      <a:r>
                        <a:rPr lang="en-US" dirty="0"/>
                        <a:t>1</a:t>
                      </a:r>
                    </a:p>
                  </a:txBody>
                  <a:tcPr/>
                </a:tc>
                <a:tc>
                  <a:txBody>
                    <a:bodyPr/>
                    <a:lstStyle/>
                    <a:p>
                      <a:pPr algn="ctr"/>
                      <a:r>
                        <a:rPr lang="en-US" dirty="0"/>
                        <a:t>2</a:t>
                      </a:r>
                    </a:p>
                  </a:txBody>
                  <a:tcPr/>
                </a:tc>
                <a:tc>
                  <a:txBody>
                    <a:bodyPr/>
                    <a:lstStyle/>
                    <a:p>
                      <a:pPr algn="ctr"/>
                      <a:r>
                        <a:rPr lang="en-US" dirty="0"/>
                        <a:t>4</a:t>
                      </a:r>
                    </a:p>
                  </a:txBody>
                  <a:tcPr/>
                </a:tc>
                <a:tc>
                  <a:txBody>
                    <a:bodyPr/>
                    <a:lstStyle/>
                    <a:p>
                      <a:pPr algn="ctr"/>
                      <a:r>
                        <a:rPr lang="en-US" dirty="0"/>
                        <a:t>7</a:t>
                      </a:r>
                    </a:p>
                  </a:txBody>
                  <a:tcPr/>
                </a:tc>
                <a:extLst>
                  <a:ext uri="{0D108BD9-81ED-4DB2-BD59-A6C34878D82A}">
                    <a16:rowId xmlns:a16="http://schemas.microsoft.com/office/drawing/2014/main" val="2541945899"/>
                  </a:ext>
                </a:extLst>
              </a:tr>
              <a:tr h="370840">
                <a:tc>
                  <a:txBody>
                    <a:bodyPr/>
                    <a:lstStyle/>
                    <a:p>
                      <a:pPr algn="ctr"/>
                      <a:r>
                        <a:rPr lang="en-US" dirty="0"/>
                        <a:t>1</a:t>
                      </a:r>
                    </a:p>
                  </a:txBody>
                  <a:tcPr/>
                </a:tc>
                <a:tc>
                  <a:txBody>
                    <a:bodyPr/>
                    <a:lstStyle/>
                    <a:p>
                      <a:pPr algn="ctr"/>
                      <a:r>
                        <a:rPr lang="en-US" dirty="0"/>
                        <a:t>5</a:t>
                      </a:r>
                    </a:p>
                  </a:txBody>
                  <a:tcPr/>
                </a:tc>
                <a:tc>
                  <a:txBody>
                    <a:bodyPr/>
                    <a:lstStyle/>
                    <a:p>
                      <a:pPr algn="ctr"/>
                      <a:r>
                        <a:rPr lang="en-US" dirty="0"/>
                        <a:t>8</a:t>
                      </a:r>
                    </a:p>
                  </a:txBody>
                  <a:tcPr/>
                </a:tc>
                <a:tc>
                  <a:txBody>
                    <a:bodyPr/>
                    <a:lstStyle/>
                    <a:p>
                      <a:pPr algn="ctr"/>
                      <a:r>
                        <a:rPr lang="en-US" dirty="0"/>
                        <a:t>9</a:t>
                      </a:r>
                    </a:p>
                  </a:txBody>
                  <a:tcPr/>
                </a:tc>
                <a:tc>
                  <a:txBody>
                    <a:bodyPr/>
                    <a:lstStyle/>
                    <a:p>
                      <a:pPr algn="ctr"/>
                      <a:r>
                        <a:rPr lang="en-US" dirty="0"/>
                        <a:t>3</a:t>
                      </a:r>
                    </a:p>
                  </a:txBody>
                  <a:tcPr/>
                </a:tc>
                <a:tc>
                  <a:txBody>
                    <a:bodyPr/>
                    <a:lstStyle/>
                    <a:p>
                      <a:pPr algn="ctr"/>
                      <a:r>
                        <a:rPr lang="en-US" dirty="0"/>
                        <a:t>1</a:t>
                      </a:r>
                    </a:p>
                  </a:txBody>
                  <a:tcPr/>
                </a:tc>
                <a:extLst>
                  <a:ext uri="{0D108BD9-81ED-4DB2-BD59-A6C34878D82A}">
                    <a16:rowId xmlns:a16="http://schemas.microsoft.com/office/drawing/2014/main" val="2908703843"/>
                  </a:ext>
                </a:extLst>
              </a:tr>
              <a:tr h="370840">
                <a:tc>
                  <a:txBody>
                    <a:bodyPr/>
                    <a:lstStyle/>
                    <a:p>
                      <a:pPr algn="ctr"/>
                      <a:r>
                        <a:rPr lang="en-US" dirty="0"/>
                        <a:t>2</a:t>
                      </a:r>
                    </a:p>
                  </a:txBody>
                  <a:tcPr/>
                </a:tc>
                <a:tc>
                  <a:txBody>
                    <a:bodyPr/>
                    <a:lstStyle/>
                    <a:p>
                      <a:pPr algn="ctr"/>
                      <a:r>
                        <a:rPr lang="en-US" dirty="0"/>
                        <a:t>7</a:t>
                      </a:r>
                    </a:p>
                  </a:txBody>
                  <a:tcPr/>
                </a:tc>
                <a:tc>
                  <a:txBody>
                    <a:bodyPr/>
                    <a:lstStyle/>
                    <a:p>
                      <a:pPr algn="ctr"/>
                      <a:r>
                        <a:rPr lang="en-US" dirty="0"/>
                        <a:t>2</a:t>
                      </a:r>
                    </a:p>
                  </a:txBody>
                  <a:tcPr/>
                </a:tc>
                <a:tc>
                  <a:txBody>
                    <a:bodyPr/>
                    <a:lstStyle/>
                    <a:p>
                      <a:pPr algn="ctr"/>
                      <a:r>
                        <a:rPr lang="en-US" dirty="0"/>
                        <a:t>5</a:t>
                      </a:r>
                    </a:p>
                  </a:txBody>
                  <a:tcPr/>
                </a:tc>
                <a:tc>
                  <a:txBody>
                    <a:bodyPr/>
                    <a:lstStyle/>
                    <a:p>
                      <a:pPr algn="ctr"/>
                      <a:r>
                        <a:rPr lang="en-US" dirty="0"/>
                        <a:t>1</a:t>
                      </a:r>
                    </a:p>
                  </a:txBody>
                  <a:tcPr/>
                </a:tc>
                <a:tc>
                  <a:txBody>
                    <a:bodyPr/>
                    <a:lstStyle/>
                    <a:p>
                      <a:pPr algn="ctr"/>
                      <a:r>
                        <a:rPr lang="en-US" dirty="0"/>
                        <a:t>3</a:t>
                      </a:r>
                    </a:p>
                  </a:txBody>
                  <a:tcPr/>
                </a:tc>
                <a:extLst>
                  <a:ext uri="{0D108BD9-81ED-4DB2-BD59-A6C34878D82A}">
                    <a16:rowId xmlns:a16="http://schemas.microsoft.com/office/drawing/2014/main" val="1482172483"/>
                  </a:ext>
                </a:extLst>
              </a:tr>
              <a:tr h="370840">
                <a:tc>
                  <a:txBody>
                    <a:bodyPr/>
                    <a:lstStyle/>
                    <a:p>
                      <a:pPr algn="ctr"/>
                      <a:r>
                        <a:rPr lang="en-US" dirty="0"/>
                        <a:t>0</a:t>
                      </a:r>
                    </a:p>
                  </a:txBody>
                  <a:tcPr/>
                </a:tc>
                <a:tc>
                  <a:txBody>
                    <a:bodyPr/>
                    <a:lstStyle/>
                    <a:p>
                      <a:pPr algn="ctr"/>
                      <a:r>
                        <a:rPr lang="en-US" dirty="0"/>
                        <a:t>1</a:t>
                      </a:r>
                    </a:p>
                  </a:txBody>
                  <a:tcPr/>
                </a:tc>
                <a:tc>
                  <a:txBody>
                    <a:bodyPr/>
                    <a:lstStyle/>
                    <a:p>
                      <a:pPr algn="ctr"/>
                      <a:r>
                        <a:rPr lang="en-US" dirty="0"/>
                        <a:t>3</a:t>
                      </a:r>
                    </a:p>
                  </a:txBody>
                  <a:tcPr/>
                </a:tc>
                <a:tc>
                  <a:txBody>
                    <a:bodyPr/>
                    <a:lstStyle/>
                    <a:p>
                      <a:pPr algn="ctr"/>
                      <a:r>
                        <a:rPr lang="en-US" dirty="0"/>
                        <a:t>1</a:t>
                      </a:r>
                    </a:p>
                  </a:txBody>
                  <a:tcPr/>
                </a:tc>
                <a:tc>
                  <a:txBody>
                    <a:bodyPr/>
                    <a:lstStyle/>
                    <a:p>
                      <a:pPr algn="ctr"/>
                      <a:r>
                        <a:rPr lang="en-US" dirty="0"/>
                        <a:t>7</a:t>
                      </a:r>
                    </a:p>
                  </a:txBody>
                  <a:tcPr/>
                </a:tc>
                <a:tc>
                  <a:txBody>
                    <a:bodyPr/>
                    <a:lstStyle/>
                    <a:p>
                      <a:pPr algn="ctr"/>
                      <a:r>
                        <a:rPr lang="en-US" dirty="0"/>
                        <a:t>8</a:t>
                      </a:r>
                    </a:p>
                  </a:txBody>
                  <a:tcPr/>
                </a:tc>
                <a:extLst>
                  <a:ext uri="{0D108BD9-81ED-4DB2-BD59-A6C34878D82A}">
                    <a16:rowId xmlns:a16="http://schemas.microsoft.com/office/drawing/2014/main" val="2425118578"/>
                  </a:ext>
                </a:extLst>
              </a:tr>
              <a:tr h="370840">
                <a:tc>
                  <a:txBody>
                    <a:bodyPr/>
                    <a:lstStyle/>
                    <a:p>
                      <a:pPr algn="ctr"/>
                      <a:r>
                        <a:rPr lang="en-US" dirty="0"/>
                        <a:t>4</a:t>
                      </a:r>
                    </a:p>
                  </a:txBody>
                  <a:tcPr/>
                </a:tc>
                <a:tc>
                  <a:txBody>
                    <a:bodyPr/>
                    <a:lstStyle/>
                    <a:p>
                      <a:pPr algn="ctr"/>
                      <a:r>
                        <a:rPr lang="en-US" dirty="0"/>
                        <a:t>2</a:t>
                      </a:r>
                    </a:p>
                  </a:txBody>
                  <a:tcPr/>
                </a:tc>
                <a:tc>
                  <a:txBody>
                    <a:bodyPr/>
                    <a:lstStyle/>
                    <a:p>
                      <a:pPr algn="ctr"/>
                      <a:r>
                        <a:rPr lang="en-US" dirty="0"/>
                        <a:t>1</a:t>
                      </a:r>
                    </a:p>
                  </a:txBody>
                  <a:tcPr/>
                </a:tc>
                <a:tc>
                  <a:txBody>
                    <a:bodyPr/>
                    <a:lstStyle/>
                    <a:p>
                      <a:pPr algn="ctr"/>
                      <a:r>
                        <a:rPr lang="en-US" dirty="0"/>
                        <a:t>6</a:t>
                      </a:r>
                    </a:p>
                  </a:txBody>
                  <a:tcPr/>
                </a:tc>
                <a:tc>
                  <a:txBody>
                    <a:bodyPr/>
                    <a:lstStyle/>
                    <a:p>
                      <a:pPr algn="ctr"/>
                      <a:r>
                        <a:rPr lang="en-US" dirty="0"/>
                        <a:t>2</a:t>
                      </a:r>
                    </a:p>
                  </a:txBody>
                  <a:tcPr/>
                </a:tc>
                <a:tc>
                  <a:txBody>
                    <a:bodyPr/>
                    <a:lstStyle/>
                    <a:p>
                      <a:pPr algn="ctr"/>
                      <a:r>
                        <a:rPr lang="en-US" dirty="0"/>
                        <a:t>8</a:t>
                      </a:r>
                    </a:p>
                  </a:txBody>
                  <a:tcPr/>
                </a:tc>
                <a:extLst>
                  <a:ext uri="{0D108BD9-81ED-4DB2-BD59-A6C34878D82A}">
                    <a16:rowId xmlns:a16="http://schemas.microsoft.com/office/drawing/2014/main" val="2995466844"/>
                  </a:ext>
                </a:extLst>
              </a:tr>
              <a:tr h="370840">
                <a:tc>
                  <a:txBody>
                    <a:bodyPr/>
                    <a:lstStyle/>
                    <a:p>
                      <a:pPr algn="ctr"/>
                      <a:r>
                        <a:rPr lang="en-US" dirty="0"/>
                        <a:t>2</a:t>
                      </a:r>
                    </a:p>
                  </a:txBody>
                  <a:tcPr/>
                </a:tc>
                <a:tc>
                  <a:txBody>
                    <a:bodyPr/>
                    <a:lstStyle/>
                    <a:p>
                      <a:pPr algn="ctr"/>
                      <a:r>
                        <a:rPr lang="en-US" dirty="0"/>
                        <a:t>4</a:t>
                      </a:r>
                    </a:p>
                  </a:txBody>
                  <a:tcPr/>
                </a:tc>
                <a:tc>
                  <a:txBody>
                    <a:bodyPr/>
                    <a:lstStyle/>
                    <a:p>
                      <a:pPr algn="ctr"/>
                      <a:r>
                        <a:rPr lang="en-US" dirty="0"/>
                        <a:t>5</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9</a:t>
                      </a:r>
                    </a:p>
                  </a:txBody>
                  <a:tcPr/>
                </a:tc>
                <a:extLst>
                  <a:ext uri="{0D108BD9-81ED-4DB2-BD59-A6C34878D82A}">
                    <a16:rowId xmlns:a16="http://schemas.microsoft.com/office/drawing/2014/main" val="3919871379"/>
                  </a:ext>
                </a:extLst>
              </a:tr>
            </a:tbl>
          </a:graphicData>
        </a:graphic>
      </p:graphicFrame>
      <p:sp>
        <p:nvSpPr>
          <p:cNvPr id="8" name="TextBox 7">
            <a:extLst>
              <a:ext uri="{FF2B5EF4-FFF2-40B4-BE49-F238E27FC236}">
                <a16:creationId xmlns:a16="http://schemas.microsoft.com/office/drawing/2014/main" id="{84C2D5BB-D4FE-4659-9192-B8374EE3C1FF}"/>
              </a:ext>
            </a:extLst>
          </p:cNvPr>
          <p:cNvSpPr txBox="1"/>
          <p:nvPr/>
        </p:nvSpPr>
        <p:spPr>
          <a:xfrm>
            <a:off x="4458916" y="3471521"/>
            <a:ext cx="647272" cy="830997"/>
          </a:xfrm>
          <a:prstGeom prst="rect">
            <a:avLst/>
          </a:prstGeom>
          <a:noFill/>
        </p:spPr>
        <p:txBody>
          <a:bodyPr wrap="square" rtlCol="0">
            <a:spAutoFit/>
          </a:bodyPr>
          <a:lstStyle/>
          <a:p>
            <a:pPr algn="ctr"/>
            <a:r>
              <a:rPr lang="en-US" sz="4800" dirty="0"/>
              <a:t>*</a:t>
            </a:r>
          </a:p>
        </p:txBody>
      </p:sp>
      <p:graphicFrame>
        <p:nvGraphicFramePr>
          <p:cNvPr id="11" name="Table 11">
            <a:extLst>
              <a:ext uri="{FF2B5EF4-FFF2-40B4-BE49-F238E27FC236}">
                <a16:creationId xmlns:a16="http://schemas.microsoft.com/office/drawing/2014/main" id="{4F17A1F7-5250-4AD4-B0D5-2CA5D32B02BD}"/>
              </a:ext>
            </a:extLst>
          </p:cNvPr>
          <p:cNvGraphicFramePr>
            <a:graphicFrameLocks noGrp="1"/>
          </p:cNvGraphicFramePr>
          <p:nvPr/>
        </p:nvGraphicFramePr>
        <p:xfrm>
          <a:off x="5619825" y="3330759"/>
          <a:ext cx="1684947" cy="1112520"/>
        </p:xfrm>
        <a:graphic>
          <a:graphicData uri="http://schemas.openxmlformats.org/drawingml/2006/table">
            <a:tbl>
              <a:tblPr firstRow="1" bandRow="1">
                <a:tableStyleId>{5940675A-B579-460E-94D1-54222C63F5DA}</a:tableStyleId>
              </a:tblPr>
              <a:tblGrid>
                <a:gridCol w="561649">
                  <a:extLst>
                    <a:ext uri="{9D8B030D-6E8A-4147-A177-3AD203B41FA5}">
                      <a16:colId xmlns:a16="http://schemas.microsoft.com/office/drawing/2014/main" val="460938455"/>
                    </a:ext>
                  </a:extLst>
                </a:gridCol>
                <a:gridCol w="561649">
                  <a:extLst>
                    <a:ext uri="{9D8B030D-6E8A-4147-A177-3AD203B41FA5}">
                      <a16:colId xmlns:a16="http://schemas.microsoft.com/office/drawing/2014/main" val="1740501291"/>
                    </a:ext>
                  </a:extLst>
                </a:gridCol>
                <a:gridCol w="561649">
                  <a:extLst>
                    <a:ext uri="{9D8B030D-6E8A-4147-A177-3AD203B41FA5}">
                      <a16:colId xmlns:a16="http://schemas.microsoft.com/office/drawing/2014/main" val="395325658"/>
                    </a:ext>
                  </a:extLst>
                </a:gridCol>
              </a:tblGrid>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264379134"/>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3925585704"/>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4063142993"/>
                  </a:ext>
                </a:extLst>
              </a:tr>
            </a:tbl>
          </a:graphicData>
        </a:graphic>
      </p:graphicFrame>
      <p:sp>
        <p:nvSpPr>
          <p:cNvPr id="12" name="TextBox 11">
            <a:extLst>
              <a:ext uri="{FF2B5EF4-FFF2-40B4-BE49-F238E27FC236}">
                <a16:creationId xmlns:a16="http://schemas.microsoft.com/office/drawing/2014/main" id="{2971E976-27E3-4553-B662-D6A0CF0B047C}"/>
              </a:ext>
            </a:extLst>
          </p:cNvPr>
          <p:cNvSpPr txBox="1"/>
          <p:nvPr/>
        </p:nvSpPr>
        <p:spPr>
          <a:xfrm>
            <a:off x="7818409" y="3325974"/>
            <a:ext cx="647272" cy="830997"/>
          </a:xfrm>
          <a:prstGeom prst="rect">
            <a:avLst/>
          </a:prstGeom>
          <a:noFill/>
        </p:spPr>
        <p:txBody>
          <a:bodyPr wrap="square" rtlCol="0">
            <a:spAutoFit/>
          </a:bodyPr>
          <a:lstStyle/>
          <a:p>
            <a:pPr algn="ctr"/>
            <a:r>
              <a:rPr lang="en-US" sz="4800" dirty="0"/>
              <a:t>=</a:t>
            </a:r>
          </a:p>
        </p:txBody>
      </p:sp>
      <p:graphicFrame>
        <p:nvGraphicFramePr>
          <p:cNvPr id="14" name="Table 14">
            <a:extLst>
              <a:ext uri="{FF2B5EF4-FFF2-40B4-BE49-F238E27FC236}">
                <a16:creationId xmlns:a16="http://schemas.microsoft.com/office/drawing/2014/main" id="{775F188D-BA75-4119-A0CC-803C93F6E92C}"/>
              </a:ext>
            </a:extLst>
          </p:cNvPr>
          <p:cNvGraphicFramePr>
            <a:graphicFrameLocks noGrp="1"/>
          </p:cNvGraphicFramePr>
          <p:nvPr/>
        </p:nvGraphicFramePr>
        <p:xfrm>
          <a:off x="8979318" y="3042445"/>
          <a:ext cx="2224704" cy="1483360"/>
        </p:xfrm>
        <a:graphic>
          <a:graphicData uri="http://schemas.openxmlformats.org/drawingml/2006/table">
            <a:tbl>
              <a:tblPr firstRow="1" bandRow="1">
                <a:tableStyleId>{5940675A-B579-460E-94D1-54222C63F5DA}</a:tableStyleId>
              </a:tblPr>
              <a:tblGrid>
                <a:gridCol w="556176">
                  <a:extLst>
                    <a:ext uri="{9D8B030D-6E8A-4147-A177-3AD203B41FA5}">
                      <a16:colId xmlns:a16="http://schemas.microsoft.com/office/drawing/2014/main" val="1320810228"/>
                    </a:ext>
                  </a:extLst>
                </a:gridCol>
                <a:gridCol w="556176">
                  <a:extLst>
                    <a:ext uri="{9D8B030D-6E8A-4147-A177-3AD203B41FA5}">
                      <a16:colId xmlns:a16="http://schemas.microsoft.com/office/drawing/2014/main" val="2320887313"/>
                    </a:ext>
                  </a:extLst>
                </a:gridCol>
                <a:gridCol w="556176">
                  <a:extLst>
                    <a:ext uri="{9D8B030D-6E8A-4147-A177-3AD203B41FA5}">
                      <a16:colId xmlns:a16="http://schemas.microsoft.com/office/drawing/2014/main" val="1334379665"/>
                    </a:ext>
                  </a:extLst>
                </a:gridCol>
                <a:gridCol w="556176">
                  <a:extLst>
                    <a:ext uri="{9D8B030D-6E8A-4147-A177-3AD203B41FA5}">
                      <a16:colId xmlns:a16="http://schemas.microsoft.com/office/drawing/2014/main" val="1857187748"/>
                    </a:ext>
                  </a:extLst>
                </a:gridCol>
              </a:tblGrid>
              <a:tr h="370840">
                <a:tc>
                  <a:txBody>
                    <a:bodyPr/>
                    <a:lstStyle/>
                    <a:p>
                      <a:pPr algn="ctr"/>
                      <a:r>
                        <a:rPr lang="en-US" dirty="0">
                          <a:solidFill>
                            <a:srgbClr val="FF0000"/>
                          </a:solidFill>
                        </a:rPr>
                        <a:t>-5</a:t>
                      </a:r>
                    </a:p>
                  </a:txBody>
                  <a:tcPr/>
                </a:tc>
                <a:tc>
                  <a:txBody>
                    <a:bodyPr/>
                    <a:lstStyle/>
                    <a:p>
                      <a:pPr algn="ctr"/>
                      <a:r>
                        <a:rPr lang="en-US" dirty="0">
                          <a:solidFill>
                            <a:srgbClr val="FF0000"/>
                          </a:solidFill>
                        </a:rPr>
                        <a:t>-4</a:t>
                      </a:r>
                    </a:p>
                  </a:txBody>
                  <a:tcPr/>
                </a:tc>
                <a:tc>
                  <a:txBody>
                    <a:bodyPr/>
                    <a:lstStyle/>
                    <a:p>
                      <a:pPr algn="ctr"/>
                      <a:r>
                        <a:rPr lang="en-US" dirty="0">
                          <a:solidFill>
                            <a:srgbClr val="FF0000"/>
                          </a:solidFill>
                        </a:rPr>
                        <a:t>0</a:t>
                      </a:r>
                    </a:p>
                  </a:txBody>
                  <a:tcPr/>
                </a:tc>
                <a:tc>
                  <a:txBody>
                    <a:bodyPr/>
                    <a:lstStyle/>
                    <a:p>
                      <a:pPr algn="ctr"/>
                      <a:r>
                        <a:rPr lang="en-US" dirty="0">
                          <a:solidFill>
                            <a:srgbClr val="FF0000"/>
                          </a:solidFill>
                        </a:rPr>
                        <a:t>8</a:t>
                      </a:r>
                    </a:p>
                  </a:txBody>
                  <a:tcPr/>
                </a:tc>
                <a:extLst>
                  <a:ext uri="{0D108BD9-81ED-4DB2-BD59-A6C34878D82A}">
                    <a16:rowId xmlns:a16="http://schemas.microsoft.com/office/drawing/2014/main" val="3322698299"/>
                  </a:ext>
                </a:extLst>
              </a:tr>
              <a:tr h="370840">
                <a:tc>
                  <a:txBody>
                    <a:bodyPr/>
                    <a:lstStyle/>
                    <a:p>
                      <a:pPr algn="ctr"/>
                      <a:r>
                        <a:rPr lang="en-US" dirty="0">
                          <a:solidFill>
                            <a:srgbClr val="FF0000"/>
                          </a:solidFill>
                        </a:rPr>
                        <a:t>-10</a:t>
                      </a:r>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1385152394"/>
                  </a:ext>
                </a:extLst>
              </a:tr>
              <a:tr h="370840">
                <a:tc>
                  <a:txBody>
                    <a:bodyPr/>
                    <a:lstStyle/>
                    <a:p>
                      <a:pPr algn="ct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4181385061"/>
                  </a:ext>
                </a:extLst>
              </a:tr>
              <a:tr h="370840">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769920853"/>
                  </a:ext>
                </a:extLst>
              </a:tr>
            </a:tbl>
          </a:graphicData>
        </a:graphic>
      </p:graphicFrame>
      <p:sp>
        <p:nvSpPr>
          <p:cNvPr id="4" name="Rectangle 3">
            <a:extLst>
              <a:ext uri="{FF2B5EF4-FFF2-40B4-BE49-F238E27FC236}">
                <a16:creationId xmlns:a16="http://schemas.microsoft.com/office/drawing/2014/main" id="{33EC1915-53C1-4333-B9E1-61C30E2D9789}"/>
              </a:ext>
            </a:extLst>
          </p:cNvPr>
          <p:cNvSpPr/>
          <p:nvPr/>
        </p:nvSpPr>
        <p:spPr>
          <a:xfrm>
            <a:off x="592187" y="3131780"/>
            <a:ext cx="1672407" cy="1121861"/>
          </a:xfrm>
          <a:prstGeom prst="rect">
            <a:avLst/>
          </a:prstGeom>
          <a:solidFill>
            <a:srgbClr val="FF0000">
              <a:alpha val="3500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Connector: Elbow 5">
            <a:extLst>
              <a:ext uri="{FF2B5EF4-FFF2-40B4-BE49-F238E27FC236}">
                <a16:creationId xmlns:a16="http://schemas.microsoft.com/office/drawing/2014/main" id="{99A1BCBB-DCAC-4BF5-853F-CBBAEF30F806}"/>
              </a:ext>
            </a:extLst>
          </p:cNvPr>
          <p:cNvCxnSpPr>
            <a:cxnSpLocks/>
            <a:stCxn id="11" idx="1"/>
            <a:endCxn id="4" idx="0"/>
          </p:cNvCxnSpPr>
          <p:nvPr/>
        </p:nvCxnSpPr>
        <p:spPr>
          <a:xfrm rot="10800000">
            <a:off x="1428391" y="3131781"/>
            <a:ext cx="4191434" cy="755239"/>
          </a:xfrm>
          <a:prstGeom prst="bentConnector4">
            <a:avLst>
              <a:gd name="adj1" fmla="val 11346"/>
              <a:gd name="adj2" fmla="val 180603"/>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BC7667A-7DB3-4542-BA7B-255DF533CAA4}"/>
              </a:ext>
            </a:extLst>
          </p:cNvPr>
          <p:cNvSpPr txBox="1"/>
          <p:nvPr/>
        </p:nvSpPr>
        <p:spPr>
          <a:xfrm>
            <a:off x="1600200" y="5448300"/>
            <a:ext cx="9585695" cy="523220"/>
          </a:xfrm>
          <a:prstGeom prst="rect">
            <a:avLst/>
          </a:prstGeom>
          <a:solidFill>
            <a:schemeClr val="bg1"/>
          </a:solidFill>
        </p:spPr>
        <p:txBody>
          <a:bodyPr wrap="square" rtlCol="0">
            <a:spAutoFit/>
          </a:bodyPr>
          <a:lstStyle/>
          <a:p>
            <a:pPr algn="ctr"/>
            <a:r>
              <a:rPr lang="en-US" sz="2800" dirty="0">
                <a:solidFill>
                  <a:srgbClr val="FF0000"/>
                </a:solidFill>
              </a:rPr>
              <a:t>1*1 + 2*1 + 0*1 + 5*0 + 7*0 + 1*0 + 8*(-1) + 2*(-1) + 3*(-1)</a:t>
            </a:r>
          </a:p>
        </p:txBody>
      </p:sp>
      <p:sp>
        <p:nvSpPr>
          <p:cNvPr id="9" name="TextBox 8">
            <a:extLst>
              <a:ext uri="{FF2B5EF4-FFF2-40B4-BE49-F238E27FC236}">
                <a16:creationId xmlns:a16="http://schemas.microsoft.com/office/drawing/2014/main" id="{17116D5A-5855-46EE-8299-7A8E65E08EDD}"/>
              </a:ext>
            </a:extLst>
          </p:cNvPr>
          <p:cNvSpPr txBox="1"/>
          <p:nvPr/>
        </p:nvSpPr>
        <p:spPr>
          <a:xfrm>
            <a:off x="2003458" y="5013790"/>
            <a:ext cx="575353" cy="369332"/>
          </a:xfrm>
          <a:prstGeom prst="rect">
            <a:avLst/>
          </a:prstGeom>
          <a:noFill/>
        </p:spPr>
        <p:txBody>
          <a:bodyPr wrap="square" rtlCol="0">
            <a:spAutoFit/>
          </a:bodyPr>
          <a:lstStyle/>
          <a:p>
            <a:pPr algn="ctr"/>
            <a:r>
              <a:rPr lang="en-US" b="1" dirty="0"/>
              <a:t>M</a:t>
            </a:r>
          </a:p>
        </p:txBody>
      </p:sp>
      <p:sp>
        <p:nvSpPr>
          <p:cNvPr id="10" name="TextBox 9">
            <a:extLst>
              <a:ext uri="{FF2B5EF4-FFF2-40B4-BE49-F238E27FC236}">
                <a16:creationId xmlns:a16="http://schemas.microsoft.com/office/drawing/2014/main" id="{AAD8FAEF-2686-4F19-BA65-A6DA6A04B43E}"/>
              </a:ext>
            </a:extLst>
          </p:cNvPr>
          <p:cNvSpPr txBox="1"/>
          <p:nvPr/>
        </p:nvSpPr>
        <p:spPr>
          <a:xfrm>
            <a:off x="6183338" y="4447001"/>
            <a:ext cx="575353" cy="369332"/>
          </a:xfrm>
          <a:prstGeom prst="rect">
            <a:avLst/>
          </a:prstGeom>
          <a:noFill/>
        </p:spPr>
        <p:txBody>
          <a:bodyPr wrap="square" rtlCol="0">
            <a:spAutoFit/>
          </a:bodyPr>
          <a:lstStyle/>
          <a:p>
            <a:pPr algn="ctr"/>
            <a:r>
              <a:rPr lang="en-US" b="1" dirty="0"/>
              <a:t>F</a:t>
            </a:r>
          </a:p>
        </p:txBody>
      </p:sp>
      <p:sp>
        <p:nvSpPr>
          <p:cNvPr id="19" name="TextBox 18">
            <a:extLst>
              <a:ext uri="{FF2B5EF4-FFF2-40B4-BE49-F238E27FC236}">
                <a16:creationId xmlns:a16="http://schemas.microsoft.com/office/drawing/2014/main" id="{B054477D-2F64-4139-8EEA-DBB460909799}"/>
              </a:ext>
            </a:extLst>
          </p:cNvPr>
          <p:cNvSpPr txBox="1"/>
          <p:nvPr/>
        </p:nvSpPr>
        <p:spPr>
          <a:xfrm>
            <a:off x="9798130" y="4527483"/>
            <a:ext cx="575353" cy="369332"/>
          </a:xfrm>
          <a:prstGeom prst="rect">
            <a:avLst/>
          </a:prstGeom>
          <a:noFill/>
        </p:spPr>
        <p:txBody>
          <a:bodyPr wrap="square" rtlCol="0">
            <a:spAutoFit/>
          </a:bodyPr>
          <a:lstStyle/>
          <a:p>
            <a:pPr algn="ctr"/>
            <a:r>
              <a:rPr lang="en-US" b="1" dirty="0"/>
              <a:t>CM</a:t>
            </a:r>
          </a:p>
        </p:txBody>
      </p:sp>
    </p:spTree>
    <p:extLst>
      <p:ext uri="{BB962C8B-B14F-4D97-AF65-F5344CB8AC3E}">
        <p14:creationId xmlns:p14="http://schemas.microsoft.com/office/powerpoint/2010/main" val="3750764272"/>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lstStyle/>
          <a:p>
            <a:r>
              <a:rPr lang="en-US" dirty="0"/>
              <a:t>The Convolution operation</a:t>
            </a:r>
            <a:r>
              <a:rPr lang="en-US" baseline="30000" dirty="0"/>
              <a:t>1</a:t>
            </a:r>
          </a:p>
        </p:txBody>
      </p:sp>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437272" y="1568774"/>
            <a:ext cx="10761324" cy="4503256"/>
          </a:xfrm>
        </p:spPr>
        <p:txBody>
          <a:bodyPr>
            <a:normAutofit/>
          </a:bodyPr>
          <a:lstStyle/>
          <a:p>
            <a:pPr marL="0" indent="0" algn="ctr">
              <a:buNone/>
            </a:pPr>
            <a:r>
              <a:rPr lang="en-US" sz="2400" b="0" i="0" u="none" strike="noStrike" baseline="0" dirty="0">
                <a:latin typeface="Calibri (Body)"/>
              </a:rPr>
              <a:t>Assume a 6x6 matrix </a:t>
            </a:r>
            <a:r>
              <a:rPr lang="en-US" sz="2400" b="1" i="0" u="none" strike="noStrike" baseline="0" dirty="0">
                <a:latin typeface="Calibri (Body)"/>
              </a:rPr>
              <a:t>M </a:t>
            </a:r>
            <a:r>
              <a:rPr lang="en-US" sz="2400" b="0" i="0" u="none" strike="noStrike" baseline="0" dirty="0">
                <a:latin typeface="Calibri (Body)"/>
              </a:rPr>
              <a:t>as input. The 2D convolution of </a:t>
            </a:r>
            <a:r>
              <a:rPr lang="en-US" sz="2400" b="1" i="0" u="none" strike="noStrike" baseline="0" dirty="0">
                <a:latin typeface="Calibri (Body)"/>
              </a:rPr>
              <a:t>M</a:t>
            </a:r>
            <a:r>
              <a:rPr lang="en-US" sz="2400" b="0" i="0" u="none" strike="noStrike" baseline="0" dirty="0">
                <a:latin typeface="Calibri (Body)"/>
              </a:rPr>
              <a:t> with </a:t>
            </a:r>
            <a:r>
              <a:rPr lang="en-US" sz="2400" b="0" i="1" u="none" strike="noStrike" baseline="0" dirty="0">
                <a:latin typeface="Calibri (Body)"/>
              </a:rPr>
              <a:t>filter (or kernel)</a:t>
            </a:r>
            <a:r>
              <a:rPr lang="en-US" sz="2400" b="0" i="0" u="none" strike="noStrike" baseline="0" dirty="0">
                <a:latin typeface="Calibri (Body)"/>
              </a:rPr>
              <a:t> </a:t>
            </a:r>
            <a:r>
              <a:rPr lang="en-US" sz="2400" b="1" i="0" u="none" strike="noStrike" baseline="0" dirty="0">
                <a:latin typeface="Calibri (Body)"/>
              </a:rPr>
              <a:t>F</a:t>
            </a:r>
            <a:r>
              <a:rPr lang="en-US" sz="2400" b="0" i="0" u="none" strike="noStrike" baseline="0" dirty="0">
                <a:latin typeface="Calibri (Body)"/>
              </a:rPr>
              <a:t> and </a:t>
            </a:r>
            <a:r>
              <a:rPr lang="en-US" sz="2400" b="0" i="1" u="none" strike="noStrike" baseline="0" dirty="0">
                <a:latin typeface="Calibri (Body)"/>
              </a:rPr>
              <a:t>stride</a:t>
            </a:r>
            <a:r>
              <a:rPr lang="en-US" sz="2400" b="0" i="0" u="none" strike="noStrike" baseline="0" dirty="0">
                <a:latin typeface="Calibri (Body)"/>
              </a:rPr>
              <a:t> 1 is a 4x4 matrix </a:t>
            </a:r>
            <a:r>
              <a:rPr lang="en-US" sz="2400" b="1" i="0" u="none" strike="noStrike" baseline="0" dirty="0">
                <a:latin typeface="Calibri (Body)"/>
              </a:rPr>
              <a:t>CM</a:t>
            </a:r>
            <a:r>
              <a:rPr lang="en-US" sz="2400" b="0" i="0" u="none" strike="noStrike" baseline="0" dirty="0">
                <a:latin typeface="Calibri (Body)"/>
              </a:rPr>
              <a:t> (sometimes called </a:t>
            </a:r>
            <a:r>
              <a:rPr lang="en-US" sz="2400" b="0" i="1" u="none" strike="noStrike" baseline="0" dirty="0">
                <a:latin typeface="Calibri (Body)"/>
              </a:rPr>
              <a:t>feature map</a:t>
            </a:r>
            <a:r>
              <a:rPr lang="en-US" sz="2400" b="0" i="0" u="none" strike="noStrike" baseline="0" dirty="0">
                <a:latin typeface="Calibri (Body)"/>
              </a:rPr>
              <a:t>) computed as follows:</a:t>
            </a: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dirty="0">
              <a:solidFill>
                <a:srgbClr val="222222"/>
              </a:solidFill>
              <a:latin typeface="Calibri (Body)"/>
            </a:endParaRPr>
          </a:p>
          <a:p>
            <a:pPr marL="457200" lvl="1" indent="0" algn="ctr">
              <a:buNone/>
            </a:pPr>
            <a:endParaRPr lang="en-US" b="0" i="0" dirty="0">
              <a:solidFill>
                <a:srgbClr val="222222"/>
              </a:solidFill>
              <a:effectLst/>
              <a:latin typeface="Calibri (Body)"/>
            </a:endParaRPr>
          </a:p>
          <a:p>
            <a:pPr marL="457200" lvl="1" indent="0" algn="ctr">
              <a:buNone/>
            </a:pPr>
            <a:endParaRPr lang="en-US" b="0" i="0" dirty="0">
              <a:solidFill>
                <a:srgbClr val="222222"/>
              </a:solidFill>
              <a:effectLst/>
              <a:latin typeface="Calibri (Body)"/>
            </a:endParaRPr>
          </a:p>
          <a:p>
            <a:pPr marL="457200" lvl="1" indent="0" algn="ctr">
              <a:buNone/>
            </a:pPr>
            <a:endParaRPr lang="en-US" b="0" i="0" dirty="0">
              <a:solidFill>
                <a:srgbClr val="222222"/>
              </a:solidFill>
              <a:effectLst/>
              <a:latin typeface="Calibri (Body)"/>
            </a:endParaRPr>
          </a:p>
          <a:p>
            <a:pPr marL="457200" lvl="1" indent="0">
              <a:buNone/>
            </a:pPr>
            <a:endParaRPr lang="en-US" b="0" i="0" dirty="0">
              <a:solidFill>
                <a:srgbClr val="222222"/>
              </a:solidFill>
              <a:effectLst/>
              <a:latin typeface="Calibri (Body)"/>
            </a:endParaRPr>
          </a:p>
          <a:p>
            <a:endParaRPr lang="en-US" dirty="0"/>
          </a:p>
        </p:txBody>
      </p:sp>
      <p:graphicFrame>
        <p:nvGraphicFramePr>
          <p:cNvPr id="7" name="Table 7">
            <a:extLst>
              <a:ext uri="{FF2B5EF4-FFF2-40B4-BE49-F238E27FC236}">
                <a16:creationId xmlns:a16="http://schemas.microsoft.com/office/drawing/2014/main" id="{C96143EF-6F06-40B1-982F-0455F602D790}"/>
              </a:ext>
            </a:extLst>
          </p:cNvPr>
          <p:cNvGraphicFramePr>
            <a:graphicFrameLocks noGrp="1"/>
          </p:cNvGraphicFramePr>
          <p:nvPr/>
        </p:nvGraphicFramePr>
        <p:xfrm>
          <a:off x="593619" y="2774499"/>
          <a:ext cx="3351660" cy="2225040"/>
        </p:xfrm>
        <a:graphic>
          <a:graphicData uri="http://schemas.openxmlformats.org/drawingml/2006/table">
            <a:tbl>
              <a:tblPr firstRow="1" bandRow="1">
                <a:tableStyleId>{5940675A-B579-460E-94D1-54222C63F5DA}</a:tableStyleId>
              </a:tblPr>
              <a:tblGrid>
                <a:gridCol w="558610">
                  <a:extLst>
                    <a:ext uri="{9D8B030D-6E8A-4147-A177-3AD203B41FA5}">
                      <a16:colId xmlns:a16="http://schemas.microsoft.com/office/drawing/2014/main" val="3220512773"/>
                    </a:ext>
                  </a:extLst>
                </a:gridCol>
                <a:gridCol w="558610">
                  <a:extLst>
                    <a:ext uri="{9D8B030D-6E8A-4147-A177-3AD203B41FA5}">
                      <a16:colId xmlns:a16="http://schemas.microsoft.com/office/drawing/2014/main" val="2756876980"/>
                    </a:ext>
                  </a:extLst>
                </a:gridCol>
                <a:gridCol w="558610">
                  <a:extLst>
                    <a:ext uri="{9D8B030D-6E8A-4147-A177-3AD203B41FA5}">
                      <a16:colId xmlns:a16="http://schemas.microsoft.com/office/drawing/2014/main" val="649877815"/>
                    </a:ext>
                  </a:extLst>
                </a:gridCol>
                <a:gridCol w="558610">
                  <a:extLst>
                    <a:ext uri="{9D8B030D-6E8A-4147-A177-3AD203B41FA5}">
                      <a16:colId xmlns:a16="http://schemas.microsoft.com/office/drawing/2014/main" val="2359442927"/>
                    </a:ext>
                  </a:extLst>
                </a:gridCol>
                <a:gridCol w="558610">
                  <a:extLst>
                    <a:ext uri="{9D8B030D-6E8A-4147-A177-3AD203B41FA5}">
                      <a16:colId xmlns:a16="http://schemas.microsoft.com/office/drawing/2014/main" val="3387251620"/>
                    </a:ext>
                  </a:extLst>
                </a:gridCol>
                <a:gridCol w="558610">
                  <a:extLst>
                    <a:ext uri="{9D8B030D-6E8A-4147-A177-3AD203B41FA5}">
                      <a16:colId xmlns:a16="http://schemas.microsoft.com/office/drawing/2014/main" val="3850752484"/>
                    </a:ext>
                  </a:extLst>
                </a:gridCol>
              </a:tblGrid>
              <a:tr h="370840">
                <a:tc>
                  <a:txBody>
                    <a:bodyPr/>
                    <a:lstStyle/>
                    <a:p>
                      <a:pPr algn="ctr"/>
                      <a:r>
                        <a:rPr lang="en-US" dirty="0"/>
                        <a:t>3</a:t>
                      </a:r>
                    </a:p>
                  </a:txBody>
                  <a:tcPr/>
                </a:tc>
                <a:tc>
                  <a:txBody>
                    <a:bodyPr/>
                    <a:lstStyle/>
                    <a:p>
                      <a:pPr algn="ctr"/>
                      <a:r>
                        <a:rPr lang="en-US" dirty="0"/>
                        <a:t>0</a:t>
                      </a:r>
                    </a:p>
                  </a:txBody>
                  <a:tcPr/>
                </a:tc>
                <a:tc>
                  <a:txBody>
                    <a:bodyPr/>
                    <a:lstStyle/>
                    <a:p>
                      <a:pPr algn="ctr"/>
                      <a:r>
                        <a:rPr lang="en-US" dirty="0"/>
                        <a:t>1</a:t>
                      </a:r>
                    </a:p>
                  </a:txBody>
                  <a:tcPr/>
                </a:tc>
                <a:tc>
                  <a:txBody>
                    <a:bodyPr/>
                    <a:lstStyle/>
                    <a:p>
                      <a:pPr algn="ctr"/>
                      <a:r>
                        <a:rPr lang="en-US" dirty="0"/>
                        <a:t>2</a:t>
                      </a:r>
                    </a:p>
                  </a:txBody>
                  <a:tcPr/>
                </a:tc>
                <a:tc>
                  <a:txBody>
                    <a:bodyPr/>
                    <a:lstStyle/>
                    <a:p>
                      <a:pPr algn="ctr"/>
                      <a:r>
                        <a:rPr lang="en-US" dirty="0"/>
                        <a:t>4</a:t>
                      </a:r>
                    </a:p>
                  </a:txBody>
                  <a:tcPr/>
                </a:tc>
                <a:tc>
                  <a:txBody>
                    <a:bodyPr/>
                    <a:lstStyle/>
                    <a:p>
                      <a:pPr algn="ctr"/>
                      <a:r>
                        <a:rPr lang="en-US" dirty="0"/>
                        <a:t>7</a:t>
                      </a:r>
                    </a:p>
                  </a:txBody>
                  <a:tcPr/>
                </a:tc>
                <a:extLst>
                  <a:ext uri="{0D108BD9-81ED-4DB2-BD59-A6C34878D82A}">
                    <a16:rowId xmlns:a16="http://schemas.microsoft.com/office/drawing/2014/main" val="2541945899"/>
                  </a:ext>
                </a:extLst>
              </a:tr>
              <a:tr h="370840">
                <a:tc>
                  <a:txBody>
                    <a:bodyPr/>
                    <a:lstStyle/>
                    <a:p>
                      <a:pPr algn="ctr"/>
                      <a:r>
                        <a:rPr lang="en-US" dirty="0"/>
                        <a:t>1</a:t>
                      </a:r>
                    </a:p>
                  </a:txBody>
                  <a:tcPr/>
                </a:tc>
                <a:tc>
                  <a:txBody>
                    <a:bodyPr/>
                    <a:lstStyle/>
                    <a:p>
                      <a:pPr algn="ctr"/>
                      <a:r>
                        <a:rPr lang="en-US" dirty="0"/>
                        <a:t>5</a:t>
                      </a:r>
                    </a:p>
                  </a:txBody>
                  <a:tcPr/>
                </a:tc>
                <a:tc>
                  <a:txBody>
                    <a:bodyPr/>
                    <a:lstStyle/>
                    <a:p>
                      <a:pPr algn="ctr"/>
                      <a:r>
                        <a:rPr lang="en-US" dirty="0"/>
                        <a:t>8</a:t>
                      </a:r>
                    </a:p>
                  </a:txBody>
                  <a:tcPr/>
                </a:tc>
                <a:tc>
                  <a:txBody>
                    <a:bodyPr/>
                    <a:lstStyle/>
                    <a:p>
                      <a:pPr algn="ctr"/>
                      <a:r>
                        <a:rPr lang="en-US" dirty="0"/>
                        <a:t>9</a:t>
                      </a:r>
                    </a:p>
                  </a:txBody>
                  <a:tcPr/>
                </a:tc>
                <a:tc>
                  <a:txBody>
                    <a:bodyPr/>
                    <a:lstStyle/>
                    <a:p>
                      <a:pPr algn="ctr"/>
                      <a:r>
                        <a:rPr lang="en-US" dirty="0"/>
                        <a:t>3</a:t>
                      </a:r>
                    </a:p>
                  </a:txBody>
                  <a:tcPr/>
                </a:tc>
                <a:tc>
                  <a:txBody>
                    <a:bodyPr/>
                    <a:lstStyle/>
                    <a:p>
                      <a:pPr algn="ctr"/>
                      <a:r>
                        <a:rPr lang="en-US" dirty="0"/>
                        <a:t>1</a:t>
                      </a:r>
                    </a:p>
                  </a:txBody>
                  <a:tcPr/>
                </a:tc>
                <a:extLst>
                  <a:ext uri="{0D108BD9-81ED-4DB2-BD59-A6C34878D82A}">
                    <a16:rowId xmlns:a16="http://schemas.microsoft.com/office/drawing/2014/main" val="2908703843"/>
                  </a:ext>
                </a:extLst>
              </a:tr>
              <a:tr h="370840">
                <a:tc>
                  <a:txBody>
                    <a:bodyPr/>
                    <a:lstStyle/>
                    <a:p>
                      <a:pPr algn="ctr"/>
                      <a:r>
                        <a:rPr lang="en-US" dirty="0"/>
                        <a:t>2</a:t>
                      </a:r>
                    </a:p>
                  </a:txBody>
                  <a:tcPr/>
                </a:tc>
                <a:tc>
                  <a:txBody>
                    <a:bodyPr/>
                    <a:lstStyle/>
                    <a:p>
                      <a:pPr algn="ctr"/>
                      <a:r>
                        <a:rPr lang="en-US" dirty="0"/>
                        <a:t>7</a:t>
                      </a:r>
                    </a:p>
                  </a:txBody>
                  <a:tcPr/>
                </a:tc>
                <a:tc>
                  <a:txBody>
                    <a:bodyPr/>
                    <a:lstStyle/>
                    <a:p>
                      <a:pPr algn="ctr"/>
                      <a:r>
                        <a:rPr lang="en-US" dirty="0"/>
                        <a:t>2</a:t>
                      </a:r>
                    </a:p>
                  </a:txBody>
                  <a:tcPr/>
                </a:tc>
                <a:tc>
                  <a:txBody>
                    <a:bodyPr/>
                    <a:lstStyle/>
                    <a:p>
                      <a:pPr algn="ctr"/>
                      <a:r>
                        <a:rPr lang="en-US" dirty="0"/>
                        <a:t>5</a:t>
                      </a:r>
                    </a:p>
                  </a:txBody>
                  <a:tcPr/>
                </a:tc>
                <a:tc>
                  <a:txBody>
                    <a:bodyPr/>
                    <a:lstStyle/>
                    <a:p>
                      <a:pPr algn="ctr"/>
                      <a:r>
                        <a:rPr lang="en-US" dirty="0"/>
                        <a:t>1</a:t>
                      </a:r>
                    </a:p>
                  </a:txBody>
                  <a:tcPr/>
                </a:tc>
                <a:tc>
                  <a:txBody>
                    <a:bodyPr/>
                    <a:lstStyle/>
                    <a:p>
                      <a:pPr algn="ctr"/>
                      <a:r>
                        <a:rPr lang="en-US" dirty="0"/>
                        <a:t>3</a:t>
                      </a:r>
                    </a:p>
                  </a:txBody>
                  <a:tcPr/>
                </a:tc>
                <a:extLst>
                  <a:ext uri="{0D108BD9-81ED-4DB2-BD59-A6C34878D82A}">
                    <a16:rowId xmlns:a16="http://schemas.microsoft.com/office/drawing/2014/main" val="1482172483"/>
                  </a:ext>
                </a:extLst>
              </a:tr>
              <a:tr h="370840">
                <a:tc>
                  <a:txBody>
                    <a:bodyPr/>
                    <a:lstStyle/>
                    <a:p>
                      <a:pPr algn="ctr"/>
                      <a:r>
                        <a:rPr lang="en-US" dirty="0"/>
                        <a:t>0</a:t>
                      </a:r>
                    </a:p>
                  </a:txBody>
                  <a:tcPr/>
                </a:tc>
                <a:tc>
                  <a:txBody>
                    <a:bodyPr/>
                    <a:lstStyle/>
                    <a:p>
                      <a:pPr algn="ctr"/>
                      <a:r>
                        <a:rPr lang="en-US" dirty="0"/>
                        <a:t>1</a:t>
                      </a:r>
                    </a:p>
                  </a:txBody>
                  <a:tcPr/>
                </a:tc>
                <a:tc>
                  <a:txBody>
                    <a:bodyPr/>
                    <a:lstStyle/>
                    <a:p>
                      <a:pPr algn="ctr"/>
                      <a:r>
                        <a:rPr lang="en-US" dirty="0"/>
                        <a:t>3</a:t>
                      </a:r>
                    </a:p>
                  </a:txBody>
                  <a:tcPr/>
                </a:tc>
                <a:tc>
                  <a:txBody>
                    <a:bodyPr/>
                    <a:lstStyle/>
                    <a:p>
                      <a:pPr algn="ctr"/>
                      <a:r>
                        <a:rPr lang="en-US" dirty="0"/>
                        <a:t>1</a:t>
                      </a:r>
                    </a:p>
                  </a:txBody>
                  <a:tcPr/>
                </a:tc>
                <a:tc>
                  <a:txBody>
                    <a:bodyPr/>
                    <a:lstStyle/>
                    <a:p>
                      <a:pPr algn="ctr"/>
                      <a:r>
                        <a:rPr lang="en-US" dirty="0"/>
                        <a:t>7</a:t>
                      </a:r>
                    </a:p>
                  </a:txBody>
                  <a:tcPr/>
                </a:tc>
                <a:tc>
                  <a:txBody>
                    <a:bodyPr/>
                    <a:lstStyle/>
                    <a:p>
                      <a:pPr algn="ctr"/>
                      <a:r>
                        <a:rPr lang="en-US" dirty="0"/>
                        <a:t>8</a:t>
                      </a:r>
                    </a:p>
                  </a:txBody>
                  <a:tcPr/>
                </a:tc>
                <a:extLst>
                  <a:ext uri="{0D108BD9-81ED-4DB2-BD59-A6C34878D82A}">
                    <a16:rowId xmlns:a16="http://schemas.microsoft.com/office/drawing/2014/main" val="2425118578"/>
                  </a:ext>
                </a:extLst>
              </a:tr>
              <a:tr h="370840">
                <a:tc>
                  <a:txBody>
                    <a:bodyPr/>
                    <a:lstStyle/>
                    <a:p>
                      <a:pPr algn="ctr"/>
                      <a:r>
                        <a:rPr lang="en-US" dirty="0"/>
                        <a:t>4</a:t>
                      </a:r>
                    </a:p>
                  </a:txBody>
                  <a:tcPr/>
                </a:tc>
                <a:tc>
                  <a:txBody>
                    <a:bodyPr/>
                    <a:lstStyle/>
                    <a:p>
                      <a:pPr algn="ctr"/>
                      <a:r>
                        <a:rPr lang="en-US" dirty="0"/>
                        <a:t>2</a:t>
                      </a:r>
                    </a:p>
                  </a:txBody>
                  <a:tcPr/>
                </a:tc>
                <a:tc>
                  <a:txBody>
                    <a:bodyPr/>
                    <a:lstStyle/>
                    <a:p>
                      <a:pPr algn="ctr"/>
                      <a:r>
                        <a:rPr lang="en-US" dirty="0"/>
                        <a:t>1</a:t>
                      </a:r>
                    </a:p>
                  </a:txBody>
                  <a:tcPr/>
                </a:tc>
                <a:tc>
                  <a:txBody>
                    <a:bodyPr/>
                    <a:lstStyle/>
                    <a:p>
                      <a:pPr algn="ctr"/>
                      <a:r>
                        <a:rPr lang="en-US" dirty="0"/>
                        <a:t>6</a:t>
                      </a:r>
                    </a:p>
                  </a:txBody>
                  <a:tcPr/>
                </a:tc>
                <a:tc>
                  <a:txBody>
                    <a:bodyPr/>
                    <a:lstStyle/>
                    <a:p>
                      <a:pPr algn="ctr"/>
                      <a:r>
                        <a:rPr lang="en-US" dirty="0"/>
                        <a:t>2</a:t>
                      </a:r>
                    </a:p>
                  </a:txBody>
                  <a:tcPr/>
                </a:tc>
                <a:tc>
                  <a:txBody>
                    <a:bodyPr/>
                    <a:lstStyle/>
                    <a:p>
                      <a:pPr algn="ctr"/>
                      <a:r>
                        <a:rPr lang="en-US" dirty="0"/>
                        <a:t>8</a:t>
                      </a:r>
                    </a:p>
                  </a:txBody>
                  <a:tcPr/>
                </a:tc>
                <a:extLst>
                  <a:ext uri="{0D108BD9-81ED-4DB2-BD59-A6C34878D82A}">
                    <a16:rowId xmlns:a16="http://schemas.microsoft.com/office/drawing/2014/main" val="2995466844"/>
                  </a:ext>
                </a:extLst>
              </a:tr>
              <a:tr h="370840">
                <a:tc>
                  <a:txBody>
                    <a:bodyPr/>
                    <a:lstStyle/>
                    <a:p>
                      <a:pPr algn="ctr"/>
                      <a:r>
                        <a:rPr lang="en-US" dirty="0"/>
                        <a:t>2</a:t>
                      </a:r>
                    </a:p>
                  </a:txBody>
                  <a:tcPr/>
                </a:tc>
                <a:tc>
                  <a:txBody>
                    <a:bodyPr/>
                    <a:lstStyle/>
                    <a:p>
                      <a:pPr algn="ctr"/>
                      <a:r>
                        <a:rPr lang="en-US" dirty="0"/>
                        <a:t>4</a:t>
                      </a:r>
                    </a:p>
                  </a:txBody>
                  <a:tcPr/>
                </a:tc>
                <a:tc>
                  <a:txBody>
                    <a:bodyPr/>
                    <a:lstStyle/>
                    <a:p>
                      <a:pPr algn="ctr"/>
                      <a:r>
                        <a:rPr lang="en-US" dirty="0"/>
                        <a:t>5</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9</a:t>
                      </a:r>
                    </a:p>
                  </a:txBody>
                  <a:tcPr/>
                </a:tc>
                <a:extLst>
                  <a:ext uri="{0D108BD9-81ED-4DB2-BD59-A6C34878D82A}">
                    <a16:rowId xmlns:a16="http://schemas.microsoft.com/office/drawing/2014/main" val="3919871379"/>
                  </a:ext>
                </a:extLst>
              </a:tr>
            </a:tbl>
          </a:graphicData>
        </a:graphic>
      </p:graphicFrame>
      <p:sp>
        <p:nvSpPr>
          <p:cNvPr id="8" name="TextBox 7">
            <a:extLst>
              <a:ext uri="{FF2B5EF4-FFF2-40B4-BE49-F238E27FC236}">
                <a16:creationId xmlns:a16="http://schemas.microsoft.com/office/drawing/2014/main" id="{84C2D5BB-D4FE-4659-9192-B8374EE3C1FF}"/>
              </a:ext>
            </a:extLst>
          </p:cNvPr>
          <p:cNvSpPr txBox="1"/>
          <p:nvPr/>
        </p:nvSpPr>
        <p:spPr>
          <a:xfrm>
            <a:off x="4458916" y="3471521"/>
            <a:ext cx="647272" cy="830997"/>
          </a:xfrm>
          <a:prstGeom prst="rect">
            <a:avLst/>
          </a:prstGeom>
          <a:noFill/>
        </p:spPr>
        <p:txBody>
          <a:bodyPr wrap="square" rtlCol="0">
            <a:spAutoFit/>
          </a:bodyPr>
          <a:lstStyle/>
          <a:p>
            <a:pPr algn="ctr"/>
            <a:r>
              <a:rPr lang="en-US" sz="4800" dirty="0"/>
              <a:t>*</a:t>
            </a:r>
          </a:p>
        </p:txBody>
      </p:sp>
      <p:graphicFrame>
        <p:nvGraphicFramePr>
          <p:cNvPr id="11" name="Table 11">
            <a:extLst>
              <a:ext uri="{FF2B5EF4-FFF2-40B4-BE49-F238E27FC236}">
                <a16:creationId xmlns:a16="http://schemas.microsoft.com/office/drawing/2014/main" id="{4F17A1F7-5250-4AD4-B0D5-2CA5D32B02BD}"/>
              </a:ext>
            </a:extLst>
          </p:cNvPr>
          <p:cNvGraphicFramePr>
            <a:graphicFrameLocks noGrp="1"/>
          </p:cNvGraphicFramePr>
          <p:nvPr/>
        </p:nvGraphicFramePr>
        <p:xfrm>
          <a:off x="5619825" y="3330759"/>
          <a:ext cx="1684947" cy="1112520"/>
        </p:xfrm>
        <a:graphic>
          <a:graphicData uri="http://schemas.openxmlformats.org/drawingml/2006/table">
            <a:tbl>
              <a:tblPr firstRow="1" bandRow="1">
                <a:tableStyleId>{5940675A-B579-460E-94D1-54222C63F5DA}</a:tableStyleId>
              </a:tblPr>
              <a:tblGrid>
                <a:gridCol w="561649">
                  <a:extLst>
                    <a:ext uri="{9D8B030D-6E8A-4147-A177-3AD203B41FA5}">
                      <a16:colId xmlns:a16="http://schemas.microsoft.com/office/drawing/2014/main" val="460938455"/>
                    </a:ext>
                  </a:extLst>
                </a:gridCol>
                <a:gridCol w="561649">
                  <a:extLst>
                    <a:ext uri="{9D8B030D-6E8A-4147-A177-3AD203B41FA5}">
                      <a16:colId xmlns:a16="http://schemas.microsoft.com/office/drawing/2014/main" val="1740501291"/>
                    </a:ext>
                  </a:extLst>
                </a:gridCol>
                <a:gridCol w="561649">
                  <a:extLst>
                    <a:ext uri="{9D8B030D-6E8A-4147-A177-3AD203B41FA5}">
                      <a16:colId xmlns:a16="http://schemas.microsoft.com/office/drawing/2014/main" val="395325658"/>
                    </a:ext>
                  </a:extLst>
                </a:gridCol>
              </a:tblGrid>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264379134"/>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3925585704"/>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4063142993"/>
                  </a:ext>
                </a:extLst>
              </a:tr>
            </a:tbl>
          </a:graphicData>
        </a:graphic>
      </p:graphicFrame>
      <p:sp>
        <p:nvSpPr>
          <p:cNvPr id="12" name="TextBox 11">
            <a:extLst>
              <a:ext uri="{FF2B5EF4-FFF2-40B4-BE49-F238E27FC236}">
                <a16:creationId xmlns:a16="http://schemas.microsoft.com/office/drawing/2014/main" id="{2971E976-27E3-4553-B662-D6A0CF0B047C}"/>
              </a:ext>
            </a:extLst>
          </p:cNvPr>
          <p:cNvSpPr txBox="1"/>
          <p:nvPr/>
        </p:nvSpPr>
        <p:spPr>
          <a:xfrm>
            <a:off x="7818409" y="3325974"/>
            <a:ext cx="647272" cy="830997"/>
          </a:xfrm>
          <a:prstGeom prst="rect">
            <a:avLst/>
          </a:prstGeom>
          <a:noFill/>
        </p:spPr>
        <p:txBody>
          <a:bodyPr wrap="square" rtlCol="0">
            <a:spAutoFit/>
          </a:bodyPr>
          <a:lstStyle/>
          <a:p>
            <a:pPr algn="ctr"/>
            <a:r>
              <a:rPr lang="en-US" sz="4800" dirty="0"/>
              <a:t>=</a:t>
            </a:r>
          </a:p>
        </p:txBody>
      </p:sp>
      <p:graphicFrame>
        <p:nvGraphicFramePr>
          <p:cNvPr id="14" name="Table 14">
            <a:extLst>
              <a:ext uri="{FF2B5EF4-FFF2-40B4-BE49-F238E27FC236}">
                <a16:creationId xmlns:a16="http://schemas.microsoft.com/office/drawing/2014/main" id="{775F188D-BA75-4119-A0CC-803C93F6E92C}"/>
              </a:ext>
            </a:extLst>
          </p:cNvPr>
          <p:cNvGraphicFramePr>
            <a:graphicFrameLocks noGrp="1"/>
          </p:cNvGraphicFramePr>
          <p:nvPr/>
        </p:nvGraphicFramePr>
        <p:xfrm>
          <a:off x="8979318" y="3042445"/>
          <a:ext cx="2224704" cy="1483360"/>
        </p:xfrm>
        <a:graphic>
          <a:graphicData uri="http://schemas.openxmlformats.org/drawingml/2006/table">
            <a:tbl>
              <a:tblPr firstRow="1" bandRow="1">
                <a:tableStyleId>{5940675A-B579-460E-94D1-54222C63F5DA}</a:tableStyleId>
              </a:tblPr>
              <a:tblGrid>
                <a:gridCol w="556176">
                  <a:extLst>
                    <a:ext uri="{9D8B030D-6E8A-4147-A177-3AD203B41FA5}">
                      <a16:colId xmlns:a16="http://schemas.microsoft.com/office/drawing/2014/main" val="1320810228"/>
                    </a:ext>
                  </a:extLst>
                </a:gridCol>
                <a:gridCol w="556176">
                  <a:extLst>
                    <a:ext uri="{9D8B030D-6E8A-4147-A177-3AD203B41FA5}">
                      <a16:colId xmlns:a16="http://schemas.microsoft.com/office/drawing/2014/main" val="2320887313"/>
                    </a:ext>
                  </a:extLst>
                </a:gridCol>
                <a:gridCol w="556176">
                  <a:extLst>
                    <a:ext uri="{9D8B030D-6E8A-4147-A177-3AD203B41FA5}">
                      <a16:colId xmlns:a16="http://schemas.microsoft.com/office/drawing/2014/main" val="1334379665"/>
                    </a:ext>
                  </a:extLst>
                </a:gridCol>
                <a:gridCol w="556176">
                  <a:extLst>
                    <a:ext uri="{9D8B030D-6E8A-4147-A177-3AD203B41FA5}">
                      <a16:colId xmlns:a16="http://schemas.microsoft.com/office/drawing/2014/main" val="1857187748"/>
                    </a:ext>
                  </a:extLst>
                </a:gridCol>
              </a:tblGrid>
              <a:tr h="370840">
                <a:tc>
                  <a:txBody>
                    <a:bodyPr/>
                    <a:lstStyle/>
                    <a:p>
                      <a:pPr algn="ctr"/>
                      <a:r>
                        <a:rPr lang="en-US" dirty="0">
                          <a:solidFill>
                            <a:srgbClr val="FF0000"/>
                          </a:solidFill>
                        </a:rPr>
                        <a:t>-5</a:t>
                      </a:r>
                    </a:p>
                  </a:txBody>
                  <a:tcPr/>
                </a:tc>
                <a:tc>
                  <a:txBody>
                    <a:bodyPr/>
                    <a:lstStyle/>
                    <a:p>
                      <a:pPr algn="ctr"/>
                      <a:r>
                        <a:rPr lang="en-US" dirty="0">
                          <a:solidFill>
                            <a:srgbClr val="FF0000"/>
                          </a:solidFill>
                        </a:rPr>
                        <a:t>-4</a:t>
                      </a:r>
                    </a:p>
                  </a:txBody>
                  <a:tcPr/>
                </a:tc>
                <a:tc>
                  <a:txBody>
                    <a:bodyPr/>
                    <a:lstStyle/>
                    <a:p>
                      <a:pPr algn="ctr"/>
                      <a:r>
                        <a:rPr lang="en-US" dirty="0">
                          <a:solidFill>
                            <a:srgbClr val="FF0000"/>
                          </a:solidFill>
                        </a:rPr>
                        <a:t>0</a:t>
                      </a:r>
                    </a:p>
                  </a:txBody>
                  <a:tcPr/>
                </a:tc>
                <a:tc>
                  <a:txBody>
                    <a:bodyPr/>
                    <a:lstStyle/>
                    <a:p>
                      <a:pPr algn="ctr"/>
                      <a:r>
                        <a:rPr lang="en-US" dirty="0">
                          <a:solidFill>
                            <a:srgbClr val="FF0000"/>
                          </a:solidFill>
                        </a:rPr>
                        <a:t>8</a:t>
                      </a:r>
                    </a:p>
                  </a:txBody>
                  <a:tcPr/>
                </a:tc>
                <a:extLst>
                  <a:ext uri="{0D108BD9-81ED-4DB2-BD59-A6C34878D82A}">
                    <a16:rowId xmlns:a16="http://schemas.microsoft.com/office/drawing/2014/main" val="3322698299"/>
                  </a:ext>
                </a:extLst>
              </a:tr>
              <a:tr h="370840">
                <a:tc>
                  <a:txBody>
                    <a:bodyPr/>
                    <a:lstStyle/>
                    <a:p>
                      <a:pPr algn="ctr"/>
                      <a:r>
                        <a:rPr lang="en-US" dirty="0">
                          <a:solidFill>
                            <a:srgbClr val="FF0000"/>
                          </a:solidFill>
                        </a:rPr>
                        <a:t>-10</a:t>
                      </a:r>
                    </a:p>
                  </a:txBody>
                  <a:tcPr/>
                </a:tc>
                <a:tc>
                  <a:txBody>
                    <a:bodyPr/>
                    <a:lstStyle/>
                    <a:p>
                      <a:pPr algn="ctr"/>
                      <a:r>
                        <a:rPr lang="en-US" dirty="0">
                          <a:solidFill>
                            <a:srgbClr val="FF0000"/>
                          </a:solidFill>
                        </a:rPr>
                        <a:t>-2</a:t>
                      </a:r>
                    </a:p>
                  </a:txBody>
                  <a:tcPr/>
                </a:tc>
                <a:tc>
                  <a:txBody>
                    <a:bodyPr/>
                    <a:lstStyle/>
                    <a:p>
                      <a:pPr algn="ctr"/>
                      <a:endParaRPr lang="en-US" dirty="0">
                        <a:solidFill>
                          <a:srgbClr val="FF0000"/>
                        </a:solidFill>
                      </a:endParaRPr>
                    </a:p>
                  </a:txBody>
                  <a:tcPr/>
                </a:tc>
                <a:tc>
                  <a:txBody>
                    <a:bodyPr/>
                    <a:lstStyle/>
                    <a:p>
                      <a:pPr algn="ctr"/>
                      <a:endParaRPr lang="en-US" dirty="0">
                        <a:solidFill>
                          <a:srgbClr val="FF0000"/>
                        </a:solidFill>
                      </a:endParaRPr>
                    </a:p>
                  </a:txBody>
                  <a:tcPr/>
                </a:tc>
                <a:extLst>
                  <a:ext uri="{0D108BD9-81ED-4DB2-BD59-A6C34878D82A}">
                    <a16:rowId xmlns:a16="http://schemas.microsoft.com/office/drawing/2014/main" val="1385152394"/>
                  </a:ext>
                </a:extLst>
              </a:tr>
              <a:tr h="370840">
                <a:tc>
                  <a:txBody>
                    <a:bodyPr/>
                    <a:lstStyle/>
                    <a:p>
                      <a:pPr algn="ctr"/>
                      <a:endParaRPr lang="en-US" dirty="0">
                        <a:solidFill>
                          <a:srgbClr val="FF0000"/>
                        </a:solidFill>
                      </a:endParaRPr>
                    </a:p>
                  </a:txBody>
                  <a:tcPr/>
                </a:tc>
                <a:tc>
                  <a:txBody>
                    <a:bodyPr/>
                    <a:lstStyle/>
                    <a:p>
                      <a:pPr algn="ctr"/>
                      <a:endParaRPr lang="en-US" dirty="0">
                        <a:solidFill>
                          <a:srgbClr val="FF0000"/>
                        </a:solidFill>
                      </a:endParaRPr>
                    </a:p>
                  </a:txBody>
                  <a:tcPr/>
                </a:tc>
                <a:tc>
                  <a:txBody>
                    <a:bodyPr/>
                    <a:lstStyle/>
                    <a:p>
                      <a:pPr algn="ctr"/>
                      <a:endParaRPr lang="en-US" dirty="0">
                        <a:solidFill>
                          <a:srgbClr val="FF0000"/>
                        </a:solidFill>
                      </a:endParaRPr>
                    </a:p>
                  </a:txBody>
                  <a:tcPr/>
                </a:tc>
                <a:tc>
                  <a:txBody>
                    <a:bodyPr/>
                    <a:lstStyle/>
                    <a:p>
                      <a:pPr algn="ctr"/>
                      <a:endParaRPr lang="en-US" dirty="0">
                        <a:solidFill>
                          <a:srgbClr val="FF0000"/>
                        </a:solidFill>
                      </a:endParaRPr>
                    </a:p>
                  </a:txBody>
                  <a:tcPr/>
                </a:tc>
                <a:extLst>
                  <a:ext uri="{0D108BD9-81ED-4DB2-BD59-A6C34878D82A}">
                    <a16:rowId xmlns:a16="http://schemas.microsoft.com/office/drawing/2014/main" val="4181385061"/>
                  </a:ext>
                </a:extLst>
              </a:tr>
              <a:tr h="370840">
                <a:tc>
                  <a:txBody>
                    <a:bodyPr/>
                    <a:lstStyle/>
                    <a:p>
                      <a:pPr algn="ctr"/>
                      <a:endParaRPr lang="en-US" dirty="0">
                        <a:solidFill>
                          <a:srgbClr val="FF0000"/>
                        </a:solidFill>
                      </a:endParaRPr>
                    </a:p>
                  </a:txBody>
                  <a:tcPr/>
                </a:tc>
                <a:tc>
                  <a:txBody>
                    <a:bodyPr/>
                    <a:lstStyle/>
                    <a:p>
                      <a:pPr algn="ctr"/>
                      <a:endParaRPr lang="en-US" dirty="0">
                        <a:solidFill>
                          <a:srgbClr val="FF0000"/>
                        </a:solidFill>
                      </a:endParaRPr>
                    </a:p>
                  </a:txBody>
                  <a:tcPr/>
                </a:tc>
                <a:tc>
                  <a:txBody>
                    <a:bodyPr/>
                    <a:lstStyle/>
                    <a:p>
                      <a:pPr algn="ctr"/>
                      <a:endParaRPr lang="en-US" dirty="0">
                        <a:solidFill>
                          <a:srgbClr val="FF0000"/>
                        </a:solidFill>
                      </a:endParaRPr>
                    </a:p>
                  </a:txBody>
                  <a:tcPr/>
                </a:tc>
                <a:tc>
                  <a:txBody>
                    <a:bodyPr/>
                    <a:lstStyle/>
                    <a:p>
                      <a:pPr algn="ctr"/>
                      <a:endParaRPr lang="en-US" dirty="0">
                        <a:solidFill>
                          <a:srgbClr val="FF0000"/>
                        </a:solidFill>
                      </a:endParaRPr>
                    </a:p>
                  </a:txBody>
                  <a:tcPr/>
                </a:tc>
                <a:extLst>
                  <a:ext uri="{0D108BD9-81ED-4DB2-BD59-A6C34878D82A}">
                    <a16:rowId xmlns:a16="http://schemas.microsoft.com/office/drawing/2014/main" val="2769920853"/>
                  </a:ext>
                </a:extLst>
              </a:tr>
            </a:tbl>
          </a:graphicData>
        </a:graphic>
      </p:graphicFrame>
      <p:sp>
        <p:nvSpPr>
          <p:cNvPr id="4" name="Rectangle 3">
            <a:extLst>
              <a:ext uri="{FF2B5EF4-FFF2-40B4-BE49-F238E27FC236}">
                <a16:creationId xmlns:a16="http://schemas.microsoft.com/office/drawing/2014/main" id="{33EC1915-53C1-4333-B9E1-61C30E2D9789}"/>
              </a:ext>
            </a:extLst>
          </p:cNvPr>
          <p:cNvSpPr/>
          <p:nvPr/>
        </p:nvSpPr>
        <p:spPr>
          <a:xfrm>
            <a:off x="1157261" y="3131780"/>
            <a:ext cx="1672407" cy="1121861"/>
          </a:xfrm>
          <a:prstGeom prst="rect">
            <a:avLst/>
          </a:prstGeom>
          <a:solidFill>
            <a:srgbClr val="FF0000">
              <a:alpha val="3500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Connector: Elbow 5">
            <a:extLst>
              <a:ext uri="{FF2B5EF4-FFF2-40B4-BE49-F238E27FC236}">
                <a16:creationId xmlns:a16="http://schemas.microsoft.com/office/drawing/2014/main" id="{99A1BCBB-DCAC-4BF5-853F-CBBAEF30F806}"/>
              </a:ext>
            </a:extLst>
          </p:cNvPr>
          <p:cNvCxnSpPr>
            <a:cxnSpLocks/>
            <a:stCxn id="11" idx="1"/>
            <a:endCxn id="4" idx="0"/>
          </p:cNvCxnSpPr>
          <p:nvPr/>
        </p:nvCxnSpPr>
        <p:spPr>
          <a:xfrm rot="10800000">
            <a:off x="1993465" y="3131781"/>
            <a:ext cx="3626360" cy="755239"/>
          </a:xfrm>
          <a:prstGeom prst="bentConnector4">
            <a:avLst>
              <a:gd name="adj1" fmla="val 15521"/>
              <a:gd name="adj2" fmla="val 175162"/>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BC7667A-7DB3-4542-BA7B-255DF533CAA4}"/>
              </a:ext>
            </a:extLst>
          </p:cNvPr>
          <p:cNvSpPr txBox="1"/>
          <p:nvPr/>
        </p:nvSpPr>
        <p:spPr>
          <a:xfrm>
            <a:off x="1600200" y="5448300"/>
            <a:ext cx="9585695" cy="523220"/>
          </a:xfrm>
          <a:prstGeom prst="rect">
            <a:avLst/>
          </a:prstGeom>
          <a:solidFill>
            <a:schemeClr val="bg1"/>
          </a:solidFill>
        </p:spPr>
        <p:txBody>
          <a:bodyPr wrap="square" rtlCol="0">
            <a:spAutoFit/>
          </a:bodyPr>
          <a:lstStyle/>
          <a:p>
            <a:pPr algn="ctr"/>
            <a:r>
              <a:rPr lang="en-US" sz="2800" dirty="0">
                <a:solidFill>
                  <a:srgbClr val="FF0000"/>
                </a:solidFill>
              </a:rPr>
              <a:t>5*1 + 7*1 + 1*1 + 8*0 + 2*0 + 3*0 + 9*(-1) + 5*(-1) + 1*(-1)</a:t>
            </a:r>
          </a:p>
        </p:txBody>
      </p:sp>
      <p:sp>
        <p:nvSpPr>
          <p:cNvPr id="9" name="TextBox 8">
            <a:extLst>
              <a:ext uri="{FF2B5EF4-FFF2-40B4-BE49-F238E27FC236}">
                <a16:creationId xmlns:a16="http://schemas.microsoft.com/office/drawing/2014/main" id="{D38582CD-FE3E-47A0-90C2-70BB2F09DC68}"/>
              </a:ext>
            </a:extLst>
          </p:cNvPr>
          <p:cNvSpPr txBox="1"/>
          <p:nvPr/>
        </p:nvSpPr>
        <p:spPr>
          <a:xfrm>
            <a:off x="2003458" y="5013790"/>
            <a:ext cx="575353" cy="369332"/>
          </a:xfrm>
          <a:prstGeom prst="rect">
            <a:avLst/>
          </a:prstGeom>
          <a:noFill/>
        </p:spPr>
        <p:txBody>
          <a:bodyPr wrap="square" rtlCol="0">
            <a:spAutoFit/>
          </a:bodyPr>
          <a:lstStyle/>
          <a:p>
            <a:pPr algn="ctr"/>
            <a:r>
              <a:rPr lang="en-US" b="1" dirty="0"/>
              <a:t>M</a:t>
            </a:r>
          </a:p>
        </p:txBody>
      </p:sp>
      <p:sp>
        <p:nvSpPr>
          <p:cNvPr id="10" name="TextBox 9">
            <a:extLst>
              <a:ext uri="{FF2B5EF4-FFF2-40B4-BE49-F238E27FC236}">
                <a16:creationId xmlns:a16="http://schemas.microsoft.com/office/drawing/2014/main" id="{9B21F650-2C23-4DE1-8F28-4CFBF2ABDAA0}"/>
              </a:ext>
            </a:extLst>
          </p:cNvPr>
          <p:cNvSpPr txBox="1"/>
          <p:nvPr/>
        </p:nvSpPr>
        <p:spPr>
          <a:xfrm>
            <a:off x="6183338" y="4447001"/>
            <a:ext cx="575353" cy="369332"/>
          </a:xfrm>
          <a:prstGeom prst="rect">
            <a:avLst/>
          </a:prstGeom>
          <a:noFill/>
        </p:spPr>
        <p:txBody>
          <a:bodyPr wrap="square" rtlCol="0">
            <a:spAutoFit/>
          </a:bodyPr>
          <a:lstStyle/>
          <a:p>
            <a:pPr algn="ctr"/>
            <a:r>
              <a:rPr lang="en-US" b="1" dirty="0"/>
              <a:t>F</a:t>
            </a:r>
          </a:p>
        </p:txBody>
      </p:sp>
      <p:sp>
        <p:nvSpPr>
          <p:cNvPr id="19" name="TextBox 18">
            <a:extLst>
              <a:ext uri="{FF2B5EF4-FFF2-40B4-BE49-F238E27FC236}">
                <a16:creationId xmlns:a16="http://schemas.microsoft.com/office/drawing/2014/main" id="{B5FB762A-8655-484D-9F4B-F00173F181A2}"/>
              </a:ext>
            </a:extLst>
          </p:cNvPr>
          <p:cNvSpPr txBox="1"/>
          <p:nvPr/>
        </p:nvSpPr>
        <p:spPr>
          <a:xfrm>
            <a:off x="9798130" y="4527483"/>
            <a:ext cx="575353" cy="369332"/>
          </a:xfrm>
          <a:prstGeom prst="rect">
            <a:avLst/>
          </a:prstGeom>
          <a:noFill/>
        </p:spPr>
        <p:txBody>
          <a:bodyPr wrap="square" rtlCol="0">
            <a:spAutoFit/>
          </a:bodyPr>
          <a:lstStyle/>
          <a:p>
            <a:pPr algn="ctr"/>
            <a:r>
              <a:rPr lang="en-US" b="1" dirty="0"/>
              <a:t>CM</a:t>
            </a:r>
          </a:p>
        </p:txBody>
      </p:sp>
    </p:spTree>
    <p:extLst>
      <p:ext uri="{BB962C8B-B14F-4D97-AF65-F5344CB8AC3E}">
        <p14:creationId xmlns:p14="http://schemas.microsoft.com/office/powerpoint/2010/main" val="1100557354"/>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lstStyle/>
          <a:p>
            <a:r>
              <a:rPr lang="en-US" dirty="0"/>
              <a:t>The Convolution operation</a:t>
            </a:r>
            <a:r>
              <a:rPr lang="en-US" baseline="30000" dirty="0"/>
              <a:t>1</a:t>
            </a:r>
          </a:p>
        </p:txBody>
      </p:sp>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437272" y="1568774"/>
            <a:ext cx="10761324" cy="4503256"/>
          </a:xfrm>
        </p:spPr>
        <p:txBody>
          <a:bodyPr>
            <a:normAutofit/>
          </a:bodyPr>
          <a:lstStyle/>
          <a:p>
            <a:pPr marL="0" indent="0" algn="ctr">
              <a:buNone/>
            </a:pPr>
            <a:r>
              <a:rPr lang="en-US" sz="2400" b="0" i="0" u="none" strike="noStrike" baseline="0" dirty="0">
                <a:latin typeface="Calibri (Body)"/>
              </a:rPr>
              <a:t>Assume a 6x6 matrix </a:t>
            </a:r>
            <a:r>
              <a:rPr lang="en-US" sz="2400" b="1" i="0" u="none" strike="noStrike" baseline="0" dirty="0">
                <a:latin typeface="Calibri (Body)"/>
              </a:rPr>
              <a:t>M </a:t>
            </a:r>
            <a:r>
              <a:rPr lang="en-US" sz="2400" b="0" i="0" u="none" strike="noStrike" baseline="0" dirty="0">
                <a:latin typeface="Calibri (Body)"/>
              </a:rPr>
              <a:t>as input. The 2D convolution of </a:t>
            </a:r>
            <a:r>
              <a:rPr lang="en-US" sz="2400" b="1" i="0" u="none" strike="noStrike" baseline="0" dirty="0">
                <a:latin typeface="Calibri (Body)"/>
              </a:rPr>
              <a:t>M</a:t>
            </a:r>
            <a:r>
              <a:rPr lang="en-US" sz="2400" b="0" i="0" u="none" strike="noStrike" baseline="0" dirty="0">
                <a:latin typeface="Calibri (Body)"/>
              </a:rPr>
              <a:t> with </a:t>
            </a:r>
            <a:r>
              <a:rPr lang="en-US" sz="2400" b="0" i="1" u="none" strike="noStrike" baseline="0" dirty="0">
                <a:latin typeface="Calibri (Body)"/>
              </a:rPr>
              <a:t>filter (or kernel)</a:t>
            </a:r>
            <a:r>
              <a:rPr lang="en-US" sz="2400" b="0" i="0" u="none" strike="noStrike" baseline="0" dirty="0">
                <a:latin typeface="Calibri (Body)"/>
              </a:rPr>
              <a:t> </a:t>
            </a:r>
            <a:r>
              <a:rPr lang="en-US" sz="2400" b="1" i="0" u="none" strike="noStrike" baseline="0" dirty="0">
                <a:latin typeface="Calibri (Body)"/>
              </a:rPr>
              <a:t>F</a:t>
            </a:r>
            <a:r>
              <a:rPr lang="en-US" sz="2400" b="0" i="0" u="none" strike="noStrike" baseline="0" dirty="0">
                <a:latin typeface="Calibri (Body)"/>
              </a:rPr>
              <a:t> and </a:t>
            </a:r>
            <a:r>
              <a:rPr lang="en-US" sz="2400" b="0" i="1" u="none" strike="noStrike" baseline="0" dirty="0">
                <a:latin typeface="Calibri (Body)"/>
              </a:rPr>
              <a:t>stride</a:t>
            </a:r>
            <a:r>
              <a:rPr lang="en-US" sz="2400" b="0" i="0" u="none" strike="noStrike" baseline="0" dirty="0">
                <a:latin typeface="Calibri (Body)"/>
              </a:rPr>
              <a:t> 1 is a 4x4 matrix </a:t>
            </a:r>
            <a:r>
              <a:rPr lang="en-US" sz="2400" b="1" i="0" u="none" strike="noStrike" baseline="0" dirty="0">
                <a:latin typeface="Calibri (Body)"/>
              </a:rPr>
              <a:t>CM</a:t>
            </a:r>
            <a:r>
              <a:rPr lang="en-US" sz="2400" b="0" i="0" u="none" strike="noStrike" baseline="0" dirty="0">
                <a:latin typeface="Calibri (Body)"/>
              </a:rPr>
              <a:t> (sometimes called </a:t>
            </a:r>
            <a:r>
              <a:rPr lang="en-US" sz="2400" b="0" i="1" u="none" strike="noStrike" baseline="0" dirty="0">
                <a:latin typeface="Calibri (Body)"/>
              </a:rPr>
              <a:t>feature map</a:t>
            </a:r>
            <a:r>
              <a:rPr lang="en-US" sz="2400" b="0" i="0" u="none" strike="noStrike" baseline="0" dirty="0">
                <a:latin typeface="Calibri (Body)"/>
              </a:rPr>
              <a:t>) computed as follows:</a:t>
            </a: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dirty="0">
              <a:solidFill>
                <a:srgbClr val="222222"/>
              </a:solidFill>
              <a:latin typeface="Calibri (Body)"/>
            </a:endParaRPr>
          </a:p>
          <a:p>
            <a:pPr marL="457200" lvl="1" indent="0" algn="ctr">
              <a:buNone/>
            </a:pPr>
            <a:endParaRPr lang="en-US" b="0" i="0" dirty="0">
              <a:solidFill>
                <a:srgbClr val="222222"/>
              </a:solidFill>
              <a:effectLst/>
              <a:latin typeface="Calibri (Body)"/>
            </a:endParaRPr>
          </a:p>
          <a:p>
            <a:pPr marL="457200" lvl="1" indent="0" algn="ctr">
              <a:buNone/>
            </a:pPr>
            <a:endParaRPr lang="en-US" b="0" i="0" dirty="0">
              <a:solidFill>
                <a:srgbClr val="222222"/>
              </a:solidFill>
              <a:effectLst/>
              <a:latin typeface="Calibri (Body)"/>
            </a:endParaRPr>
          </a:p>
          <a:p>
            <a:pPr marL="457200" lvl="1" indent="0" algn="ctr">
              <a:buNone/>
            </a:pPr>
            <a:endParaRPr lang="en-US" b="0" i="0" dirty="0">
              <a:solidFill>
                <a:srgbClr val="222222"/>
              </a:solidFill>
              <a:effectLst/>
              <a:latin typeface="Calibri (Body)"/>
            </a:endParaRPr>
          </a:p>
          <a:p>
            <a:pPr marL="457200" lvl="1" indent="0">
              <a:buNone/>
            </a:pPr>
            <a:endParaRPr lang="en-US" b="0" i="0" dirty="0">
              <a:solidFill>
                <a:srgbClr val="222222"/>
              </a:solidFill>
              <a:effectLst/>
              <a:latin typeface="Calibri (Body)"/>
            </a:endParaRPr>
          </a:p>
          <a:p>
            <a:endParaRPr lang="en-US" dirty="0"/>
          </a:p>
        </p:txBody>
      </p:sp>
      <p:graphicFrame>
        <p:nvGraphicFramePr>
          <p:cNvPr id="7" name="Table 7">
            <a:extLst>
              <a:ext uri="{FF2B5EF4-FFF2-40B4-BE49-F238E27FC236}">
                <a16:creationId xmlns:a16="http://schemas.microsoft.com/office/drawing/2014/main" id="{C96143EF-6F06-40B1-982F-0455F602D790}"/>
              </a:ext>
            </a:extLst>
          </p:cNvPr>
          <p:cNvGraphicFramePr>
            <a:graphicFrameLocks noGrp="1"/>
          </p:cNvGraphicFramePr>
          <p:nvPr/>
        </p:nvGraphicFramePr>
        <p:xfrm>
          <a:off x="593619" y="2774499"/>
          <a:ext cx="3351660" cy="2225040"/>
        </p:xfrm>
        <a:graphic>
          <a:graphicData uri="http://schemas.openxmlformats.org/drawingml/2006/table">
            <a:tbl>
              <a:tblPr firstRow="1" bandRow="1">
                <a:tableStyleId>{5940675A-B579-460E-94D1-54222C63F5DA}</a:tableStyleId>
              </a:tblPr>
              <a:tblGrid>
                <a:gridCol w="558610">
                  <a:extLst>
                    <a:ext uri="{9D8B030D-6E8A-4147-A177-3AD203B41FA5}">
                      <a16:colId xmlns:a16="http://schemas.microsoft.com/office/drawing/2014/main" val="3220512773"/>
                    </a:ext>
                  </a:extLst>
                </a:gridCol>
                <a:gridCol w="558610">
                  <a:extLst>
                    <a:ext uri="{9D8B030D-6E8A-4147-A177-3AD203B41FA5}">
                      <a16:colId xmlns:a16="http://schemas.microsoft.com/office/drawing/2014/main" val="2756876980"/>
                    </a:ext>
                  </a:extLst>
                </a:gridCol>
                <a:gridCol w="558610">
                  <a:extLst>
                    <a:ext uri="{9D8B030D-6E8A-4147-A177-3AD203B41FA5}">
                      <a16:colId xmlns:a16="http://schemas.microsoft.com/office/drawing/2014/main" val="649877815"/>
                    </a:ext>
                  </a:extLst>
                </a:gridCol>
                <a:gridCol w="558610">
                  <a:extLst>
                    <a:ext uri="{9D8B030D-6E8A-4147-A177-3AD203B41FA5}">
                      <a16:colId xmlns:a16="http://schemas.microsoft.com/office/drawing/2014/main" val="2359442927"/>
                    </a:ext>
                  </a:extLst>
                </a:gridCol>
                <a:gridCol w="558610">
                  <a:extLst>
                    <a:ext uri="{9D8B030D-6E8A-4147-A177-3AD203B41FA5}">
                      <a16:colId xmlns:a16="http://schemas.microsoft.com/office/drawing/2014/main" val="3387251620"/>
                    </a:ext>
                  </a:extLst>
                </a:gridCol>
                <a:gridCol w="558610">
                  <a:extLst>
                    <a:ext uri="{9D8B030D-6E8A-4147-A177-3AD203B41FA5}">
                      <a16:colId xmlns:a16="http://schemas.microsoft.com/office/drawing/2014/main" val="3850752484"/>
                    </a:ext>
                  </a:extLst>
                </a:gridCol>
              </a:tblGrid>
              <a:tr h="370840">
                <a:tc>
                  <a:txBody>
                    <a:bodyPr/>
                    <a:lstStyle/>
                    <a:p>
                      <a:pPr algn="ctr"/>
                      <a:r>
                        <a:rPr lang="en-US" dirty="0"/>
                        <a:t>3</a:t>
                      </a:r>
                    </a:p>
                  </a:txBody>
                  <a:tcPr/>
                </a:tc>
                <a:tc>
                  <a:txBody>
                    <a:bodyPr/>
                    <a:lstStyle/>
                    <a:p>
                      <a:pPr algn="ctr"/>
                      <a:r>
                        <a:rPr lang="en-US" dirty="0"/>
                        <a:t>0</a:t>
                      </a:r>
                    </a:p>
                  </a:txBody>
                  <a:tcPr/>
                </a:tc>
                <a:tc>
                  <a:txBody>
                    <a:bodyPr/>
                    <a:lstStyle/>
                    <a:p>
                      <a:pPr algn="ctr"/>
                      <a:r>
                        <a:rPr lang="en-US" dirty="0"/>
                        <a:t>1</a:t>
                      </a:r>
                    </a:p>
                  </a:txBody>
                  <a:tcPr/>
                </a:tc>
                <a:tc>
                  <a:txBody>
                    <a:bodyPr/>
                    <a:lstStyle/>
                    <a:p>
                      <a:pPr algn="ctr"/>
                      <a:r>
                        <a:rPr lang="en-US" dirty="0"/>
                        <a:t>2</a:t>
                      </a:r>
                    </a:p>
                  </a:txBody>
                  <a:tcPr/>
                </a:tc>
                <a:tc>
                  <a:txBody>
                    <a:bodyPr/>
                    <a:lstStyle/>
                    <a:p>
                      <a:pPr algn="ctr"/>
                      <a:r>
                        <a:rPr lang="en-US" dirty="0"/>
                        <a:t>4</a:t>
                      </a:r>
                    </a:p>
                  </a:txBody>
                  <a:tcPr/>
                </a:tc>
                <a:tc>
                  <a:txBody>
                    <a:bodyPr/>
                    <a:lstStyle/>
                    <a:p>
                      <a:pPr algn="ctr"/>
                      <a:r>
                        <a:rPr lang="en-US" dirty="0"/>
                        <a:t>7</a:t>
                      </a:r>
                    </a:p>
                  </a:txBody>
                  <a:tcPr/>
                </a:tc>
                <a:extLst>
                  <a:ext uri="{0D108BD9-81ED-4DB2-BD59-A6C34878D82A}">
                    <a16:rowId xmlns:a16="http://schemas.microsoft.com/office/drawing/2014/main" val="2541945899"/>
                  </a:ext>
                </a:extLst>
              </a:tr>
              <a:tr h="370840">
                <a:tc>
                  <a:txBody>
                    <a:bodyPr/>
                    <a:lstStyle/>
                    <a:p>
                      <a:pPr algn="ctr"/>
                      <a:r>
                        <a:rPr lang="en-US" dirty="0"/>
                        <a:t>1</a:t>
                      </a:r>
                    </a:p>
                  </a:txBody>
                  <a:tcPr/>
                </a:tc>
                <a:tc>
                  <a:txBody>
                    <a:bodyPr/>
                    <a:lstStyle/>
                    <a:p>
                      <a:pPr algn="ctr"/>
                      <a:r>
                        <a:rPr lang="en-US" dirty="0"/>
                        <a:t>5</a:t>
                      </a:r>
                    </a:p>
                  </a:txBody>
                  <a:tcPr/>
                </a:tc>
                <a:tc>
                  <a:txBody>
                    <a:bodyPr/>
                    <a:lstStyle/>
                    <a:p>
                      <a:pPr algn="ctr"/>
                      <a:r>
                        <a:rPr lang="en-US" dirty="0"/>
                        <a:t>8</a:t>
                      </a:r>
                    </a:p>
                  </a:txBody>
                  <a:tcPr/>
                </a:tc>
                <a:tc>
                  <a:txBody>
                    <a:bodyPr/>
                    <a:lstStyle/>
                    <a:p>
                      <a:pPr algn="ctr"/>
                      <a:r>
                        <a:rPr lang="en-US" dirty="0"/>
                        <a:t>9</a:t>
                      </a:r>
                    </a:p>
                  </a:txBody>
                  <a:tcPr/>
                </a:tc>
                <a:tc>
                  <a:txBody>
                    <a:bodyPr/>
                    <a:lstStyle/>
                    <a:p>
                      <a:pPr algn="ctr"/>
                      <a:r>
                        <a:rPr lang="en-US" dirty="0"/>
                        <a:t>3</a:t>
                      </a:r>
                    </a:p>
                  </a:txBody>
                  <a:tcPr/>
                </a:tc>
                <a:tc>
                  <a:txBody>
                    <a:bodyPr/>
                    <a:lstStyle/>
                    <a:p>
                      <a:pPr algn="ctr"/>
                      <a:r>
                        <a:rPr lang="en-US" dirty="0"/>
                        <a:t>1</a:t>
                      </a:r>
                    </a:p>
                  </a:txBody>
                  <a:tcPr/>
                </a:tc>
                <a:extLst>
                  <a:ext uri="{0D108BD9-81ED-4DB2-BD59-A6C34878D82A}">
                    <a16:rowId xmlns:a16="http://schemas.microsoft.com/office/drawing/2014/main" val="2908703843"/>
                  </a:ext>
                </a:extLst>
              </a:tr>
              <a:tr h="370840">
                <a:tc>
                  <a:txBody>
                    <a:bodyPr/>
                    <a:lstStyle/>
                    <a:p>
                      <a:pPr algn="ctr"/>
                      <a:r>
                        <a:rPr lang="en-US" dirty="0"/>
                        <a:t>2</a:t>
                      </a:r>
                    </a:p>
                  </a:txBody>
                  <a:tcPr/>
                </a:tc>
                <a:tc>
                  <a:txBody>
                    <a:bodyPr/>
                    <a:lstStyle/>
                    <a:p>
                      <a:pPr algn="ctr"/>
                      <a:r>
                        <a:rPr lang="en-US" dirty="0"/>
                        <a:t>7</a:t>
                      </a:r>
                    </a:p>
                  </a:txBody>
                  <a:tcPr/>
                </a:tc>
                <a:tc>
                  <a:txBody>
                    <a:bodyPr/>
                    <a:lstStyle/>
                    <a:p>
                      <a:pPr algn="ctr"/>
                      <a:r>
                        <a:rPr lang="en-US" dirty="0"/>
                        <a:t>2</a:t>
                      </a:r>
                    </a:p>
                  </a:txBody>
                  <a:tcPr/>
                </a:tc>
                <a:tc>
                  <a:txBody>
                    <a:bodyPr/>
                    <a:lstStyle/>
                    <a:p>
                      <a:pPr algn="ctr"/>
                      <a:r>
                        <a:rPr lang="en-US" dirty="0"/>
                        <a:t>5</a:t>
                      </a:r>
                    </a:p>
                  </a:txBody>
                  <a:tcPr/>
                </a:tc>
                <a:tc>
                  <a:txBody>
                    <a:bodyPr/>
                    <a:lstStyle/>
                    <a:p>
                      <a:pPr algn="ctr"/>
                      <a:r>
                        <a:rPr lang="en-US" dirty="0"/>
                        <a:t>1</a:t>
                      </a:r>
                    </a:p>
                  </a:txBody>
                  <a:tcPr/>
                </a:tc>
                <a:tc>
                  <a:txBody>
                    <a:bodyPr/>
                    <a:lstStyle/>
                    <a:p>
                      <a:pPr algn="ctr"/>
                      <a:r>
                        <a:rPr lang="en-US" dirty="0"/>
                        <a:t>3</a:t>
                      </a:r>
                    </a:p>
                  </a:txBody>
                  <a:tcPr/>
                </a:tc>
                <a:extLst>
                  <a:ext uri="{0D108BD9-81ED-4DB2-BD59-A6C34878D82A}">
                    <a16:rowId xmlns:a16="http://schemas.microsoft.com/office/drawing/2014/main" val="1482172483"/>
                  </a:ext>
                </a:extLst>
              </a:tr>
              <a:tr h="370840">
                <a:tc>
                  <a:txBody>
                    <a:bodyPr/>
                    <a:lstStyle/>
                    <a:p>
                      <a:pPr algn="ctr"/>
                      <a:r>
                        <a:rPr lang="en-US" dirty="0"/>
                        <a:t>0</a:t>
                      </a:r>
                    </a:p>
                  </a:txBody>
                  <a:tcPr/>
                </a:tc>
                <a:tc>
                  <a:txBody>
                    <a:bodyPr/>
                    <a:lstStyle/>
                    <a:p>
                      <a:pPr algn="ctr"/>
                      <a:r>
                        <a:rPr lang="en-US" dirty="0"/>
                        <a:t>1</a:t>
                      </a:r>
                    </a:p>
                  </a:txBody>
                  <a:tcPr/>
                </a:tc>
                <a:tc>
                  <a:txBody>
                    <a:bodyPr/>
                    <a:lstStyle/>
                    <a:p>
                      <a:pPr algn="ctr"/>
                      <a:r>
                        <a:rPr lang="en-US" dirty="0"/>
                        <a:t>3</a:t>
                      </a:r>
                    </a:p>
                  </a:txBody>
                  <a:tcPr/>
                </a:tc>
                <a:tc>
                  <a:txBody>
                    <a:bodyPr/>
                    <a:lstStyle/>
                    <a:p>
                      <a:pPr algn="ctr"/>
                      <a:r>
                        <a:rPr lang="en-US" dirty="0"/>
                        <a:t>1</a:t>
                      </a:r>
                    </a:p>
                  </a:txBody>
                  <a:tcPr/>
                </a:tc>
                <a:tc>
                  <a:txBody>
                    <a:bodyPr/>
                    <a:lstStyle/>
                    <a:p>
                      <a:pPr algn="ctr"/>
                      <a:r>
                        <a:rPr lang="en-US" dirty="0"/>
                        <a:t>7</a:t>
                      </a:r>
                    </a:p>
                  </a:txBody>
                  <a:tcPr/>
                </a:tc>
                <a:tc>
                  <a:txBody>
                    <a:bodyPr/>
                    <a:lstStyle/>
                    <a:p>
                      <a:pPr algn="ctr"/>
                      <a:r>
                        <a:rPr lang="en-US" dirty="0"/>
                        <a:t>8</a:t>
                      </a:r>
                    </a:p>
                  </a:txBody>
                  <a:tcPr/>
                </a:tc>
                <a:extLst>
                  <a:ext uri="{0D108BD9-81ED-4DB2-BD59-A6C34878D82A}">
                    <a16:rowId xmlns:a16="http://schemas.microsoft.com/office/drawing/2014/main" val="2425118578"/>
                  </a:ext>
                </a:extLst>
              </a:tr>
              <a:tr h="370840">
                <a:tc>
                  <a:txBody>
                    <a:bodyPr/>
                    <a:lstStyle/>
                    <a:p>
                      <a:pPr algn="ctr"/>
                      <a:r>
                        <a:rPr lang="en-US" dirty="0"/>
                        <a:t>4</a:t>
                      </a:r>
                    </a:p>
                  </a:txBody>
                  <a:tcPr/>
                </a:tc>
                <a:tc>
                  <a:txBody>
                    <a:bodyPr/>
                    <a:lstStyle/>
                    <a:p>
                      <a:pPr algn="ctr"/>
                      <a:r>
                        <a:rPr lang="en-US" dirty="0"/>
                        <a:t>2</a:t>
                      </a:r>
                    </a:p>
                  </a:txBody>
                  <a:tcPr/>
                </a:tc>
                <a:tc>
                  <a:txBody>
                    <a:bodyPr/>
                    <a:lstStyle/>
                    <a:p>
                      <a:pPr algn="ctr"/>
                      <a:r>
                        <a:rPr lang="en-US" dirty="0"/>
                        <a:t>1</a:t>
                      </a:r>
                    </a:p>
                  </a:txBody>
                  <a:tcPr/>
                </a:tc>
                <a:tc>
                  <a:txBody>
                    <a:bodyPr/>
                    <a:lstStyle/>
                    <a:p>
                      <a:pPr algn="ctr"/>
                      <a:r>
                        <a:rPr lang="en-US" dirty="0"/>
                        <a:t>6</a:t>
                      </a:r>
                    </a:p>
                  </a:txBody>
                  <a:tcPr/>
                </a:tc>
                <a:tc>
                  <a:txBody>
                    <a:bodyPr/>
                    <a:lstStyle/>
                    <a:p>
                      <a:pPr algn="ctr"/>
                      <a:r>
                        <a:rPr lang="en-US" dirty="0"/>
                        <a:t>2</a:t>
                      </a:r>
                    </a:p>
                  </a:txBody>
                  <a:tcPr/>
                </a:tc>
                <a:tc>
                  <a:txBody>
                    <a:bodyPr/>
                    <a:lstStyle/>
                    <a:p>
                      <a:pPr algn="ctr"/>
                      <a:r>
                        <a:rPr lang="en-US" dirty="0"/>
                        <a:t>8</a:t>
                      </a:r>
                    </a:p>
                  </a:txBody>
                  <a:tcPr/>
                </a:tc>
                <a:extLst>
                  <a:ext uri="{0D108BD9-81ED-4DB2-BD59-A6C34878D82A}">
                    <a16:rowId xmlns:a16="http://schemas.microsoft.com/office/drawing/2014/main" val="2995466844"/>
                  </a:ext>
                </a:extLst>
              </a:tr>
              <a:tr h="370840">
                <a:tc>
                  <a:txBody>
                    <a:bodyPr/>
                    <a:lstStyle/>
                    <a:p>
                      <a:pPr algn="ctr"/>
                      <a:r>
                        <a:rPr lang="en-US" dirty="0"/>
                        <a:t>2</a:t>
                      </a:r>
                    </a:p>
                  </a:txBody>
                  <a:tcPr/>
                </a:tc>
                <a:tc>
                  <a:txBody>
                    <a:bodyPr/>
                    <a:lstStyle/>
                    <a:p>
                      <a:pPr algn="ctr"/>
                      <a:r>
                        <a:rPr lang="en-US" dirty="0"/>
                        <a:t>4</a:t>
                      </a:r>
                    </a:p>
                  </a:txBody>
                  <a:tcPr/>
                </a:tc>
                <a:tc>
                  <a:txBody>
                    <a:bodyPr/>
                    <a:lstStyle/>
                    <a:p>
                      <a:pPr algn="ctr"/>
                      <a:r>
                        <a:rPr lang="en-US" dirty="0"/>
                        <a:t>5</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9</a:t>
                      </a:r>
                    </a:p>
                  </a:txBody>
                  <a:tcPr/>
                </a:tc>
                <a:extLst>
                  <a:ext uri="{0D108BD9-81ED-4DB2-BD59-A6C34878D82A}">
                    <a16:rowId xmlns:a16="http://schemas.microsoft.com/office/drawing/2014/main" val="3919871379"/>
                  </a:ext>
                </a:extLst>
              </a:tr>
            </a:tbl>
          </a:graphicData>
        </a:graphic>
      </p:graphicFrame>
      <p:sp>
        <p:nvSpPr>
          <p:cNvPr id="8" name="TextBox 7">
            <a:extLst>
              <a:ext uri="{FF2B5EF4-FFF2-40B4-BE49-F238E27FC236}">
                <a16:creationId xmlns:a16="http://schemas.microsoft.com/office/drawing/2014/main" id="{84C2D5BB-D4FE-4659-9192-B8374EE3C1FF}"/>
              </a:ext>
            </a:extLst>
          </p:cNvPr>
          <p:cNvSpPr txBox="1"/>
          <p:nvPr/>
        </p:nvSpPr>
        <p:spPr>
          <a:xfrm>
            <a:off x="4458916" y="3471521"/>
            <a:ext cx="647272" cy="830997"/>
          </a:xfrm>
          <a:prstGeom prst="rect">
            <a:avLst/>
          </a:prstGeom>
          <a:noFill/>
        </p:spPr>
        <p:txBody>
          <a:bodyPr wrap="square" rtlCol="0">
            <a:spAutoFit/>
          </a:bodyPr>
          <a:lstStyle/>
          <a:p>
            <a:pPr algn="ctr"/>
            <a:r>
              <a:rPr lang="en-US" sz="4800" dirty="0"/>
              <a:t>*</a:t>
            </a:r>
          </a:p>
        </p:txBody>
      </p:sp>
      <p:graphicFrame>
        <p:nvGraphicFramePr>
          <p:cNvPr id="11" name="Table 11">
            <a:extLst>
              <a:ext uri="{FF2B5EF4-FFF2-40B4-BE49-F238E27FC236}">
                <a16:creationId xmlns:a16="http://schemas.microsoft.com/office/drawing/2014/main" id="{4F17A1F7-5250-4AD4-B0D5-2CA5D32B02BD}"/>
              </a:ext>
            </a:extLst>
          </p:cNvPr>
          <p:cNvGraphicFramePr>
            <a:graphicFrameLocks noGrp="1"/>
          </p:cNvGraphicFramePr>
          <p:nvPr/>
        </p:nvGraphicFramePr>
        <p:xfrm>
          <a:off x="5619825" y="3330759"/>
          <a:ext cx="1684947" cy="1112520"/>
        </p:xfrm>
        <a:graphic>
          <a:graphicData uri="http://schemas.openxmlformats.org/drawingml/2006/table">
            <a:tbl>
              <a:tblPr firstRow="1" bandRow="1">
                <a:tableStyleId>{5940675A-B579-460E-94D1-54222C63F5DA}</a:tableStyleId>
              </a:tblPr>
              <a:tblGrid>
                <a:gridCol w="561649">
                  <a:extLst>
                    <a:ext uri="{9D8B030D-6E8A-4147-A177-3AD203B41FA5}">
                      <a16:colId xmlns:a16="http://schemas.microsoft.com/office/drawing/2014/main" val="460938455"/>
                    </a:ext>
                  </a:extLst>
                </a:gridCol>
                <a:gridCol w="561649">
                  <a:extLst>
                    <a:ext uri="{9D8B030D-6E8A-4147-A177-3AD203B41FA5}">
                      <a16:colId xmlns:a16="http://schemas.microsoft.com/office/drawing/2014/main" val="1740501291"/>
                    </a:ext>
                  </a:extLst>
                </a:gridCol>
                <a:gridCol w="561649">
                  <a:extLst>
                    <a:ext uri="{9D8B030D-6E8A-4147-A177-3AD203B41FA5}">
                      <a16:colId xmlns:a16="http://schemas.microsoft.com/office/drawing/2014/main" val="395325658"/>
                    </a:ext>
                  </a:extLst>
                </a:gridCol>
              </a:tblGrid>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264379134"/>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3925585704"/>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4063142993"/>
                  </a:ext>
                </a:extLst>
              </a:tr>
            </a:tbl>
          </a:graphicData>
        </a:graphic>
      </p:graphicFrame>
      <p:sp>
        <p:nvSpPr>
          <p:cNvPr id="12" name="TextBox 11">
            <a:extLst>
              <a:ext uri="{FF2B5EF4-FFF2-40B4-BE49-F238E27FC236}">
                <a16:creationId xmlns:a16="http://schemas.microsoft.com/office/drawing/2014/main" id="{2971E976-27E3-4553-B662-D6A0CF0B047C}"/>
              </a:ext>
            </a:extLst>
          </p:cNvPr>
          <p:cNvSpPr txBox="1"/>
          <p:nvPr/>
        </p:nvSpPr>
        <p:spPr>
          <a:xfrm>
            <a:off x="7818409" y="3325974"/>
            <a:ext cx="647272" cy="830997"/>
          </a:xfrm>
          <a:prstGeom prst="rect">
            <a:avLst/>
          </a:prstGeom>
          <a:noFill/>
        </p:spPr>
        <p:txBody>
          <a:bodyPr wrap="square" rtlCol="0">
            <a:spAutoFit/>
          </a:bodyPr>
          <a:lstStyle/>
          <a:p>
            <a:pPr algn="ctr"/>
            <a:r>
              <a:rPr lang="en-US" sz="4800" dirty="0"/>
              <a:t>=</a:t>
            </a:r>
          </a:p>
        </p:txBody>
      </p:sp>
      <p:graphicFrame>
        <p:nvGraphicFramePr>
          <p:cNvPr id="14" name="Table 14">
            <a:extLst>
              <a:ext uri="{FF2B5EF4-FFF2-40B4-BE49-F238E27FC236}">
                <a16:creationId xmlns:a16="http://schemas.microsoft.com/office/drawing/2014/main" id="{775F188D-BA75-4119-A0CC-803C93F6E92C}"/>
              </a:ext>
            </a:extLst>
          </p:cNvPr>
          <p:cNvGraphicFramePr>
            <a:graphicFrameLocks noGrp="1"/>
          </p:cNvGraphicFramePr>
          <p:nvPr/>
        </p:nvGraphicFramePr>
        <p:xfrm>
          <a:off x="8979318" y="3042445"/>
          <a:ext cx="2224704" cy="1483360"/>
        </p:xfrm>
        <a:graphic>
          <a:graphicData uri="http://schemas.openxmlformats.org/drawingml/2006/table">
            <a:tbl>
              <a:tblPr firstRow="1" bandRow="1">
                <a:tableStyleId>{5940675A-B579-460E-94D1-54222C63F5DA}</a:tableStyleId>
              </a:tblPr>
              <a:tblGrid>
                <a:gridCol w="556176">
                  <a:extLst>
                    <a:ext uri="{9D8B030D-6E8A-4147-A177-3AD203B41FA5}">
                      <a16:colId xmlns:a16="http://schemas.microsoft.com/office/drawing/2014/main" val="1320810228"/>
                    </a:ext>
                  </a:extLst>
                </a:gridCol>
                <a:gridCol w="556176">
                  <a:extLst>
                    <a:ext uri="{9D8B030D-6E8A-4147-A177-3AD203B41FA5}">
                      <a16:colId xmlns:a16="http://schemas.microsoft.com/office/drawing/2014/main" val="2320887313"/>
                    </a:ext>
                  </a:extLst>
                </a:gridCol>
                <a:gridCol w="556176">
                  <a:extLst>
                    <a:ext uri="{9D8B030D-6E8A-4147-A177-3AD203B41FA5}">
                      <a16:colId xmlns:a16="http://schemas.microsoft.com/office/drawing/2014/main" val="1334379665"/>
                    </a:ext>
                  </a:extLst>
                </a:gridCol>
                <a:gridCol w="556176">
                  <a:extLst>
                    <a:ext uri="{9D8B030D-6E8A-4147-A177-3AD203B41FA5}">
                      <a16:colId xmlns:a16="http://schemas.microsoft.com/office/drawing/2014/main" val="1857187748"/>
                    </a:ext>
                  </a:extLst>
                </a:gridCol>
              </a:tblGrid>
              <a:tr h="370840">
                <a:tc>
                  <a:txBody>
                    <a:bodyPr/>
                    <a:lstStyle/>
                    <a:p>
                      <a:pPr algn="ctr"/>
                      <a:r>
                        <a:rPr lang="en-US" dirty="0">
                          <a:solidFill>
                            <a:srgbClr val="FF0000"/>
                          </a:solidFill>
                        </a:rPr>
                        <a:t>-5</a:t>
                      </a:r>
                    </a:p>
                  </a:txBody>
                  <a:tcPr/>
                </a:tc>
                <a:tc>
                  <a:txBody>
                    <a:bodyPr/>
                    <a:lstStyle/>
                    <a:p>
                      <a:pPr algn="ctr"/>
                      <a:r>
                        <a:rPr lang="en-US" dirty="0">
                          <a:solidFill>
                            <a:srgbClr val="FF0000"/>
                          </a:solidFill>
                        </a:rPr>
                        <a:t>-4</a:t>
                      </a:r>
                    </a:p>
                  </a:txBody>
                  <a:tcPr/>
                </a:tc>
                <a:tc>
                  <a:txBody>
                    <a:bodyPr/>
                    <a:lstStyle/>
                    <a:p>
                      <a:pPr algn="ctr"/>
                      <a:r>
                        <a:rPr lang="en-US" dirty="0">
                          <a:solidFill>
                            <a:srgbClr val="FF0000"/>
                          </a:solidFill>
                        </a:rPr>
                        <a:t>0</a:t>
                      </a:r>
                    </a:p>
                  </a:txBody>
                  <a:tcPr/>
                </a:tc>
                <a:tc>
                  <a:txBody>
                    <a:bodyPr/>
                    <a:lstStyle/>
                    <a:p>
                      <a:pPr algn="ctr"/>
                      <a:r>
                        <a:rPr lang="en-US" dirty="0">
                          <a:solidFill>
                            <a:srgbClr val="FF0000"/>
                          </a:solidFill>
                        </a:rPr>
                        <a:t>8</a:t>
                      </a:r>
                    </a:p>
                  </a:txBody>
                  <a:tcPr/>
                </a:tc>
                <a:extLst>
                  <a:ext uri="{0D108BD9-81ED-4DB2-BD59-A6C34878D82A}">
                    <a16:rowId xmlns:a16="http://schemas.microsoft.com/office/drawing/2014/main" val="3322698299"/>
                  </a:ext>
                </a:extLst>
              </a:tr>
              <a:tr h="370840">
                <a:tc>
                  <a:txBody>
                    <a:bodyPr/>
                    <a:lstStyle/>
                    <a:p>
                      <a:pPr algn="ctr"/>
                      <a:r>
                        <a:rPr lang="en-US" dirty="0">
                          <a:solidFill>
                            <a:srgbClr val="FF0000"/>
                          </a:solidFill>
                        </a:rPr>
                        <a:t>-10</a:t>
                      </a:r>
                    </a:p>
                  </a:txBody>
                  <a:tcPr/>
                </a:tc>
                <a:tc>
                  <a:txBody>
                    <a:bodyPr/>
                    <a:lstStyle/>
                    <a:p>
                      <a:pPr algn="ctr"/>
                      <a:r>
                        <a:rPr lang="en-US" dirty="0">
                          <a:solidFill>
                            <a:srgbClr val="FF0000"/>
                          </a:solidFill>
                        </a:rPr>
                        <a:t>-2</a:t>
                      </a:r>
                    </a:p>
                  </a:txBody>
                  <a:tcPr/>
                </a:tc>
                <a:tc>
                  <a:txBody>
                    <a:bodyPr/>
                    <a:lstStyle/>
                    <a:p>
                      <a:pPr algn="ctr"/>
                      <a:r>
                        <a:rPr lang="en-US" dirty="0">
                          <a:solidFill>
                            <a:srgbClr val="FF0000"/>
                          </a:solidFill>
                        </a:rPr>
                        <a:t>2</a:t>
                      </a:r>
                    </a:p>
                  </a:txBody>
                  <a:tcPr/>
                </a:tc>
                <a:tc>
                  <a:txBody>
                    <a:bodyPr/>
                    <a:lstStyle/>
                    <a:p>
                      <a:pPr algn="ctr"/>
                      <a:r>
                        <a:rPr lang="en-US" dirty="0">
                          <a:solidFill>
                            <a:srgbClr val="FF0000"/>
                          </a:solidFill>
                        </a:rPr>
                        <a:t>3</a:t>
                      </a:r>
                    </a:p>
                  </a:txBody>
                  <a:tcPr/>
                </a:tc>
                <a:extLst>
                  <a:ext uri="{0D108BD9-81ED-4DB2-BD59-A6C34878D82A}">
                    <a16:rowId xmlns:a16="http://schemas.microsoft.com/office/drawing/2014/main" val="1385152394"/>
                  </a:ext>
                </a:extLst>
              </a:tr>
              <a:tr h="370840">
                <a:tc>
                  <a:txBody>
                    <a:bodyPr/>
                    <a:lstStyle/>
                    <a:p>
                      <a:pPr algn="ctr"/>
                      <a:r>
                        <a:rPr lang="en-US" dirty="0">
                          <a:solidFill>
                            <a:srgbClr val="FF0000"/>
                          </a:solidFill>
                        </a:rPr>
                        <a:t>0</a:t>
                      </a:r>
                    </a:p>
                  </a:txBody>
                  <a:tcPr/>
                </a:tc>
                <a:tc>
                  <a:txBody>
                    <a:bodyPr/>
                    <a:lstStyle/>
                    <a:p>
                      <a:pPr algn="ctr"/>
                      <a:r>
                        <a:rPr lang="en-US" dirty="0">
                          <a:solidFill>
                            <a:srgbClr val="FF0000"/>
                          </a:solidFill>
                        </a:rPr>
                        <a:t>-2</a:t>
                      </a:r>
                    </a:p>
                  </a:txBody>
                  <a:tcPr/>
                </a:tc>
                <a:tc>
                  <a:txBody>
                    <a:bodyPr/>
                    <a:lstStyle/>
                    <a:p>
                      <a:pPr algn="ctr"/>
                      <a:r>
                        <a:rPr lang="en-US" dirty="0">
                          <a:solidFill>
                            <a:srgbClr val="FF0000"/>
                          </a:solidFill>
                        </a:rPr>
                        <a:t>-4</a:t>
                      </a:r>
                    </a:p>
                  </a:txBody>
                  <a:tcPr/>
                </a:tc>
                <a:tc>
                  <a:txBody>
                    <a:bodyPr/>
                    <a:lstStyle/>
                    <a:p>
                      <a:pPr algn="ctr"/>
                      <a:r>
                        <a:rPr lang="en-US" dirty="0">
                          <a:solidFill>
                            <a:srgbClr val="FF0000"/>
                          </a:solidFill>
                        </a:rPr>
                        <a:t>-7</a:t>
                      </a:r>
                    </a:p>
                  </a:txBody>
                  <a:tcPr/>
                </a:tc>
                <a:extLst>
                  <a:ext uri="{0D108BD9-81ED-4DB2-BD59-A6C34878D82A}">
                    <a16:rowId xmlns:a16="http://schemas.microsoft.com/office/drawing/2014/main" val="4181385061"/>
                  </a:ext>
                </a:extLst>
              </a:tr>
              <a:tr h="370840">
                <a:tc>
                  <a:txBody>
                    <a:bodyPr/>
                    <a:lstStyle/>
                    <a:p>
                      <a:pPr algn="ctr"/>
                      <a:r>
                        <a:rPr lang="en-US" dirty="0">
                          <a:solidFill>
                            <a:srgbClr val="FF0000"/>
                          </a:solidFill>
                        </a:rPr>
                        <a:t>-3</a:t>
                      </a:r>
                    </a:p>
                  </a:txBody>
                  <a:tcPr/>
                </a:tc>
                <a:tc>
                  <a:txBody>
                    <a:bodyPr/>
                    <a:lstStyle/>
                    <a:p>
                      <a:pPr algn="ctr"/>
                      <a:r>
                        <a:rPr lang="en-US" dirty="0">
                          <a:solidFill>
                            <a:srgbClr val="FF0000"/>
                          </a:solidFill>
                        </a:rPr>
                        <a:t>-2</a:t>
                      </a:r>
                    </a:p>
                  </a:txBody>
                  <a:tcPr/>
                </a:tc>
                <a:tc>
                  <a:txBody>
                    <a:bodyPr/>
                    <a:lstStyle/>
                    <a:p>
                      <a:pPr algn="ctr"/>
                      <a:r>
                        <a:rPr lang="en-US" dirty="0">
                          <a:solidFill>
                            <a:srgbClr val="FF0000"/>
                          </a:solidFill>
                        </a:rPr>
                        <a:t>-3</a:t>
                      </a:r>
                    </a:p>
                  </a:txBody>
                  <a:tcPr/>
                </a:tc>
                <a:tc>
                  <a:txBody>
                    <a:bodyPr/>
                    <a:lstStyle/>
                    <a:p>
                      <a:pPr algn="ctr"/>
                      <a:r>
                        <a:rPr lang="en-US" dirty="0">
                          <a:solidFill>
                            <a:srgbClr val="FF0000"/>
                          </a:solidFill>
                        </a:rPr>
                        <a:t>-16</a:t>
                      </a:r>
                    </a:p>
                  </a:txBody>
                  <a:tcPr/>
                </a:tc>
                <a:extLst>
                  <a:ext uri="{0D108BD9-81ED-4DB2-BD59-A6C34878D82A}">
                    <a16:rowId xmlns:a16="http://schemas.microsoft.com/office/drawing/2014/main" val="2769920853"/>
                  </a:ext>
                </a:extLst>
              </a:tr>
            </a:tbl>
          </a:graphicData>
        </a:graphic>
      </p:graphicFrame>
      <p:sp>
        <p:nvSpPr>
          <p:cNvPr id="4" name="Rectangle 3">
            <a:extLst>
              <a:ext uri="{FF2B5EF4-FFF2-40B4-BE49-F238E27FC236}">
                <a16:creationId xmlns:a16="http://schemas.microsoft.com/office/drawing/2014/main" id="{33EC1915-53C1-4333-B9E1-61C30E2D9789}"/>
              </a:ext>
            </a:extLst>
          </p:cNvPr>
          <p:cNvSpPr/>
          <p:nvPr/>
        </p:nvSpPr>
        <p:spPr>
          <a:xfrm>
            <a:off x="2266867" y="3881789"/>
            <a:ext cx="1672407" cy="1121861"/>
          </a:xfrm>
          <a:prstGeom prst="rect">
            <a:avLst/>
          </a:prstGeom>
          <a:solidFill>
            <a:srgbClr val="FF0000">
              <a:alpha val="3500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Connector: Elbow 5">
            <a:extLst>
              <a:ext uri="{FF2B5EF4-FFF2-40B4-BE49-F238E27FC236}">
                <a16:creationId xmlns:a16="http://schemas.microsoft.com/office/drawing/2014/main" id="{99A1BCBB-DCAC-4BF5-853F-CBBAEF30F806}"/>
              </a:ext>
            </a:extLst>
          </p:cNvPr>
          <p:cNvCxnSpPr>
            <a:cxnSpLocks/>
            <a:stCxn id="11" idx="1"/>
            <a:endCxn id="4" idx="0"/>
          </p:cNvCxnSpPr>
          <p:nvPr/>
        </p:nvCxnSpPr>
        <p:spPr>
          <a:xfrm rot="10800000">
            <a:off x="3103071" y="3881789"/>
            <a:ext cx="2516754" cy="5230"/>
          </a:xfrm>
          <a:prstGeom prst="bentConnector4">
            <a:avLst>
              <a:gd name="adj1" fmla="val 23589"/>
              <a:gd name="adj2" fmla="val 2745520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BC7667A-7DB3-4542-BA7B-255DF533CAA4}"/>
              </a:ext>
            </a:extLst>
          </p:cNvPr>
          <p:cNvSpPr txBox="1"/>
          <p:nvPr/>
        </p:nvSpPr>
        <p:spPr>
          <a:xfrm>
            <a:off x="1600200" y="5448300"/>
            <a:ext cx="9585695" cy="523220"/>
          </a:xfrm>
          <a:prstGeom prst="rect">
            <a:avLst/>
          </a:prstGeom>
          <a:solidFill>
            <a:schemeClr val="bg1"/>
          </a:solidFill>
        </p:spPr>
        <p:txBody>
          <a:bodyPr wrap="square" rtlCol="0">
            <a:spAutoFit/>
          </a:bodyPr>
          <a:lstStyle/>
          <a:p>
            <a:pPr algn="ctr"/>
            <a:r>
              <a:rPr lang="en-US" sz="2800" dirty="0">
                <a:solidFill>
                  <a:srgbClr val="FF0000"/>
                </a:solidFill>
              </a:rPr>
              <a:t>1*1 + 6*1 + 2*1 + 7*0 + 2*0 + 3*0 + 8*(-1) + 8*(-1) + 9*(-1)</a:t>
            </a:r>
          </a:p>
        </p:txBody>
      </p:sp>
      <p:sp>
        <p:nvSpPr>
          <p:cNvPr id="9" name="TextBox 8">
            <a:extLst>
              <a:ext uri="{FF2B5EF4-FFF2-40B4-BE49-F238E27FC236}">
                <a16:creationId xmlns:a16="http://schemas.microsoft.com/office/drawing/2014/main" id="{E38BE314-8F74-422F-8FF1-2DF862CDCE2B}"/>
              </a:ext>
            </a:extLst>
          </p:cNvPr>
          <p:cNvSpPr txBox="1"/>
          <p:nvPr/>
        </p:nvSpPr>
        <p:spPr>
          <a:xfrm>
            <a:off x="2003458" y="5013790"/>
            <a:ext cx="575353" cy="369332"/>
          </a:xfrm>
          <a:prstGeom prst="rect">
            <a:avLst/>
          </a:prstGeom>
          <a:noFill/>
        </p:spPr>
        <p:txBody>
          <a:bodyPr wrap="square" rtlCol="0">
            <a:spAutoFit/>
          </a:bodyPr>
          <a:lstStyle/>
          <a:p>
            <a:pPr algn="ctr"/>
            <a:r>
              <a:rPr lang="en-US" b="1" dirty="0"/>
              <a:t>M</a:t>
            </a:r>
          </a:p>
        </p:txBody>
      </p:sp>
      <p:sp>
        <p:nvSpPr>
          <p:cNvPr id="10" name="TextBox 9">
            <a:extLst>
              <a:ext uri="{FF2B5EF4-FFF2-40B4-BE49-F238E27FC236}">
                <a16:creationId xmlns:a16="http://schemas.microsoft.com/office/drawing/2014/main" id="{B339A56F-748F-4C38-B3C8-455F48C339E8}"/>
              </a:ext>
            </a:extLst>
          </p:cNvPr>
          <p:cNvSpPr txBox="1"/>
          <p:nvPr/>
        </p:nvSpPr>
        <p:spPr>
          <a:xfrm>
            <a:off x="6183338" y="4447001"/>
            <a:ext cx="575353" cy="369332"/>
          </a:xfrm>
          <a:prstGeom prst="rect">
            <a:avLst/>
          </a:prstGeom>
          <a:noFill/>
        </p:spPr>
        <p:txBody>
          <a:bodyPr wrap="square" rtlCol="0">
            <a:spAutoFit/>
          </a:bodyPr>
          <a:lstStyle/>
          <a:p>
            <a:pPr algn="ctr"/>
            <a:r>
              <a:rPr lang="en-US" b="1" dirty="0"/>
              <a:t>F</a:t>
            </a:r>
          </a:p>
        </p:txBody>
      </p:sp>
      <p:sp>
        <p:nvSpPr>
          <p:cNvPr id="19" name="TextBox 18">
            <a:extLst>
              <a:ext uri="{FF2B5EF4-FFF2-40B4-BE49-F238E27FC236}">
                <a16:creationId xmlns:a16="http://schemas.microsoft.com/office/drawing/2014/main" id="{00448798-C2D8-4783-BE0E-B8A81B07E7B3}"/>
              </a:ext>
            </a:extLst>
          </p:cNvPr>
          <p:cNvSpPr txBox="1"/>
          <p:nvPr/>
        </p:nvSpPr>
        <p:spPr>
          <a:xfrm>
            <a:off x="9798130" y="4527483"/>
            <a:ext cx="575353" cy="369332"/>
          </a:xfrm>
          <a:prstGeom prst="rect">
            <a:avLst/>
          </a:prstGeom>
          <a:noFill/>
        </p:spPr>
        <p:txBody>
          <a:bodyPr wrap="square" rtlCol="0">
            <a:spAutoFit/>
          </a:bodyPr>
          <a:lstStyle/>
          <a:p>
            <a:pPr algn="ctr"/>
            <a:r>
              <a:rPr lang="en-US" b="1" dirty="0"/>
              <a:t>CM</a:t>
            </a:r>
          </a:p>
        </p:txBody>
      </p:sp>
    </p:spTree>
    <p:extLst>
      <p:ext uri="{BB962C8B-B14F-4D97-AF65-F5344CB8AC3E}">
        <p14:creationId xmlns:p14="http://schemas.microsoft.com/office/powerpoint/2010/main" val="3926897595"/>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437272" y="1568774"/>
            <a:ext cx="10761324" cy="4503256"/>
          </a:xfrm>
        </p:spPr>
        <p:txBody>
          <a:bodyPr>
            <a:normAutofit/>
          </a:bodyPr>
          <a:lstStyle/>
          <a:p>
            <a:pPr marL="0" indent="0" algn="ctr">
              <a:buNone/>
            </a:pPr>
            <a:r>
              <a:rPr lang="en-US" sz="2400" b="0" i="0" u="none" strike="noStrike" baseline="0" dirty="0">
                <a:latin typeface="Calibri (Body)"/>
              </a:rPr>
              <a:t>Assume a </a:t>
            </a:r>
            <a:r>
              <a:rPr lang="en-US" sz="2400" i="0" u="none" strike="noStrike" baseline="0" dirty="0">
                <a:latin typeface="Calibri (Body)"/>
              </a:rPr>
              <a:t>M, a 7x7 matrix. The 2D convolution of M with </a:t>
            </a:r>
            <a:r>
              <a:rPr lang="en-US" sz="2400" i="1" u="none" strike="noStrike" baseline="0" dirty="0">
                <a:latin typeface="Calibri (Body)"/>
              </a:rPr>
              <a:t>filter</a:t>
            </a:r>
            <a:r>
              <a:rPr lang="en-US" sz="2400" i="0" u="none" strike="noStrike" baseline="0" dirty="0">
                <a:latin typeface="Calibri (Body)"/>
              </a:rPr>
              <a:t> F</a:t>
            </a:r>
            <a:r>
              <a:rPr lang="en-US" sz="2400" b="0" i="0" u="none" strike="noStrike" baseline="0" dirty="0">
                <a:latin typeface="Calibri (Body)"/>
              </a:rPr>
              <a:t> and </a:t>
            </a:r>
            <a:r>
              <a:rPr lang="en-US" sz="2400" b="1" i="1" u="none" strike="noStrike" baseline="0" dirty="0">
                <a:latin typeface="Calibri (Body)"/>
              </a:rPr>
              <a:t>stride</a:t>
            </a:r>
            <a:r>
              <a:rPr lang="en-US" sz="2400" b="1" i="0" u="none" strike="noStrike" baseline="0" dirty="0">
                <a:latin typeface="Calibri (Body)"/>
              </a:rPr>
              <a:t> 2</a:t>
            </a:r>
            <a:r>
              <a:rPr lang="en-US" sz="2400" b="0" i="0" u="none" strike="noStrike" baseline="0" dirty="0">
                <a:latin typeface="Calibri (Body)"/>
              </a:rPr>
              <a:t> is a 3x3 matrix </a:t>
            </a:r>
            <a:r>
              <a:rPr lang="en-US" sz="2400" b="1" i="0" u="none" strike="noStrike" baseline="0" dirty="0">
                <a:latin typeface="Calibri (Body)"/>
              </a:rPr>
              <a:t>CM</a:t>
            </a:r>
            <a:r>
              <a:rPr lang="en-US" sz="2400" b="0" i="0" u="none" strike="noStrike" baseline="0" dirty="0">
                <a:latin typeface="Calibri (Body)"/>
              </a:rPr>
              <a:t> computed as follows:</a:t>
            </a:r>
            <a:endParaRPr lang="en-US" b="0" i="0" dirty="0">
              <a:solidFill>
                <a:srgbClr val="222222"/>
              </a:solidFill>
              <a:effectLst/>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dirty="0">
              <a:solidFill>
                <a:srgbClr val="222222"/>
              </a:solidFill>
              <a:latin typeface="Calibri (Body)"/>
            </a:endParaRPr>
          </a:p>
          <a:p>
            <a:pPr marL="457200" lvl="1" indent="0" algn="ctr">
              <a:buNone/>
            </a:pPr>
            <a:endParaRPr lang="en-US" b="0" i="0" dirty="0">
              <a:solidFill>
                <a:srgbClr val="222222"/>
              </a:solidFill>
              <a:effectLst/>
              <a:latin typeface="Calibri (Body)"/>
            </a:endParaRPr>
          </a:p>
          <a:p>
            <a:pPr marL="457200" lvl="1" indent="0" algn="ctr">
              <a:buNone/>
            </a:pPr>
            <a:endParaRPr lang="en-US" b="0" i="0" dirty="0">
              <a:solidFill>
                <a:srgbClr val="222222"/>
              </a:solidFill>
              <a:effectLst/>
              <a:latin typeface="Calibri (Body)"/>
            </a:endParaRPr>
          </a:p>
          <a:p>
            <a:pPr marL="457200" lvl="1" indent="0" algn="ctr">
              <a:buNone/>
            </a:pPr>
            <a:endParaRPr lang="en-US" b="0" i="0" dirty="0">
              <a:solidFill>
                <a:srgbClr val="222222"/>
              </a:solidFill>
              <a:effectLst/>
              <a:latin typeface="Calibri (Body)"/>
            </a:endParaRPr>
          </a:p>
          <a:p>
            <a:pPr marL="457200" lvl="1" indent="0">
              <a:buNone/>
            </a:pPr>
            <a:endParaRPr lang="en-US" b="0" i="0" dirty="0">
              <a:solidFill>
                <a:srgbClr val="222222"/>
              </a:solidFill>
              <a:effectLst/>
              <a:latin typeface="Calibri (Body)"/>
            </a:endParaRPr>
          </a:p>
          <a:p>
            <a:endParaRPr lang="en-US" dirty="0"/>
          </a:p>
        </p:txBody>
      </p:sp>
      <p:graphicFrame>
        <p:nvGraphicFramePr>
          <p:cNvPr id="18" name="Table 18">
            <a:extLst>
              <a:ext uri="{FF2B5EF4-FFF2-40B4-BE49-F238E27FC236}">
                <a16:creationId xmlns:a16="http://schemas.microsoft.com/office/drawing/2014/main" id="{3C459434-9E3E-43DE-AEFB-874B7B52D4B9}"/>
              </a:ext>
            </a:extLst>
          </p:cNvPr>
          <p:cNvGraphicFramePr>
            <a:graphicFrameLocks noGrp="1"/>
          </p:cNvGraphicFramePr>
          <p:nvPr/>
        </p:nvGraphicFramePr>
        <p:xfrm>
          <a:off x="407311" y="2715801"/>
          <a:ext cx="3983595" cy="2560320"/>
        </p:xfrm>
        <a:graphic>
          <a:graphicData uri="http://schemas.openxmlformats.org/drawingml/2006/table">
            <a:tbl>
              <a:tblPr firstRow="1" bandRow="1">
                <a:tableStyleId>{5940675A-B579-460E-94D1-54222C63F5DA}</a:tableStyleId>
              </a:tblPr>
              <a:tblGrid>
                <a:gridCol w="569085">
                  <a:extLst>
                    <a:ext uri="{9D8B030D-6E8A-4147-A177-3AD203B41FA5}">
                      <a16:colId xmlns:a16="http://schemas.microsoft.com/office/drawing/2014/main" val="753574842"/>
                    </a:ext>
                  </a:extLst>
                </a:gridCol>
                <a:gridCol w="569085">
                  <a:extLst>
                    <a:ext uri="{9D8B030D-6E8A-4147-A177-3AD203B41FA5}">
                      <a16:colId xmlns:a16="http://schemas.microsoft.com/office/drawing/2014/main" val="121128179"/>
                    </a:ext>
                  </a:extLst>
                </a:gridCol>
                <a:gridCol w="569085">
                  <a:extLst>
                    <a:ext uri="{9D8B030D-6E8A-4147-A177-3AD203B41FA5}">
                      <a16:colId xmlns:a16="http://schemas.microsoft.com/office/drawing/2014/main" val="295384588"/>
                    </a:ext>
                  </a:extLst>
                </a:gridCol>
                <a:gridCol w="569085">
                  <a:extLst>
                    <a:ext uri="{9D8B030D-6E8A-4147-A177-3AD203B41FA5}">
                      <a16:colId xmlns:a16="http://schemas.microsoft.com/office/drawing/2014/main" val="2854067197"/>
                    </a:ext>
                  </a:extLst>
                </a:gridCol>
                <a:gridCol w="569085">
                  <a:extLst>
                    <a:ext uri="{9D8B030D-6E8A-4147-A177-3AD203B41FA5}">
                      <a16:colId xmlns:a16="http://schemas.microsoft.com/office/drawing/2014/main" val="1545821194"/>
                    </a:ext>
                  </a:extLst>
                </a:gridCol>
                <a:gridCol w="569085">
                  <a:extLst>
                    <a:ext uri="{9D8B030D-6E8A-4147-A177-3AD203B41FA5}">
                      <a16:colId xmlns:a16="http://schemas.microsoft.com/office/drawing/2014/main" val="3735181595"/>
                    </a:ext>
                  </a:extLst>
                </a:gridCol>
                <a:gridCol w="569085">
                  <a:extLst>
                    <a:ext uri="{9D8B030D-6E8A-4147-A177-3AD203B41FA5}">
                      <a16:colId xmlns:a16="http://schemas.microsoft.com/office/drawing/2014/main" val="1404062181"/>
                    </a:ext>
                  </a:extLst>
                </a:gridCol>
              </a:tblGrid>
              <a:tr h="279871">
                <a:tc>
                  <a:txBody>
                    <a:bodyPr/>
                    <a:lstStyle/>
                    <a:p>
                      <a:pPr algn="ctr"/>
                      <a:r>
                        <a:rPr lang="en-US" dirty="0"/>
                        <a:t>2</a:t>
                      </a:r>
                    </a:p>
                  </a:txBody>
                  <a:tcPr/>
                </a:tc>
                <a:tc>
                  <a:txBody>
                    <a:bodyPr/>
                    <a:lstStyle/>
                    <a:p>
                      <a:pPr algn="ctr"/>
                      <a:r>
                        <a:rPr lang="en-US" dirty="0"/>
                        <a:t>3</a:t>
                      </a:r>
                    </a:p>
                  </a:txBody>
                  <a:tcPr/>
                </a:tc>
                <a:tc>
                  <a:txBody>
                    <a:bodyPr/>
                    <a:lstStyle/>
                    <a:p>
                      <a:pPr algn="ctr"/>
                      <a:r>
                        <a:rPr lang="en-US" dirty="0"/>
                        <a:t>7</a:t>
                      </a:r>
                    </a:p>
                  </a:txBody>
                  <a:tcPr/>
                </a:tc>
                <a:tc>
                  <a:txBody>
                    <a:bodyPr/>
                    <a:lstStyle/>
                    <a:p>
                      <a:pPr algn="ctr"/>
                      <a:r>
                        <a:rPr lang="en-US" dirty="0"/>
                        <a:t>4</a:t>
                      </a:r>
                    </a:p>
                  </a:txBody>
                  <a:tcPr/>
                </a:tc>
                <a:tc>
                  <a:txBody>
                    <a:bodyPr/>
                    <a:lstStyle/>
                    <a:p>
                      <a:pPr algn="ctr"/>
                      <a:r>
                        <a:rPr lang="en-US" dirty="0"/>
                        <a:t>6</a:t>
                      </a:r>
                    </a:p>
                  </a:txBody>
                  <a:tcPr/>
                </a:tc>
                <a:tc>
                  <a:txBody>
                    <a:bodyPr/>
                    <a:lstStyle/>
                    <a:p>
                      <a:pPr algn="ctr"/>
                      <a:r>
                        <a:rPr lang="en-US" dirty="0"/>
                        <a:t>2</a:t>
                      </a:r>
                    </a:p>
                  </a:txBody>
                  <a:tcPr/>
                </a:tc>
                <a:tc>
                  <a:txBody>
                    <a:bodyPr/>
                    <a:lstStyle/>
                    <a:p>
                      <a:pPr algn="ctr"/>
                      <a:r>
                        <a:rPr lang="en-US" dirty="0"/>
                        <a:t>9</a:t>
                      </a:r>
                    </a:p>
                  </a:txBody>
                  <a:tcPr/>
                </a:tc>
                <a:extLst>
                  <a:ext uri="{0D108BD9-81ED-4DB2-BD59-A6C34878D82A}">
                    <a16:rowId xmlns:a16="http://schemas.microsoft.com/office/drawing/2014/main" val="3821164813"/>
                  </a:ext>
                </a:extLst>
              </a:tr>
              <a:tr h="279871">
                <a:tc>
                  <a:txBody>
                    <a:bodyPr/>
                    <a:lstStyle/>
                    <a:p>
                      <a:pPr algn="ctr"/>
                      <a:r>
                        <a:rPr lang="en-US" dirty="0"/>
                        <a:t>6</a:t>
                      </a:r>
                    </a:p>
                  </a:txBody>
                  <a:tcPr/>
                </a:tc>
                <a:tc>
                  <a:txBody>
                    <a:bodyPr/>
                    <a:lstStyle/>
                    <a:p>
                      <a:pPr algn="ctr"/>
                      <a:r>
                        <a:rPr lang="en-US" dirty="0"/>
                        <a:t>6</a:t>
                      </a:r>
                    </a:p>
                  </a:txBody>
                  <a:tcPr/>
                </a:tc>
                <a:tc>
                  <a:txBody>
                    <a:bodyPr/>
                    <a:lstStyle/>
                    <a:p>
                      <a:pPr algn="ctr"/>
                      <a:r>
                        <a:rPr lang="en-US" dirty="0"/>
                        <a:t>9</a:t>
                      </a:r>
                    </a:p>
                  </a:txBody>
                  <a:tcPr/>
                </a:tc>
                <a:tc>
                  <a:txBody>
                    <a:bodyPr/>
                    <a:lstStyle/>
                    <a:p>
                      <a:pPr algn="ctr"/>
                      <a:r>
                        <a:rPr lang="en-US" dirty="0"/>
                        <a:t>8</a:t>
                      </a:r>
                    </a:p>
                  </a:txBody>
                  <a:tcPr/>
                </a:tc>
                <a:tc>
                  <a:txBody>
                    <a:bodyPr/>
                    <a:lstStyle/>
                    <a:p>
                      <a:pPr algn="ctr"/>
                      <a:r>
                        <a:rPr lang="en-US" dirty="0"/>
                        <a:t>7</a:t>
                      </a:r>
                    </a:p>
                  </a:txBody>
                  <a:tcPr/>
                </a:tc>
                <a:tc>
                  <a:txBody>
                    <a:bodyPr/>
                    <a:lstStyle/>
                    <a:p>
                      <a:pPr algn="ctr"/>
                      <a:r>
                        <a:rPr lang="en-US" dirty="0"/>
                        <a:t>4</a:t>
                      </a:r>
                    </a:p>
                  </a:txBody>
                  <a:tcPr/>
                </a:tc>
                <a:tc>
                  <a:txBody>
                    <a:bodyPr/>
                    <a:lstStyle/>
                    <a:p>
                      <a:pPr algn="ctr"/>
                      <a:r>
                        <a:rPr lang="en-US" dirty="0"/>
                        <a:t>3</a:t>
                      </a:r>
                    </a:p>
                  </a:txBody>
                  <a:tcPr/>
                </a:tc>
                <a:extLst>
                  <a:ext uri="{0D108BD9-81ED-4DB2-BD59-A6C34878D82A}">
                    <a16:rowId xmlns:a16="http://schemas.microsoft.com/office/drawing/2014/main" val="301525873"/>
                  </a:ext>
                </a:extLst>
              </a:tr>
              <a:tr h="279871">
                <a:tc>
                  <a:txBody>
                    <a:bodyPr/>
                    <a:lstStyle/>
                    <a:p>
                      <a:pPr algn="ctr"/>
                      <a:r>
                        <a:rPr lang="en-US" dirty="0"/>
                        <a:t>3</a:t>
                      </a:r>
                    </a:p>
                  </a:txBody>
                  <a:tcPr/>
                </a:tc>
                <a:tc>
                  <a:txBody>
                    <a:bodyPr/>
                    <a:lstStyle/>
                    <a:p>
                      <a:pPr algn="ctr"/>
                      <a:r>
                        <a:rPr lang="en-US" dirty="0"/>
                        <a:t>4</a:t>
                      </a:r>
                    </a:p>
                  </a:txBody>
                  <a:tcPr/>
                </a:tc>
                <a:tc>
                  <a:txBody>
                    <a:bodyPr/>
                    <a:lstStyle/>
                    <a:p>
                      <a:pPr algn="ctr"/>
                      <a:r>
                        <a:rPr lang="en-US" dirty="0"/>
                        <a:t>8</a:t>
                      </a:r>
                    </a:p>
                  </a:txBody>
                  <a:tcPr/>
                </a:tc>
                <a:tc>
                  <a:txBody>
                    <a:bodyPr/>
                    <a:lstStyle/>
                    <a:p>
                      <a:pPr algn="ctr"/>
                      <a:r>
                        <a:rPr lang="en-US" dirty="0"/>
                        <a:t>3</a:t>
                      </a:r>
                    </a:p>
                  </a:txBody>
                  <a:tcPr/>
                </a:tc>
                <a:tc>
                  <a:txBody>
                    <a:bodyPr/>
                    <a:lstStyle/>
                    <a:p>
                      <a:pPr algn="ctr"/>
                      <a:r>
                        <a:rPr lang="en-US" dirty="0"/>
                        <a:t>8</a:t>
                      </a:r>
                    </a:p>
                  </a:txBody>
                  <a:tcPr/>
                </a:tc>
                <a:tc>
                  <a:txBody>
                    <a:bodyPr/>
                    <a:lstStyle/>
                    <a:p>
                      <a:pPr algn="ctr"/>
                      <a:r>
                        <a:rPr lang="en-US" dirty="0"/>
                        <a:t>9</a:t>
                      </a:r>
                    </a:p>
                  </a:txBody>
                  <a:tcPr/>
                </a:tc>
                <a:tc>
                  <a:txBody>
                    <a:bodyPr/>
                    <a:lstStyle/>
                    <a:p>
                      <a:pPr algn="ctr"/>
                      <a:r>
                        <a:rPr lang="en-US" dirty="0"/>
                        <a:t>7</a:t>
                      </a:r>
                    </a:p>
                  </a:txBody>
                  <a:tcPr/>
                </a:tc>
                <a:extLst>
                  <a:ext uri="{0D108BD9-81ED-4DB2-BD59-A6C34878D82A}">
                    <a16:rowId xmlns:a16="http://schemas.microsoft.com/office/drawing/2014/main" val="1837375436"/>
                  </a:ext>
                </a:extLst>
              </a:tr>
              <a:tr h="279871">
                <a:tc>
                  <a:txBody>
                    <a:bodyPr/>
                    <a:lstStyle/>
                    <a:p>
                      <a:pPr algn="ctr"/>
                      <a:r>
                        <a:rPr lang="en-US" dirty="0"/>
                        <a:t>7</a:t>
                      </a:r>
                    </a:p>
                  </a:txBody>
                  <a:tcPr/>
                </a:tc>
                <a:tc>
                  <a:txBody>
                    <a:bodyPr/>
                    <a:lstStyle/>
                    <a:p>
                      <a:pPr algn="ctr"/>
                      <a:r>
                        <a:rPr lang="en-US" dirty="0"/>
                        <a:t>8</a:t>
                      </a:r>
                    </a:p>
                  </a:txBody>
                  <a:tcPr/>
                </a:tc>
                <a:tc>
                  <a:txBody>
                    <a:bodyPr/>
                    <a:lstStyle/>
                    <a:p>
                      <a:pPr algn="ctr"/>
                      <a:r>
                        <a:rPr lang="en-US" dirty="0"/>
                        <a:t>3</a:t>
                      </a:r>
                    </a:p>
                  </a:txBody>
                  <a:tcPr/>
                </a:tc>
                <a:tc>
                  <a:txBody>
                    <a:bodyPr/>
                    <a:lstStyle/>
                    <a:p>
                      <a:pPr algn="ctr"/>
                      <a:r>
                        <a:rPr lang="en-US" dirty="0"/>
                        <a:t>6</a:t>
                      </a:r>
                    </a:p>
                  </a:txBody>
                  <a:tcPr/>
                </a:tc>
                <a:tc>
                  <a:txBody>
                    <a:bodyPr/>
                    <a:lstStyle/>
                    <a:p>
                      <a:pPr algn="ctr"/>
                      <a:r>
                        <a:rPr lang="en-US" dirty="0"/>
                        <a:t>6</a:t>
                      </a:r>
                    </a:p>
                  </a:txBody>
                  <a:tcPr/>
                </a:tc>
                <a:tc>
                  <a:txBody>
                    <a:bodyPr/>
                    <a:lstStyle/>
                    <a:p>
                      <a:pPr algn="ctr"/>
                      <a:r>
                        <a:rPr lang="en-US" dirty="0"/>
                        <a:t>3</a:t>
                      </a:r>
                    </a:p>
                  </a:txBody>
                  <a:tcPr/>
                </a:tc>
                <a:tc>
                  <a:txBody>
                    <a:bodyPr/>
                    <a:lstStyle/>
                    <a:p>
                      <a:pPr algn="ctr"/>
                      <a:r>
                        <a:rPr lang="en-US" dirty="0"/>
                        <a:t>4</a:t>
                      </a:r>
                    </a:p>
                  </a:txBody>
                  <a:tcPr/>
                </a:tc>
                <a:extLst>
                  <a:ext uri="{0D108BD9-81ED-4DB2-BD59-A6C34878D82A}">
                    <a16:rowId xmlns:a16="http://schemas.microsoft.com/office/drawing/2014/main" val="1097651817"/>
                  </a:ext>
                </a:extLst>
              </a:tr>
              <a:tr h="279871">
                <a:tc>
                  <a:txBody>
                    <a:bodyPr/>
                    <a:lstStyle/>
                    <a:p>
                      <a:pPr algn="ctr"/>
                      <a:r>
                        <a:rPr lang="en-US" dirty="0"/>
                        <a:t>4</a:t>
                      </a:r>
                    </a:p>
                  </a:txBody>
                  <a:tcPr/>
                </a:tc>
                <a:tc>
                  <a:txBody>
                    <a:bodyPr/>
                    <a:lstStyle/>
                    <a:p>
                      <a:pPr algn="ctr"/>
                      <a:r>
                        <a:rPr lang="en-US" dirty="0"/>
                        <a:t>2</a:t>
                      </a:r>
                    </a:p>
                  </a:txBody>
                  <a:tcPr/>
                </a:tc>
                <a:tc>
                  <a:txBody>
                    <a:bodyPr/>
                    <a:lstStyle/>
                    <a:p>
                      <a:pPr algn="ctr"/>
                      <a:r>
                        <a:rPr lang="en-US" dirty="0"/>
                        <a:t>1</a:t>
                      </a:r>
                    </a:p>
                  </a:txBody>
                  <a:tcPr/>
                </a:tc>
                <a:tc>
                  <a:txBody>
                    <a:bodyPr/>
                    <a:lstStyle/>
                    <a:p>
                      <a:pPr algn="ctr"/>
                      <a:r>
                        <a:rPr lang="en-US" dirty="0"/>
                        <a:t>8</a:t>
                      </a:r>
                    </a:p>
                  </a:txBody>
                  <a:tcPr/>
                </a:tc>
                <a:tc>
                  <a:txBody>
                    <a:bodyPr/>
                    <a:lstStyle/>
                    <a:p>
                      <a:pPr algn="ctr"/>
                      <a:r>
                        <a:rPr lang="en-US" dirty="0"/>
                        <a:t>3</a:t>
                      </a:r>
                    </a:p>
                  </a:txBody>
                  <a:tcPr/>
                </a:tc>
                <a:tc>
                  <a:txBody>
                    <a:bodyPr/>
                    <a:lstStyle/>
                    <a:p>
                      <a:pPr algn="ctr"/>
                      <a:r>
                        <a:rPr lang="en-US" dirty="0"/>
                        <a:t>4</a:t>
                      </a:r>
                    </a:p>
                  </a:txBody>
                  <a:tcPr/>
                </a:tc>
                <a:tc>
                  <a:txBody>
                    <a:bodyPr/>
                    <a:lstStyle/>
                    <a:p>
                      <a:pPr algn="ctr"/>
                      <a:r>
                        <a:rPr lang="en-US" dirty="0"/>
                        <a:t>6</a:t>
                      </a:r>
                    </a:p>
                  </a:txBody>
                  <a:tcPr/>
                </a:tc>
                <a:extLst>
                  <a:ext uri="{0D108BD9-81ED-4DB2-BD59-A6C34878D82A}">
                    <a16:rowId xmlns:a16="http://schemas.microsoft.com/office/drawing/2014/main" val="1669590329"/>
                  </a:ext>
                </a:extLst>
              </a:tr>
              <a:tr h="279871">
                <a:tc>
                  <a:txBody>
                    <a:bodyPr/>
                    <a:lstStyle/>
                    <a:p>
                      <a:pPr algn="ctr"/>
                      <a:r>
                        <a:rPr lang="en-US" dirty="0"/>
                        <a:t>3</a:t>
                      </a:r>
                    </a:p>
                  </a:txBody>
                  <a:tcPr/>
                </a:tc>
                <a:tc>
                  <a:txBody>
                    <a:bodyPr/>
                    <a:lstStyle/>
                    <a:p>
                      <a:pPr algn="ctr"/>
                      <a:r>
                        <a:rPr lang="en-US" dirty="0"/>
                        <a:t>2</a:t>
                      </a:r>
                    </a:p>
                  </a:txBody>
                  <a:tcPr/>
                </a:tc>
                <a:tc>
                  <a:txBody>
                    <a:bodyPr/>
                    <a:lstStyle/>
                    <a:p>
                      <a:pPr algn="ctr"/>
                      <a:r>
                        <a:rPr lang="en-US" dirty="0"/>
                        <a:t>4</a:t>
                      </a:r>
                    </a:p>
                  </a:txBody>
                  <a:tcPr/>
                </a:tc>
                <a:tc>
                  <a:txBody>
                    <a:bodyPr/>
                    <a:lstStyle/>
                    <a:p>
                      <a:pPr algn="ctr"/>
                      <a:r>
                        <a:rPr lang="en-US" dirty="0"/>
                        <a:t>1</a:t>
                      </a:r>
                    </a:p>
                  </a:txBody>
                  <a:tcPr/>
                </a:tc>
                <a:tc>
                  <a:txBody>
                    <a:bodyPr/>
                    <a:lstStyle/>
                    <a:p>
                      <a:pPr algn="ctr"/>
                      <a:r>
                        <a:rPr lang="en-US" dirty="0"/>
                        <a:t>9</a:t>
                      </a:r>
                    </a:p>
                  </a:txBody>
                  <a:tcPr/>
                </a:tc>
                <a:tc>
                  <a:txBody>
                    <a:bodyPr/>
                    <a:lstStyle/>
                    <a:p>
                      <a:pPr algn="ctr"/>
                      <a:r>
                        <a:rPr lang="en-US" dirty="0"/>
                        <a:t>8</a:t>
                      </a:r>
                    </a:p>
                  </a:txBody>
                  <a:tcPr/>
                </a:tc>
                <a:tc>
                  <a:txBody>
                    <a:bodyPr/>
                    <a:lstStyle/>
                    <a:p>
                      <a:pPr algn="ctr"/>
                      <a:r>
                        <a:rPr lang="en-US" dirty="0"/>
                        <a:t>3</a:t>
                      </a:r>
                    </a:p>
                  </a:txBody>
                  <a:tcPr/>
                </a:tc>
                <a:extLst>
                  <a:ext uri="{0D108BD9-81ED-4DB2-BD59-A6C34878D82A}">
                    <a16:rowId xmlns:a16="http://schemas.microsoft.com/office/drawing/2014/main" val="1900746862"/>
                  </a:ext>
                </a:extLst>
              </a:tr>
              <a:tr h="279871">
                <a:tc>
                  <a:txBody>
                    <a:bodyPr/>
                    <a:lstStyle/>
                    <a:p>
                      <a:pPr algn="ctr"/>
                      <a:r>
                        <a:rPr lang="en-US" dirty="0"/>
                        <a:t>0</a:t>
                      </a:r>
                    </a:p>
                  </a:txBody>
                  <a:tcPr/>
                </a:tc>
                <a:tc>
                  <a:txBody>
                    <a:bodyPr/>
                    <a:lstStyle/>
                    <a:p>
                      <a:pPr algn="ctr"/>
                      <a:r>
                        <a:rPr lang="en-US" dirty="0"/>
                        <a:t>1</a:t>
                      </a:r>
                    </a:p>
                  </a:txBody>
                  <a:tcPr/>
                </a:tc>
                <a:tc>
                  <a:txBody>
                    <a:bodyPr/>
                    <a:lstStyle/>
                    <a:p>
                      <a:pPr algn="ctr"/>
                      <a:r>
                        <a:rPr lang="en-US" dirty="0"/>
                        <a:t>3</a:t>
                      </a:r>
                    </a:p>
                  </a:txBody>
                  <a:tcPr/>
                </a:tc>
                <a:tc>
                  <a:txBody>
                    <a:bodyPr/>
                    <a:lstStyle/>
                    <a:p>
                      <a:pPr algn="ctr"/>
                      <a:r>
                        <a:rPr lang="en-US" dirty="0"/>
                        <a:t>9</a:t>
                      </a:r>
                    </a:p>
                  </a:txBody>
                  <a:tcPr/>
                </a:tc>
                <a:tc>
                  <a:txBody>
                    <a:bodyPr/>
                    <a:lstStyle/>
                    <a:p>
                      <a:pPr algn="ctr"/>
                      <a:r>
                        <a:rPr lang="en-US" dirty="0"/>
                        <a:t>2</a:t>
                      </a:r>
                    </a:p>
                  </a:txBody>
                  <a:tcPr/>
                </a:tc>
                <a:tc>
                  <a:txBody>
                    <a:bodyPr/>
                    <a:lstStyle/>
                    <a:p>
                      <a:pPr algn="ctr"/>
                      <a:r>
                        <a:rPr lang="en-US" dirty="0"/>
                        <a:t>1</a:t>
                      </a:r>
                    </a:p>
                  </a:txBody>
                  <a:tcPr/>
                </a:tc>
                <a:tc>
                  <a:txBody>
                    <a:bodyPr/>
                    <a:lstStyle/>
                    <a:p>
                      <a:pPr algn="ctr"/>
                      <a:r>
                        <a:rPr lang="en-US" dirty="0"/>
                        <a:t>4</a:t>
                      </a:r>
                    </a:p>
                  </a:txBody>
                  <a:tcPr/>
                </a:tc>
                <a:extLst>
                  <a:ext uri="{0D108BD9-81ED-4DB2-BD59-A6C34878D82A}">
                    <a16:rowId xmlns:a16="http://schemas.microsoft.com/office/drawing/2014/main" val="1519942912"/>
                  </a:ext>
                </a:extLst>
              </a:tr>
            </a:tbl>
          </a:graphicData>
        </a:graphic>
      </p:graphicFrame>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lstStyle/>
          <a:p>
            <a:r>
              <a:rPr lang="en-US" dirty="0"/>
              <a:t>Larger Strides</a:t>
            </a:r>
            <a:endParaRPr lang="en-US" baseline="30000" dirty="0"/>
          </a:p>
        </p:txBody>
      </p:sp>
      <p:sp>
        <p:nvSpPr>
          <p:cNvPr id="8" name="TextBox 7">
            <a:extLst>
              <a:ext uri="{FF2B5EF4-FFF2-40B4-BE49-F238E27FC236}">
                <a16:creationId xmlns:a16="http://schemas.microsoft.com/office/drawing/2014/main" id="{84C2D5BB-D4FE-4659-9192-B8374EE3C1FF}"/>
              </a:ext>
            </a:extLst>
          </p:cNvPr>
          <p:cNvSpPr txBox="1"/>
          <p:nvPr/>
        </p:nvSpPr>
        <p:spPr>
          <a:xfrm>
            <a:off x="4777336" y="3656453"/>
            <a:ext cx="647272" cy="830997"/>
          </a:xfrm>
          <a:prstGeom prst="rect">
            <a:avLst/>
          </a:prstGeom>
          <a:noFill/>
        </p:spPr>
        <p:txBody>
          <a:bodyPr wrap="square" rtlCol="0">
            <a:spAutoFit/>
          </a:bodyPr>
          <a:lstStyle/>
          <a:p>
            <a:pPr algn="ctr"/>
            <a:r>
              <a:rPr lang="en-US" sz="4800" dirty="0"/>
              <a:t>*</a:t>
            </a:r>
          </a:p>
        </p:txBody>
      </p:sp>
      <p:graphicFrame>
        <p:nvGraphicFramePr>
          <p:cNvPr id="11" name="Table 11">
            <a:extLst>
              <a:ext uri="{FF2B5EF4-FFF2-40B4-BE49-F238E27FC236}">
                <a16:creationId xmlns:a16="http://schemas.microsoft.com/office/drawing/2014/main" id="{4F17A1F7-5250-4AD4-B0D5-2CA5D32B02BD}"/>
              </a:ext>
            </a:extLst>
          </p:cNvPr>
          <p:cNvGraphicFramePr>
            <a:graphicFrameLocks noGrp="1"/>
          </p:cNvGraphicFramePr>
          <p:nvPr/>
        </p:nvGraphicFramePr>
        <p:xfrm>
          <a:off x="5811038" y="3515691"/>
          <a:ext cx="1684947" cy="1112520"/>
        </p:xfrm>
        <a:graphic>
          <a:graphicData uri="http://schemas.openxmlformats.org/drawingml/2006/table">
            <a:tbl>
              <a:tblPr firstRow="1" bandRow="1">
                <a:tableStyleId>{5940675A-B579-460E-94D1-54222C63F5DA}</a:tableStyleId>
              </a:tblPr>
              <a:tblGrid>
                <a:gridCol w="561649">
                  <a:extLst>
                    <a:ext uri="{9D8B030D-6E8A-4147-A177-3AD203B41FA5}">
                      <a16:colId xmlns:a16="http://schemas.microsoft.com/office/drawing/2014/main" val="460938455"/>
                    </a:ext>
                  </a:extLst>
                </a:gridCol>
                <a:gridCol w="561649">
                  <a:extLst>
                    <a:ext uri="{9D8B030D-6E8A-4147-A177-3AD203B41FA5}">
                      <a16:colId xmlns:a16="http://schemas.microsoft.com/office/drawing/2014/main" val="1740501291"/>
                    </a:ext>
                  </a:extLst>
                </a:gridCol>
                <a:gridCol w="561649">
                  <a:extLst>
                    <a:ext uri="{9D8B030D-6E8A-4147-A177-3AD203B41FA5}">
                      <a16:colId xmlns:a16="http://schemas.microsoft.com/office/drawing/2014/main" val="395325658"/>
                    </a:ext>
                  </a:extLst>
                </a:gridCol>
              </a:tblGrid>
              <a:tr h="370840">
                <a:tc>
                  <a:txBody>
                    <a:bodyPr/>
                    <a:lstStyle/>
                    <a:p>
                      <a:pPr algn="ctr"/>
                      <a:r>
                        <a:rPr lang="en-US" dirty="0"/>
                        <a:t>3</a:t>
                      </a:r>
                    </a:p>
                  </a:txBody>
                  <a:tcPr/>
                </a:tc>
                <a:tc>
                  <a:txBody>
                    <a:bodyPr/>
                    <a:lstStyle/>
                    <a:p>
                      <a:pPr algn="ctr"/>
                      <a:r>
                        <a:rPr lang="en-US" dirty="0"/>
                        <a:t>4</a:t>
                      </a:r>
                    </a:p>
                  </a:txBody>
                  <a:tcPr/>
                </a:tc>
                <a:tc>
                  <a:txBody>
                    <a:bodyPr/>
                    <a:lstStyle/>
                    <a:p>
                      <a:pPr algn="ctr"/>
                      <a:r>
                        <a:rPr lang="en-US" dirty="0"/>
                        <a:t>4</a:t>
                      </a:r>
                    </a:p>
                  </a:txBody>
                  <a:tcPr/>
                </a:tc>
                <a:extLst>
                  <a:ext uri="{0D108BD9-81ED-4DB2-BD59-A6C34878D82A}">
                    <a16:rowId xmlns:a16="http://schemas.microsoft.com/office/drawing/2014/main" val="264379134"/>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2</a:t>
                      </a:r>
                    </a:p>
                  </a:txBody>
                  <a:tcPr/>
                </a:tc>
                <a:extLst>
                  <a:ext uri="{0D108BD9-81ED-4DB2-BD59-A6C34878D82A}">
                    <a16:rowId xmlns:a16="http://schemas.microsoft.com/office/drawing/2014/main" val="3925585704"/>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3</a:t>
                      </a:r>
                    </a:p>
                  </a:txBody>
                  <a:tcPr/>
                </a:tc>
                <a:extLst>
                  <a:ext uri="{0D108BD9-81ED-4DB2-BD59-A6C34878D82A}">
                    <a16:rowId xmlns:a16="http://schemas.microsoft.com/office/drawing/2014/main" val="4063142993"/>
                  </a:ext>
                </a:extLst>
              </a:tr>
            </a:tbl>
          </a:graphicData>
        </a:graphic>
      </p:graphicFrame>
      <p:sp>
        <p:nvSpPr>
          <p:cNvPr id="12" name="TextBox 11">
            <a:extLst>
              <a:ext uri="{FF2B5EF4-FFF2-40B4-BE49-F238E27FC236}">
                <a16:creationId xmlns:a16="http://schemas.microsoft.com/office/drawing/2014/main" id="{2971E976-27E3-4553-B662-D6A0CF0B047C}"/>
              </a:ext>
            </a:extLst>
          </p:cNvPr>
          <p:cNvSpPr txBox="1"/>
          <p:nvPr/>
        </p:nvSpPr>
        <p:spPr>
          <a:xfrm>
            <a:off x="7882415" y="3510906"/>
            <a:ext cx="647272" cy="830997"/>
          </a:xfrm>
          <a:prstGeom prst="rect">
            <a:avLst/>
          </a:prstGeom>
          <a:noFill/>
        </p:spPr>
        <p:txBody>
          <a:bodyPr wrap="square" rtlCol="0">
            <a:spAutoFit/>
          </a:bodyPr>
          <a:lstStyle/>
          <a:p>
            <a:pPr algn="ctr"/>
            <a:r>
              <a:rPr lang="en-US" sz="4800" dirty="0"/>
              <a:t>=</a:t>
            </a:r>
          </a:p>
        </p:txBody>
      </p:sp>
      <p:sp>
        <p:nvSpPr>
          <p:cNvPr id="4" name="Rectangle 3">
            <a:extLst>
              <a:ext uri="{FF2B5EF4-FFF2-40B4-BE49-F238E27FC236}">
                <a16:creationId xmlns:a16="http://schemas.microsoft.com/office/drawing/2014/main" id="{33EC1915-53C1-4333-B9E1-61C30E2D9789}"/>
              </a:ext>
            </a:extLst>
          </p:cNvPr>
          <p:cNvSpPr/>
          <p:nvPr/>
        </p:nvSpPr>
        <p:spPr>
          <a:xfrm>
            <a:off x="417527" y="2700265"/>
            <a:ext cx="1678401" cy="1121861"/>
          </a:xfrm>
          <a:prstGeom prst="rect">
            <a:avLst/>
          </a:prstGeom>
          <a:solidFill>
            <a:srgbClr val="FF0000">
              <a:alpha val="3500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Connector: Elbow 5">
            <a:extLst>
              <a:ext uri="{FF2B5EF4-FFF2-40B4-BE49-F238E27FC236}">
                <a16:creationId xmlns:a16="http://schemas.microsoft.com/office/drawing/2014/main" id="{99A1BCBB-DCAC-4BF5-853F-CBBAEF30F806}"/>
              </a:ext>
            </a:extLst>
          </p:cNvPr>
          <p:cNvCxnSpPr>
            <a:cxnSpLocks/>
            <a:stCxn id="11" idx="1"/>
            <a:endCxn id="4" idx="0"/>
          </p:cNvCxnSpPr>
          <p:nvPr/>
        </p:nvCxnSpPr>
        <p:spPr>
          <a:xfrm rot="10800000">
            <a:off x="1256728" y="2700265"/>
            <a:ext cx="4554310" cy="1371686"/>
          </a:xfrm>
          <a:prstGeom prst="bentConnector4">
            <a:avLst>
              <a:gd name="adj1" fmla="val 8753"/>
              <a:gd name="adj2" fmla="val 116666"/>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BC7667A-7DB3-4542-BA7B-255DF533CAA4}"/>
              </a:ext>
            </a:extLst>
          </p:cNvPr>
          <p:cNvSpPr txBox="1"/>
          <p:nvPr/>
        </p:nvSpPr>
        <p:spPr>
          <a:xfrm>
            <a:off x="1600200" y="5869539"/>
            <a:ext cx="9585695" cy="523220"/>
          </a:xfrm>
          <a:prstGeom prst="rect">
            <a:avLst/>
          </a:prstGeom>
          <a:solidFill>
            <a:schemeClr val="bg1"/>
          </a:solidFill>
        </p:spPr>
        <p:txBody>
          <a:bodyPr wrap="square" rtlCol="0">
            <a:spAutoFit/>
          </a:bodyPr>
          <a:lstStyle/>
          <a:p>
            <a:pPr algn="ctr"/>
            <a:r>
              <a:rPr lang="en-US" sz="2800" dirty="0">
                <a:solidFill>
                  <a:srgbClr val="FF0000"/>
                </a:solidFill>
              </a:rPr>
              <a:t>2*3 + 6*1 + 3*(-1) + 3*4 + 6*0 + 4*0 + 7*4 + 9*2 + 8*3</a:t>
            </a:r>
          </a:p>
        </p:txBody>
      </p:sp>
      <p:sp>
        <p:nvSpPr>
          <p:cNvPr id="5" name="TextBox 4">
            <a:extLst>
              <a:ext uri="{FF2B5EF4-FFF2-40B4-BE49-F238E27FC236}">
                <a16:creationId xmlns:a16="http://schemas.microsoft.com/office/drawing/2014/main" id="{DF705E44-65D7-483D-B8F8-F6BC814BF03A}"/>
              </a:ext>
            </a:extLst>
          </p:cNvPr>
          <p:cNvSpPr txBox="1"/>
          <p:nvPr/>
        </p:nvSpPr>
        <p:spPr>
          <a:xfrm>
            <a:off x="2137024" y="5280914"/>
            <a:ext cx="575353" cy="369332"/>
          </a:xfrm>
          <a:prstGeom prst="rect">
            <a:avLst/>
          </a:prstGeom>
          <a:noFill/>
        </p:spPr>
        <p:txBody>
          <a:bodyPr wrap="square" rtlCol="0">
            <a:spAutoFit/>
          </a:bodyPr>
          <a:lstStyle/>
          <a:p>
            <a:pPr algn="ctr"/>
            <a:r>
              <a:rPr lang="en-US" b="1" dirty="0"/>
              <a:t>M</a:t>
            </a:r>
          </a:p>
        </p:txBody>
      </p:sp>
      <p:sp>
        <p:nvSpPr>
          <p:cNvPr id="9" name="TextBox 8">
            <a:extLst>
              <a:ext uri="{FF2B5EF4-FFF2-40B4-BE49-F238E27FC236}">
                <a16:creationId xmlns:a16="http://schemas.microsoft.com/office/drawing/2014/main" id="{F5DC2388-D3E5-47D7-9292-BDEC26A011C3}"/>
              </a:ext>
            </a:extLst>
          </p:cNvPr>
          <p:cNvSpPr txBox="1"/>
          <p:nvPr/>
        </p:nvSpPr>
        <p:spPr>
          <a:xfrm>
            <a:off x="6347722" y="4631933"/>
            <a:ext cx="575353" cy="369332"/>
          </a:xfrm>
          <a:prstGeom prst="rect">
            <a:avLst/>
          </a:prstGeom>
          <a:noFill/>
        </p:spPr>
        <p:txBody>
          <a:bodyPr wrap="square" rtlCol="0">
            <a:spAutoFit/>
          </a:bodyPr>
          <a:lstStyle/>
          <a:p>
            <a:pPr algn="ctr"/>
            <a:r>
              <a:rPr lang="en-US" b="1" dirty="0"/>
              <a:t>F</a:t>
            </a:r>
          </a:p>
        </p:txBody>
      </p:sp>
      <p:sp>
        <p:nvSpPr>
          <p:cNvPr id="10" name="TextBox 9">
            <a:extLst>
              <a:ext uri="{FF2B5EF4-FFF2-40B4-BE49-F238E27FC236}">
                <a16:creationId xmlns:a16="http://schemas.microsoft.com/office/drawing/2014/main" id="{0BDFBCF2-9FB0-4FB8-ABBC-45F2F02CF9FA}"/>
              </a:ext>
            </a:extLst>
          </p:cNvPr>
          <p:cNvSpPr txBox="1"/>
          <p:nvPr/>
        </p:nvSpPr>
        <p:spPr>
          <a:xfrm>
            <a:off x="9469359" y="4630223"/>
            <a:ext cx="575353" cy="369332"/>
          </a:xfrm>
          <a:prstGeom prst="rect">
            <a:avLst/>
          </a:prstGeom>
          <a:noFill/>
        </p:spPr>
        <p:txBody>
          <a:bodyPr wrap="square" rtlCol="0">
            <a:spAutoFit/>
          </a:bodyPr>
          <a:lstStyle/>
          <a:p>
            <a:pPr algn="ctr"/>
            <a:r>
              <a:rPr lang="en-US" b="1" dirty="0"/>
              <a:t>CM</a:t>
            </a:r>
          </a:p>
        </p:txBody>
      </p:sp>
      <p:graphicFrame>
        <p:nvGraphicFramePr>
          <p:cNvPr id="22" name="Table 11">
            <a:extLst>
              <a:ext uri="{FF2B5EF4-FFF2-40B4-BE49-F238E27FC236}">
                <a16:creationId xmlns:a16="http://schemas.microsoft.com/office/drawing/2014/main" id="{F43C9F96-C368-4BE0-B689-D64853E2F544}"/>
              </a:ext>
            </a:extLst>
          </p:cNvPr>
          <p:cNvGraphicFramePr>
            <a:graphicFrameLocks noGrp="1"/>
          </p:cNvGraphicFramePr>
          <p:nvPr/>
        </p:nvGraphicFramePr>
        <p:xfrm>
          <a:off x="8916118" y="3513978"/>
          <a:ext cx="1684947" cy="1112520"/>
        </p:xfrm>
        <a:graphic>
          <a:graphicData uri="http://schemas.openxmlformats.org/drawingml/2006/table">
            <a:tbl>
              <a:tblPr firstRow="1" bandRow="1">
                <a:tableStyleId>{5940675A-B579-460E-94D1-54222C63F5DA}</a:tableStyleId>
              </a:tblPr>
              <a:tblGrid>
                <a:gridCol w="561649">
                  <a:extLst>
                    <a:ext uri="{9D8B030D-6E8A-4147-A177-3AD203B41FA5}">
                      <a16:colId xmlns:a16="http://schemas.microsoft.com/office/drawing/2014/main" val="460938455"/>
                    </a:ext>
                  </a:extLst>
                </a:gridCol>
                <a:gridCol w="561649">
                  <a:extLst>
                    <a:ext uri="{9D8B030D-6E8A-4147-A177-3AD203B41FA5}">
                      <a16:colId xmlns:a16="http://schemas.microsoft.com/office/drawing/2014/main" val="1740501291"/>
                    </a:ext>
                  </a:extLst>
                </a:gridCol>
                <a:gridCol w="561649">
                  <a:extLst>
                    <a:ext uri="{9D8B030D-6E8A-4147-A177-3AD203B41FA5}">
                      <a16:colId xmlns:a16="http://schemas.microsoft.com/office/drawing/2014/main" val="395325658"/>
                    </a:ext>
                  </a:extLst>
                </a:gridCol>
              </a:tblGrid>
              <a:tr h="370840">
                <a:tc>
                  <a:txBody>
                    <a:bodyPr/>
                    <a:lstStyle/>
                    <a:p>
                      <a:pPr algn="ctr"/>
                      <a:r>
                        <a:rPr lang="en-US" dirty="0">
                          <a:solidFill>
                            <a:srgbClr val="FF0000"/>
                          </a:solidFill>
                        </a:rPr>
                        <a:t>91</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64379134"/>
                  </a:ext>
                </a:extLst>
              </a:tr>
              <a:tr h="370840">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3925585704"/>
                  </a:ext>
                </a:extLst>
              </a:tr>
              <a:tr h="370840">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4063142993"/>
                  </a:ext>
                </a:extLst>
              </a:tr>
            </a:tbl>
          </a:graphicData>
        </a:graphic>
      </p:graphicFrame>
    </p:spTree>
    <p:extLst>
      <p:ext uri="{BB962C8B-B14F-4D97-AF65-F5344CB8AC3E}">
        <p14:creationId xmlns:p14="http://schemas.microsoft.com/office/powerpoint/2010/main" val="2152729854"/>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437272" y="1568774"/>
            <a:ext cx="10761324" cy="4503256"/>
          </a:xfrm>
        </p:spPr>
        <p:txBody>
          <a:bodyPr>
            <a:normAutofit/>
          </a:bodyPr>
          <a:lstStyle/>
          <a:p>
            <a:pPr marL="0" indent="0" algn="ctr">
              <a:buNone/>
            </a:pPr>
            <a:r>
              <a:rPr lang="en-US" sz="2400" b="0" i="0" u="none" strike="noStrike" baseline="0" dirty="0">
                <a:latin typeface="Calibri (Body)"/>
              </a:rPr>
              <a:t>Assume a </a:t>
            </a:r>
            <a:r>
              <a:rPr lang="en-US" sz="2400" i="0" u="none" strike="noStrike" baseline="0" dirty="0">
                <a:latin typeface="Calibri (Body)"/>
              </a:rPr>
              <a:t>M, a 7x7 matrix. The 2D convolution of M with </a:t>
            </a:r>
            <a:r>
              <a:rPr lang="en-US" sz="2400" i="1" u="none" strike="noStrike" baseline="0" dirty="0">
                <a:latin typeface="Calibri (Body)"/>
              </a:rPr>
              <a:t>filter</a:t>
            </a:r>
            <a:r>
              <a:rPr lang="en-US" sz="2400" i="0" u="none" strike="noStrike" baseline="0" dirty="0">
                <a:latin typeface="Calibri (Body)"/>
              </a:rPr>
              <a:t> F</a:t>
            </a:r>
            <a:r>
              <a:rPr lang="en-US" sz="2400" b="0" i="0" u="none" strike="noStrike" baseline="0" dirty="0">
                <a:latin typeface="Calibri (Body)"/>
              </a:rPr>
              <a:t> and </a:t>
            </a:r>
            <a:r>
              <a:rPr lang="en-US" sz="2400" b="1" i="1" u="none" strike="noStrike" baseline="0" dirty="0">
                <a:latin typeface="Calibri (Body)"/>
              </a:rPr>
              <a:t>stride</a:t>
            </a:r>
            <a:r>
              <a:rPr lang="en-US" sz="2400" b="1" i="0" u="none" strike="noStrike" baseline="0" dirty="0">
                <a:latin typeface="Calibri (Body)"/>
              </a:rPr>
              <a:t> 2</a:t>
            </a:r>
            <a:r>
              <a:rPr lang="en-US" sz="2400" b="0" i="0" u="none" strike="noStrike" baseline="0" dirty="0">
                <a:latin typeface="Calibri (Body)"/>
              </a:rPr>
              <a:t> is a 3x3 matrix </a:t>
            </a:r>
            <a:r>
              <a:rPr lang="en-US" sz="2400" b="1" i="0" u="none" strike="noStrike" baseline="0" dirty="0">
                <a:latin typeface="Calibri (Body)"/>
              </a:rPr>
              <a:t>CM</a:t>
            </a:r>
            <a:r>
              <a:rPr lang="en-US" sz="2400" b="0" i="0" u="none" strike="noStrike" baseline="0" dirty="0">
                <a:latin typeface="Calibri (Body)"/>
              </a:rPr>
              <a:t> computed as follows:</a:t>
            </a:r>
            <a:endParaRPr lang="en-US" b="0" i="0" dirty="0">
              <a:solidFill>
                <a:srgbClr val="222222"/>
              </a:solidFill>
              <a:effectLst/>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dirty="0">
              <a:solidFill>
                <a:srgbClr val="222222"/>
              </a:solidFill>
              <a:latin typeface="Calibri (Body)"/>
            </a:endParaRPr>
          </a:p>
          <a:p>
            <a:pPr marL="457200" lvl="1" indent="0" algn="ctr">
              <a:buNone/>
            </a:pPr>
            <a:endParaRPr lang="en-US" b="0" i="0" dirty="0">
              <a:solidFill>
                <a:srgbClr val="222222"/>
              </a:solidFill>
              <a:effectLst/>
              <a:latin typeface="Calibri (Body)"/>
            </a:endParaRPr>
          </a:p>
          <a:p>
            <a:pPr marL="457200" lvl="1" indent="0" algn="ctr">
              <a:buNone/>
            </a:pPr>
            <a:endParaRPr lang="en-US" b="0" i="0" dirty="0">
              <a:solidFill>
                <a:srgbClr val="222222"/>
              </a:solidFill>
              <a:effectLst/>
              <a:latin typeface="Calibri (Body)"/>
            </a:endParaRPr>
          </a:p>
          <a:p>
            <a:pPr marL="457200" lvl="1" indent="0" algn="ctr">
              <a:buNone/>
            </a:pPr>
            <a:endParaRPr lang="en-US" b="0" i="0" dirty="0">
              <a:solidFill>
                <a:srgbClr val="222222"/>
              </a:solidFill>
              <a:effectLst/>
              <a:latin typeface="Calibri (Body)"/>
            </a:endParaRPr>
          </a:p>
          <a:p>
            <a:pPr marL="457200" lvl="1" indent="0">
              <a:buNone/>
            </a:pPr>
            <a:endParaRPr lang="en-US" b="0" i="0" dirty="0">
              <a:solidFill>
                <a:srgbClr val="222222"/>
              </a:solidFill>
              <a:effectLst/>
              <a:latin typeface="Calibri (Body)"/>
            </a:endParaRPr>
          </a:p>
          <a:p>
            <a:endParaRPr lang="en-US" dirty="0"/>
          </a:p>
        </p:txBody>
      </p:sp>
      <p:graphicFrame>
        <p:nvGraphicFramePr>
          <p:cNvPr id="18" name="Table 18">
            <a:extLst>
              <a:ext uri="{FF2B5EF4-FFF2-40B4-BE49-F238E27FC236}">
                <a16:creationId xmlns:a16="http://schemas.microsoft.com/office/drawing/2014/main" id="{3C459434-9E3E-43DE-AEFB-874B7B52D4B9}"/>
              </a:ext>
            </a:extLst>
          </p:cNvPr>
          <p:cNvGraphicFramePr>
            <a:graphicFrameLocks noGrp="1"/>
          </p:cNvGraphicFramePr>
          <p:nvPr/>
        </p:nvGraphicFramePr>
        <p:xfrm>
          <a:off x="407311" y="2715801"/>
          <a:ext cx="3983595" cy="2560320"/>
        </p:xfrm>
        <a:graphic>
          <a:graphicData uri="http://schemas.openxmlformats.org/drawingml/2006/table">
            <a:tbl>
              <a:tblPr firstRow="1" bandRow="1">
                <a:tableStyleId>{5940675A-B579-460E-94D1-54222C63F5DA}</a:tableStyleId>
              </a:tblPr>
              <a:tblGrid>
                <a:gridCol w="569085">
                  <a:extLst>
                    <a:ext uri="{9D8B030D-6E8A-4147-A177-3AD203B41FA5}">
                      <a16:colId xmlns:a16="http://schemas.microsoft.com/office/drawing/2014/main" val="753574842"/>
                    </a:ext>
                  </a:extLst>
                </a:gridCol>
                <a:gridCol w="569085">
                  <a:extLst>
                    <a:ext uri="{9D8B030D-6E8A-4147-A177-3AD203B41FA5}">
                      <a16:colId xmlns:a16="http://schemas.microsoft.com/office/drawing/2014/main" val="121128179"/>
                    </a:ext>
                  </a:extLst>
                </a:gridCol>
                <a:gridCol w="569085">
                  <a:extLst>
                    <a:ext uri="{9D8B030D-6E8A-4147-A177-3AD203B41FA5}">
                      <a16:colId xmlns:a16="http://schemas.microsoft.com/office/drawing/2014/main" val="295384588"/>
                    </a:ext>
                  </a:extLst>
                </a:gridCol>
                <a:gridCol w="569085">
                  <a:extLst>
                    <a:ext uri="{9D8B030D-6E8A-4147-A177-3AD203B41FA5}">
                      <a16:colId xmlns:a16="http://schemas.microsoft.com/office/drawing/2014/main" val="2854067197"/>
                    </a:ext>
                  </a:extLst>
                </a:gridCol>
                <a:gridCol w="569085">
                  <a:extLst>
                    <a:ext uri="{9D8B030D-6E8A-4147-A177-3AD203B41FA5}">
                      <a16:colId xmlns:a16="http://schemas.microsoft.com/office/drawing/2014/main" val="1545821194"/>
                    </a:ext>
                  </a:extLst>
                </a:gridCol>
                <a:gridCol w="569085">
                  <a:extLst>
                    <a:ext uri="{9D8B030D-6E8A-4147-A177-3AD203B41FA5}">
                      <a16:colId xmlns:a16="http://schemas.microsoft.com/office/drawing/2014/main" val="3735181595"/>
                    </a:ext>
                  </a:extLst>
                </a:gridCol>
                <a:gridCol w="569085">
                  <a:extLst>
                    <a:ext uri="{9D8B030D-6E8A-4147-A177-3AD203B41FA5}">
                      <a16:colId xmlns:a16="http://schemas.microsoft.com/office/drawing/2014/main" val="1404062181"/>
                    </a:ext>
                  </a:extLst>
                </a:gridCol>
              </a:tblGrid>
              <a:tr h="279871">
                <a:tc>
                  <a:txBody>
                    <a:bodyPr/>
                    <a:lstStyle/>
                    <a:p>
                      <a:pPr algn="ctr"/>
                      <a:r>
                        <a:rPr lang="en-US" dirty="0"/>
                        <a:t>2</a:t>
                      </a:r>
                    </a:p>
                  </a:txBody>
                  <a:tcPr/>
                </a:tc>
                <a:tc>
                  <a:txBody>
                    <a:bodyPr/>
                    <a:lstStyle/>
                    <a:p>
                      <a:pPr algn="ctr"/>
                      <a:r>
                        <a:rPr lang="en-US" dirty="0"/>
                        <a:t>3</a:t>
                      </a:r>
                    </a:p>
                  </a:txBody>
                  <a:tcPr/>
                </a:tc>
                <a:tc>
                  <a:txBody>
                    <a:bodyPr/>
                    <a:lstStyle/>
                    <a:p>
                      <a:pPr algn="ctr"/>
                      <a:r>
                        <a:rPr lang="en-US" dirty="0"/>
                        <a:t>7</a:t>
                      </a:r>
                    </a:p>
                  </a:txBody>
                  <a:tcPr/>
                </a:tc>
                <a:tc>
                  <a:txBody>
                    <a:bodyPr/>
                    <a:lstStyle/>
                    <a:p>
                      <a:pPr algn="ctr"/>
                      <a:r>
                        <a:rPr lang="en-US" dirty="0"/>
                        <a:t>4</a:t>
                      </a:r>
                    </a:p>
                  </a:txBody>
                  <a:tcPr/>
                </a:tc>
                <a:tc>
                  <a:txBody>
                    <a:bodyPr/>
                    <a:lstStyle/>
                    <a:p>
                      <a:pPr algn="ctr"/>
                      <a:r>
                        <a:rPr lang="en-US" dirty="0"/>
                        <a:t>6</a:t>
                      </a:r>
                    </a:p>
                  </a:txBody>
                  <a:tcPr/>
                </a:tc>
                <a:tc>
                  <a:txBody>
                    <a:bodyPr/>
                    <a:lstStyle/>
                    <a:p>
                      <a:pPr algn="ctr"/>
                      <a:r>
                        <a:rPr lang="en-US" dirty="0"/>
                        <a:t>2</a:t>
                      </a:r>
                    </a:p>
                  </a:txBody>
                  <a:tcPr/>
                </a:tc>
                <a:tc>
                  <a:txBody>
                    <a:bodyPr/>
                    <a:lstStyle/>
                    <a:p>
                      <a:pPr algn="ctr"/>
                      <a:r>
                        <a:rPr lang="en-US" dirty="0"/>
                        <a:t>9</a:t>
                      </a:r>
                    </a:p>
                  </a:txBody>
                  <a:tcPr/>
                </a:tc>
                <a:extLst>
                  <a:ext uri="{0D108BD9-81ED-4DB2-BD59-A6C34878D82A}">
                    <a16:rowId xmlns:a16="http://schemas.microsoft.com/office/drawing/2014/main" val="3821164813"/>
                  </a:ext>
                </a:extLst>
              </a:tr>
              <a:tr h="279871">
                <a:tc>
                  <a:txBody>
                    <a:bodyPr/>
                    <a:lstStyle/>
                    <a:p>
                      <a:pPr algn="ctr"/>
                      <a:r>
                        <a:rPr lang="en-US" dirty="0"/>
                        <a:t>6</a:t>
                      </a:r>
                    </a:p>
                  </a:txBody>
                  <a:tcPr/>
                </a:tc>
                <a:tc>
                  <a:txBody>
                    <a:bodyPr/>
                    <a:lstStyle/>
                    <a:p>
                      <a:pPr algn="ctr"/>
                      <a:r>
                        <a:rPr lang="en-US" dirty="0"/>
                        <a:t>6</a:t>
                      </a:r>
                    </a:p>
                  </a:txBody>
                  <a:tcPr/>
                </a:tc>
                <a:tc>
                  <a:txBody>
                    <a:bodyPr/>
                    <a:lstStyle/>
                    <a:p>
                      <a:pPr algn="ctr"/>
                      <a:r>
                        <a:rPr lang="en-US" dirty="0"/>
                        <a:t>9</a:t>
                      </a:r>
                    </a:p>
                  </a:txBody>
                  <a:tcPr/>
                </a:tc>
                <a:tc>
                  <a:txBody>
                    <a:bodyPr/>
                    <a:lstStyle/>
                    <a:p>
                      <a:pPr algn="ctr"/>
                      <a:r>
                        <a:rPr lang="en-US" dirty="0"/>
                        <a:t>8</a:t>
                      </a:r>
                    </a:p>
                  </a:txBody>
                  <a:tcPr/>
                </a:tc>
                <a:tc>
                  <a:txBody>
                    <a:bodyPr/>
                    <a:lstStyle/>
                    <a:p>
                      <a:pPr algn="ctr"/>
                      <a:r>
                        <a:rPr lang="en-US" dirty="0"/>
                        <a:t>7</a:t>
                      </a:r>
                    </a:p>
                  </a:txBody>
                  <a:tcPr/>
                </a:tc>
                <a:tc>
                  <a:txBody>
                    <a:bodyPr/>
                    <a:lstStyle/>
                    <a:p>
                      <a:pPr algn="ctr"/>
                      <a:r>
                        <a:rPr lang="en-US" dirty="0"/>
                        <a:t>4</a:t>
                      </a:r>
                    </a:p>
                  </a:txBody>
                  <a:tcPr/>
                </a:tc>
                <a:tc>
                  <a:txBody>
                    <a:bodyPr/>
                    <a:lstStyle/>
                    <a:p>
                      <a:pPr algn="ctr"/>
                      <a:r>
                        <a:rPr lang="en-US" dirty="0"/>
                        <a:t>3</a:t>
                      </a:r>
                    </a:p>
                  </a:txBody>
                  <a:tcPr/>
                </a:tc>
                <a:extLst>
                  <a:ext uri="{0D108BD9-81ED-4DB2-BD59-A6C34878D82A}">
                    <a16:rowId xmlns:a16="http://schemas.microsoft.com/office/drawing/2014/main" val="301525873"/>
                  </a:ext>
                </a:extLst>
              </a:tr>
              <a:tr h="279871">
                <a:tc>
                  <a:txBody>
                    <a:bodyPr/>
                    <a:lstStyle/>
                    <a:p>
                      <a:pPr algn="ctr"/>
                      <a:r>
                        <a:rPr lang="en-US" dirty="0"/>
                        <a:t>3</a:t>
                      </a:r>
                    </a:p>
                  </a:txBody>
                  <a:tcPr/>
                </a:tc>
                <a:tc>
                  <a:txBody>
                    <a:bodyPr/>
                    <a:lstStyle/>
                    <a:p>
                      <a:pPr algn="ctr"/>
                      <a:r>
                        <a:rPr lang="en-US" dirty="0"/>
                        <a:t>4</a:t>
                      </a:r>
                    </a:p>
                  </a:txBody>
                  <a:tcPr/>
                </a:tc>
                <a:tc>
                  <a:txBody>
                    <a:bodyPr/>
                    <a:lstStyle/>
                    <a:p>
                      <a:pPr algn="ctr"/>
                      <a:r>
                        <a:rPr lang="en-US" dirty="0"/>
                        <a:t>8</a:t>
                      </a:r>
                    </a:p>
                  </a:txBody>
                  <a:tcPr/>
                </a:tc>
                <a:tc>
                  <a:txBody>
                    <a:bodyPr/>
                    <a:lstStyle/>
                    <a:p>
                      <a:pPr algn="ctr"/>
                      <a:r>
                        <a:rPr lang="en-US" dirty="0"/>
                        <a:t>3</a:t>
                      </a:r>
                    </a:p>
                  </a:txBody>
                  <a:tcPr/>
                </a:tc>
                <a:tc>
                  <a:txBody>
                    <a:bodyPr/>
                    <a:lstStyle/>
                    <a:p>
                      <a:pPr algn="ctr"/>
                      <a:r>
                        <a:rPr lang="en-US" dirty="0"/>
                        <a:t>8</a:t>
                      </a:r>
                    </a:p>
                  </a:txBody>
                  <a:tcPr/>
                </a:tc>
                <a:tc>
                  <a:txBody>
                    <a:bodyPr/>
                    <a:lstStyle/>
                    <a:p>
                      <a:pPr algn="ctr"/>
                      <a:r>
                        <a:rPr lang="en-US" dirty="0"/>
                        <a:t>9</a:t>
                      </a:r>
                    </a:p>
                  </a:txBody>
                  <a:tcPr/>
                </a:tc>
                <a:tc>
                  <a:txBody>
                    <a:bodyPr/>
                    <a:lstStyle/>
                    <a:p>
                      <a:pPr algn="ctr"/>
                      <a:r>
                        <a:rPr lang="en-US" dirty="0"/>
                        <a:t>7</a:t>
                      </a:r>
                    </a:p>
                  </a:txBody>
                  <a:tcPr/>
                </a:tc>
                <a:extLst>
                  <a:ext uri="{0D108BD9-81ED-4DB2-BD59-A6C34878D82A}">
                    <a16:rowId xmlns:a16="http://schemas.microsoft.com/office/drawing/2014/main" val="1837375436"/>
                  </a:ext>
                </a:extLst>
              </a:tr>
              <a:tr h="279871">
                <a:tc>
                  <a:txBody>
                    <a:bodyPr/>
                    <a:lstStyle/>
                    <a:p>
                      <a:pPr algn="ctr"/>
                      <a:r>
                        <a:rPr lang="en-US" dirty="0"/>
                        <a:t>7</a:t>
                      </a:r>
                    </a:p>
                  </a:txBody>
                  <a:tcPr/>
                </a:tc>
                <a:tc>
                  <a:txBody>
                    <a:bodyPr/>
                    <a:lstStyle/>
                    <a:p>
                      <a:pPr algn="ctr"/>
                      <a:r>
                        <a:rPr lang="en-US" dirty="0"/>
                        <a:t>8</a:t>
                      </a:r>
                    </a:p>
                  </a:txBody>
                  <a:tcPr/>
                </a:tc>
                <a:tc>
                  <a:txBody>
                    <a:bodyPr/>
                    <a:lstStyle/>
                    <a:p>
                      <a:pPr algn="ctr"/>
                      <a:r>
                        <a:rPr lang="en-US" dirty="0"/>
                        <a:t>3</a:t>
                      </a:r>
                    </a:p>
                  </a:txBody>
                  <a:tcPr/>
                </a:tc>
                <a:tc>
                  <a:txBody>
                    <a:bodyPr/>
                    <a:lstStyle/>
                    <a:p>
                      <a:pPr algn="ctr"/>
                      <a:r>
                        <a:rPr lang="en-US" dirty="0"/>
                        <a:t>6</a:t>
                      </a:r>
                    </a:p>
                  </a:txBody>
                  <a:tcPr/>
                </a:tc>
                <a:tc>
                  <a:txBody>
                    <a:bodyPr/>
                    <a:lstStyle/>
                    <a:p>
                      <a:pPr algn="ctr"/>
                      <a:r>
                        <a:rPr lang="en-US" dirty="0"/>
                        <a:t>6</a:t>
                      </a:r>
                    </a:p>
                  </a:txBody>
                  <a:tcPr/>
                </a:tc>
                <a:tc>
                  <a:txBody>
                    <a:bodyPr/>
                    <a:lstStyle/>
                    <a:p>
                      <a:pPr algn="ctr"/>
                      <a:r>
                        <a:rPr lang="en-US" dirty="0"/>
                        <a:t>3</a:t>
                      </a:r>
                    </a:p>
                  </a:txBody>
                  <a:tcPr/>
                </a:tc>
                <a:tc>
                  <a:txBody>
                    <a:bodyPr/>
                    <a:lstStyle/>
                    <a:p>
                      <a:pPr algn="ctr"/>
                      <a:r>
                        <a:rPr lang="en-US" dirty="0"/>
                        <a:t>4</a:t>
                      </a:r>
                    </a:p>
                  </a:txBody>
                  <a:tcPr/>
                </a:tc>
                <a:extLst>
                  <a:ext uri="{0D108BD9-81ED-4DB2-BD59-A6C34878D82A}">
                    <a16:rowId xmlns:a16="http://schemas.microsoft.com/office/drawing/2014/main" val="1097651817"/>
                  </a:ext>
                </a:extLst>
              </a:tr>
              <a:tr h="279871">
                <a:tc>
                  <a:txBody>
                    <a:bodyPr/>
                    <a:lstStyle/>
                    <a:p>
                      <a:pPr algn="ctr"/>
                      <a:r>
                        <a:rPr lang="en-US" dirty="0"/>
                        <a:t>4</a:t>
                      </a:r>
                    </a:p>
                  </a:txBody>
                  <a:tcPr/>
                </a:tc>
                <a:tc>
                  <a:txBody>
                    <a:bodyPr/>
                    <a:lstStyle/>
                    <a:p>
                      <a:pPr algn="ctr"/>
                      <a:r>
                        <a:rPr lang="en-US" dirty="0"/>
                        <a:t>2</a:t>
                      </a:r>
                    </a:p>
                  </a:txBody>
                  <a:tcPr/>
                </a:tc>
                <a:tc>
                  <a:txBody>
                    <a:bodyPr/>
                    <a:lstStyle/>
                    <a:p>
                      <a:pPr algn="ctr"/>
                      <a:r>
                        <a:rPr lang="en-US" dirty="0"/>
                        <a:t>1</a:t>
                      </a:r>
                    </a:p>
                  </a:txBody>
                  <a:tcPr/>
                </a:tc>
                <a:tc>
                  <a:txBody>
                    <a:bodyPr/>
                    <a:lstStyle/>
                    <a:p>
                      <a:pPr algn="ctr"/>
                      <a:r>
                        <a:rPr lang="en-US" dirty="0"/>
                        <a:t>8</a:t>
                      </a:r>
                    </a:p>
                  </a:txBody>
                  <a:tcPr/>
                </a:tc>
                <a:tc>
                  <a:txBody>
                    <a:bodyPr/>
                    <a:lstStyle/>
                    <a:p>
                      <a:pPr algn="ctr"/>
                      <a:r>
                        <a:rPr lang="en-US" dirty="0"/>
                        <a:t>3</a:t>
                      </a:r>
                    </a:p>
                  </a:txBody>
                  <a:tcPr/>
                </a:tc>
                <a:tc>
                  <a:txBody>
                    <a:bodyPr/>
                    <a:lstStyle/>
                    <a:p>
                      <a:pPr algn="ctr"/>
                      <a:r>
                        <a:rPr lang="en-US" dirty="0"/>
                        <a:t>4</a:t>
                      </a:r>
                    </a:p>
                  </a:txBody>
                  <a:tcPr/>
                </a:tc>
                <a:tc>
                  <a:txBody>
                    <a:bodyPr/>
                    <a:lstStyle/>
                    <a:p>
                      <a:pPr algn="ctr"/>
                      <a:r>
                        <a:rPr lang="en-US" dirty="0"/>
                        <a:t>6</a:t>
                      </a:r>
                    </a:p>
                  </a:txBody>
                  <a:tcPr/>
                </a:tc>
                <a:extLst>
                  <a:ext uri="{0D108BD9-81ED-4DB2-BD59-A6C34878D82A}">
                    <a16:rowId xmlns:a16="http://schemas.microsoft.com/office/drawing/2014/main" val="1669590329"/>
                  </a:ext>
                </a:extLst>
              </a:tr>
              <a:tr h="279871">
                <a:tc>
                  <a:txBody>
                    <a:bodyPr/>
                    <a:lstStyle/>
                    <a:p>
                      <a:pPr algn="ctr"/>
                      <a:r>
                        <a:rPr lang="en-US" dirty="0"/>
                        <a:t>3</a:t>
                      </a:r>
                    </a:p>
                  </a:txBody>
                  <a:tcPr/>
                </a:tc>
                <a:tc>
                  <a:txBody>
                    <a:bodyPr/>
                    <a:lstStyle/>
                    <a:p>
                      <a:pPr algn="ctr"/>
                      <a:r>
                        <a:rPr lang="en-US" dirty="0"/>
                        <a:t>2</a:t>
                      </a:r>
                    </a:p>
                  </a:txBody>
                  <a:tcPr/>
                </a:tc>
                <a:tc>
                  <a:txBody>
                    <a:bodyPr/>
                    <a:lstStyle/>
                    <a:p>
                      <a:pPr algn="ctr"/>
                      <a:r>
                        <a:rPr lang="en-US" dirty="0"/>
                        <a:t>4</a:t>
                      </a:r>
                    </a:p>
                  </a:txBody>
                  <a:tcPr/>
                </a:tc>
                <a:tc>
                  <a:txBody>
                    <a:bodyPr/>
                    <a:lstStyle/>
                    <a:p>
                      <a:pPr algn="ctr"/>
                      <a:r>
                        <a:rPr lang="en-US" dirty="0"/>
                        <a:t>1</a:t>
                      </a:r>
                    </a:p>
                  </a:txBody>
                  <a:tcPr/>
                </a:tc>
                <a:tc>
                  <a:txBody>
                    <a:bodyPr/>
                    <a:lstStyle/>
                    <a:p>
                      <a:pPr algn="ctr"/>
                      <a:r>
                        <a:rPr lang="en-US" dirty="0"/>
                        <a:t>9</a:t>
                      </a:r>
                    </a:p>
                  </a:txBody>
                  <a:tcPr/>
                </a:tc>
                <a:tc>
                  <a:txBody>
                    <a:bodyPr/>
                    <a:lstStyle/>
                    <a:p>
                      <a:pPr algn="ctr"/>
                      <a:r>
                        <a:rPr lang="en-US" dirty="0"/>
                        <a:t>8</a:t>
                      </a:r>
                    </a:p>
                  </a:txBody>
                  <a:tcPr/>
                </a:tc>
                <a:tc>
                  <a:txBody>
                    <a:bodyPr/>
                    <a:lstStyle/>
                    <a:p>
                      <a:pPr algn="ctr"/>
                      <a:r>
                        <a:rPr lang="en-US" dirty="0"/>
                        <a:t>3</a:t>
                      </a:r>
                    </a:p>
                  </a:txBody>
                  <a:tcPr/>
                </a:tc>
                <a:extLst>
                  <a:ext uri="{0D108BD9-81ED-4DB2-BD59-A6C34878D82A}">
                    <a16:rowId xmlns:a16="http://schemas.microsoft.com/office/drawing/2014/main" val="1900746862"/>
                  </a:ext>
                </a:extLst>
              </a:tr>
              <a:tr h="279871">
                <a:tc>
                  <a:txBody>
                    <a:bodyPr/>
                    <a:lstStyle/>
                    <a:p>
                      <a:pPr algn="ctr"/>
                      <a:r>
                        <a:rPr lang="en-US" dirty="0"/>
                        <a:t>0</a:t>
                      </a:r>
                    </a:p>
                  </a:txBody>
                  <a:tcPr/>
                </a:tc>
                <a:tc>
                  <a:txBody>
                    <a:bodyPr/>
                    <a:lstStyle/>
                    <a:p>
                      <a:pPr algn="ctr"/>
                      <a:r>
                        <a:rPr lang="en-US" dirty="0"/>
                        <a:t>1</a:t>
                      </a:r>
                    </a:p>
                  </a:txBody>
                  <a:tcPr/>
                </a:tc>
                <a:tc>
                  <a:txBody>
                    <a:bodyPr/>
                    <a:lstStyle/>
                    <a:p>
                      <a:pPr algn="ctr"/>
                      <a:r>
                        <a:rPr lang="en-US" dirty="0"/>
                        <a:t>3</a:t>
                      </a:r>
                    </a:p>
                  </a:txBody>
                  <a:tcPr/>
                </a:tc>
                <a:tc>
                  <a:txBody>
                    <a:bodyPr/>
                    <a:lstStyle/>
                    <a:p>
                      <a:pPr algn="ctr"/>
                      <a:r>
                        <a:rPr lang="en-US" dirty="0"/>
                        <a:t>9</a:t>
                      </a:r>
                    </a:p>
                  </a:txBody>
                  <a:tcPr/>
                </a:tc>
                <a:tc>
                  <a:txBody>
                    <a:bodyPr/>
                    <a:lstStyle/>
                    <a:p>
                      <a:pPr algn="ctr"/>
                      <a:r>
                        <a:rPr lang="en-US" dirty="0"/>
                        <a:t>2</a:t>
                      </a:r>
                    </a:p>
                  </a:txBody>
                  <a:tcPr/>
                </a:tc>
                <a:tc>
                  <a:txBody>
                    <a:bodyPr/>
                    <a:lstStyle/>
                    <a:p>
                      <a:pPr algn="ctr"/>
                      <a:r>
                        <a:rPr lang="en-US" dirty="0"/>
                        <a:t>1</a:t>
                      </a:r>
                    </a:p>
                  </a:txBody>
                  <a:tcPr/>
                </a:tc>
                <a:tc>
                  <a:txBody>
                    <a:bodyPr/>
                    <a:lstStyle/>
                    <a:p>
                      <a:pPr algn="ctr"/>
                      <a:r>
                        <a:rPr lang="en-US" dirty="0"/>
                        <a:t>4</a:t>
                      </a:r>
                    </a:p>
                  </a:txBody>
                  <a:tcPr/>
                </a:tc>
                <a:extLst>
                  <a:ext uri="{0D108BD9-81ED-4DB2-BD59-A6C34878D82A}">
                    <a16:rowId xmlns:a16="http://schemas.microsoft.com/office/drawing/2014/main" val="1519942912"/>
                  </a:ext>
                </a:extLst>
              </a:tr>
            </a:tbl>
          </a:graphicData>
        </a:graphic>
      </p:graphicFrame>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lstStyle/>
          <a:p>
            <a:r>
              <a:rPr lang="en-US" dirty="0"/>
              <a:t>Larger Strides</a:t>
            </a:r>
            <a:endParaRPr lang="en-US" baseline="30000" dirty="0"/>
          </a:p>
        </p:txBody>
      </p:sp>
      <p:sp>
        <p:nvSpPr>
          <p:cNvPr id="8" name="TextBox 7">
            <a:extLst>
              <a:ext uri="{FF2B5EF4-FFF2-40B4-BE49-F238E27FC236}">
                <a16:creationId xmlns:a16="http://schemas.microsoft.com/office/drawing/2014/main" id="{84C2D5BB-D4FE-4659-9192-B8374EE3C1FF}"/>
              </a:ext>
            </a:extLst>
          </p:cNvPr>
          <p:cNvSpPr txBox="1"/>
          <p:nvPr/>
        </p:nvSpPr>
        <p:spPr>
          <a:xfrm>
            <a:off x="4777336" y="3656453"/>
            <a:ext cx="647272" cy="830997"/>
          </a:xfrm>
          <a:prstGeom prst="rect">
            <a:avLst/>
          </a:prstGeom>
          <a:noFill/>
        </p:spPr>
        <p:txBody>
          <a:bodyPr wrap="square" rtlCol="0">
            <a:spAutoFit/>
          </a:bodyPr>
          <a:lstStyle/>
          <a:p>
            <a:pPr algn="ctr"/>
            <a:r>
              <a:rPr lang="en-US" sz="4800" dirty="0"/>
              <a:t>*</a:t>
            </a:r>
          </a:p>
        </p:txBody>
      </p:sp>
      <p:graphicFrame>
        <p:nvGraphicFramePr>
          <p:cNvPr id="11" name="Table 11">
            <a:extLst>
              <a:ext uri="{FF2B5EF4-FFF2-40B4-BE49-F238E27FC236}">
                <a16:creationId xmlns:a16="http://schemas.microsoft.com/office/drawing/2014/main" id="{4F17A1F7-5250-4AD4-B0D5-2CA5D32B02BD}"/>
              </a:ext>
            </a:extLst>
          </p:cNvPr>
          <p:cNvGraphicFramePr>
            <a:graphicFrameLocks noGrp="1"/>
          </p:cNvGraphicFramePr>
          <p:nvPr/>
        </p:nvGraphicFramePr>
        <p:xfrm>
          <a:off x="5811038" y="3515691"/>
          <a:ext cx="1684947" cy="1112520"/>
        </p:xfrm>
        <a:graphic>
          <a:graphicData uri="http://schemas.openxmlformats.org/drawingml/2006/table">
            <a:tbl>
              <a:tblPr firstRow="1" bandRow="1">
                <a:tableStyleId>{5940675A-B579-460E-94D1-54222C63F5DA}</a:tableStyleId>
              </a:tblPr>
              <a:tblGrid>
                <a:gridCol w="561649">
                  <a:extLst>
                    <a:ext uri="{9D8B030D-6E8A-4147-A177-3AD203B41FA5}">
                      <a16:colId xmlns:a16="http://schemas.microsoft.com/office/drawing/2014/main" val="460938455"/>
                    </a:ext>
                  </a:extLst>
                </a:gridCol>
                <a:gridCol w="561649">
                  <a:extLst>
                    <a:ext uri="{9D8B030D-6E8A-4147-A177-3AD203B41FA5}">
                      <a16:colId xmlns:a16="http://schemas.microsoft.com/office/drawing/2014/main" val="1740501291"/>
                    </a:ext>
                  </a:extLst>
                </a:gridCol>
                <a:gridCol w="561649">
                  <a:extLst>
                    <a:ext uri="{9D8B030D-6E8A-4147-A177-3AD203B41FA5}">
                      <a16:colId xmlns:a16="http://schemas.microsoft.com/office/drawing/2014/main" val="395325658"/>
                    </a:ext>
                  </a:extLst>
                </a:gridCol>
              </a:tblGrid>
              <a:tr h="370840">
                <a:tc>
                  <a:txBody>
                    <a:bodyPr/>
                    <a:lstStyle/>
                    <a:p>
                      <a:pPr algn="ctr"/>
                      <a:r>
                        <a:rPr lang="en-US" dirty="0"/>
                        <a:t>3</a:t>
                      </a:r>
                    </a:p>
                  </a:txBody>
                  <a:tcPr/>
                </a:tc>
                <a:tc>
                  <a:txBody>
                    <a:bodyPr/>
                    <a:lstStyle/>
                    <a:p>
                      <a:pPr algn="ctr"/>
                      <a:r>
                        <a:rPr lang="en-US" dirty="0"/>
                        <a:t>4</a:t>
                      </a:r>
                    </a:p>
                  </a:txBody>
                  <a:tcPr/>
                </a:tc>
                <a:tc>
                  <a:txBody>
                    <a:bodyPr/>
                    <a:lstStyle/>
                    <a:p>
                      <a:pPr algn="ctr"/>
                      <a:r>
                        <a:rPr lang="en-US" dirty="0"/>
                        <a:t>4</a:t>
                      </a:r>
                    </a:p>
                  </a:txBody>
                  <a:tcPr/>
                </a:tc>
                <a:extLst>
                  <a:ext uri="{0D108BD9-81ED-4DB2-BD59-A6C34878D82A}">
                    <a16:rowId xmlns:a16="http://schemas.microsoft.com/office/drawing/2014/main" val="264379134"/>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2</a:t>
                      </a:r>
                    </a:p>
                  </a:txBody>
                  <a:tcPr/>
                </a:tc>
                <a:extLst>
                  <a:ext uri="{0D108BD9-81ED-4DB2-BD59-A6C34878D82A}">
                    <a16:rowId xmlns:a16="http://schemas.microsoft.com/office/drawing/2014/main" val="3925585704"/>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3</a:t>
                      </a:r>
                    </a:p>
                  </a:txBody>
                  <a:tcPr/>
                </a:tc>
                <a:extLst>
                  <a:ext uri="{0D108BD9-81ED-4DB2-BD59-A6C34878D82A}">
                    <a16:rowId xmlns:a16="http://schemas.microsoft.com/office/drawing/2014/main" val="4063142993"/>
                  </a:ext>
                </a:extLst>
              </a:tr>
            </a:tbl>
          </a:graphicData>
        </a:graphic>
      </p:graphicFrame>
      <p:sp>
        <p:nvSpPr>
          <p:cNvPr id="12" name="TextBox 11">
            <a:extLst>
              <a:ext uri="{FF2B5EF4-FFF2-40B4-BE49-F238E27FC236}">
                <a16:creationId xmlns:a16="http://schemas.microsoft.com/office/drawing/2014/main" id="{2971E976-27E3-4553-B662-D6A0CF0B047C}"/>
              </a:ext>
            </a:extLst>
          </p:cNvPr>
          <p:cNvSpPr txBox="1"/>
          <p:nvPr/>
        </p:nvSpPr>
        <p:spPr>
          <a:xfrm>
            <a:off x="7882415" y="3510906"/>
            <a:ext cx="647272" cy="830997"/>
          </a:xfrm>
          <a:prstGeom prst="rect">
            <a:avLst/>
          </a:prstGeom>
          <a:noFill/>
        </p:spPr>
        <p:txBody>
          <a:bodyPr wrap="square" rtlCol="0">
            <a:spAutoFit/>
          </a:bodyPr>
          <a:lstStyle/>
          <a:p>
            <a:pPr algn="ctr"/>
            <a:r>
              <a:rPr lang="en-US" sz="4800" dirty="0"/>
              <a:t>=</a:t>
            </a:r>
          </a:p>
        </p:txBody>
      </p:sp>
      <p:sp>
        <p:nvSpPr>
          <p:cNvPr id="4" name="Rectangle 3">
            <a:extLst>
              <a:ext uri="{FF2B5EF4-FFF2-40B4-BE49-F238E27FC236}">
                <a16:creationId xmlns:a16="http://schemas.microsoft.com/office/drawing/2014/main" id="{33EC1915-53C1-4333-B9E1-61C30E2D9789}"/>
              </a:ext>
            </a:extLst>
          </p:cNvPr>
          <p:cNvSpPr/>
          <p:nvPr/>
        </p:nvSpPr>
        <p:spPr>
          <a:xfrm>
            <a:off x="1557953" y="2700265"/>
            <a:ext cx="1678401" cy="1121861"/>
          </a:xfrm>
          <a:prstGeom prst="rect">
            <a:avLst/>
          </a:prstGeom>
          <a:solidFill>
            <a:srgbClr val="FF0000">
              <a:alpha val="3500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Connector: Elbow 5">
            <a:extLst>
              <a:ext uri="{FF2B5EF4-FFF2-40B4-BE49-F238E27FC236}">
                <a16:creationId xmlns:a16="http://schemas.microsoft.com/office/drawing/2014/main" id="{99A1BCBB-DCAC-4BF5-853F-CBBAEF30F806}"/>
              </a:ext>
            </a:extLst>
          </p:cNvPr>
          <p:cNvCxnSpPr>
            <a:cxnSpLocks/>
            <a:stCxn id="11" idx="1"/>
            <a:endCxn id="4" idx="0"/>
          </p:cNvCxnSpPr>
          <p:nvPr/>
        </p:nvCxnSpPr>
        <p:spPr>
          <a:xfrm rot="10800000">
            <a:off x="2397154" y="2700265"/>
            <a:ext cx="3413884" cy="1371686"/>
          </a:xfrm>
          <a:prstGeom prst="bentConnector4">
            <a:avLst>
              <a:gd name="adj1" fmla="val 9420"/>
              <a:gd name="adj2" fmla="val 116666"/>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BC7667A-7DB3-4542-BA7B-255DF533CAA4}"/>
              </a:ext>
            </a:extLst>
          </p:cNvPr>
          <p:cNvSpPr txBox="1"/>
          <p:nvPr/>
        </p:nvSpPr>
        <p:spPr>
          <a:xfrm>
            <a:off x="1600200" y="5869539"/>
            <a:ext cx="9585695" cy="523220"/>
          </a:xfrm>
          <a:prstGeom prst="rect">
            <a:avLst/>
          </a:prstGeom>
          <a:solidFill>
            <a:schemeClr val="bg1"/>
          </a:solidFill>
        </p:spPr>
        <p:txBody>
          <a:bodyPr wrap="square" rtlCol="0">
            <a:spAutoFit/>
          </a:bodyPr>
          <a:lstStyle/>
          <a:p>
            <a:pPr algn="ctr"/>
            <a:r>
              <a:rPr lang="en-US" sz="2800" dirty="0">
                <a:solidFill>
                  <a:srgbClr val="FF0000"/>
                </a:solidFill>
              </a:rPr>
              <a:t>7*3 + 9*1 + 8*(-1) + 4*4 + 8*0 + 3*0 + 6*4 + 7*2 + 8*3</a:t>
            </a:r>
          </a:p>
        </p:txBody>
      </p:sp>
      <p:sp>
        <p:nvSpPr>
          <p:cNvPr id="5" name="TextBox 4">
            <a:extLst>
              <a:ext uri="{FF2B5EF4-FFF2-40B4-BE49-F238E27FC236}">
                <a16:creationId xmlns:a16="http://schemas.microsoft.com/office/drawing/2014/main" id="{DF705E44-65D7-483D-B8F8-F6BC814BF03A}"/>
              </a:ext>
            </a:extLst>
          </p:cNvPr>
          <p:cNvSpPr txBox="1"/>
          <p:nvPr/>
        </p:nvSpPr>
        <p:spPr>
          <a:xfrm>
            <a:off x="2137024" y="5280914"/>
            <a:ext cx="575353" cy="369332"/>
          </a:xfrm>
          <a:prstGeom prst="rect">
            <a:avLst/>
          </a:prstGeom>
          <a:noFill/>
        </p:spPr>
        <p:txBody>
          <a:bodyPr wrap="square" rtlCol="0">
            <a:spAutoFit/>
          </a:bodyPr>
          <a:lstStyle/>
          <a:p>
            <a:pPr algn="ctr"/>
            <a:r>
              <a:rPr lang="en-US" b="1" dirty="0"/>
              <a:t>M</a:t>
            </a:r>
          </a:p>
        </p:txBody>
      </p:sp>
      <p:sp>
        <p:nvSpPr>
          <p:cNvPr id="9" name="TextBox 8">
            <a:extLst>
              <a:ext uri="{FF2B5EF4-FFF2-40B4-BE49-F238E27FC236}">
                <a16:creationId xmlns:a16="http://schemas.microsoft.com/office/drawing/2014/main" id="{F5DC2388-D3E5-47D7-9292-BDEC26A011C3}"/>
              </a:ext>
            </a:extLst>
          </p:cNvPr>
          <p:cNvSpPr txBox="1"/>
          <p:nvPr/>
        </p:nvSpPr>
        <p:spPr>
          <a:xfrm>
            <a:off x="6347722" y="4631933"/>
            <a:ext cx="575353" cy="369332"/>
          </a:xfrm>
          <a:prstGeom prst="rect">
            <a:avLst/>
          </a:prstGeom>
          <a:noFill/>
        </p:spPr>
        <p:txBody>
          <a:bodyPr wrap="square" rtlCol="0">
            <a:spAutoFit/>
          </a:bodyPr>
          <a:lstStyle/>
          <a:p>
            <a:pPr algn="ctr"/>
            <a:r>
              <a:rPr lang="en-US" b="1" dirty="0"/>
              <a:t>F</a:t>
            </a:r>
          </a:p>
        </p:txBody>
      </p:sp>
      <p:sp>
        <p:nvSpPr>
          <p:cNvPr id="10" name="TextBox 9">
            <a:extLst>
              <a:ext uri="{FF2B5EF4-FFF2-40B4-BE49-F238E27FC236}">
                <a16:creationId xmlns:a16="http://schemas.microsoft.com/office/drawing/2014/main" id="{0BDFBCF2-9FB0-4FB8-ABBC-45F2F02CF9FA}"/>
              </a:ext>
            </a:extLst>
          </p:cNvPr>
          <p:cNvSpPr txBox="1"/>
          <p:nvPr/>
        </p:nvSpPr>
        <p:spPr>
          <a:xfrm>
            <a:off x="9469359" y="4630223"/>
            <a:ext cx="575353" cy="369332"/>
          </a:xfrm>
          <a:prstGeom prst="rect">
            <a:avLst/>
          </a:prstGeom>
          <a:noFill/>
        </p:spPr>
        <p:txBody>
          <a:bodyPr wrap="square" rtlCol="0">
            <a:spAutoFit/>
          </a:bodyPr>
          <a:lstStyle/>
          <a:p>
            <a:pPr algn="ctr"/>
            <a:r>
              <a:rPr lang="en-US" b="1" dirty="0"/>
              <a:t>CM</a:t>
            </a:r>
          </a:p>
        </p:txBody>
      </p:sp>
      <p:graphicFrame>
        <p:nvGraphicFramePr>
          <p:cNvPr id="22" name="Table 11">
            <a:extLst>
              <a:ext uri="{FF2B5EF4-FFF2-40B4-BE49-F238E27FC236}">
                <a16:creationId xmlns:a16="http://schemas.microsoft.com/office/drawing/2014/main" id="{F43C9F96-C368-4BE0-B689-D64853E2F544}"/>
              </a:ext>
            </a:extLst>
          </p:cNvPr>
          <p:cNvGraphicFramePr>
            <a:graphicFrameLocks noGrp="1"/>
          </p:cNvGraphicFramePr>
          <p:nvPr/>
        </p:nvGraphicFramePr>
        <p:xfrm>
          <a:off x="8916118" y="3513978"/>
          <a:ext cx="1684947" cy="1112520"/>
        </p:xfrm>
        <a:graphic>
          <a:graphicData uri="http://schemas.openxmlformats.org/drawingml/2006/table">
            <a:tbl>
              <a:tblPr firstRow="1" bandRow="1">
                <a:tableStyleId>{5940675A-B579-460E-94D1-54222C63F5DA}</a:tableStyleId>
              </a:tblPr>
              <a:tblGrid>
                <a:gridCol w="561649">
                  <a:extLst>
                    <a:ext uri="{9D8B030D-6E8A-4147-A177-3AD203B41FA5}">
                      <a16:colId xmlns:a16="http://schemas.microsoft.com/office/drawing/2014/main" val="460938455"/>
                    </a:ext>
                  </a:extLst>
                </a:gridCol>
                <a:gridCol w="561649">
                  <a:extLst>
                    <a:ext uri="{9D8B030D-6E8A-4147-A177-3AD203B41FA5}">
                      <a16:colId xmlns:a16="http://schemas.microsoft.com/office/drawing/2014/main" val="1740501291"/>
                    </a:ext>
                  </a:extLst>
                </a:gridCol>
                <a:gridCol w="561649">
                  <a:extLst>
                    <a:ext uri="{9D8B030D-6E8A-4147-A177-3AD203B41FA5}">
                      <a16:colId xmlns:a16="http://schemas.microsoft.com/office/drawing/2014/main" val="395325658"/>
                    </a:ext>
                  </a:extLst>
                </a:gridCol>
              </a:tblGrid>
              <a:tr h="370840">
                <a:tc>
                  <a:txBody>
                    <a:bodyPr/>
                    <a:lstStyle/>
                    <a:p>
                      <a:pPr algn="ctr"/>
                      <a:r>
                        <a:rPr lang="en-US" dirty="0">
                          <a:solidFill>
                            <a:srgbClr val="FF0000"/>
                          </a:solidFill>
                        </a:rPr>
                        <a:t>91</a:t>
                      </a:r>
                    </a:p>
                  </a:txBody>
                  <a:tcPr/>
                </a:tc>
                <a:tc>
                  <a:txBody>
                    <a:bodyPr/>
                    <a:lstStyle/>
                    <a:p>
                      <a:pPr algn="ctr"/>
                      <a:r>
                        <a:rPr lang="en-US" dirty="0">
                          <a:solidFill>
                            <a:srgbClr val="FF0000"/>
                          </a:solidFill>
                        </a:rPr>
                        <a:t>100</a:t>
                      </a:r>
                    </a:p>
                  </a:txBody>
                  <a:tcPr/>
                </a:tc>
                <a:tc>
                  <a:txBody>
                    <a:bodyPr/>
                    <a:lstStyle/>
                    <a:p>
                      <a:pPr algn="ctr"/>
                      <a:endParaRPr lang="en-US" dirty="0"/>
                    </a:p>
                  </a:txBody>
                  <a:tcPr/>
                </a:tc>
                <a:extLst>
                  <a:ext uri="{0D108BD9-81ED-4DB2-BD59-A6C34878D82A}">
                    <a16:rowId xmlns:a16="http://schemas.microsoft.com/office/drawing/2014/main" val="264379134"/>
                  </a:ext>
                </a:extLst>
              </a:tr>
              <a:tr h="370840">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3925585704"/>
                  </a:ext>
                </a:extLst>
              </a:tr>
              <a:tr h="370840">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4063142993"/>
                  </a:ext>
                </a:extLst>
              </a:tr>
            </a:tbl>
          </a:graphicData>
        </a:graphic>
      </p:graphicFrame>
      <p:sp>
        <p:nvSpPr>
          <p:cNvPr id="20" name="Arrow: Curved Down 19">
            <a:extLst>
              <a:ext uri="{FF2B5EF4-FFF2-40B4-BE49-F238E27FC236}">
                <a16:creationId xmlns:a16="http://schemas.microsoft.com/office/drawing/2014/main" id="{CD27F16B-8A82-4645-A920-523B219E4D8B}"/>
              </a:ext>
            </a:extLst>
          </p:cNvPr>
          <p:cNvSpPr/>
          <p:nvPr/>
        </p:nvSpPr>
        <p:spPr>
          <a:xfrm>
            <a:off x="657546" y="2178121"/>
            <a:ext cx="1353177" cy="537680"/>
          </a:xfrm>
          <a:prstGeom prst="curved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73994797"/>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437272" y="1568774"/>
            <a:ext cx="10761324" cy="4503256"/>
          </a:xfrm>
        </p:spPr>
        <p:txBody>
          <a:bodyPr>
            <a:normAutofit/>
          </a:bodyPr>
          <a:lstStyle/>
          <a:p>
            <a:pPr marL="0" indent="0" algn="ctr">
              <a:buNone/>
            </a:pPr>
            <a:r>
              <a:rPr lang="en-US" sz="2400" b="0" i="0" u="none" strike="noStrike" baseline="0" dirty="0">
                <a:latin typeface="Calibri (Body)"/>
              </a:rPr>
              <a:t>Assume a </a:t>
            </a:r>
            <a:r>
              <a:rPr lang="en-US" sz="2400" i="0" u="none" strike="noStrike" baseline="0" dirty="0">
                <a:latin typeface="Calibri (Body)"/>
              </a:rPr>
              <a:t>M, a 7x7 matrix. The 2D convolution of M with </a:t>
            </a:r>
            <a:r>
              <a:rPr lang="en-US" sz="2400" i="1" u="none" strike="noStrike" baseline="0" dirty="0">
                <a:latin typeface="Calibri (Body)"/>
              </a:rPr>
              <a:t>filter</a:t>
            </a:r>
            <a:r>
              <a:rPr lang="en-US" sz="2400" i="0" u="none" strike="noStrike" baseline="0" dirty="0">
                <a:latin typeface="Calibri (Body)"/>
              </a:rPr>
              <a:t> F</a:t>
            </a:r>
            <a:r>
              <a:rPr lang="en-US" sz="2400" b="0" i="0" u="none" strike="noStrike" baseline="0" dirty="0">
                <a:latin typeface="Calibri (Body)"/>
              </a:rPr>
              <a:t> and </a:t>
            </a:r>
            <a:r>
              <a:rPr lang="en-US" sz="2400" b="1" i="1" u="none" strike="noStrike" baseline="0" dirty="0">
                <a:latin typeface="Calibri (Body)"/>
              </a:rPr>
              <a:t>stride</a:t>
            </a:r>
            <a:r>
              <a:rPr lang="en-US" sz="2400" b="1" i="0" u="none" strike="noStrike" baseline="0" dirty="0">
                <a:latin typeface="Calibri (Body)"/>
              </a:rPr>
              <a:t> 2</a:t>
            </a:r>
            <a:r>
              <a:rPr lang="en-US" sz="2400" b="0" i="0" u="none" strike="noStrike" baseline="0" dirty="0">
                <a:latin typeface="Calibri (Body)"/>
              </a:rPr>
              <a:t> is a 3x3 matrix </a:t>
            </a:r>
            <a:r>
              <a:rPr lang="en-US" sz="2400" b="1" i="0" u="none" strike="noStrike" baseline="0" dirty="0">
                <a:latin typeface="Calibri (Body)"/>
              </a:rPr>
              <a:t>CM</a:t>
            </a:r>
            <a:r>
              <a:rPr lang="en-US" sz="2400" b="0" i="0" u="none" strike="noStrike" baseline="0" dirty="0">
                <a:latin typeface="Calibri (Body)"/>
              </a:rPr>
              <a:t> computed as follows:</a:t>
            </a:r>
            <a:endParaRPr lang="en-US" b="0" i="0" dirty="0">
              <a:solidFill>
                <a:srgbClr val="222222"/>
              </a:solidFill>
              <a:effectLst/>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dirty="0">
              <a:solidFill>
                <a:srgbClr val="222222"/>
              </a:solidFill>
              <a:latin typeface="Calibri (Body)"/>
            </a:endParaRPr>
          </a:p>
          <a:p>
            <a:pPr marL="457200" lvl="1" indent="0" algn="ctr">
              <a:buNone/>
            </a:pPr>
            <a:endParaRPr lang="en-US" b="0" i="0" dirty="0">
              <a:solidFill>
                <a:srgbClr val="222222"/>
              </a:solidFill>
              <a:effectLst/>
              <a:latin typeface="Calibri (Body)"/>
            </a:endParaRPr>
          </a:p>
          <a:p>
            <a:pPr marL="457200" lvl="1" indent="0" algn="ctr">
              <a:buNone/>
            </a:pPr>
            <a:endParaRPr lang="en-US" b="0" i="0" dirty="0">
              <a:solidFill>
                <a:srgbClr val="222222"/>
              </a:solidFill>
              <a:effectLst/>
              <a:latin typeface="Calibri (Body)"/>
            </a:endParaRPr>
          </a:p>
          <a:p>
            <a:pPr marL="457200" lvl="1" indent="0" algn="ctr">
              <a:buNone/>
            </a:pPr>
            <a:endParaRPr lang="en-US" b="0" i="0" dirty="0">
              <a:solidFill>
                <a:srgbClr val="222222"/>
              </a:solidFill>
              <a:effectLst/>
              <a:latin typeface="Calibri (Body)"/>
            </a:endParaRPr>
          </a:p>
          <a:p>
            <a:pPr marL="457200" lvl="1" indent="0">
              <a:buNone/>
            </a:pPr>
            <a:endParaRPr lang="en-US" b="0" i="0" dirty="0">
              <a:solidFill>
                <a:srgbClr val="222222"/>
              </a:solidFill>
              <a:effectLst/>
              <a:latin typeface="Calibri (Body)"/>
            </a:endParaRPr>
          </a:p>
          <a:p>
            <a:endParaRPr lang="en-US" dirty="0"/>
          </a:p>
        </p:txBody>
      </p:sp>
      <p:graphicFrame>
        <p:nvGraphicFramePr>
          <p:cNvPr id="18" name="Table 18">
            <a:extLst>
              <a:ext uri="{FF2B5EF4-FFF2-40B4-BE49-F238E27FC236}">
                <a16:creationId xmlns:a16="http://schemas.microsoft.com/office/drawing/2014/main" id="{3C459434-9E3E-43DE-AEFB-874B7B52D4B9}"/>
              </a:ext>
            </a:extLst>
          </p:cNvPr>
          <p:cNvGraphicFramePr>
            <a:graphicFrameLocks noGrp="1"/>
          </p:cNvGraphicFramePr>
          <p:nvPr/>
        </p:nvGraphicFramePr>
        <p:xfrm>
          <a:off x="407311" y="2715801"/>
          <a:ext cx="3983595" cy="2560320"/>
        </p:xfrm>
        <a:graphic>
          <a:graphicData uri="http://schemas.openxmlformats.org/drawingml/2006/table">
            <a:tbl>
              <a:tblPr firstRow="1" bandRow="1">
                <a:tableStyleId>{5940675A-B579-460E-94D1-54222C63F5DA}</a:tableStyleId>
              </a:tblPr>
              <a:tblGrid>
                <a:gridCol w="569085">
                  <a:extLst>
                    <a:ext uri="{9D8B030D-6E8A-4147-A177-3AD203B41FA5}">
                      <a16:colId xmlns:a16="http://schemas.microsoft.com/office/drawing/2014/main" val="753574842"/>
                    </a:ext>
                  </a:extLst>
                </a:gridCol>
                <a:gridCol w="569085">
                  <a:extLst>
                    <a:ext uri="{9D8B030D-6E8A-4147-A177-3AD203B41FA5}">
                      <a16:colId xmlns:a16="http://schemas.microsoft.com/office/drawing/2014/main" val="121128179"/>
                    </a:ext>
                  </a:extLst>
                </a:gridCol>
                <a:gridCol w="569085">
                  <a:extLst>
                    <a:ext uri="{9D8B030D-6E8A-4147-A177-3AD203B41FA5}">
                      <a16:colId xmlns:a16="http://schemas.microsoft.com/office/drawing/2014/main" val="295384588"/>
                    </a:ext>
                  </a:extLst>
                </a:gridCol>
                <a:gridCol w="569085">
                  <a:extLst>
                    <a:ext uri="{9D8B030D-6E8A-4147-A177-3AD203B41FA5}">
                      <a16:colId xmlns:a16="http://schemas.microsoft.com/office/drawing/2014/main" val="2854067197"/>
                    </a:ext>
                  </a:extLst>
                </a:gridCol>
                <a:gridCol w="569085">
                  <a:extLst>
                    <a:ext uri="{9D8B030D-6E8A-4147-A177-3AD203B41FA5}">
                      <a16:colId xmlns:a16="http://schemas.microsoft.com/office/drawing/2014/main" val="1545821194"/>
                    </a:ext>
                  </a:extLst>
                </a:gridCol>
                <a:gridCol w="569085">
                  <a:extLst>
                    <a:ext uri="{9D8B030D-6E8A-4147-A177-3AD203B41FA5}">
                      <a16:colId xmlns:a16="http://schemas.microsoft.com/office/drawing/2014/main" val="3735181595"/>
                    </a:ext>
                  </a:extLst>
                </a:gridCol>
                <a:gridCol w="569085">
                  <a:extLst>
                    <a:ext uri="{9D8B030D-6E8A-4147-A177-3AD203B41FA5}">
                      <a16:colId xmlns:a16="http://schemas.microsoft.com/office/drawing/2014/main" val="1404062181"/>
                    </a:ext>
                  </a:extLst>
                </a:gridCol>
              </a:tblGrid>
              <a:tr h="279871">
                <a:tc>
                  <a:txBody>
                    <a:bodyPr/>
                    <a:lstStyle/>
                    <a:p>
                      <a:pPr algn="ctr"/>
                      <a:r>
                        <a:rPr lang="en-US" dirty="0"/>
                        <a:t>2</a:t>
                      </a:r>
                    </a:p>
                  </a:txBody>
                  <a:tcPr/>
                </a:tc>
                <a:tc>
                  <a:txBody>
                    <a:bodyPr/>
                    <a:lstStyle/>
                    <a:p>
                      <a:pPr algn="ctr"/>
                      <a:r>
                        <a:rPr lang="en-US" dirty="0"/>
                        <a:t>3</a:t>
                      </a:r>
                    </a:p>
                  </a:txBody>
                  <a:tcPr/>
                </a:tc>
                <a:tc>
                  <a:txBody>
                    <a:bodyPr/>
                    <a:lstStyle/>
                    <a:p>
                      <a:pPr algn="ctr"/>
                      <a:r>
                        <a:rPr lang="en-US" dirty="0"/>
                        <a:t>7</a:t>
                      </a:r>
                    </a:p>
                  </a:txBody>
                  <a:tcPr/>
                </a:tc>
                <a:tc>
                  <a:txBody>
                    <a:bodyPr/>
                    <a:lstStyle/>
                    <a:p>
                      <a:pPr algn="ctr"/>
                      <a:r>
                        <a:rPr lang="en-US" dirty="0"/>
                        <a:t>4</a:t>
                      </a:r>
                    </a:p>
                  </a:txBody>
                  <a:tcPr/>
                </a:tc>
                <a:tc>
                  <a:txBody>
                    <a:bodyPr/>
                    <a:lstStyle/>
                    <a:p>
                      <a:pPr algn="ctr"/>
                      <a:r>
                        <a:rPr lang="en-US" dirty="0"/>
                        <a:t>6</a:t>
                      </a:r>
                    </a:p>
                  </a:txBody>
                  <a:tcPr/>
                </a:tc>
                <a:tc>
                  <a:txBody>
                    <a:bodyPr/>
                    <a:lstStyle/>
                    <a:p>
                      <a:pPr algn="ctr"/>
                      <a:r>
                        <a:rPr lang="en-US" dirty="0"/>
                        <a:t>2</a:t>
                      </a:r>
                    </a:p>
                  </a:txBody>
                  <a:tcPr/>
                </a:tc>
                <a:tc>
                  <a:txBody>
                    <a:bodyPr/>
                    <a:lstStyle/>
                    <a:p>
                      <a:pPr algn="ctr"/>
                      <a:r>
                        <a:rPr lang="en-US" dirty="0"/>
                        <a:t>9</a:t>
                      </a:r>
                    </a:p>
                  </a:txBody>
                  <a:tcPr/>
                </a:tc>
                <a:extLst>
                  <a:ext uri="{0D108BD9-81ED-4DB2-BD59-A6C34878D82A}">
                    <a16:rowId xmlns:a16="http://schemas.microsoft.com/office/drawing/2014/main" val="3821164813"/>
                  </a:ext>
                </a:extLst>
              </a:tr>
              <a:tr h="279871">
                <a:tc>
                  <a:txBody>
                    <a:bodyPr/>
                    <a:lstStyle/>
                    <a:p>
                      <a:pPr algn="ctr"/>
                      <a:r>
                        <a:rPr lang="en-US" dirty="0"/>
                        <a:t>6</a:t>
                      </a:r>
                    </a:p>
                  </a:txBody>
                  <a:tcPr/>
                </a:tc>
                <a:tc>
                  <a:txBody>
                    <a:bodyPr/>
                    <a:lstStyle/>
                    <a:p>
                      <a:pPr algn="ctr"/>
                      <a:r>
                        <a:rPr lang="en-US" dirty="0"/>
                        <a:t>6</a:t>
                      </a:r>
                    </a:p>
                  </a:txBody>
                  <a:tcPr/>
                </a:tc>
                <a:tc>
                  <a:txBody>
                    <a:bodyPr/>
                    <a:lstStyle/>
                    <a:p>
                      <a:pPr algn="ctr"/>
                      <a:r>
                        <a:rPr lang="en-US" dirty="0"/>
                        <a:t>9</a:t>
                      </a:r>
                    </a:p>
                  </a:txBody>
                  <a:tcPr/>
                </a:tc>
                <a:tc>
                  <a:txBody>
                    <a:bodyPr/>
                    <a:lstStyle/>
                    <a:p>
                      <a:pPr algn="ctr"/>
                      <a:r>
                        <a:rPr lang="en-US" dirty="0"/>
                        <a:t>8</a:t>
                      </a:r>
                    </a:p>
                  </a:txBody>
                  <a:tcPr/>
                </a:tc>
                <a:tc>
                  <a:txBody>
                    <a:bodyPr/>
                    <a:lstStyle/>
                    <a:p>
                      <a:pPr algn="ctr"/>
                      <a:r>
                        <a:rPr lang="en-US" dirty="0"/>
                        <a:t>7</a:t>
                      </a:r>
                    </a:p>
                  </a:txBody>
                  <a:tcPr/>
                </a:tc>
                <a:tc>
                  <a:txBody>
                    <a:bodyPr/>
                    <a:lstStyle/>
                    <a:p>
                      <a:pPr algn="ctr"/>
                      <a:r>
                        <a:rPr lang="en-US" dirty="0"/>
                        <a:t>4</a:t>
                      </a:r>
                    </a:p>
                  </a:txBody>
                  <a:tcPr/>
                </a:tc>
                <a:tc>
                  <a:txBody>
                    <a:bodyPr/>
                    <a:lstStyle/>
                    <a:p>
                      <a:pPr algn="ctr"/>
                      <a:r>
                        <a:rPr lang="en-US" dirty="0"/>
                        <a:t>3</a:t>
                      </a:r>
                    </a:p>
                  </a:txBody>
                  <a:tcPr/>
                </a:tc>
                <a:extLst>
                  <a:ext uri="{0D108BD9-81ED-4DB2-BD59-A6C34878D82A}">
                    <a16:rowId xmlns:a16="http://schemas.microsoft.com/office/drawing/2014/main" val="301525873"/>
                  </a:ext>
                </a:extLst>
              </a:tr>
              <a:tr h="279871">
                <a:tc>
                  <a:txBody>
                    <a:bodyPr/>
                    <a:lstStyle/>
                    <a:p>
                      <a:pPr algn="ctr"/>
                      <a:r>
                        <a:rPr lang="en-US" dirty="0"/>
                        <a:t>3</a:t>
                      </a:r>
                    </a:p>
                  </a:txBody>
                  <a:tcPr/>
                </a:tc>
                <a:tc>
                  <a:txBody>
                    <a:bodyPr/>
                    <a:lstStyle/>
                    <a:p>
                      <a:pPr algn="ctr"/>
                      <a:r>
                        <a:rPr lang="en-US" dirty="0"/>
                        <a:t>4</a:t>
                      </a:r>
                    </a:p>
                  </a:txBody>
                  <a:tcPr/>
                </a:tc>
                <a:tc>
                  <a:txBody>
                    <a:bodyPr/>
                    <a:lstStyle/>
                    <a:p>
                      <a:pPr algn="ctr"/>
                      <a:r>
                        <a:rPr lang="en-US" dirty="0"/>
                        <a:t>8</a:t>
                      </a:r>
                    </a:p>
                  </a:txBody>
                  <a:tcPr/>
                </a:tc>
                <a:tc>
                  <a:txBody>
                    <a:bodyPr/>
                    <a:lstStyle/>
                    <a:p>
                      <a:pPr algn="ctr"/>
                      <a:r>
                        <a:rPr lang="en-US" dirty="0"/>
                        <a:t>3</a:t>
                      </a:r>
                    </a:p>
                  </a:txBody>
                  <a:tcPr/>
                </a:tc>
                <a:tc>
                  <a:txBody>
                    <a:bodyPr/>
                    <a:lstStyle/>
                    <a:p>
                      <a:pPr algn="ctr"/>
                      <a:r>
                        <a:rPr lang="en-US" dirty="0"/>
                        <a:t>8</a:t>
                      </a:r>
                    </a:p>
                  </a:txBody>
                  <a:tcPr/>
                </a:tc>
                <a:tc>
                  <a:txBody>
                    <a:bodyPr/>
                    <a:lstStyle/>
                    <a:p>
                      <a:pPr algn="ctr"/>
                      <a:r>
                        <a:rPr lang="en-US" dirty="0"/>
                        <a:t>9</a:t>
                      </a:r>
                    </a:p>
                  </a:txBody>
                  <a:tcPr/>
                </a:tc>
                <a:tc>
                  <a:txBody>
                    <a:bodyPr/>
                    <a:lstStyle/>
                    <a:p>
                      <a:pPr algn="ctr"/>
                      <a:r>
                        <a:rPr lang="en-US" dirty="0"/>
                        <a:t>7</a:t>
                      </a:r>
                    </a:p>
                  </a:txBody>
                  <a:tcPr/>
                </a:tc>
                <a:extLst>
                  <a:ext uri="{0D108BD9-81ED-4DB2-BD59-A6C34878D82A}">
                    <a16:rowId xmlns:a16="http://schemas.microsoft.com/office/drawing/2014/main" val="1837375436"/>
                  </a:ext>
                </a:extLst>
              </a:tr>
              <a:tr h="279871">
                <a:tc>
                  <a:txBody>
                    <a:bodyPr/>
                    <a:lstStyle/>
                    <a:p>
                      <a:pPr algn="ctr"/>
                      <a:r>
                        <a:rPr lang="en-US" dirty="0"/>
                        <a:t>7</a:t>
                      </a:r>
                    </a:p>
                  </a:txBody>
                  <a:tcPr/>
                </a:tc>
                <a:tc>
                  <a:txBody>
                    <a:bodyPr/>
                    <a:lstStyle/>
                    <a:p>
                      <a:pPr algn="ctr"/>
                      <a:r>
                        <a:rPr lang="en-US" dirty="0"/>
                        <a:t>8</a:t>
                      </a:r>
                    </a:p>
                  </a:txBody>
                  <a:tcPr/>
                </a:tc>
                <a:tc>
                  <a:txBody>
                    <a:bodyPr/>
                    <a:lstStyle/>
                    <a:p>
                      <a:pPr algn="ctr"/>
                      <a:r>
                        <a:rPr lang="en-US" dirty="0"/>
                        <a:t>3</a:t>
                      </a:r>
                    </a:p>
                  </a:txBody>
                  <a:tcPr/>
                </a:tc>
                <a:tc>
                  <a:txBody>
                    <a:bodyPr/>
                    <a:lstStyle/>
                    <a:p>
                      <a:pPr algn="ctr"/>
                      <a:r>
                        <a:rPr lang="en-US" dirty="0"/>
                        <a:t>6</a:t>
                      </a:r>
                    </a:p>
                  </a:txBody>
                  <a:tcPr/>
                </a:tc>
                <a:tc>
                  <a:txBody>
                    <a:bodyPr/>
                    <a:lstStyle/>
                    <a:p>
                      <a:pPr algn="ctr"/>
                      <a:r>
                        <a:rPr lang="en-US" dirty="0"/>
                        <a:t>6</a:t>
                      </a:r>
                    </a:p>
                  </a:txBody>
                  <a:tcPr/>
                </a:tc>
                <a:tc>
                  <a:txBody>
                    <a:bodyPr/>
                    <a:lstStyle/>
                    <a:p>
                      <a:pPr algn="ctr"/>
                      <a:r>
                        <a:rPr lang="en-US" dirty="0"/>
                        <a:t>3</a:t>
                      </a:r>
                    </a:p>
                  </a:txBody>
                  <a:tcPr/>
                </a:tc>
                <a:tc>
                  <a:txBody>
                    <a:bodyPr/>
                    <a:lstStyle/>
                    <a:p>
                      <a:pPr algn="ctr"/>
                      <a:r>
                        <a:rPr lang="en-US" dirty="0"/>
                        <a:t>4</a:t>
                      </a:r>
                    </a:p>
                  </a:txBody>
                  <a:tcPr/>
                </a:tc>
                <a:extLst>
                  <a:ext uri="{0D108BD9-81ED-4DB2-BD59-A6C34878D82A}">
                    <a16:rowId xmlns:a16="http://schemas.microsoft.com/office/drawing/2014/main" val="1097651817"/>
                  </a:ext>
                </a:extLst>
              </a:tr>
              <a:tr h="279871">
                <a:tc>
                  <a:txBody>
                    <a:bodyPr/>
                    <a:lstStyle/>
                    <a:p>
                      <a:pPr algn="ctr"/>
                      <a:r>
                        <a:rPr lang="en-US" dirty="0"/>
                        <a:t>4</a:t>
                      </a:r>
                    </a:p>
                  </a:txBody>
                  <a:tcPr/>
                </a:tc>
                <a:tc>
                  <a:txBody>
                    <a:bodyPr/>
                    <a:lstStyle/>
                    <a:p>
                      <a:pPr algn="ctr"/>
                      <a:r>
                        <a:rPr lang="en-US" dirty="0"/>
                        <a:t>2</a:t>
                      </a:r>
                    </a:p>
                  </a:txBody>
                  <a:tcPr/>
                </a:tc>
                <a:tc>
                  <a:txBody>
                    <a:bodyPr/>
                    <a:lstStyle/>
                    <a:p>
                      <a:pPr algn="ctr"/>
                      <a:r>
                        <a:rPr lang="en-US" dirty="0"/>
                        <a:t>1</a:t>
                      </a:r>
                    </a:p>
                  </a:txBody>
                  <a:tcPr/>
                </a:tc>
                <a:tc>
                  <a:txBody>
                    <a:bodyPr/>
                    <a:lstStyle/>
                    <a:p>
                      <a:pPr algn="ctr"/>
                      <a:r>
                        <a:rPr lang="en-US" dirty="0"/>
                        <a:t>8</a:t>
                      </a:r>
                    </a:p>
                  </a:txBody>
                  <a:tcPr/>
                </a:tc>
                <a:tc>
                  <a:txBody>
                    <a:bodyPr/>
                    <a:lstStyle/>
                    <a:p>
                      <a:pPr algn="ctr"/>
                      <a:r>
                        <a:rPr lang="en-US" dirty="0"/>
                        <a:t>3</a:t>
                      </a:r>
                    </a:p>
                  </a:txBody>
                  <a:tcPr/>
                </a:tc>
                <a:tc>
                  <a:txBody>
                    <a:bodyPr/>
                    <a:lstStyle/>
                    <a:p>
                      <a:pPr algn="ctr"/>
                      <a:r>
                        <a:rPr lang="en-US" dirty="0"/>
                        <a:t>4</a:t>
                      </a:r>
                    </a:p>
                  </a:txBody>
                  <a:tcPr/>
                </a:tc>
                <a:tc>
                  <a:txBody>
                    <a:bodyPr/>
                    <a:lstStyle/>
                    <a:p>
                      <a:pPr algn="ctr"/>
                      <a:r>
                        <a:rPr lang="en-US" dirty="0"/>
                        <a:t>6</a:t>
                      </a:r>
                    </a:p>
                  </a:txBody>
                  <a:tcPr/>
                </a:tc>
                <a:extLst>
                  <a:ext uri="{0D108BD9-81ED-4DB2-BD59-A6C34878D82A}">
                    <a16:rowId xmlns:a16="http://schemas.microsoft.com/office/drawing/2014/main" val="1669590329"/>
                  </a:ext>
                </a:extLst>
              </a:tr>
              <a:tr h="279871">
                <a:tc>
                  <a:txBody>
                    <a:bodyPr/>
                    <a:lstStyle/>
                    <a:p>
                      <a:pPr algn="ctr"/>
                      <a:r>
                        <a:rPr lang="en-US" dirty="0"/>
                        <a:t>3</a:t>
                      </a:r>
                    </a:p>
                  </a:txBody>
                  <a:tcPr/>
                </a:tc>
                <a:tc>
                  <a:txBody>
                    <a:bodyPr/>
                    <a:lstStyle/>
                    <a:p>
                      <a:pPr algn="ctr"/>
                      <a:r>
                        <a:rPr lang="en-US" dirty="0"/>
                        <a:t>2</a:t>
                      </a:r>
                    </a:p>
                  </a:txBody>
                  <a:tcPr/>
                </a:tc>
                <a:tc>
                  <a:txBody>
                    <a:bodyPr/>
                    <a:lstStyle/>
                    <a:p>
                      <a:pPr algn="ctr"/>
                      <a:r>
                        <a:rPr lang="en-US" dirty="0"/>
                        <a:t>4</a:t>
                      </a:r>
                    </a:p>
                  </a:txBody>
                  <a:tcPr/>
                </a:tc>
                <a:tc>
                  <a:txBody>
                    <a:bodyPr/>
                    <a:lstStyle/>
                    <a:p>
                      <a:pPr algn="ctr"/>
                      <a:r>
                        <a:rPr lang="en-US" dirty="0"/>
                        <a:t>1</a:t>
                      </a:r>
                    </a:p>
                  </a:txBody>
                  <a:tcPr/>
                </a:tc>
                <a:tc>
                  <a:txBody>
                    <a:bodyPr/>
                    <a:lstStyle/>
                    <a:p>
                      <a:pPr algn="ctr"/>
                      <a:r>
                        <a:rPr lang="en-US" dirty="0"/>
                        <a:t>9</a:t>
                      </a:r>
                    </a:p>
                  </a:txBody>
                  <a:tcPr/>
                </a:tc>
                <a:tc>
                  <a:txBody>
                    <a:bodyPr/>
                    <a:lstStyle/>
                    <a:p>
                      <a:pPr algn="ctr"/>
                      <a:r>
                        <a:rPr lang="en-US" dirty="0"/>
                        <a:t>8</a:t>
                      </a:r>
                    </a:p>
                  </a:txBody>
                  <a:tcPr/>
                </a:tc>
                <a:tc>
                  <a:txBody>
                    <a:bodyPr/>
                    <a:lstStyle/>
                    <a:p>
                      <a:pPr algn="ctr"/>
                      <a:r>
                        <a:rPr lang="en-US" dirty="0"/>
                        <a:t>3</a:t>
                      </a:r>
                    </a:p>
                  </a:txBody>
                  <a:tcPr/>
                </a:tc>
                <a:extLst>
                  <a:ext uri="{0D108BD9-81ED-4DB2-BD59-A6C34878D82A}">
                    <a16:rowId xmlns:a16="http://schemas.microsoft.com/office/drawing/2014/main" val="1900746862"/>
                  </a:ext>
                </a:extLst>
              </a:tr>
              <a:tr h="279871">
                <a:tc>
                  <a:txBody>
                    <a:bodyPr/>
                    <a:lstStyle/>
                    <a:p>
                      <a:pPr algn="ctr"/>
                      <a:r>
                        <a:rPr lang="en-US" dirty="0"/>
                        <a:t>0</a:t>
                      </a:r>
                    </a:p>
                  </a:txBody>
                  <a:tcPr/>
                </a:tc>
                <a:tc>
                  <a:txBody>
                    <a:bodyPr/>
                    <a:lstStyle/>
                    <a:p>
                      <a:pPr algn="ctr"/>
                      <a:r>
                        <a:rPr lang="en-US" dirty="0"/>
                        <a:t>1</a:t>
                      </a:r>
                    </a:p>
                  </a:txBody>
                  <a:tcPr/>
                </a:tc>
                <a:tc>
                  <a:txBody>
                    <a:bodyPr/>
                    <a:lstStyle/>
                    <a:p>
                      <a:pPr algn="ctr"/>
                      <a:r>
                        <a:rPr lang="en-US" dirty="0"/>
                        <a:t>3</a:t>
                      </a:r>
                    </a:p>
                  </a:txBody>
                  <a:tcPr/>
                </a:tc>
                <a:tc>
                  <a:txBody>
                    <a:bodyPr/>
                    <a:lstStyle/>
                    <a:p>
                      <a:pPr algn="ctr"/>
                      <a:r>
                        <a:rPr lang="en-US" dirty="0"/>
                        <a:t>9</a:t>
                      </a:r>
                    </a:p>
                  </a:txBody>
                  <a:tcPr/>
                </a:tc>
                <a:tc>
                  <a:txBody>
                    <a:bodyPr/>
                    <a:lstStyle/>
                    <a:p>
                      <a:pPr algn="ctr"/>
                      <a:r>
                        <a:rPr lang="en-US" dirty="0"/>
                        <a:t>2</a:t>
                      </a:r>
                    </a:p>
                  </a:txBody>
                  <a:tcPr/>
                </a:tc>
                <a:tc>
                  <a:txBody>
                    <a:bodyPr/>
                    <a:lstStyle/>
                    <a:p>
                      <a:pPr algn="ctr"/>
                      <a:r>
                        <a:rPr lang="en-US" dirty="0"/>
                        <a:t>1</a:t>
                      </a:r>
                    </a:p>
                  </a:txBody>
                  <a:tcPr/>
                </a:tc>
                <a:tc>
                  <a:txBody>
                    <a:bodyPr/>
                    <a:lstStyle/>
                    <a:p>
                      <a:pPr algn="ctr"/>
                      <a:r>
                        <a:rPr lang="en-US" dirty="0"/>
                        <a:t>4</a:t>
                      </a:r>
                    </a:p>
                  </a:txBody>
                  <a:tcPr/>
                </a:tc>
                <a:extLst>
                  <a:ext uri="{0D108BD9-81ED-4DB2-BD59-A6C34878D82A}">
                    <a16:rowId xmlns:a16="http://schemas.microsoft.com/office/drawing/2014/main" val="1519942912"/>
                  </a:ext>
                </a:extLst>
              </a:tr>
            </a:tbl>
          </a:graphicData>
        </a:graphic>
      </p:graphicFrame>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lstStyle/>
          <a:p>
            <a:r>
              <a:rPr lang="en-US" dirty="0"/>
              <a:t>Larger Strides</a:t>
            </a:r>
            <a:endParaRPr lang="en-US" baseline="30000" dirty="0"/>
          </a:p>
        </p:txBody>
      </p:sp>
      <p:sp>
        <p:nvSpPr>
          <p:cNvPr id="8" name="TextBox 7">
            <a:extLst>
              <a:ext uri="{FF2B5EF4-FFF2-40B4-BE49-F238E27FC236}">
                <a16:creationId xmlns:a16="http://schemas.microsoft.com/office/drawing/2014/main" id="{84C2D5BB-D4FE-4659-9192-B8374EE3C1FF}"/>
              </a:ext>
            </a:extLst>
          </p:cNvPr>
          <p:cNvSpPr txBox="1"/>
          <p:nvPr/>
        </p:nvSpPr>
        <p:spPr>
          <a:xfrm>
            <a:off x="4777336" y="3656453"/>
            <a:ext cx="647272" cy="830997"/>
          </a:xfrm>
          <a:prstGeom prst="rect">
            <a:avLst/>
          </a:prstGeom>
          <a:noFill/>
        </p:spPr>
        <p:txBody>
          <a:bodyPr wrap="square" rtlCol="0">
            <a:spAutoFit/>
          </a:bodyPr>
          <a:lstStyle/>
          <a:p>
            <a:pPr algn="ctr"/>
            <a:r>
              <a:rPr lang="en-US" sz="4800" dirty="0"/>
              <a:t>*</a:t>
            </a:r>
          </a:p>
        </p:txBody>
      </p:sp>
      <p:graphicFrame>
        <p:nvGraphicFramePr>
          <p:cNvPr id="11" name="Table 11">
            <a:extLst>
              <a:ext uri="{FF2B5EF4-FFF2-40B4-BE49-F238E27FC236}">
                <a16:creationId xmlns:a16="http://schemas.microsoft.com/office/drawing/2014/main" id="{4F17A1F7-5250-4AD4-B0D5-2CA5D32B02BD}"/>
              </a:ext>
            </a:extLst>
          </p:cNvPr>
          <p:cNvGraphicFramePr>
            <a:graphicFrameLocks noGrp="1"/>
          </p:cNvGraphicFramePr>
          <p:nvPr/>
        </p:nvGraphicFramePr>
        <p:xfrm>
          <a:off x="5811038" y="3515691"/>
          <a:ext cx="1684947" cy="1112520"/>
        </p:xfrm>
        <a:graphic>
          <a:graphicData uri="http://schemas.openxmlformats.org/drawingml/2006/table">
            <a:tbl>
              <a:tblPr firstRow="1" bandRow="1">
                <a:tableStyleId>{5940675A-B579-460E-94D1-54222C63F5DA}</a:tableStyleId>
              </a:tblPr>
              <a:tblGrid>
                <a:gridCol w="561649">
                  <a:extLst>
                    <a:ext uri="{9D8B030D-6E8A-4147-A177-3AD203B41FA5}">
                      <a16:colId xmlns:a16="http://schemas.microsoft.com/office/drawing/2014/main" val="460938455"/>
                    </a:ext>
                  </a:extLst>
                </a:gridCol>
                <a:gridCol w="561649">
                  <a:extLst>
                    <a:ext uri="{9D8B030D-6E8A-4147-A177-3AD203B41FA5}">
                      <a16:colId xmlns:a16="http://schemas.microsoft.com/office/drawing/2014/main" val="1740501291"/>
                    </a:ext>
                  </a:extLst>
                </a:gridCol>
                <a:gridCol w="561649">
                  <a:extLst>
                    <a:ext uri="{9D8B030D-6E8A-4147-A177-3AD203B41FA5}">
                      <a16:colId xmlns:a16="http://schemas.microsoft.com/office/drawing/2014/main" val="395325658"/>
                    </a:ext>
                  </a:extLst>
                </a:gridCol>
              </a:tblGrid>
              <a:tr h="370840">
                <a:tc>
                  <a:txBody>
                    <a:bodyPr/>
                    <a:lstStyle/>
                    <a:p>
                      <a:pPr algn="ctr"/>
                      <a:r>
                        <a:rPr lang="en-US" dirty="0"/>
                        <a:t>3</a:t>
                      </a:r>
                    </a:p>
                  </a:txBody>
                  <a:tcPr/>
                </a:tc>
                <a:tc>
                  <a:txBody>
                    <a:bodyPr/>
                    <a:lstStyle/>
                    <a:p>
                      <a:pPr algn="ctr"/>
                      <a:r>
                        <a:rPr lang="en-US" dirty="0"/>
                        <a:t>4</a:t>
                      </a:r>
                    </a:p>
                  </a:txBody>
                  <a:tcPr/>
                </a:tc>
                <a:tc>
                  <a:txBody>
                    <a:bodyPr/>
                    <a:lstStyle/>
                    <a:p>
                      <a:pPr algn="ctr"/>
                      <a:r>
                        <a:rPr lang="en-US" dirty="0"/>
                        <a:t>4</a:t>
                      </a:r>
                    </a:p>
                  </a:txBody>
                  <a:tcPr/>
                </a:tc>
                <a:extLst>
                  <a:ext uri="{0D108BD9-81ED-4DB2-BD59-A6C34878D82A}">
                    <a16:rowId xmlns:a16="http://schemas.microsoft.com/office/drawing/2014/main" val="264379134"/>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2</a:t>
                      </a:r>
                    </a:p>
                  </a:txBody>
                  <a:tcPr/>
                </a:tc>
                <a:extLst>
                  <a:ext uri="{0D108BD9-81ED-4DB2-BD59-A6C34878D82A}">
                    <a16:rowId xmlns:a16="http://schemas.microsoft.com/office/drawing/2014/main" val="3925585704"/>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3</a:t>
                      </a:r>
                    </a:p>
                  </a:txBody>
                  <a:tcPr/>
                </a:tc>
                <a:extLst>
                  <a:ext uri="{0D108BD9-81ED-4DB2-BD59-A6C34878D82A}">
                    <a16:rowId xmlns:a16="http://schemas.microsoft.com/office/drawing/2014/main" val="4063142993"/>
                  </a:ext>
                </a:extLst>
              </a:tr>
            </a:tbl>
          </a:graphicData>
        </a:graphic>
      </p:graphicFrame>
      <p:sp>
        <p:nvSpPr>
          <p:cNvPr id="12" name="TextBox 11">
            <a:extLst>
              <a:ext uri="{FF2B5EF4-FFF2-40B4-BE49-F238E27FC236}">
                <a16:creationId xmlns:a16="http://schemas.microsoft.com/office/drawing/2014/main" id="{2971E976-27E3-4553-B662-D6A0CF0B047C}"/>
              </a:ext>
            </a:extLst>
          </p:cNvPr>
          <p:cNvSpPr txBox="1"/>
          <p:nvPr/>
        </p:nvSpPr>
        <p:spPr>
          <a:xfrm>
            <a:off x="7882415" y="3510906"/>
            <a:ext cx="647272" cy="830997"/>
          </a:xfrm>
          <a:prstGeom prst="rect">
            <a:avLst/>
          </a:prstGeom>
          <a:noFill/>
        </p:spPr>
        <p:txBody>
          <a:bodyPr wrap="square" rtlCol="0">
            <a:spAutoFit/>
          </a:bodyPr>
          <a:lstStyle/>
          <a:p>
            <a:pPr algn="ctr"/>
            <a:r>
              <a:rPr lang="en-US" sz="4800" dirty="0"/>
              <a:t>=</a:t>
            </a:r>
          </a:p>
        </p:txBody>
      </p:sp>
      <p:sp>
        <p:nvSpPr>
          <p:cNvPr id="4" name="Rectangle 3">
            <a:extLst>
              <a:ext uri="{FF2B5EF4-FFF2-40B4-BE49-F238E27FC236}">
                <a16:creationId xmlns:a16="http://schemas.microsoft.com/office/drawing/2014/main" id="{33EC1915-53C1-4333-B9E1-61C30E2D9789}"/>
              </a:ext>
            </a:extLst>
          </p:cNvPr>
          <p:cNvSpPr/>
          <p:nvPr/>
        </p:nvSpPr>
        <p:spPr>
          <a:xfrm>
            <a:off x="2698379" y="2700265"/>
            <a:ext cx="1678401" cy="1121861"/>
          </a:xfrm>
          <a:prstGeom prst="rect">
            <a:avLst/>
          </a:prstGeom>
          <a:solidFill>
            <a:srgbClr val="FF0000">
              <a:alpha val="3500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Connector: Elbow 5">
            <a:extLst>
              <a:ext uri="{FF2B5EF4-FFF2-40B4-BE49-F238E27FC236}">
                <a16:creationId xmlns:a16="http://schemas.microsoft.com/office/drawing/2014/main" id="{99A1BCBB-DCAC-4BF5-853F-CBBAEF30F806}"/>
              </a:ext>
            </a:extLst>
          </p:cNvPr>
          <p:cNvCxnSpPr>
            <a:cxnSpLocks/>
            <a:stCxn id="11" idx="1"/>
            <a:endCxn id="4" idx="0"/>
          </p:cNvCxnSpPr>
          <p:nvPr/>
        </p:nvCxnSpPr>
        <p:spPr>
          <a:xfrm rot="10800000">
            <a:off x="3537580" y="2700265"/>
            <a:ext cx="2273458" cy="1371686"/>
          </a:xfrm>
          <a:prstGeom prst="bentConnector4">
            <a:avLst>
              <a:gd name="adj1" fmla="val 16179"/>
              <a:gd name="adj2" fmla="val 116666"/>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BC7667A-7DB3-4542-BA7B-255DF533CAA4}"/>
              </a:ext>
            </a:extLst>
          </p:cNvPr>
          <p:cNvSpPr txBox="1"/>
          <p:nvPr/>
        </p:nvSpPr>
        <p:spPr>
          <a:xfrm>
            <a:off x="1600200" y="5869539"/>
            <a:ext cx="9585695" cy="523220"/>
          </a:xfrm>
          <a:prstGeom prst="rect">
            <a:avLst/>
          </a:prstGeom>
          <a:solidFill>
            <a:schemeClr val="bg1"/>
          </a:solidFill>
        </p:spPr>
        <p:txBody>
          <a:bodyPr wrap="square" rtlCol="0">
            <a:spAutoFit/>
          </a:bodyPr>
          <a:lstStyle/>
          <a:p>
            <a:pPr algn="ctr"/>
            <a:r>
              <a:rPr lang="en-US" sz="2800" dirty="0">
                <a:solidFill>
                  <a:srgbClr val="FF0000"/>
                </a:solidFill>
              </a:rPr>
              <a:t>6*3 + 7*1 + 8*(-1) + 2*4 + 4*0 + 9*0 + 9*4 + 3*2 + 7*3</a:t>
            </a:r>
          </a:p>
        </p:txBody>
      </p:sp>
      <p:sp>
        <p:nvSpPr>
          <p:cNvPr id="5" name="TextBox 4">
            <a:extLst>
              <a:ext uri="{FF2B5EF4-FFF2-40B4-BE49-F238E27FC236}">
                <a16:creationId xmlns:a16="http://schemas.microsoft.com/office/drawing/2014/main" id="{DF705E44-65D7-483D-B8F8-F6BC814BF03A}"/>
              </a:ext>
            </a:extLst>
          </p:cNvPr>
          <p:cNvSpPr txBox="1"/>
          <p:nvPr/>
        </p:nvSpPr>
        <p:spPr>
          <a:xfrm>
            <a:off x="2137024" y="5280914"/>
            <a:ext cx="575353" cy="369332"/>
          </a:xfrm>
          <a:prstGeom prst="rect">
            <a:avLst/>
          </a:prstGeom>
          <a:noFill/>
        </p:spPr>
        <p:txBody>
          <a:bodyPr wrap="square" rtlCol="0">
            <a:spAutoFit/>
          </a:bodyPr>
          <a:lstStyle/>
          <a:p>
            <a:pPr algn="ctr"/>
            <a:r>
              <a:rPr lang="en-US" b="1" dirty="0"/>
              <a:t>M</a:t>
            </a:r>
          </a:p>
        </p:txBody>
      </p:sp>
      <p:sp>
        <p:nvSpPr>
          <p:cNvPr id="9" name="TextBox 8">
            <a:extLst>
              <a:ext uri="{FF2B5EF4-FFF2-40B4-BE49-F238E27FC236}">
                <a16:creationId xmlns:a16="http://schemas.microsoft.com/office/drawing/2014/main" id="{F5DC2388-D3E5-47D7-9292-BDEC26A011C3}"/>
              </a:ext>
            </a:extLst>
          </p:cNvPr>
          <p:cNvSpPr txBox="1"/>
          <p:nvPr/>
        </p:nvSpPr>
        <p:spPr>
          <a:xfrm>
            <a:off x="6347722" y="4631933"/>
            <a:ext cx="575353" cy="369332"/>
          </a:xfrm>
          <a:prstGeom prst="rect">
            <a:avLst/>
          </a:prstGeom>
          <a:noFill/>
        </p:spPr>
        <p:txBody>
          <a:bodyPr wrap="square" rtlCol="0">
            <a:spAutoFit/>
          </a:bodyPr>
          <a:lstStyle/>
          <a:p>
            <a:pPr algn="ctr"/>
            <a:r>
              <a:rPr lang="en-US" b="1" dirty="0"/>
              <a:t>F</a:t>
            </a:r>
          </a:p>
        </p:txBody>
      </p:sp>
      <p:sp>
        <p:nvSpPr>
          <p:cNvPr id="10" name="TextBox 9">
            <a:extLst>
              <a:ext uri="{FF2B5EF4-FFF2-40B4-BE49-F238E27FC236}">
                <a16:creationId xmlns:a16="http://schemas.microsoft.com/office/drawing/2014/main" id="{0BDFBCF2-9FB0-4FB8-ABBC-45F2F02CF9FA}"/>
              </a:ext>
            </a:extLst>
          </p:cNvPr>
          <p:cNvSpPr txBox="1"/>
          <p:nvPr/>
        </p:nvSpPr>
        <p:spPr>
          <a:xfrm>
            <a:off x="9469359" y="4630223"/>
            <a:ext cx="575353" cy="369332"/>
          </a:xfrm>
          <a:prstGeom prst="rect">
            <a:avLst/>
          </a:prstGeom>
          <a:noFill/>
        </p:spPr>
        <p:txBody>
          <a:bodyPr wrap="square" rtlCol="0">
            <a:spAutoFit/>
          </a:bodyPr>
          <a:lstStyle/>
          <a:p>
            <a:pPr algn="ctr"/>
            <a:r>
              <a:rPr lang="en-US" b="1" dirty="0"/>
              <a:t>CM</a:t>
            </a:r>
          </a:p>
        </p:txBody>
      </p:sp>
      <p:graphicFrame>
        <p:nvGraphicFramePr>
          <p:cNvPr id="22" name="Table 11">
            <a:extLst>
              <a:ext uri="{FF2B5EF4-FFF2-40B4-BE49-F238E27FC236}">
                <a16:creationId xmlns:a16="http://schemas.microsoft.com/office/drawing/2014/main" id="{F43C9F96-C368-4BE0-B689-D64853E2F544}"/>
              </a:ext>
            </a:extLst>
          </p:cNvPr>
          <p:cNvGraphicFramePr>
            <a:graphicFrameLocks noGrp="1"/>
          </p:cNvGraphicFramePr>
          <p:nvPr/>
        </p:nvGraphicFramePr>
        <p:xfrm>
          <a:off x="8916118" y="3513978"/>
          <a:ext cx="1684947" cy="1112520"/>
        </p:xfrm>
        <a:graphic>
          <a:graphicData uri="http://schemas.openxmlformats.org/drawingml/2006/table">
            <a:tbl>
              <a:tblPr firstRow="1" bandRow="1">
                <a:tableStyleId>{5940675A-B579-460E-94D1-54222C63F5DA}</a:tableStyleId>
              </a:tblPr>
              <a:tblGrid>
                <a:gridCol w="561649">
                  <a:extLst>
                    <a:ext uri="{9D8B030D-6E8A-4147-A177-3AD203B41FA5}">
                      <a16:colId xmlns:a16="http://schemas.microsoft.com/office/drawing/2014/main" val="460938455"/>
                    </a:ext>
                  </a:extLst>
                </a:gridCol>
                <a:gridCol w="561649">
                  <a:extLst>
                    <a:ext uri="{9D8B030D-6E8A-4147-A177-3AD203B41FA5}">
                      <a16:colId xmlns:a16="http://schemas.microsoft.com/office/drawing/2014/main" val="1740501291"/>
                    </a:ext>
                  </a:extLst>
                </a:gridCol>
                <a:gridCol w="561649">
                  <a:extLst>
                    <a:ext uri="{9D8B030D-6E8A-4147-A177-3AD203B41FA5}">
                      <a16:colId xmlns:a16="http://schemas.microsoft.com/office/drawing/2014/main" val="395325658"/>
                    </a:ext>
                  </a:extLst>
                </a:gridCol>
              </a:tblGrid>
              <a:tr h="370840">
                <a:tc>
                  <a:txBody>
                    <a:bodyPr/>
                    <a:lstStyle/>
                    <a:p>
                      <a:pPr algn="ctr"/>
                      <a:r>
                        <a:rPr lang="en-US" dirty="0">
                          <a:solidFill>
                            <a:srgbClr val="FF0000"/>
                          </a:solidFill>
                        </a:rPr>
                        <a:t>91</a:t>
                      </a:r>
                    </a:p>
                  </a:txBody>
                  <a:tcPr/>
                </a:tc>
                <a:tc>
                  <a:txBody>
                    <a:bodyPr/>
                    <a:lstStyle/>
                    <a:p>
                      <a:pPr algn="ctr"/>
                      <a:r>
                        <a:rPr lang="en-US" dirty="0">
                          <a:solidFill>
                            <a:srgbClr val="FF0000"/>
                          </a:solidFill>
                        </a:rPr>
                        <a:t>100</a:t>
                      </a:r>
                    </a:p>
                  </a:txBody>
                  <a:tcPr/>
                </a:tc>
                <a:tc>
                  <a:txBody>
                    <a:bodyPr/>
                    <a:lstStyle/>
                    <a:p>
                      <a:pPr algn="ctr"/>
                      <a:r>
                        <a:rPr lang="en-US" dirty="0">
                          <a:solidFill>
                            <a:srgbClr val="FF0000"/>
                          </a:solidFill>
                        </a:rPr>
                        <a:t>88</a:t>
                      </a:r>
                    </a:p>
                  </a:txBody>
                  <a:tcPr/>
                </a:tc>
                <a:extLst>
                  <a:ext uri="{0D108BD9-81ED-4DB2-BD59-A6C34878D82A}">
                    <a16:rowId xmlns:a16="http://schemas.microsoft.com/office/drawing/2014/main" val="264379134"/>
                  </a:ext>
                </a:extLst>
              </a:tr>
              <a:tr h="370840">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3925585704"/>
                  </a:ext>
                </a:extLst>
              </a:tr>
              <a:tr h="370840">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4063142993"/>
                  </a:ext>
                </a:extLst>
              </a:tr>
            </a:tbl>
          </a:graphicData>
        </a:graphic>
      </p:graphicFrame>
    </p:spTree>
    <p:extLst>
      <p:ext uri="{BB962C8B-B14F-4D97-AF65-F5344CB8AC3E}">
        <p14:creationId xmlns:p14="http://schemas.microsoft.com/office/powerpoint/2010/main" val="1183678867"/>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437272" y="1568774"/>
            <a:ext cx="10761324" cy="4503256"/>
          </a:xfrm>
        </p:spPr>
        <p:txBody>
          <a:bodyPr>
            <a:normAutofit/>
          </a:bodyPr>
          <a:lstStyle/>
          <a:p>
            <a:pPr marL="0" indent="0" algn="ctr">
              <a:buNone/>
            </a:pPr>
            <a:r>
              <a:rPr lang="en-US" sz="2400" b="0" i="0" u="none" strike="noStrike" baseline="0" dirty="0">
                <a:latin typeface="Calibri (Body)"/>
              </a:rPr>
              <a:t>Assume a </a:t>
            </a:r>
            <a:r>
              <a:rPr lang="en-US" sz="2400" i="0" u="none" strike="noStrike" baseline="0" dirty="0">
                <a:latin typeface="Calibri (Body)"/>
              </a:rPr>
              <a:t>M, a 7x7 matrix. The 2D convolution of M with </a:t>
            </a:r>
            <a:r>
              <a:rPr lang="en-US" sz="2400" i="1" u="none" strike="noStrike" baseline="0" dirty="0">
                <a:latin typeface="Calibri (Body)"/>
              </a:rPr>
              <a:t>filter</a:t>
            </a:r>
            <a:r>
              <a:rPr lang="en-US" sz="2400" i="0" u="none" strike="noStrike" baseline="0" dirty="0">
                <a:latin typeface="Calibri (Body)"/>
              </a:rPr>
              <a:t> F</a:t>
            </a:r>
            <a:r>
              <a:rPr lang="en-US" sz="2400" b="0" i="0" u="none" strike="noStrike" baseline="0" dirty="0">
                <a:latin typeface="Calibri (Body)"/>
              </a:rPr>
              <a:t> and </a:t>
            </a:r>
            <a:r>
              <a:rPr lang="en-US" sz="2400" b="1" i="1" u="none" strike="noStrike" baseline="0" dirty="0">
                <a:latin typeface="Calibri (Body)"/>
              </a:rPr>
              <a:t>stride</a:t>
            </a:r>
            <a:r>
              <a:rPr lang="en-US" sz="2400" b="1" i="0" u="none" strike="noStrike" baseline="0" dirty="0">
                <a:latin typeface="Calibri (Body)"/>
              </a:rPr>
              <a:t> 2</a:t>
            </a:r>
            <a:r>
              <a:rPr lang="en-US" sz="2400" b="0" i="0" u="none" strike="noStrike" baseline="0" dirty="0">
                <a:latin typeface="Calibri (Body)"/>
              </a:rPr>
              <a:t> is a 3x3 matrix </a:t>
            </a:r>
            <a:r>
              <a:rPr lang="en-US" sz="2400" b="1" i="0" u="none" strike="noStrike" baseline="0" dirty="0">
                <a:latin typeface="Calibri (Body)"/>
              </a:rPr>
              <a:t>CM</a:t>
            </a:r>
            <a:r>
              <a:rPr lang="en-US" sz="2400" b="0" i="0" u="none" strike="noStrike" baseline="0" dirty="0">
                <a:latin typeface="Calibri (Body)"/>
              </a:rPr>
              <a:t> computed as follows:</a:t>
            </a:r>
            <a:endParaRPr lang="en-US" b="0" i="0" dirty="0">
              <a:solidFill>
                <a:srgbClr val="222222"/>
              </a:solidFill>
              <a:effectLst/>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dirty="0">
              <a:solidFill>
                <a:srgbClr val="222222"/>
              </a:solidFill>
              <a:latin typeface="Calibri (Body)"/>
            </a:endParaRPr>
          </a:p>
          <a:p>
            <a:pPr marL="457200" lvl="1" indent="0" algn="ctr">
              <a:buNone/>
            </a:pPr>
            <a:endParaRPr lang="en-US" b="0" i="0" dirty="0">
              <a:solidFill>
                <a:srgbClr val="222222"/>
              </a:solidFill>
              <a:effectLst/>
              <a:latin typeface="Calibri (Body)"/>
            </a:endParaRPr>
          </a:p>
          <a:p>
            <a:pPr marL="457200" lvl="1" indent="0" algn="ctr">
              <a:buNone/>
            </a:pPr>
            <a:endParaRPr lang="en-US" b="0" i="0" dirty="0">
              <a:solidFill>
                <a:srgbClr val="222222"/>
              </a:solidFill>
              <a:effectLst/>
              <a:latin typeface="Calibri (Body)"/>
            </a:endParaRPr>
          </a:p>
          <a:p>
            <a:pPr marL="457200" lvl="1" indent="0" algn="ctr">
              <a:buNone/>
            </a:pPr>
            <a:endParaRPr lang="en-US" b="0" i="0" dirty="0">
              <a:solidFill>
                <a:srgbClr val="222222"/>
              </a:solidFill>
              <a:effectLst/>
              <a:latin typeface="Calibri (Body)"/>
            </a:endParaRPr>
          </a:p>
          <a:p>
            <a:pPr marL="457200" lvl="1" indent="0">
              <a:buNone/>
            </a:pPr>
            <a:endParaRPr lang="en-US" b="0" i="0" dirty="0">
              <a:solidFill>
                <a:srgbClr val="222222"/>
              </a:solidFill>
              <a:effectLst/>
              <a:latin typeface="Calibri (Body)"/>
            </a:endParaRPr>
          </a:p>
          <a:p>
            <a:endParaRPr lang="en-US" dirty="0"/>
          </a:p>
        </p:txBody>
      </p:sp>
      <p:graphicFrame>
        <p:nvGraphicFramePr>
          <p:cNvPr id="18" name="Table 18">
            <a:extLst>
              <a:ext uri="{FF2B5EF4-FFF2-40B4-BE49-F238E27FC236}">
                <a16:creationId xmlns:a16="http://schemas.microsoft.com/office/drawing/2014/main" id="{3C459434-9E3E-43DE-AEFB-874B7B52D4B9}"/>
              </a:ext>
            </a:extLst>
          </p:cNvPr>
          <p:cNvGraphicFramePr>
            <a:graphicFrameLocks noGrp="1"/>
          </p:cNvGraphicFramePr>
          <p:nvPr/>
        </p:nvGraphicFramePr>
        <p:xfrm>
          <a:off x="407311" y="2715801"/>
          <a:ext cx="3983595" cy="2560320"/>
        </p:xfrm>
        <a:graphic>
          <a:graphicData uri="http://schemas.openxmlformats.org/drawingml/2006/table">
            <a:tbl>
              <a:tblPr firstRow="1" bandRow="1">
                <a:tableStyleId>{5940675A-B579-460E-94D1-54222C63F5DA}</a:tableStyleId>
              </a:tblPr>
              <a:tblGrid>
                <a:gridCol w="569085">
                  <a:extLst>
                    <a:ext uri="{9D8B030D-6E8A-4147-A177-3AD203B41FA5}">
                      <a16:colId xmlns:a16="http://schemas.microsoft.com/office/drawing/2014/main" val="753574842"/>
                    </a:ext>
                  </a:extLst>
                </a:gridCol>
                <a:gridCol w="569085">
                  <a:extLst>
                    <a:ext uri="{9D8B030D-6E8A-4147-A177-3AD203B41FA5}">
                      <a16:colId xmlns:a16="http://schemas.microsoft.com/office/drawing/2014/main" val="121128179"/>
                    </a:ext>
                  </a:extLst>
                </a:gridCol>
                <a:gridCol w="569085">
                  <a:extLst>
                    <a:ext uri="{9D8B030D-6E8A-4147-A177-3AD203B41FA5}">
                      <a16:colId xmlns:a16="http://schemas.microsoft.com/office/drawing/2014/main" val="295384588"/>
                    </a:ext>
                  </a:extLst>
                </a:gridCol>
                <a:gridCol w="569085">
                  <a:extLst>
                    <a:ext uri="{9D8B030D-6E8A-4147-A177-3AD203B41FA5}">
                      <a16:colId xmlns:a16="http://schemas.microsoft.com/office/drawing/2014/main" val="2854067197"/>
                    </a:ext>
                  </a:extLst>
                </a:gridCol>
                <a:gridCol w="569085">
                  <a:extLst>
                    <a:ext uri="{9D8B030D-6E8A-4147-A177-3AD203B41FA5}">
                      <a16:colId xmlns:a16="http://schemas.microsoft.com/office/drawing/2014/main" val="1545821194"/>
                    </a:ext>
                  </a:extLst>
                </a:gridCol>
                <a:gridCol w="569085">
                  <a:extLst>
                    <a:ext uri="{9D8B030D-6E8A-4147-A177-3AD203B41FA5}">
                      <a16:colId xmlns:a16="http://schemas.microsoft.com/office/drawing/2014/main" val="3735181595"/>
                    </a:ext>
                  </a:extLst>
                </a:gridCol>
                <a:gridCol w="569085">
                  <a:extLst>
                    <a:ext uri="{9D8B030D-6E8A-4147-A177-3AD203B41FA5}">
                      <a16:colId xmlns:a16="http://schemas.microsoft.com/office/drawing/2014/main" val="1404062181"/>
                    </a:ext>
                  </a:extLst>
                </a:gridCol>
              </a:tblGrid>
              <a:tr h="279871">
                <a:tc>
                  <a:txBody>
                    <a:bodyPr/>
                    <a:lstStyle/>
                    <a:p>
                      <a:pPr algn="ctr"/>
                      <a:r>
                        <a:rPr lang="en-US" dirty="0"/>
                        <a:t>2</a:t>
                      </a:r>
                    </a:p>
                  </a:txBody>
                  <a:tcPr/>
                </a:tc>
                <a:tc>
                  <a:txBody>
                    <a:bodyPr/>
                    <a:lstStyle/>
                    <a:p>
                      <a:pPr algn="ctr"/>
                      <a:r>
                        <a:rPr lang="en-US" dirty="0"/>
                        <a:t>3</a:t>
                      </a:r>
                    </a:p>
                  </a:txBody>
                  <a:tcPr/>
                </a:tc>
                <a:tc>
                  <a:txBody>
                    <a:bodyPr/>
                    <a:lstStyle/>
                    <a:p>
                      <a:pPr algn="ctr"/>
                      <a:r>
                        <a:rPr lang="en-US" dirty="0"/>
                        <a:t>7</a:t>
                      </a:r>
                    </a:p>
                  </a:txBody>
                  <a:tcPr/>
                </a:tc>
                <a:tc>
                  <a:txBody>
                    <a:bodyPr/>
                    <a:lstStyle/>
                    <a:p>
                      <a:pPr algn="ctr"/>
                      <a:r>
                        <a:rPr lang="en-US" dirty="0"/>
                        <a:t>4</a:t>
                      </a:r>
                    </a:p>
                  </a:txBody>
                  <a:tcPr/>
                </a:tc>
                <a:tc>
                  <a:txBody>
                    <a:bodyPr/>
                    <a:lstStyle/>
                    <a:p>
                      <a:pPr algn="ctr"/>
                      <a:r>
                        <a:rPr lang="en-US" dirty="0"/>
                        <a:t>6</a:t>
                      </a:r>
                    </a:p>
                  </a:txBody>
                  <a:tcPr/>
                </a:tc>
                <a:tc>
                  <a:txBody>
                    <a:bodyPr/>
                    <a:lstStyle/>
                    <a:p>
                      <a:pPr algn="ctr"/>
                      <a:r>
                        <a:rPr lang="en-US" dirty="0"/>
                        <a:t>2</a:t>
                      </a:r>
                    </a:p>
                  </a:txBody>
                  <a:tcPr/>
                </a:tc>
                <a:tc>
                  <a:txBody>
                    <a:bodyPr/>
                    <a:lstStyle/>
                    <a:p>
                      <a:pPr algn="ctr"/>
                      <a:r>
                        <a:rPr lang="en-US" dirty="0"/>
                        <a:t>9</a:t>
                      </a:r>
                    </a:p>
                  </a:txBody>
                  <a:tcPr/>
                </a:tc>
                <a:extLst>
                  <a:ext uri="{0D108BD9-81ED-4DB2-BD59-A6C34878D82A}">
                    <a16:rowId xmlns:a16="http://schemas.microsoft.com/office/drawing/2014/main" val="3821164813"/>
                  </a:ext>
                </a:extLst>
              </a:tr>
              <a:tr h="279871">
                <a:tc>
                  <a:txBody>
                    <a:bodyPr/>
                    <a:lstStyle/>
                    <a:p>
                      <a:pPr algn="ctr"/>
                      <a:r>
                        <a:rPr lang="en-US" dirty="0"/>
                        <a:t>6</a:t>
                      </a:r>
                    </a:p>
                  </a:txBody>
                  <a:tcPr/>
                </a:tc>
                <a:tc>
                  <a:txBody>
                    <a:bodyPr/>
                    <a:lstStyle/>
                    <a:p>
                      <a:pPr algn="ctr"/>
                      <a:r>
                        <a:rPr lang="en-US" dirty="0"/>
                        <a:t>6</a:t>
                      </a:r>
                    </a:p>
                  </a:txBody>
                  <a:tcPr/>
                </a:tc>
                <a:tc>
                  <a:txBody>
                    <a:bodyPr/>
                    <a:lstStyle/>
                    <a:p>
                      <a:pPr algn="ctr"/>
                      <a:r>
                        <a:rPr lang="en-US" dirty="0"/>
                        <a:t>9</a:t>
                      </a:r>
                    </a:p>
                  </a:txBody>
                  <a:tcPr/>
                </a:tc>
                <a:tc>
                  <a:txBody>
                    <a:bodyPr/>
                    <a:lstStyle/>
                    <a:p>
                      <a:pPr algn="ctr"/>
                      <a:r>
                        <a:rPr lang="en-US" dirty="0"/>
                        <a:t>8</a:t>
                      </a:r>
                    </a:p>
                  </a:txBody>
                  <a:tcPr/>
                </a:tc>
                <a:tc>
                  <a:txBody>
                    <a:bodyPr/>
                    <a:lstStyle/>
                    <a:p>
                      <a:pPr algn="ctr"/>
                      <a:r>
                        <a:rPr lang="en-US" dirty="0"/>
                        <a:t>7</a:t>
                      </a:r>
                    </a:p>
                  </a:txBody>
                  <a:tcPr/>
                </a:tc>
                <a:tc>
                  <a:txBody>
                    <a:bodyPr/>
                    <a:lstStyle/>
                    <a:p>
                      <a:pPr algn="ctr"/>
                      <a:r>
                        <a:rPr lang="en-US" dirty="0"/>
                        <a:t>4</a:t>
                      </a:r>
                    </a:p>
                  </a:txBody>
                  <a:tcPr/>
                </a:tc>
                <a:tc>
                  <a:txBody>
                    <a:bodyPr/>
                    <a:lstStyle/>
                    <a:p>
                      <a:pPr algn="ctr"/>
                      <a:r>
                        <a:rPr lang="en-US" dirty="0"/>
                        <a:t>3</a:t>
                      </a:r>
                    </a:p>
                  </a:txBody>
                  <a:tcPr/>
                </a:tc>
                <a:extLst>
                  <a:ext uri="{0D108BD9-81ED-4DB2-BD59-A6C34878D82A}">
                    <a16:rowId xmlns:a16="http://schemas.microsoft.com/office/drawing/2014/main" val="301525873"/>
                  </a:ext>
                </a:extLst>
              </a:tr>
              <a:tr h="279871">
                <a:tc>
                  <a:txBody>
                    <a:bodyPr/>
                    <a:lstStyle/>
                    <a:p>
                      <a:pPr algn="ctr"/>
                      <a:r>
                        <a:rPr lang="en-US" dirty="0"/>
                        <a:t>3</a:t>
                      </a:r>
                    </a:p>
                  </a:txBody>
                  <a:tcPr/>
                </a:tc>
                <a:tc>
                  <a:txBody>
                    <a:bodyPr/>
                    <a:lstStyle/>
                    <a:p>
                      <a:pPr algn="ctr"/>
                      <a:r>
                        <a:rPr lang="en-US" dirty="0"/>
                        <a:t>4</a:t>
                      </a:r>
                    </a:p>
                  </a:txBody>
                  <a:tcPr/>
                </a:tc>
                <a:tc>
                  <a:txBody>
                    <a:bodyPr/>
                    <a:lstStyle/>
                    <a:p>
                      <a:pPr algn="ctr"/>
                      <a:r>
                        <a:rPr lang="en-US" dirty="0"/>
                        <a:t>8</a:t>
                      </a:r>
                    </a:p>
                  </a:txBody>
                  <a:tcPr/>
                </a:tc>
                <a:tc>
                  <a:txBody>
                    <a:bodyPr/>
                    <a:lstStyle/>
                    <a:p>
                      <a:pPr algn="ctr"/>
                      <a:r>
                        <a:rPr lang="en-US" dirty="0"/>
                        <a:t>3</a:t>
                      </a:r>
                    </a:p>
                  </a:txBody>
                  <a:tcPr/>
                </a:tc>
                <a:tc>
                  <a:txBody>
                    <a:bodyPr/>
                    <a:lstStyle/>
                    <a:p>
                      <a:pPr algn="ctr"/>
                      <a:r>
                        <a:rPr lang="en-US" dirty="0"/>
                        <a:t>8</a:t>
                      </a:r>
                    </a:p>
                  </a:txBody>
                  <a:tcPr/>
                </a:tc>
                <a:tc>
                  <a:txBody>
                    <a:bodyPr/>
                    <a:lstStyle/>
                    <a:p>
                      <a:pPr algn="ctr"/>
                      <a:r>
                        <a:rPr lang="en-US" dirty="0"/>
                        <a:t>9</a:t>
                      </a:r>
                    </a:p>
                  </a:txBody>
                  <a:tcPr/>
                </a:tc>
                <a:tc>
                  <a:txBody>
                    <a:bodyPr/>
                    <a:lstStyle/>
                    <a:p>
                      <a:pPr algn="ctr"/>
                      <a:r>
                        <a:rPr lang="en-US" dirty="0"/>
                        <a:t>7</a:t>
                      </a:r>
                    </a:p>
                  </a:txBody>
                  <a:tcPr/>
                </a:tc>
                <a:extLst>
                  <a:ext uri="{0D108BD9-81ED-4DB2-BD59-A6C34878D82A}">
                    <a16:rowId xmlns:a16="http://schemas.microsoft.com/office/drawing/2014/main" val="1837375436"/>
                  </a:ext>
                </a:extLst>
              </a:tr>
              <a:tr h="279871">
                <a:tc>
                  <a:txBody>
                    <a:bodyPr/>
                    <a:lstStyle/>
                    <a:p>
                      <a:pPr algn="ctr"/>
                      <a:r>
                        <a:rPr lang="en-US" dirty="0"/>
                        <a:t>7</a:t>
                      </a:r>
                    </a:p>
                  </a:txBody>
                  <a:tcPr/>
                </a:tc>
                <a:tc>
                  <a:txBody>
                    <a:bodyPr/>
                    <a:lstStyle/>
                    <a:p>
                      <a:pPr algn="ctr"/>
                      <a:r>
                        <a:rPr lang="en-US" dirty="0"/>
                        <a:t>8</a:t>
                      </a:r>
                    </a:p>
                  </a:txBody>
                  <a:tcPr/>
                </a:tc>
                <a:tc>
                  <a:txBody>
                    <a:bodyPr/>
                    <a:lstStyle/>
                    <a:p>
                      <a:pPr algn="ctr"/>
                      <a:r>
                        <a:rPr lang="en-US" dirty="0"/>
                        <a:t>3</a:t>
                      </a:r>
                    </a:p>
                  </a:txBody>
                  <a:tcPr/>
                </a:tc>
                <a:tc>
                  <a:txBody>
                    <a:bodyPr/>
                    <a:lstStyle/>
                    <a:p>
                      <a:pPr algn="ctr"/>
                      <a:r>
                        <a:rPr lang="en-US" dirty="0"/>
                        <a:t>6</a:t>
                      </a:r>
                    </a:p>
                  </a:txBody>
                  <a:tcPr/>
                </a:tc>
                <a:tc>
                  <a:txBody>
                    <a:bodyPr/>
                    <a:lstStyle/>
                    <a:p>
                      <a:pPr algn="ctr"/>
                      <a:r>
                        <a:rPr lang="en-US" dirty="0"/>
                        <a:t>6</a:t>
                      </a:r>
                    </a:p>
                  </a:txBody>
                  <a:tcPr/>
                </a:tc>
                <a:tc>
                  <a:txBody>
                    <a:bodyPr/>
                    <a:lstStyle/>
                    <a:p>
                      <a:pPr algn="ctr"/>
                      <a:r>
                        <a:rPr lang="en-US" dirty="0"/>
                        <a:t>3</a:t>
                      </a:r>
                    </a:p>
                  </a:txBody>
                  <a:tcPr/>
                </a:tc>
                <a:tc>
                  <a:txBody>
                    <a:bodyPr/>
                    <a:lstStyle/>
                    <a:p>
                      <a:pPr algn="ctr"/>
                      <a:r>
                        <a:rPr lang="en-US" dirty="0"/>
                        <a:t>4</a:t>
                      </a:r>
                    </a:p>
                  </a:txBody>
                  <a:tcPr/>
                </a:tc>
                <a:extLst>
                  <a:ext uri="{0D108BD9-81ED-4DB2-BD59-A6C34878D82A}">
                    <a16:rowId xmlns:a16="http://schemas.microsoft.com/office/drawing/2014/main" val="1097651817"/>
                  </a:ext>
                </a:extLst>
              </a:tr>
              <a:tr h="279871">
                <a:tc>
                  <a:txBody>
                    <a:bodyPr/>
                    <a:lstStyle/>
                    <a:p>
                      <a:pPr algn="ctr"/>
                      <a:r>
                        <a:rPr lang="en-US" dirty="0"/>
                        <a:t>4</a:t>
                      </a:r>
                    </a:p>
                  </a:txBody>
                  <a:tcPr/>
                </a:tc>
                <a:tc>
                  <a:txBody>
                    <a:bodyPr/>
                    <a:lstStyle/>
                    <a:p>
                      <a:pPr algn="ctr"/>
                      <a:r>
                        <a:rPr lang="en-US" dirty="0"/>
                        <a:t>2</a:t>
                      </a:r>
                    </a:p>
                  </a:txBody>
                  <a:tcPr/>
                </a:tc>
                <a:tc>
                  <a:txBody>
                    <a:bodyPr/>
                    <a:lstStyle/>
                    <a:p>
                      <a:pPr algn="ctr"/>
                      <a:r>
                        <a:rPr lang="en-US" dirty="0"/>
                        <a:t>1</a:t>
                      </a:r>
                    </a:p>
                  </a:txBody>
                  <a:tcPr/>
                </a:tc>
                <a:tc>
                  <a:txBody>
                    <a:bodyPr/>
                    <a:lstStyle/>
                    <a:p>
                      <a:pPr algn="ctr"/>
                      <a:r>
                        <a:rPr lang="en-US" dirty="0"/>
                        <a:t>8</a:t>
                      </a:r>
                    </a:p>
                  </a:txBody>
                  <a:tcPr/>
                </a:tc>
                <a:tc>
                  <a:txBody>
                    <a:bodyPr/>
                    <a:lstStyle/>
                    <a:p>
                      <a:pPr algn="ctr"/>
                      <a:r>
                        <a:rPr lang="en-US" dirty="0"/>
                        <a:t>3</a:t>
                      </a:r>
                    </a:p>
                  </a:txBody>
                  <a:tcPr/>
                </a:tc>
                <a:tc>
                  <a:txBody>
                    <a:bodyPr/>
                    <a:lstStyle/>
                    <a:p>
                      <a:pPr algn="ctr"/>
                      <a:r>
                        <a:rPr lang="en-US" dirty="0"/>
                        <a:t>4</a:t>
                      </a:r>
                    </a:p>
                  </a:txBody>
                  <a:tcPr/>
                </a:tc>
                <a:tc>
                  <a:txBody>
                    <a:bodyPr/>
                    <a:lstStyle/>
                    <a:p>
                      <a:pPr algn="ctr"/>
                      <a:r>
                        <a:rPr lang="en-US" dirty="0"/>
                        <a:t>6</a:t>
                      </a:r>
                    </a:p>
                  </a:txBody>
                  <a:tcPr/>
                </a:tc>
                <a:extLst>
                  <a:ext uri="{0D108BD9-81ED-4DB2-BD59-A6C34878D82A}">
                    <a16:rowId xmlns:a16="http://schemas.microsoft.com/office/drawing/2014/main" val="1669590329"/>
                  </a:ext>
                </a:extLst>
              </a:tr>
              <a:tr h="279871">
                <a:tc>
                  <a:txBody>
                    <a:bodyPr/>
                    <a:lstStyle/>
                    <a:p>
                      <a:pPr algn="ctr"/>
                      <a:r>
                        <a:rPr lang="en-US" dirty="0"/>
                        <a:t>3</a:t>
                      </a:r>
                    </a:p>
                  </a:txBody>
                  <a:tcPr/>
                </a:tc>
                <a:tc>
                  <a:txBody>
                    <a:bodyPr/>
                    <a:lstStyle/>
                    <a:p>
                      <a:pPr algn="ctr"/>
                      <a:r>
                        <a:rPr lang="en-US" dirty="0"/>
                        <a:t>2</a:t>
                      </a:r>
                    </a:p>
                  </a:txBody>
                  <a:tcPr/>
                </a:tc>
                <a:tc>
                  <a:txBody>
                    <a:bodyPr/>
                    <a:lstStyle/>
                    <a:p>
                      <a:pPr algn="ctr"/>
                      <a:r>
                        <a:rPr lang="en-US" dirty="0"/>
                        <a:t>4</a:t>
                      </a:r>
                    </a:p>
                  </a:txBody>
                  <a:tcPr/>
                </a:tc>
                <a:tc>
                  <a:txBody>
                    <a:bodyPr/>
                    <a:lstStyle/>
                    <a:p>
                      <a:pPr algn="ctr"/>
                      <a:r>
                        <a:rPr lang="en-US" dirty="0"/>
                        <a:t>1</a:t>
                      </a:r>
                    </a:p>
                  </a:txBody>
                  <a:tcPr/>
                </a:tc>
                <a:tc>
                  <a:txBody>
                    <a:bodyPr/>
                    <a:lstStyle/>
                    <a:p>
                      <a:pPr algn="ctr"/>
                      <a:r>
                        <a:rPr lang="en-US" dirty="0"/>
                        <a:t>9</a:t>
                      </a:r>
                    </a:p>
                  </a:txBody>
                  <a:tcPr/>
                </a:tc>
                <a:tc>
                  <a:txBody>
                    <a:bodyPr/>
                    <a:lstStyle/>
                    <a:p>
                      <a:pPr algn="ctr"/>
                      <a:r>
                        <a:rPr lang="en-US" dirty="0"/>
                        <a:t>8</a:t>
                      </a:r>
                    </a:p>
                  </a:txBody>
                  <a:tcPr/>
                </a:tc>
                <a:tc>
                  <a:txBody>
                    <a:bodyPr/>
                    <a:lstStyle/>
                    <a:p>
                      <a:pPr algn="ctr"/>
                      <a:r>
                        <a:rPr lang="en-US" dirty="0"/>
                        <a:t>3</a:t>
                      </a:r>
                    </a:p>
                  </a:txBody>
                  <a:tcPr/>
                </a:tc>
                <a:extLst>
                  <a:ext uri="{0D108BD9-81ED-4DB2-BD59-A6C34878D82A}">
                    <a16:rowId xmlns:a16="http://schemas.microsoft.com/office/drawing/2014/main" val="1900746862"/>
                  </a:ext>
                </a:extLst>
              </a:tr>
              <a:tr h="279871">
                <a:tc>
                  <a:txBody>
                    <a:bodyPr/>
                    <a:lstStyle/>
                    <a:p>
                      <a:pPr algn="ctr"/>
                      <a:r>
                        <a:rPr lang="en-US" dirty="0"/>
                        <a:t>0</a:t>
                      </a:r>
                    </a:p>
                  </a:txBody>
                  <a:tcPr/>
                </a:tc>
                <a:tc>
                  <a:txBody>
                    <a:bodyPr/>
                    <a:lstStyle/>
                    <a:p>
                      <a:pPr algn="ctr"/>
                      <a:r>
                        <a:rPr lang="en-US" dirty="0"/>
                        <a:t>1</a:t>
                      </a:r>
                    </a:p>
                  </a:txBody>
                  <a:tcPr/>
                </a:tc>
                <a:tc>
                  <a:txBody>
                    <a:bodyPr/>
                    <a:lstStyle/>
                    <a:p>
                      <a:pPr algn="ctr"/>
                      <a:r>
                        <a:rPr lang="en-US" dirty="0"/>
                        <a:t>3</a:t>
                      </a:r>
                    </a:p>
                  </a:txBody>
                  <a:tcPr/>
                </a:tc>
                <a:tc>
                  <a:txBody>
                    <a:bodyPr/>
                    <a:lstStyle/>
                    <a:p>
                      <a:pPr algn="ctr"/>
                      <a:r>
                        <a:rPr lang="en-US" dirty="0"/>
                        <a:t>9</a:t>
                      </a:r>
                    </a:p>
                  </a:txBody>
                  <a:tcPr/>
                </a:tc>
                <a:tc>
                  <a:txBody>
                    <a:bodyPr/>
                    <a:lstStyle/>
                    <a:p>
                      <a:pPr algn="ctr"/>
                      <a:r>
                        <a:rPr lang="en-US" dirty="0"/>
                        <a:t>2</a:t>
                      </a:r>
                    </a:p>
                  </a:txBody>
                  <a:tcPr/>
                </a:tc>
                <a:tc>
                  <a:txBody>
                    <a:bodyPr/>
                    <a:lstStyle/>
                    <a:p>
                      <a:pPr algn="ctr"/>
                      <a:r>
                        <a:rPr lang="en-US" dirty="0"/>
                        <a:t>1</a:t>
                      </a:r>
                    </a:p>
                  </a:txBody>
                  <a:tcPr/>
                </a:tc>
                <a:tc>
                  <a:txBody>
                    <a:bodyPr/>
                    <a:lstStyle/>
                    <a:p>
                      <a:pPr algn="ctr"/>
                      <a:r>
                        <a:rPr lang="en-US" dirty="0"/>
                        <a:t>4</a:t>
                      </a:r>
                    </a:p>
                  </a:txBody>
                  <a:tcPr/>
                </a:tc>
                <a:extLst>
                  <a:ext uri="{0D108BD9-81ED-4DB2-BD59-A6C34878D82A}">
                    <a16:rowId xmlns:a16="http://schemas.microsoft.com/office/drawing/2014/main" val="1519942912"/>
                  </a:ext>
                </a:extLst>
              </a:tr>
            </a:tbl>
          </a:graphicData>
        </a:graphic>
      </p:graphicFrame>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lstStyle/>
          <a:p>
            <a:r>
              <a:rPr lang="en-US" dirty="0"/>
              <a:t>Larger Strides</a:t>
            </a:r>
            <a:endParaRPr lang="en-US" baseline="30000" dirty="0"/>
          </a:p>
        </p:txBody>
      </p:sp>
      <p:sp>
        <p:nvSpPr>
          <p:cNvPr id="8" name="TextBox 7">
            <a:extLst>
              <a:ext uri="{FF2B5EF4-FFF2-40B4-BE49-F238E27FC236}">
                <a16:creationId xmlns:a16="http://schemas.microsoft.com/office/drawing/2014/main" id="{84C2D5BB-D4FE-4659-9192-B8374EE3C1FF}"/>
              </a:ext>
            </a:extLst>
          </p:cNvPr>
          <p:cNvSpPr txBox="1"/>
          <p:nvPr/>
        </p:nvSpPr>
        <p:spPr>
          <a:xfrm>
            <a:off x="4777336" y="3656453"/>
            <a:ext cx="647272" cy="830997"/>
          </a:xfrm>
          <a:prstGeom prst="rect">
            <a:avLst/>
          </a:prstGeom>
          <a:noFill/>
        </p:spPr>
        <p:txBody>
          <a:bodyPr wrap="square" rtlCol="0">
            <a:spAutoFit/>
          </a:bodyPr>
          <a:lstStyle/>
          <a:p>
            <a:pPr algn="ctr"/>
            <a:r>
              <a:rPr lang="en-US" sz="4800" dirty="0"/>
              <a:t>*</a:t>
            </a:r>
          </a:p>
        </p:txBody>
      </p:sp>
      <p:graphicFrame>
        <p:nvGraphicFramePr>
          <p:cNvPr id="11" name="Table 11">
            <a:extLst>
              <a:ext uri="{FF2B5EF4-FFF2-40B4-BE49-F238E27FC236}">
                <a16:creationId xmlns:a16="http://schemas.microsoft.com/office/drawing/2014/main" id="{4F17A1F7-5250-4AD4-B0D5-2CA5D32B02BD}"/>
              </a:ext>
            </a:extLst>
          </p:cNvPr>
          <p:cNvGraphicFramePr>
            <a:graphicFrameLocks noGrp="1"/>
          </p:cNvGraphicFramePr>
          <p:nvPr/>
        </p:nvGraphicFramePr>
        <p:xfrm>
          <a:off x="5811038" y="3515691"/>
          <a:ext cx="1684947" cy="1112520"/>
        </p:xfrm>
        <a:graphic>
          <a:graphicData uri="http://schemas.openxmlformats.org/drawingml/2006/table">
            <a:tbl>
              <a:tblPr firstRow="1" bandRow="1">
                <a:tableStyleId>{5940675A-B579-460E-94D1-54222C63F5DA}</a:tableStyleId>
              </a:tblPr>
              <a:tblGrid>
                <a:gridCol w="561649">
                  <a:extLst>
                    <a:ext uri="{9D8B030D-6E8A-4147-A177-3AD203B41FA5}">
                      <a16:colId xmlns:a16="http://schemas.microsoft.com/office/drawing/2014/main" val="460938455"/>
                    </a:ext>
                  </a:extLst>
                </a:gridCol>
                <a:gridCol w="561649">
                  <a:extLst>
                    <a:ext uri="{9D8B030D-6E8A-4147-A177-3AD203B41FA5}">
                      <a16:colId xmlns:a16="http://schemas.microsoft.com/office/drawing/2014/main" val="1740501291"/>
                    </a:ext>
                  </a:extLst>
                </a:gridCol>
                <a:gridCol w="561649">
                  <a:extLst>
                    <a:ext uri="{9D8B030D-6E8A-4147-A177-3AD203B41FA5}">
                      <a16:colId xmlns:a16="http://schemas.microsoft.com/office/drawing/2014/main" val="395325658"/>
                    </a:ext>
                  </a:extLst>
                </a:gridCol>
              </a:tblGrid>
              <a:tr h="370840">
                <a:tc>
                  <a:txBody>
                    <a:bodyPr/>
                    <a:lstStyle/>
                    <a:p>
                      <a:pPr algn="ctr"/>
                      <a:r>
                        <a:rPr lang="en-US" dirty="0"/>
                        <a:t>3</a:t>
                      </a:r>
                    </a:p>
                  </a:txBody>
                  <a:tcPr/>
                </a:tc>
                <a:tc>
                  <a:txBody>
                    <a:bodyPr/>
                    <a:lstStyle/>
                    <a:p>
                      <a:pPr algn="ctr"/>
                      <a:r>
                        <a:rPr lang="en-US" dirty="0"/>
                        <a:t>4</a:t>
                      </a:r>
                    </a:p>
                  </a:txBody>
                  <a:tcPr/>
                </a:tc>
                <a:tc>
                  <a:txBody>
                    <a:bodyPr/>
                    <a:lstStyle/>
                    <a:p>
                      <a:pPr algn="ctr"/>
                      <a:r>
                        <a:rPr lang="en-US" dirty="0"/>
                        <a:t>4</a:t>
                      </a:r>
                    </a:p>
                  </a:txBody>
                  <a:tcPr/>
                </a:tc>
                <a:extLst>
                  <a:ext uri="{0D108BD9-81ED-4DB2-BD59-A6C34878D82A}">
                    <a16:rowId xmlns:a16="http://schemas.microsoft.com/office/drawing/2014/main" val="264379134"/>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2</a:t>
                      </a:r>
                    </a:p>
                  </a:txBody>
                  <a:tcPr/>
                </a:tc>
                <a:extLst>
                  <a:ext uri="{0D108BD9-81ED-4DB2-BD59-A6C34878D82A}">
                    <a16:rowId xmlns:a16="http://schemas.microsoft.com/office/drawing/2014/main" val="3925585704"/>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3</a:t>
                      </a:r>
                    </a:p>
                  </a:txBody>
                  <a:tcPr/>
                </a:tc>
                <a:extLst>
                  <a:ext uri="{0D108BD9-81ED-4DB2-BD59-A6C34878D82A}">
                    <a16:rowId xmlns:a16="http://schemas.microsoft.com/office/drawing/2014/main" val="4063142993"/>
                  </a:ext>
                </a:extLst>
              </a:tr>
            </a:tbl>
          </a:graphicData>
        </a:graphic>
      </p:graphicFrame>
      <p:sp>
        <p:nvSpPr>
          <p:cNvPr id="12" name="TextBox 11">
            <a:extLst>
              <a:ext uri="{FF2B5EF4-FFF2-40B4-BE49-F238E27FC236}">
                <a16:creationId xmlns:a16="http://schemas.microsoft.com/office/drawing/2014/main" id="{2971E976-27E3-4553-B662-D6A0CF0B047C}"/>
              </a:ext>
            </a:extLst>
          </p:cNvPr>
          <p:cNvSpPr txBox="1"/>
          <p:nvPr/>
        </p:nvSpPr>
        <p:spPr>
          <a:xfrm>
            <a:off x="7882415" y="3510906"/>
            <a:ext cx="647272" cy="830997"/>
          </a:xfrm>
          <a:prstGeom prst="rect">
            <a:avLst/>
          </a:prstGeom>
          <a:noFill/>
        </p:spPr>
        <p:txBody>
          <a:bodyPr wrap="square" rtlCol="0">
            <a:spAutoFit/>
          </a:bodyPr>
          <a:lstStyle/>
          <a:p>
            <a:pPr algn="ctr"/>
            <a:r>
              <a:rPr lang="en-US" sz="4800" dirty="0"/>
              <a:t>=</a:t>
            </a:r>
          </a:p>
        </p:txBody>
      </p:sp>
      <p:sp>
        <p:nvSpPr>
          <p:cNvPr id="4" name="Rectangle 3">
            <a:extLst>
              <a:ext uri="{FF2B5EF4-FFF2-40B4-BE49-F238E27FC236}">
                <a16:creationId xmlns:a16="http://schemas.microsoft.com/office/drawing/2014/main" id="{33EC1915-53C1-4333-B9E1-61C30E2D9789}"/>
              </a:ext>
            </a:extLst>
          </p:cNvPr>
          <p:cNvSpPr/>
          <p:nvPr/>
        </p:nvSpPr>
        <p:spPr>
          <a:xfrm>
            <a:off x="417523" y="3429721"/>
            <a:ext cx="1678401" cy="1121861"/>
          </a:xfrm>
          <a:prstGeom prst="rect">
            <a:avLst/>
          </a:prstGeom>
          <a:solidFill>
            <a:srgbClr val="FF0000">
              <a:alpha val="3500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Connector: Elbow 5">
            <a:extLst>
              <a:ext uri="{FF2B5EF4-FFF2-40B4-BE49-F238E27FC236}">
                <a16:creationId xmlns:a16="http://schemas.microsoft.com/office/drawing/2014/main" id="{99A1BCBB-DCAC-4BF5-853F-CBBAEF30F806}"/>
              </a:ext>
            </a:extLst>
          </p:cNvPr>
          <p:cNvCxnSpPr>
            <a:cxnSpLocks/>
            <a:stCxn id="11" idx="1"/>
            <a:endCxn id="4" idx="0"/>
          </p:cNvCxnSpPr>
          <p:nvPr/>
        </p:nvCxnSpPr>
        <p:spPr>
          <a:xfrm rot="10800000">
            <a:off x="1256724" y="3429721"/>
            <a:ext cx="4554314" cy="642230"/>
          </a:xfrm>
          <a:prstGeom prst="bentConnector4">
            <a:avLst>
              <a:gd name="adj1" fmla="val 7174"/>
              <a:gd name="adj2" fmla="val 245978"/>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BC7667A-7DB3-4542-BA7B-255DF533CAA4}"/>
              </a:ext>
            </a:extLst>
          </p:cNvPr>
          <p:cNvSpPr txBox="1"/>
          <p:nvPr/>
        </p:nvSpPr>
        <p:spPr>
          <a:xfrm>
            <a:off x="1600200" y="5869539"/>
            <a:ext cx="9585695" cy="523220"/>
          </a:xfrm>
          <a:prstGeom prst="rect">
            <a:avLst/>
          </a:prstGeom>
          <a:solidFill>
            <a:schemeClr val="bg1"/>
          </a:solidFill>
        </p:spPr>
        <p:txBody>
          <a:bodyPr wrap="square" rtlCol="0">
            <a:spAutoFit/>
          </a:bodyPr>
          <a:lstStyle/>
          <a:p>
            <a:pPr algn="ctr"/>
            <a:r>
              <a:rPr lang="en-US" sz="2800" dirty="0">
                <a:solidFill>
                  <a:srgbClr val="FF0000"/>
                </a:solidFill>
              </a:rPr>
              <a:t>3*3 + 7*1 + 4*(-1) + 4*4 + 8*0 + 2*0 + 8*4 + 3*2 + 1*3</a:t>
            </a:r>
          </a:p>
        </p:txBody>
      </p:sp>
      <p:sp>
        <p:nvSpPr>
          <p:cNvPr id="5" name="TextBox 4">
            <a:extLst>
              <a:ext uri="{FF2B5EF4-FFF2-40B4-BE49-F238E27FC236}">
                <a16:creationId xmlns:a16="http://schemas.microsoft.com/office/drawing/2014/main" id="{DF705E44-65D7-483D-B8F8-F6BC814BF03A}"/>
              </a:ext>
            </a:extLst>
          </p:cNvPr>
          <p:cNvSpPr txBox="1"/>
          <p:nvPr/>
        </p:nvSpPr>
        <p:spPr>
          <a:xfrm>
            <a:off x="2137024" y="5280914"/>
            <a:ext cx="575353" cy="369332"/>
          </a:xfrm>
          <a:prstGeom prst="rect">
            <a:avLst/>
          </a:prstGeom>
          <a:noFill/>
        </p:spPr>
        <p:txBody>
          <a:bodyPr wrap="square" rtlCol="0">
            <a:spAutoFit/>
          </a:bodyPr>
          <a:lstStyle/>
          <a:p>
            <a:pPr algn="ctr"/>
            <a:r>
              <a:rPr lang="en-US" b="1" dirty="0"/>
              <a:t>M</a:t>
            </a:r>
          </a:p>
        </p:txBody>
      </p:sp>
      <p:sp>
        <p:nvSpPr>
          <p:cNvPr id="9" name="TextBox 8">
            <a:extLst>
              <a:ext uri="{FF2B5EF4-FFF2-40B4-BE49-F238E27FC236}">
                <a16:creationId xmlns:a16="http://schemas.microsoft.com/office/drawing/2014/main" id="{F5DC2388-D3E5-47D7-9292-BDEC26A011C3}"/>
              </a:ext>
            </a:extLst>
          </p:cNvPr>
          <p:cNvSpPr txBox="1"/>
          <p:nvPr/>
        </p:nvSpPr>
        <p:spPr>
          <a:xfrm>
            <a:off x="6347722" y="4631933"/>
            <a:ext cx="575353" cy="369332"/>
          </a:xfrm>
          <a:prstGeom prst="rect">
            <a:avLst/>
          </a:prstGeom>
          <a:noFill/>
        </p:spPr>
        <p:txBody>
          <a:bodyPr wrap="square" rtlCol="0">
            <a:spAutoFit/>
          </a:bodyPr>
          <a:lstStyle/>
          <a:p>
            <a:pPr algn="ctr"/>
            <a:r>
              <a:rPr lang="en-US" b="1" dirty="0"/>
              <a:t>F</a:t>
            </a:r>
          </a:p>
        </p:txBody>
      </p:sp>
      <p:sp>
        <p:nvSpPr>
          <p:cNvPr id="10" name="TextBox 9">
            <a:extLst>
              <a:ext uri="{FF2B5EF4-FFF2-40B4-BE49-F238E27FC236}">
                <a16:creationId xmlns:a16="http://schemas.microsoft.com/office/drawing/2014/main" id="{0BDFBCF2-9FB0-4FB8-ABBC-45F2F02CF9FA}"/>
              </a:ext>
            </a:extLst>
          </p:cNvPr>
          <p:cNvSpPr txBox="1"/>
          <p:nvPr/>
        </p:nvSpPr>
        <p:spPr>
          <a:xfrm>
            <a:off x="9469359" y="4630223"/>
            <a:ext cx="575353" cy="369332"/>
          </a:xfrm>
          <a:prstGeom prst="rect">
            <a:avLst/>
          </a:prstGeom>
          <a:noFill/>
        </p:spPr>
        <p:txBody>
          <a:bodyPr wrap="square" rtlCol="0">
            <a:spAutoFit/>
          </a:bodyPr>
          <a:lstStyle/>
          <a:p>
            <a:pPr algn="ctr"/>
            <a:r>
              <a:rPr lang="en-US" b="1" dirty="0"/>
              <a:t>CM</a:t>
            </a:r>
          </a:p>
        </p:txBody>
      </p:sp>
      <p:graphicFrame>
        <p:nvGraphicFramePr>
          <p:cNvPr id="22" name="Table 11">
            <a:extLst>
              <a:ext uri="{FF2B5EF4-FFF2-40B4-BE49-F238E27FC236}">
                <a16:creationId xmlns:a16="http://schemas.microsoft.com/office/drawing/2014/main" id="{F43C9F96-C368-4BE0-B689-D64853E2F544}"/>
              </a:ext>
            </a:extLst>
          </p:cNvPr>
          <p:cNvGraphicFramePr>
            <a:graphicFrameLocks noGrp="1"/>
          </p:cNvGraphicFramePr>
          <p:nvPr/>
        </p:nvGraphicFramePr>
        <p:xfrm>
          <a:off x="8916118" y="3513978"/>
          <a:ext cx="1684947" cy="1112520"/>
        </p:xfrm>
        <a:graphic>
          <a:graphicData uri="http://schemas.openxmlformats.org/drawingml/2006/table">
            <a:tbl>
              <a:tblPr firstRow="1" bandRow="1">
                <a:tableStyleId>{5940675A-B579-460E-94D1-54222C63F5DA}</a:tableStyleId>
              </a:tblPr>
              <a:tblGrid>
                <a:gridCol w="561649">
                  <a:extLst>
                    <a:ext uri="{9D8B030D-6E8A-4147-A177-3AD203B41FA5}">
                      <a16:colId xmlns:a16="http://schemas.microsoft.com/office/drawing/2014/main" val="460938455"/>
                    </a:ext>
                  </a:extLst>
                </a:gridCol>
                <a:gridCol w="561649">
                  <a:extLst>
                    <a:ext uri="{9D8B030D-6E8A-4147-A177-3AD203B41FA5}">
                      <a16:colId xmlns:a16="http://schemas.microsoft.com/office/drawing/2014/main" val="1740501291"/>
                    </a:ext>
                  </a:extLst>
                </a:gridCol>
                <a:gridCol w="561649">
                  <a:extLst>
                    <a:ext uri="{9D8B030D-6E8A-4147-A177-3AD203B41FA5}">
                      <a16:colId xmlns:a16="http://schemas.microsoft.com/office/drawing/2014/main" val="395325658"/>
                    </a:ext>
                  </a:extLst>
                </a:gridCol>
              </a:tblGrid>
              <a:tr h="370840">
                <a:tc>
                  <a:txBody>
                    <a:bodyPr/>
                    <a:lstStyle/>
                    <a:p>
                      <a:pPr algn="ctr"/>
                      <a:r>
                        <a:rPr lang="en-US" dirty="0">
                          <a:solidFill>
                            <a:srgbClr val="FF0000"/>
                          </a:solidFill>
                        </a:rPr>
                        <a:t>91</a:t>
                      </a:r>
                    </a:p>
                  </a:txBody>
                  <a:tcPr/>
                </a:tc>
                <a:tc>
                  <a:txBody>
                    <a:bodyPr/>
                    <a:lstStyle/>
                    <a:p>
                      <a:pPr algn="ctr"/>
                      <a:r>
                        <a:rPr lang="en-US" dirty="0">
                          <a:solidFill>
                            <a:srgbClr val="FF0000"/>
                          </a:solidFill>
                        </a:rPr>
                        <a:t>100</a:t>
                      </a:r>
                    </a:p>
                  </a:txBody>
                  <a:tcPr/>
                </a:tc>
                <a:tc>
                  <a:txBody>
                    <a:bodyPr/>
                    <a:lstStyle/>
                    <a:p>
                      <a:pPr algn="ctr"/>
                      <a:r>
                        <a:rPr lang="en-US" dirty="0">
                          <a:solidFill>
                            <a:srgbClr val="FF0000"/>
                          </a:solidFill>
                        </a:rPr>
                        <a:t>88</a:t>
                      </a:r>
                    </a:p>
                  </a:txBody>
                  <a:tcPr/>
                </a:tc>
                <a:extLst>
                  <a:ext uri="{0D108BD9-81ED-4DB2-BD59-A6C34878D82A}">
                    <a16:rowId xmlns:a16="http://schemas.microsoft.com/office/drawing/2014/main" val="264379134"/>
                  </a:ext>
                </a:extLst>
              </a:tr>
              <a:tr h="370840">
                <a:tc>
                  <a:txBody>
                    <a:bodyPr/>
                    <a:lstStyle/>
                    <a:p>
                      <a:pPr algn="ctr"/>
                      <a:r>
                        <a:rPr lang="en-US" dirty="0">
                          <a:solidFill>
                            <a:srgbClr val="FF0000"/>
                          </a:solidFill>
                        </a:rPr>
                        <a:t>57</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3925585704"/>
                  </a:ext>
                </a:extLst>
              </a:tr>
              <a:tr h="370840">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4063142993"/>
                  </a:ext>
                </a:extLst>
              </a:tr>
            </a:tbl>
          </a:graphicData>
        </a:graphic>
      </p:graphicFrame>
      <p:sp>
        <p:nvSpPr>
          <p:cNvPr id="21" name="Arrow: Curved Right 20">
            <a:extLst>
              <a:ext uri="{FF2B5EF4-FFF2-40B4-BE49-F238E27FC236}">
                <a16:creationId xmlns:a16="http://schemas.microsoft.com/office/drawing/2014/main" id="{99687B5B-54B1-4BB6-8D4E-10A4FD899269}"/>
              </a:ext>
            </a:extLst>
          </p:cNvPr>
          <p:cNvSpPr/>
          <p:nvPr/>
        </p:nvSpPr>
        <p:spPr>
          <a:xfrm>
            <a:off x="50841" y="2856216"/>
            <a:ext cx="356470" cy="914400"/>
          </a:xfrm>
          <a:prstGeom prst="curved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71305743"/>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a:xfrm>
            <a:off x="838200" y="127615"/>
            <a:ext cx="10515600" cy="1306443"/>
          </a:xfrm>
        </p:spPr>
        <p:txBody>
          <a:bodyPr>
            <a:normAutofit/>
          </a:bodyPr>
          <a:lstStyle/>
          <a:p>
            <a:r>
              <a:rPr lang="en-US" sz="4000" dirty="0"/>
              <a:t>Padding</a:t>
            </a:r>
            <a:endParaRPr lang="en-US" sz="4000" baseline="300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170097" y="1620193"/>
                <a:ext cx="4586838" cy="4456970"/>
              </a:xfrm>
            </p:spPr>
            <p:txBody>
              <a:bodyPr>
                <a:normAutofit fontScale="92500" lnSpcReduction="20000"/>
              </a:bodyPr>
              <a:lstStyle/>
              <a:p>
                <a:pPr marL="457200" lvl="1" indent="0" algn="ctr">
                  <a:buNone/>
                </a:pPr>
                <a:r>
                  <a:rPr lang="en-US" sz="2000" b="0" i="0" dirty="0">
                    <a:effectLst/>
                    <a:latin typeface="Calibri (Body)"/>
                  </a:rPr>
                  <a:t>Usually, the convolution results in shrinking outputs and/or loss of information at the corners of the grid. We tackle that have the following options:</a:t>
                </a:r>
              </a:p>
              <a:p>
                <a:pPr marL="457200" lvl="1" indent="0">
                  <a:buNone/>
                </a:pPr>
                <a:endParaRPr lang="en-US" sz="2000" b="0" i="0" dirty="0">
                  <a:effectLst/>
                  <a:latin typeface="Calibri (Body)"/>
                </a:endParaRPr>
              </a:p>
              <a:p>
                <a:pPr lvl="1"/>
                <a:r>
                  <a:rPr lang="en-US" sz="2000" b="1" i="0" dirty="0">
                    <a:effectLst/>
                    <a:latin typeface="Calibri (Body)"/>
                  </a:rPr>
                  <a:t>Full-padding</a:t>
                </a:r>
                <a:r>
                  <a:rPr lang="en-US" sz="2000" dirty="0">
                    <a:latin typeface="Calibri (Body)"/>
                  </a:rPr>
                  <a:t>: </a:t>
                </a:r>
                <a:r>
                  <a:rPr lang="en-US" sz="2000" b="0" i="0" dirty="0">
                    <a:effectLst/>
                    <a:latin typeface="Calibri (Body)"/>
                  </a:rPr>
                  <a:t>for kernel of size k, p = k-1 where p is the number of zero rows/columns added</a:t>
                </a:r>
                <a:endParaRPr lang="en-US" sz="2000" b="1" i="0" dirty="0">
                  <a:effectLst/>
                  <a:latin typeface="Calibri (Body)"/>
                </a:endParaRPr>
              </a:p>
              <a:p>
                <a:pPr lvl="1"/>
                <a:r>
                  <a:rPr lang="en-US" sz="2000" b="1" i="0" dirty="0">
                    <a:effectLst/>
                    <a:latin typeface="Calibri (Body)"/>
                  </a:rPr>
                  <a:t>Same-padding</a:t>
                </a:r>
                <a:r>
                  <a:rPr lang="en-US" sz="2000" b="0" i="0" dirty="0">
                    <a:effectLst/>
                    <a:latin typeface="Calibri (Body)"/>
                  </a:rPr>
                  <a:t>: for kernel of size k, p = ceil(</a:t>
                </a:r>
                <a14:m>
                  <m:oMath xmlns:m="http://schemas.openxmlformats.org/officeDocument/2006/math">
                    <m:f>
                      <m:fPr>
                        <m:ctrlPr>
                          <a:rPr lang="en-US" sz="2000" b="0" i="1" smtClean="0">
                            <a:effectLst/>
                            <a:latin typeface="Cambria Math" panose="02040503050406030204" pitchFamily="18" charset="0"/>
                          </a:rPr>
                        </m:ctrlPr>
                      </m:fPr>
                      <m:num>
                        <m:r>
                          <a:rPr lang="en-US" sz="2000" b="0" i="1" smtClean="0">
                            <a:effectLst/>
                            <a:latin typeface="Cambria Math" panose="02040503050406030204" pitchFamily="18" charset="0"/>
                          </a:rPr>
                          <m:t>𝑘</m:t>
                        </m:r>
                      </m:num>
                      <m:den>
                        <m:r>
                          <a:rPr lang="en-US" sz="2000" b="0" i="1" smtClean="0">
                            <a:effectLst/>
                            <a:latin typeface="Cambria Math" panose="02040503050406030204" pitchFamily="18" charset="0"/>
                          </a:rPr>
                          <m:t>2</m:t>
                        </m:r>
                      </m:den>
                    </m:f>
                    <m:r>
                      <a:rPr lang="en-US" sz="2000" b="0" i="1" smtClean="0">
                        <a:effectLst/>
                        <a:latin typeface="Cambria Math" panose="02040503050406030204" pitchFamily="18" charset="0"/>
                      </a:rPr>
                      <m:t>)</m:t>
                    </m:r>
                  </m:oMath>
                </a14:m>
                <a:r>
                  <a:rPr lang="en-US" sz="2000" b="0" i="0" dirty="0">
                    <a:effectLst/>
                    <a:latin typeface="Calibri (Body)"/>
                  </a:rPr>
                  <a:t> where p is the number of zero rows/columns added</a:t>
                </a:r>
                <a:endParaRPr lang="en-US" sz="2000" b="1" i="0" dirty="0">
                  <a:effectLst/>
                  <a:latin typeface="Calibri (Body)"/>
                </a:endParaRPr>
              </a:p>
              <a:p>
                <a:pPr lvl="1"/>
                <a:r>
                  <a:rPr lang="en-US" sz="2000" b="1" i="0" dirty="0">
                    <a:effectLst/>
                    <a:latin typeface="Calibri (Body)"/>
                  </a:rPr>
                  <a:t>Valid-padding</a:t>
                </a:r>
                <a:r>
                  <a:rPr lang="en-US" sz="2000" b="0" i="0" dirty="0">
                    <a:effectLst/>
                    <a:latin typeface="Calibri (Body)"/>
                  </a:rPr>
                  <a:t> : the convolution kernel is only allowed to visit positions where the entire kernel is contained entirely within the input</a:t>
                </a:r>
              </a:p>
              <a:p>
                <a:pPr lvl="1"/>
                <a:endParaRPr lang="en-US" sz="2000" b="0" i="0" dirty="0">
                  <a:effectLst/>
                  <a:latin typeface="Calibri (Body)"/>
                </a:endParaRPr>
              </a:p>
              <a:p>
                <a:pPr lvl="1"/>
                <a:endParaRPr lang="en-US" sz="2000" b="0" i="0" dirty="0">
                  <a:effectLst/>
                  <a:latin typeface="Calibri (Body)"/>
                </a:endParaRPr>
              </a:p>
              <a:p>
                <a:pPr marL="457200" lvl="1" indent="0">
                  <a:buNone/>
                </a:pPr>
                <a:endParaRPr lang="en-US" sz="2000" b="0" i="0" dirty="0">
                  <a:effectLst/>
                  <a:latin typeface="Calibri (Body)"/>
                </a:endParaRPr>
              </a:p>
              <a:p>
                <a:endParaRPr lang="en-US" sz="2000" dirty="0"/>
              </a:p>
            </p:txBody>
          </p:sp>
        </mc:Choice>
        <mc:Fallback xmlns="">
          <p:sp>
            <p:nvSpPr>
              <p:cNvPr id="3" name="Content Placeholder 2">
                <a:extLst>
                  <a:ext uri="{FF2B5EF4-FFF2-40B4-BE49-F238E27FC236}">
                    <a16:creationId xmlns:a16="http://schemas.microsoft.com/office/drawing/2014/main" id="{114CE4DC-56CF-4203-A911-8FAD17A522CF}"/>
                  </a:ext>
                </a:extLst>
              </p:cNvPr>
              <p:cNvSpPr>
                <a:spLocks noGrp="1" noRot="1" noChangeAspect="1" noMove="1" noResize="1" noEditPoints="1" noAdjustHandles="1" noChangeArrowheads="1" noChangeShapeType="1" noTextEdit="1"/>
              </p:cNvSpPr>
              <p:nvPr>
                <p:ph idx="1"/>
              </p:nvPr>
            </p:nvSpPr>
            <p:spPr>
              <a:xfrm>
                <a:off x="170097" y="1620193"/>
                <a:ext cx="4586838" cy="4456970"/>
              </a:xfrm>
              <a:blipFill>
                <a:blip r:embed="rId2"/>
                <a:stretch>
                  <a:fillRect t="-1778" r="-532"/>
                </a:stretch>
              </a:blipFill>
            </p:spPr>
            <p:txBody>
              <a:bodyPr/>
              <a:lstStyle/>
              <a:p>
                <a:r>
                  <a:rPr lang="en-US">
                    <a:noFill/>
                  </a:rPr>
                  <a:t> </a:t>
                </a:r>
              </a:p>
            </p:txBody>
          </p:sp>
        </mc:Fallback>
      </mc:AlternateContent>
      <p:pic>
        <p:nvPicPr>
          <p:cNvPr id="4100" name="Picture 4" descr="enter image description here">
            <a:extLst>
              <a:ext uri="{FF2B5EF4-FFF2-40B4-BE49-F238E27FC236}">
                <a16:creationId xmlns:a16="http://schemas.microsoft.com/office/drawing/2014/main" id="{CFB33B61-A10A-4686-ABBC-87915B4A64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5880" y="1255425"/>
            <a:ext cx="6933463" cy="5135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951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1559496" y="242636"/>
            <a:ext cx="9649072" cy="391548"/>
          </a:xfrm>
          <a:prstGeom prst="rect">
            <a:avLst/>
          </a:prstGeom>
        </p:spPr>
        <p:txBody>
          <a:bodyPr vert="horz" wrap="square" lIns="0" tIns="11206" rIns="0" bIns="0" rtlCol="0" anchor="ctr">
            <a:spAutoFit/>
          </a:bodyPr>
          <a:lstStyle/>
          <a:p>
            <a:pPr marL="11206">
              <a:spcBef>
                <a:spcPts val="88"/>
              </a:spcBef>
            </a:pPr>
            <a:r>
              <a:rPr sz="2471" spc="-4" dirty="0"/>
              <a:t>Efficiency </a:t>
            </a:r>
            <a:r>
              <a:rPr sz="2471" dirty="0"/>
              <a:t>of </a:t>
            </a:r>
            <a:r>
              <a:rPr sz="2471" spc="-4" dirty="0"/>
              <a:t>Convolution for </a:t>
            </a:r>
            <a:r>
              <a:rPr sz="2471" dirty="0"/>
              <a:t>Edge</a:t>
            </a:r>
            <a:r>
              <a:rPr sz="2471" spc="31" dirty="0"/>
              <a:t> </a:t>
            </a:r>
            <a:r>
              <a:rPr sz="2471" spc="-4" dirty="0"/>
              <a:t>Detection</a:t>
            </a:r>
            <a:endParaRPr sz="2471" dirty="0"/>
          </a:p>
        </p:txBody>
      </p:sp>
      <p:sp>
        <p:nvSpPr>
          <p:cNvPr id="7" name="object 7"/>
          <p:cNvSpPr txBox="1"/>
          <p:nvPr/>
        </p:nvSpPr>
        <p:spPr>
          <a:xfrm>
            <a:off x="623392" y="4264959"/>
            <a:ext cx="11089232" cy="1049492"/>
          </a:xfrm>
          <a:prstGeom prst="rect">
            <a:avLst/>
          </a:prstGeom>
        </p:spPr>
        <p:txBody>
          <a:bodyPr vert="horz" wrap="square" lIns="0" tIns="14007" rIns="0" bIns="0" rtlCol="0">
            <a:spAutoFit/>
          </a:bodyPr>
          <a:lstStyle/>
          <a:p>
            <a:pPr marL="313221" marR="4483" indent="-302575">
              <a:lnSpc>
                <a:spcPct val="99000"/>
              </a:lnSpc>
              <a:spcBef>
                <a:spcPts val="110"/>
              </a:spcBef>
              <a:buChar char="•"/>
              <a:tabLst>
                <a:tab pos="313221" algn="l"/>
                <a:tab pos="313781" algn="l"/>
              </a:tabLst>
            </a:pPr>
            <a:r>
              <a:rPr sz="2118" spc="-4" dirty="0">
                <a:solidFill>
                  <a:srgbClr val="3333CC"/>
                </a:solidFill>
                <a:latin typeface="Arial"/>
                <a:cs typeface="Arial"/>
              </a:rPr>
              <a:t>Transformation </a:t>
            </a:r>
            <a:r>
              <a:rPr sz="2118" dirty="0">
                <a:solidFill>
                  <a:srgbClr val="3333CC"/>
                </a:solidFill>
                <a:latin typeface="Arial"/>
                <a:cs typeface="Arial"/>
              </a:rPr>
              <a:t>can be described by a </a:t>
            </a:r>
            <a:r>
              <a:rPr sz="2118" spc="-4" dirty="0">
                <a:solidFill>
                  <a:srgbClr val="3333CC"/>
                </a:solidFill>
                <a:latin typeface="Arial"/>
                <a:cs typeface="Arial"/>
              </a:rPr>
              <a:t>convolution </a:t>
            </a:r>
            <a:r>
              <a:rPr sz="2118" dirty="0">
                <a:solidFill>
                  <a:srgbClr val="3333CC"/>
                </a:solidFill>
                <a:latin typeface="Arial"/>
                <a:cs typeface="Arial"/>
              </a:rPr>
              <a:t>kernel  </a:t>
            </a:r>
            <a:r>
              <a:rPr sz="2118" spc="-4" dirty="0">
                <a:solidFill>
                  <a:srgbClr val="3333CC"/>
                </a:solidFill>
                <a:latin typeface="Arial"/>
                <a:cs typeface="Arial"/>
              </a:rPr>
              <a:t>containing two elements </a:t>
            </a:r>
            <a:r>
              <a:rPr sz="2118" dirty="0">
                <a:solidFill>
                  <a:srgbClr val="3333CC"/>
                </a:solidFill>
                <a:latin typeface="Arial"/>
                <a:cs typeface="Arial"/>
              </a:rPr>
              <a:t>and requires </a:t>
            </a:r>
            <a:r>
              <a:rPr sz="2118" spc="-53" dirty="0">
                <a:latin typeface="Cambria"/>
                <a:cs typeface="Cambria"/>
              </a:rPr>
              <a:t>319</a:t>
            </a:r>
            <a:r>
              <a:rPr sz="2118" spc="-53" dirty="0">
                <a:latin typeface="MS Gothic"/>
                <a:cs typeface="MS Gothic"/>
              </a:rPr>
              <a:t>×</a:t>
            </a:r>
            <a:r>
              <a:rPr sz="2118" spc="-53" dirty="0">
                <a:latin typeface="Cambria"/>
                <a:cs typeface="Cambria"/>
              </a:rPr>
              <a:t>320</a:t>
            </a:r>
            <a:r>
              <a:rPr sz="2118" spc="-53" dirty="0">
                <a:latin typeface="MS Gothic"/>
                <a:cs typeface="MS Gothic"/>
              </a:rPr>
              <a:t>×</a:t>
            </a:r>
            <a:r>
              <a:rPr sz="2118" spc="-53" dirty="0">
                <a:latin typeface="Cambria"/>
                <a:cs typeface="Cambria"/>
              </a:rPr>
              <a:t>3=267,960 </a:t>
            </a:r>
            <a:r>
              <a:rPr sz="2118" spc="-53" dirty="0">
                <a:solidFill>
                  <a:srgbClr val="3333CC"/>
                </a:solidFill>
                <a:latin typeface="Cambria"/>
                <a:cs typeface="Cambria"/>
              </a:rPr>
              <a:t> </a:t>
            </a:r>
            <a:r>
              <a:rPr sz="2118" dirty="0">
                <a:solidFill>
                  <a:srgbClr val="3333CC"/>
                </a:solidFill>
                <a:latin typeface="Arial"/>
                <a:cs typeface="Arial"/>
              </a:rPr>
              <a:t>flops (2 </a:t>
            </a:r>
            <a:r>
              <a:rPr sz="2118" spc="-4" dirty="0">
                <a:solidFill>
                  <a:srgbClr val="3333CC"/>
                </a:solidFill>
                <a:latin typeface="Arial"/>
                <a:cs typeface="Arial"/>
              </a:rPr>
              <a:t>m</a:t>
            </a:r>
            <a:r>
              <a:rPr lang="en-US" sz="2118" spc="-4" dirty="0">
                <a:solidFill>
                  <a:srgbClr val="3333CC"/>
                </a:solidFill>
                <a:latin typeface="Arial"/>
                <a:cs typeface="Arial"/>
              </a:rPr>
              <a:t>ulti</a:t>
            </a:r>
            <a:r>
              <a:rPr sz="2118" spc="-4" dirty="0">
                <a:solidFill>
                  <a:srgbClr val="3333CC"/>
                </a:solidFill>
                <a:latin typeface="Arial"/>
                <a:cs typeface="Arial"/>
              </a:rPr>
              <a:t>p</a:t>
            </a:r>
            <a:r>
              <a:rPr lang="en-US" sz="2118" spc="-4" dirty="0">
                <a:solidFill>
                  <a:srgbClr val="3333CC"/>
                </a:solidFill>
                <a:latin typeface="Arial"/>
                <a:cs typeface="Arial"/>
              </a:rPr>
              <a:t>lies</a:t>
            </a:r>
            <a:r>
              <a:rPr sz="2118" spc="-4" dirty="0">
                <a:solidFill>
                  <a:srgbClr val="3333CC"/>
                </a:solidFill>
                <a:latin typeface="Arial"/>
                <a:cs typeface="Arial"/>
              </a:rPr>
              <a:t>, one</a:t>
            </a:r>
            <a:r>
              <a:rPr sz="2118" spc="-13" dirty="0">
                <a:solidFill>
                  <a:srgbClr val="3333CC"/>
                </a:solidFill>
                <a:latin typeface="Arial"/>
                <a:cs typeface="Arial"/>
              </a:rPr>
              <a:t> </a:t>
            </a:r>
            <a:r>
              <a:rPr sz="2118" spc="-4" dirty="0">
                <a:solidFill>
                  <a:srgbClr val="3333CC"/>
                </a:solidFill>
                <a:latin typeface="Arial"/>
                <a:cs typeface="Arial"/>
              </a:rPr>
              <a:t>add)</a:t>
            </a:r>
            <a:endParaRPr sz="2118" dirty="0">
              <a:latin typeface="Arial"/>
              <a:cs typeface="Arial"/>
            </a:endParaRPr>
          </a:p>
          <a:p>
            <a:pPr marL="313781" indent="-302575">
              <a:spcBef>
                <a:spcPts val="529"/>
              </a:spcBef>
              <a:buChar char="•"/>
              <a:tabLst>
                <a:tab pos="313221" algn="l"/>
                <a:tab pos="313781" algn="l"/>
              </a:tabLst>
            </a:pPr>
            <a:r>
              <a:rPr sz="2118" dirty="0">
                <a:solidFill>
                  <a:srgbClr val="3333CC"/>
                </a:solidFill>
                <a:latin typeface="Arial"/>
                <a:cs typeface="Arial"/>
              </a:rPr>
              <a:t>Same </a:t>
            </a:r>
            <a:r>
              <a:rPr sz="2118" spc="-4" dirty="0">
                <a:solidFill>
                  <a:srgbClr val="3333CC"/>
                </a:solidFill>
                <a:latin typeface="Arial"/>
                <a:cs typeface="Arial"/>
              </a:rPr>
              <a:t>transformation </a:t>
            </a:r>
            <a:r>
              <a:rPr sz="2118" dirty="0">
                <a:solidFill>
                  <a:srgbClr val="3333CC"/>
                </a:solidFill>
                <a:latin typeface="Arial"/>
                <a:cs typeface="Arial"/>
              </a:rPr>
              <a:t>would require </a:t>
            </a:r>
            <a:r>
              <a:rPr sz="2118" spc="-88" dirty="0">
                <a:latin typeface="Cambria"/>
                <a:cs typeface="Cambria"/>
              </a:rPr>
              <a:t>320</a:t>
            </a:r>
            <a:r>
              <a:rPr sz="2118" spc="-88" dirty="0">
                <a:latin typeface="MS Gothic"/>
                <a:cs typeface="MS Gothic"/>
              </a:rPr>
              <a:t>×</a:t>
            </a:r>
            <a:r>
              <a:rPr sz="2118" spc="-88" dirty="0">
                <a:latin typeface="Cambria"/>
                <a:cs typeface="Cambria"/>
              </a:rPr>
              <a:t>280</a:t>
            </a:r>
            <a:r>
              <a:rPr sz="2118" spc="-88" dirty="0">
                <a:latin typeface="MS Gothic"/>
                <a:cs typeface="MS Gothic"/>
              </a:rPr>
              <a:t>×</a:t>
            </a:r>
            <a:r>
              <a:rPr sz="2118" spc="-88" dirty="0">
                <a:latin typeface="Cambria"/>
                <a:cs typeface="Cambria"/>
              </a:rPr>
              <a:t>319</a:t>
            </a:r>
            <a:r>
              <a:rPr sz="2118" spc="-88" dirty="0">
                <a:latin typeface="MS Gothic"/>
                <a:cs typeface="MS Gothic"/>
              </a:rPr>
              <a:t>×</a:t>
            </a:r>
            <a:r>
              <a:rPr sz="2118" spc="-88" dirty="0">
                <a:latin typeface="Cambria"/>
                <a:cs typeface="Cambria"/>
              </a:rPr>
              <a:t>280</a:t>
            </a:r>
            <a:r>
              <a:rPr sz="2118" spc="-88" dirty="0">
                <a:solidFill>
                  <a:srgbClr val="3333CC"/>
                </a:solidFill>
                <a:latin typeface="Arial"/>
                <a:cs typeface="Arial"/>
              </a:rPr>
              <a:t>,</a:t>
            </a:r>
            <a:endParaRPr sz="2118" dirty="0">
              <a:latin typeface="Arial"/>
              <a:cs typeface="Arial"/>
            </a:endParaRPr>
          </a:p>
        </p:txBody>
      </p:sp>
      <p:sp>
        <p:nvSpPr>
          <p:cNvPr id="8" name="object 8"/>
          <p:cNvSpPr txBox="1"/>
          <p:nvPr/>
        </p:nvSpPr>
        <p:spPr>
          <a:xfrm>
            <a:off x="2401115" y="5542877"/>
            <a:ext cx="5466790" cy="794607"/>
          </a:xfrm>
          <a:prstGeom prst="rect">
            <a:avLst/>
          </a:prstGeom>
        </p:spPr>
        <p:txBody>
          <a:bodyPr vert="horz" wrap="square" lIns="0" tIns="77881" rIns="0" bIns="0" rtlCol="0">
            <a:spAutoFit/>
          </a:bodyPr>
          <a:lstStyle/>
          <a:p>
            <a:pPr marL="313221">
              <a:spcBef>
                <a:spcPts val="613"/>
              </a:spcBef>
            </a:pPr>
            <a:r>
              <a:rPr sz="2118" spc="-4" dirty="0">
                <a:solidFill>
                  <a:srgbClr val="3333CC"/>
                </a:solidFill>
                <a:latin typeface="Arial"/>
                <a:cs typeface="Arial"/>
              </a:rPr>
              <a:t>i.e., </a:t>
            </a:r>
            <a:r>
              <a:rPr sz="2118" spc="-115" dirty="0">
                <a:latin typeface="Cambria"/>
                <a:cs typeface="Cambria"/>
              </a:rPr>
              <a:t>8 </a:t>
            </a:r>
            <a:r>
              <a:rPr sz="2118" spc="-4" dirty="0">
                <a:latin typeface="Cambria"/>
                <a:cs typeface="Cambria"/>
              </a:rPr>
              <a:t>billion </a:t>
            </a:r>
            <a:r>
              <a:rPr sz="2118" spc="-4" dirty="0">
                <a:solidFill>
                  <a:srgbClr val="3333CC"/>
                </a:solidFill>
                <a:latin typeface="Arial"/>
                <a:cs typeface="Arial"/>
              </a:rPr>
              <a:t>entries </a:t>
            </a:r>
            <a:r>
              <a:rPr sz="2118" dirty="0">
                <a:solidFill>
                  <a:srgbClr val="3333CC"/>
                </a:solidFill>
                <a:latin typeface="Arial"/>
                <a:cs typeface="Arial"/>
              </a:rPr>
              <a:t>in </a:t>
            </a:r>
            <a:r>
              <a:rPr sz="2118" spc="-4" dirty="0">
                <a:solidFill>
                  <a:srgbClr val="3333CC"/>
                </a:solidFill>
                <a:latin typeface="Arial"/>
                <a:cs typeface="Arial"/>
              </a:rPr>
              <a:t>the</a:t>
            </a:r>
            <a:r>
              <a:rPr sz="2118" spc="-224" dirty="0">
                <a:solidFill>
                  <a:srgbClr val="3333CC"/>
                </a:solidFill>
                <a:latin typeface="Arial"/>
                <a:cs typeface="Arial"/>
              </a:rPr>
              <a:t> </a:t>
            </a:r>
            <a:r>
              <a:rPr sz="2118" spc="-4" dirty="0">
                <a:solidFill>
                  <a:srgbClr val="3333CC"/>
                </a:solidFill>
                <a:latin typeface="Arial"/>
                <a:cs typeface="Arial"/>
              </a:rPr>
              <a:t>matrix</a:t>
            </a:r>
            <a:endParaRPr sz="2118">
              <a:latin typeface="Arial"/>
              <a:cs typeface="Arial"/>
            </a:endParaRPr>
          </a:p>
          <a:p>
            <a:pPr marL="313781" indent="-302575">
              <a:spcBef>
                <a:spcPts val="525"/>
              </a:spcBef>
              <a:buChar char="•"/>
              <a:tabLst>
                <a:tab pos="313221" algn="l"/>
                <a:tab pos="313781" algn="l"/>
              </a:tabLst>
            </a:pPr>
            <a:r>
              <a:rPr sz="2118" spc="-4" dirty="0">
                <a:solidFill>
                  <a:srgbClr val="3333CC"/>
                </a:solidFill>
                <a:latin typeface="Arial"/>
                <a:cs typeface="Arial"/>
              </a:rPr>
              <a:t>Convolution </a:t>
            </a:r>
            <a:r>
              <a:rPr sz="2118" dirty="0">
                <a:solidFill>
                  <a:srgbClr val="3333CC"/>
                </a:solidFill>
                <a:latin typeface="Arial"/>
                <a:cs typeface="Arial"/>
              </a:rPr>
              <a:t>is </a:t>
            </a:r>
            <a:r>
              <a:rPr sz="2118" spc="-115" dirty="0">
                <a:latin typeface="Cambria"/>
                <a:cs typeface="Cambria"/>
              </a:rPr>
              <a:t>4 </a:t>
            </a:r>
            <a:r>
              <a:rPr sz="2118" spc="-4" dirty="0">
                <a:latin typeface="Cambria"/>
                <a:cs typeface="Cambria"/>
              </a:rPr>
              <a:t>billion </a:t>
            </a:r>
            <a:r>
              <a:rPr sz="2118" spc="-4" dirty="0">
                <a:solidFill>
                  <a:srgbClr val="3333CC"/>
                </a:solidFill>
                <a:latin typeface="Arial"/>
                <a:cs typeface="Arial"/>
              </a:rPr>
              <a:t>times </a:t>
            </a:r>
            <a:r>
              <a:rPr sz="2118" dirty="0">
                <a:solidFill>
                  <a:srgbClr val="3333CC"/>
                </a:solidFill>
                <a:latin typeface="Arial"/>
                <a:cs typeface="Arial"/>
              </a:rPr>
              <a:t>more</a:t>
            </a:r>
            <a:r>
              <a:rPr sz="2118" spc="-212" dirty="0">
                <a:solidFill>
                  <a:srgbClr val="3333CC"/>
                </a:solidFill>
                <a:latin typeface="Arial"/>
                <a:cs typeface="Arial"/>
              </a:rPr>
              <a:t> </a:t>
            </a:r>
            <a:r>
              <a:rPr sz="2118" spc="-4" dirty="0">
                <a:solidFill>
                  <a:srgbClr val="3333CC"/>
                </a:solidFill>
                <a:latin typeface="Arial"/>
                <a:cs typeface="Arial"/>
              </a:rPr>
              <a:t>efficient</a:t>
            </a:r>
            <a:endParaRPr sz="2118">
              <a:latin typeface="Arial"/>
              <a:cs typeface="Arial"/>
            </a:endParaRPr>
          </a:p>
        </p:txBody>
      </p:sp>
      <p:sp>
        <p:nvSpPr>
          <p:cNvPr id="10" name="object 10"/>
          <p:cNvSpPr txBox="1"/>
          <p:nvPr/>
        </p:nvSpPr>
        <p:spPr>
          <a:xfrm>
            <a:off x="551384" y="1037665"/>
            <a:ext cx="11089232" cy="1209230"/>
          </a:xfrm>
          <a:prstGeom prst="rect">
            <a:avLst/>
          </a:prstGeom>
        </p:spPr>
        <p:txBody>
          <a:bodyPr vert="horz" wrap="square" lIns="0" tIns="29135" rIns="0" bIns="0" rtlCol="0">
            <a:spAutoFit/>
          </a:bodyPr>
          <a:lstStyle/>
          <a:p>
            <a:pPr marL="313781" marR="4483" indent="-302575">
              <a:lnSpc>
                <a:spcPts val="2471"/>
              </a:lnSpc>
              <a:spcBef>
                <a:spcPts val="229"/>
              </a:spcBef>
              <a:buChar char="•"/>
              <a:tabLst>
                <a:tab pos="313221" algn="l"/>
                <a:tab pos="313781" algn="l"/>
              </a:tabLst>
            </a:pPr>
            <a:r>
              <a:rPr sz="2118" spc="-4" dirty="0">
                <a:solidFill>
                  <a:srgbClr val="006600"/>
                </a:solidFill>
                <a:latin typeface="Arial"/>
                <a:cs typeface="Arial"/>
              </a:rPr>
              <a:t>Image </a:t>
            </a:r>
            <a:r>
              <a:rPr sz="2118" dirty="0">
                <a:solidFill>
                  <a:srgbClr val="006600"/>
                </a:solidFill>
                <a:latin typeface="Arial"/>
                <a:cs typeface="Arial"/>
              </a:rPr>
              <a:t>on right </a:t>
            </a:r>
            <a:r>
              <a:rPr sz="2118" spc="-4" dirty="0">
                <a:solidFill>
                  <a:srgbClr val="006600"/>
                </a:solidFill>
                <a:latin typeface="Arial"/>
                <a:cs typeface="Arial"/>
              </a:rPr>
              <a:t>formed </a:t>
            </a:r>
            <a:r>
              <a:rPr sz="2118" dirty="0">
                <a:solidFill>
                  <a:srgbClr val="006600"/>
                </a:solidFill>
                <a:latin typeface="Arial"/>
                <a:cs typeface="Arial"/>
              </a:rPr>
              <a:t>by </a:t>
            </a:r>
            <a:r>
              <a:rPr sz="2118" spc="-4" dirty="0">
                <a:solidFill>
                  <a:srgbClr val="006600"/>
                </a:solidFill>
                <a:latin typeface="Arial"/>
                <a:cs typeface="Arial"/>
              </a:rPr>
              <a:t>taking </a:t>
            </a:r>
            <a:r>
              <a:rPr sz="2118" dirty="0">
                <a:solidFill>
                  <a:srgbClr val="006600"/>
                </a:solidFill>
                <a:latin typeface="Arial"/>
                <a:cs typeface="Arial"/>
              </a:rPr>
              <a:t>each pixel of input image and  </a:t>
            </a:r>
            <a:r>
              <a:rPr sz="2118" spc="-4" dirty="0">
                <a:solidFill>
                  <a:srgbClr val="006600"/>
                </a:solidFill>
                <a:latin typeface="Arial"/>
                <a:cs typeface="Arial"/>
              </a:rPr>
              <a:t>subtracting the </a:t>
            </a:r>
            <a:r>
              <a:rPr sz="2118" dirty="0">
                <a:solidFill>
                  <a:srgbClr val="006600"/>
                </a:solidFill>
                <a:latin typeface="Arial"/>
                <a:cs typeface="Arial"/>
              </a:rPr>
              <a:t>value of </a:t>
            </a:r>
            <a:r>
              <a:rPr sz="2118" spc="-4" dirty="0">
                <a:solidFill>
                  <a:srgbClr val="006600"/>
                </a:solidFill>
                <a:latin typeface="Arial"/>
                <a:cs typeface="Arial"/>
              </a:rPr>
              <a:t>its </a:t>
            </a:r>
            <a:r>
              <a:rPr sz="2118" dirty="0">
                <a:solidFill>
                  <a:srgbClr val="006600"/>
                </a:solidFill>
                <a:latin typeface="Arial"/>
                <a:cs typeface="Arial"/>
              </a:rPr>
              <a:t>neighboring pixel on </a:t>
            </a:r>
            <a:r>
              <a:rPr sz="2118" spc="-4" dirty="0">
                <a:solidFill>
                  <a:srgbClr val="006600"/>
                </a:solidFill>
                <a:latin typeface="Arial"/>
                <a:cs typeface="Arial"/>
              </a:rPr>
              <a:t>the</a:t>
            </a:r>
            <a:r>
              <a:rPr sz="2118" dirty="0">
                <a:solidFill>
                  <a:srgbClr val="006600"/>
                </a:solidFill>
                <a:latin typeface="Arial"/>
                <a:cs typeface="Arial"/>
              </a:rPr>
              <a:t> </a:t>
            </a:r>
            <a:r>
              <a:rPr sz="2118" spc="-4" dirty="0">
                <a:solidFill>
                  <a:srgbClr val="006600"/>
                </a:solidFill>
                <a:latin typeface="Arial"/>
                <a:cs typeface="Arial"/>
              </a:rPr>
              <a:t>left</a:t>
            </a:r>
            <a:endParaRPr sz="2118" dirty="0">
              <a:latin typeface="Arial"/>
              <a:cs typeface="Arial"/>
            </a:endParaRPr>
          </a:p>
          <a:p>
            <a:pPr marL="963197" marR="94694" lvl="1" indent="-302575">
              <a:lnSpc>
                <a:spcPts val="2118"/>
              </a:lnSpc>
              <a:spcBef>
                <a:spcPts val="18"/>
              </a:spcBef>
              <a:buChar char="•"/>
              <a:tabLst>
                <a:tab pos="963197" algn="l"/>
                <a:tab pos="963757" algn="l"/>
              </a:tabLst>
            </a:pPr>
            <a:r>
              <a:rPr sz="1765" spc="-4" dirty="0">
                <a:solidFill>
                  <a:srgbClr val="660066"/>
                </a:solidFill>
                <a:latin typeface="Arial"/>
                <a:cs typeface="Arial"/>
              </a:rPr>
              <a:t>This </a:t>
            </a:r>
            <a:r>
              <a:rPr sz="1765" dirty="0">
                <a:solidFill>
                  <a:srgbClr val="660066"/>
                </a:solidFill>
                <a:latin typeface="Arial"/>
                <a:cs typeface="Arial"/>
              </a:rPr>
              <a:t>is a measure of all </a:t>
            </a:r>
            <a:r>
              <a:rPr sz="1765" spc="-4" dirty="0">
                <a:solidFill>
                  <a:srgbClr val="660066"/>
                </a:solidFill>
                <a:latin typeface="Arial"/>
                <a:cs typeface="Arial"/>
              </a:rPr>
              <a:t>the vertically oriented </a:t>
            </a:r>
            <a:r>
              <a:rPr sz="1765" dirty="0">
                <a:solidFill>
                  <a:srgbClr val="660066"/>
                </a:solidFill>
                <a:latin typeface="Arial"/>
                <a:cs typeface="Arial"/>
              </a:rPr>
              <a:t>edges in input image  which is </a:t>
            </a:r>
            <a:r>
              <a:rPr sz="1765" spc="-4" dirty="0">
                <a:solidFill>
                  <a:srgbClr val="660066"/>
                </a:solidFill>
                <a:latin typeface="Arial"/>
                <a:cs typeface="Arial"/>
              </a:rPr>
              <a:t>useful for </a:t>
            </a:r>
            <a:r>
              <a:rPr sz="1765" dirty="0">
                <a:solidFill>
                  <a:srgbClr val="660066"/>
                </a:solidFill>
                <a:latin typeface="Arial"/>
                <a:cs typeface="Arial"/>
              </a:rPr>
              <a:t>object</a:t>
            </a:r>
            <a:r>
              <a:rPr sz="1765" spc="-9" dirty="0">
                <a:solidFill>
                  <a:srgbClr val="660066"/>
                </a:solidFill>
                <a:latin typeface="Arial"/>
                <a:cs typeface="Arial"/>
              </a:rPr>
              <a:t> </a:t>
            </a:r>
            <a:r>
              <a:rPr sz="1765" spc="-4" dirty="0">
                <a:solidFill>
                  <a:srgbClr val="660066"/>
                </a:solidFill>
                <a:latin typeface="Arial"/>
                <a:cs typeface="Arial"/>
              </a:rPr>
              <a:t>detection</a:t>
            </a:r>
            <a:endParaRPr sz="1765" dirty="0">
              <a:latin typeface="Arial"/>
              <a:cs typeface="Arial"/>
            </a:endParaRPr>
          </a:p>
        </p:txBody>
      </p:sp>
      <p:sp>
        <p:nvSpPr>
          <p:cNvPr id="11" name="object 11"/>
          <p:cNvSpPr/>
          <p:nvPr/>
        </p:nvSpPr>
        <p:spPr>
          <a:xfrm>
            <a:off x="3306584" y="2450383"/>
            <a:ext cx="3709090" cy="1551686"/>
          </a:xfrm>
          <a:prstGeom prst="rect">
            <a:avLst/>
          </a:prstGeom>
          <a:blipFill>
            <a:blip r:embed="rId2" cstate="print"/>
            <a:stretch>
              <a:fillRect/>
            </a:stretch>
          </a:blipFill>
        </p:spPr>
        <p:txBody>
          <a:bodyPr wrap="square" lIns="0" tIns="0" rIns="0" bIns="0" rtlCol="0"/>
          <a:lstStyle/>
          <a:p>
            <a:endParaRPr sz="1588"/>
          </a:p>
        </p:txBody>
      </p:sp>
      <p:sp>
        <p:nvSpPr>
          <p:cNvPr id="12" name="object 12"/>
          <p:cNvSpPr txBox="1"/>
          <p:nvPr/>
        </p:nvSpPr>
        <p:spPr>
          <a:xfrm>
            <a:off x="2401115" y="2584077"/>
            <a:ext cx="633132" cy="554541"/>
          </a:xfrm>
          <a:prstGeom prst="rect">
            <a:avLst/>
          </a:prstGeom>
        </p:spPr>
        <p:txBody>
          <a:bodyPr vert="horz" wrap="square" lIns="0" tIns="11206" rIns="0" bIns="0" rtlCol="0">
            <a:spAutoFit/>
          </a:bodyPr>
          <a:lstStyle/>
          <a:p>
            <a:pPr marL="11206" marR="4483">
              <a:spcBef>
                <a:spcPts val="88"/>
              </a:spcBef>
            </a:pPr>
            <a:r>
              <a:rPr sz="1765" dirty="0">
                <a:solidFill>
                  <a:srgbClr val="006600"/>
                </a:solidFill>
                <a:latin typeface="Arial"/>
                <a:cs typeface="Arial"/>
              </a:rPr>
              <a:t>Input  image</a:t>
            </a:r>
            <a:endParaRPr sz="1765">
              <a:latin typeface="Arial"/>
              <a:cs typeface="Arial"/>
            </a:endParaRPr>
          </a:p>
        </p:txBody>
      </p:sp>
      <p:sp>
        <p:nvSpPr>
          <p:cNvPr id="13" name="object 13"/>
          <p:cNvSpPr txBox="1"/>
          <p:nvPr/>
        </p:nvSpPr>
        <p:spPr>
          <a:xfrm>
            <a:off x="7128225" y="2516841"/>
            <a:ext cx="2836769" cy="745532"/>
          </a:xfrm>
          <a:prstGeom prst="rect">
            <a:avLst/>
          </a:prstGeom>
        </p:spPr>
        <p:txBody>
          <a:bodyPr vert="horz" wrap="square" lIns="0" tIns="12326" rIns="0" bIns="0" rtlCol="0">
            <a:spAutoFit/>
          </a:bodyPr>
          <a:lstStyle/>
          <a:p>
            <a:pPr marL="11206" marR="4483">
              <a:lnSpc>
                <a:spcPct val="99500"/>
              </a:lnSpc>
              <a:spcBef>
                <a:spcPts val="97"/>
              </a:spcBef>
            </a:pPr>
            <a:r>
              <a:rPr sz="1588" spc="-4" dirty="0">
                <a:solidFill>
                  <a:srgbClr val="660066"/>
                </a:solidFill>
                <a:latin typeface="Arial"/>
                <a:cs typeface="Arial"/>
              </a:rPr>
              <a:t>Both </a:t>
            </a:r>
            <a:r>
              <a:rPr sz="1588" dirty="0">
                <a:solidFill>
                  <a:srgbClr val="660066"/>
                </a:solidFill>
                <a:latin typeface="Arial"/>
                <a:cs typeface="Arial"/>
              </a:rPr>
              <a:t>images are </a:t>
            </a:r>
            <a:r>
              <a:rPr sz="1588" spc="-88" dirty="0">
                <a:latin typeface="Cambria"/>
                <a:cs typeface="Cambria"/>
              </a:rPr>
              <a:t>280 </a:t>
            </a:r>
            <a:r>
              <a:rPr sz="1588" dirty="0">
                <a:solidFill>
                  <a:srgbClr val="660066"/>
                </a:solidFill>
                <a:latin typeface="Arial"/>
                <a:cs typeface="Arial"/>
              </a:rPr>
              <a:t>pixels </a:t>
            </a:r>
            <a:r>
              <a:rPr sz="1588" spc="-4" dirty="0">
                <a:solidFill>
                  <a:srgbClr val="660066"/>
                </a:solidFill>
                <a:latin typeface="Arial"/>
                <a:cs typeface="Arial"/>
              </a:rPr>
              <a:t>tall  Input </a:t>
            </a:r>
            <a:r>
              <a:rPr sz="1588" dirty="0">
                <a:solidFill>
                  <a:srgbClr val="660066"/>
                </a:solidFill>
                <a:latin typeface="Arial"/>
                <a:cs typeface="Arial"/>
              </a:rPr>
              <a:t>image is </a:t>
            </a:r>
            <a:r>
              <a:rPr sz="1588" spc="-88" dirty="0">
                <a:latin typeface="Cambria"/>
                <a:cs typeface="Cambria"/>
              </a:rPr>
              <a:t>320 </a:t>
            </a:r>
            <a:r>
              <a:rPr sz="1588" dirty="0">
                <a:solidFill>
                  <a:srgbClr val="660066"/>
                </a:solidFill>
                <a:latin typeface="Arial"/>
                <a:cs typeface="Arial"/>
              </a:rPr>
              <a:t>pixels wide  </a:t>
            </a:r>
            <a:r>
              <a:rPr sz="1588" spc="-4" dirty="0">
                <a:solidFill>
                  <a:srgbClr val="660066"/>
                </a:solidFill>
                <a:latin typeface="Arial"/>
                <a:cs typeface="Arial"/>
              </a:rPr>
              <a:t>Output </a:t>
            </a:r>
            <a:r>
              <a:rPr sz="1588" dirty="0">
                <a:solidFill>
                  <a:srgbClr val="660066"/>
                </a:solidFill>
                <a:latin typeface="Arial"/>
                <a:cs typeface="Arial"/>
              </a:rPr>
              <a:t>image is </a:t>
            </a:r>
            <a:r>
              <a:rPr sz="1588" spc="-88" dirty="0">
                <a:latin typeface="Cambria"/>
                <a:cs typeface="Cambria"/>
              </a:rPr>
              <a:t>319 </a:t>
            </a:r>
            <a:r>
              <a:rPr sz="1588" dirty="0">
                <a:solidFill>
                  <a:srgbClr val="660066"/>
                </a:solidFill>
                <a:latin typeface="Arial"/>
                <a:cs typeface="Arial"/>
              </a:rPr>
              <a:t>pixels</a:t>
            </a:r>
            <a:r>
              <a:rPr sz="1588" spc="-159" dirty="0">
                <a:solidFill>
                  <a:srgbClr val="660066"/>
                </a:solidFill>
                <a:latin typeface="Arial"/>
                <a:cs typeface="Arial"/>
              </a:rPr>
              <a:t> </a:t>
            </a:r>
            <a:r>
              <a:rPr sz="1588" dirty="0">
                <a:solidFill>
                  <a:srgbClr val="660066"/>
                </a:solidFill>
                <a:latin typeface="Arial"/>
                <a:cs typeface="Arial"/>
              </a:rPr>
              <a:t>wide</a:t>
            </a:r>
            <a:endParaRPr sz="1588">
              <a:latin typeface="Arial"/>
              <a:cs typeface="Arial"/>
            </a:endParaRP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lstStyle/>
          <a:p>
            <a:r>
              <a:rPr lang="en-US" dirty="0"/>
              <a:t>The Convolution operation on Images</a:t>
            </a:r>
            <a:r>
              <a:rPr lang="en-US" baseline="30000" dirty="0"/>
              <a:t>3</a:t>
            </a:r>
          </a:p>
        </p:txBody>
      </p:sp>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437272" y="1568774"/>
            <a:ext cx="10761324" cy="4503256"/>
          </a:xfrm>
        </p:spPr>
        <p:txBody>
          <a:bodyPr>
            <a:normAutofit/>
          </a:bodyPr>
          <a:lstStyle/>
          <a:p>
            <a:pPr marL="0" indent="0" algn="ctr">
              <a:buNone/>
            </a:pPr>
            <a:r>
              <a:rPr lang="en-US" sz="2400" b="0" i="0" u="none" strike="noStrike" baseline="0" dirty="0">
                <a:latin typeface="ComputerModernRoman"/>
              </a:rPr>
              <a:t>Convolutions are frequently used in image processing, to manipulate the image or detect different features in the image</a:t>
            </a:r>
            <a:endParaRPr lang="en-US" b="0" i="0" dirty="0">
              <a:solidFill>
                <a:srgbClr val="222222"/>
              </a:solidFill>
              <a:effectLst/>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dirty="0">
              <a:solidFill>
                <a:srgbClr val="222222"/>
              </a:solidFill>
              <a:latin typeface="Calibri (Body)"/>
            </a:endParaRPr>
          </a:p>
          <a:p>
            <a:pPr marL="457200" lvl="1" indent="0" algn="ctr">
              <a:buNone/>
            </a:pPr>
            <a:endParaRPr lang="en-US" b="0" i="0" dirty="0">
              <a:solidFill>
                <a:srgbClr val="222222"/>
              </a:solidFill>
              <a:effectLst/>
              <a:latin typeface="Calibri (Body)"/>
            </a:endParaRPr>
          </a:p>
          <a:p>
            <a:pPr marL="457200" lvl="1" indent="0" algn="ctr">
              <a:buNone/>
            </a:pPr>
            <a:endParaRPr lang="en-US" b="0" i="0" dirty="0">
              <a:solidFill>
                <a:srgbClr val="222222"/>
              </a:solidFill>
              <a:effectLst/>
              <a:latin typeface="Calibri (Body)"/>
            </a:endParaRPr>
          </a:p>
          <a:p>
            <a:pPr marL="457200" lvl="1" indent="0" algn="ctr">
              <a:buNone/>
            </a:pPr>
            <a:endParaRPr lang="en-US" b="0" i="0" dirty="0">
              <a:solidFill>
                <a:srgbClr val="222222"/>
              </a:solidFill>
              <a:effectLst/>
              <a:latin typeface="Calibri (Body)"/>
            </a:endParaRPr>
          </a:p>
          <a:p>
            <a:pPr marL="457200" lvl="1" indent="0">
              <a:buNone/>
            </a:pPr>
            <a:endParaRPr lang="en-US" b="0" i="0" dirty="0">
              <a:solidFill>
                <a:srgbClr val="222222"/>
              </a:solidFill>
              <a:effectLst/>
              <a:latin typeface="Calibri (Body)"/>
            </a:endParaRPr>
          </a:p>
          <a:p>
            <a:endParaRPr lang="en-US" dirty="0"/>
          </a:p>
        </p:txBody>
      </p:sp>
      <p:pic>
        <p:nvPicPr>
          <p:cNvPr id="10" name="Picture 9">
            <a:extLst>
              <a:ext uri="{FF2B5EF4-FFF2-40B4-BE49-F238E27FC236}">
                <a16:creationId xmlns:a16="http://schemas.microsoft.com/office/drawing/2014/main" id="{B4704476-818D-43C9-BFCC-81B69E7BBD6A}"/>
              </a:ext>
            </a:extLst>
          </p:cNvPr>
          <p:cNvPicPr>
            <a:picLocks noChangeAspect="1"/>
          </p:cNvPicPr>
          <p:nvPr/>
        </p:nvPicPr>
        <p:blipFill>
          <a:blip r:embed="rId2"/>
          <a:stretch>
            <a:fillRect/>
          </a:stretch>
        </p:blipFill>
        <p:spPr>
          <a:xfrm>
            <a:off x="1063624" y="2583414"/>
            <a:ext cx="3482975" cy="3614186"/>
          </a:xfrm>
          <a:prstGeom prst="rect">
            <a:avLst/>
          </a:prstGeom>
        </p:spPr>
      </p:pic>
      <p:pic>
        <p:nvPicPr>
          <p:cNvPr id="13" name="Picture 12">
            <a:extLst>
              <a:ext uri="{FF2B5EF4-FFF2-40B4-BE49-F238E27FC236}">
                <a16:creationId xmlns:a16="http://schemas.microsoft.com/office/drawing/2014/main" id="{065254B8-6529-4DD2-8BC3-339B865F3A8B}"/>
              </a:ext>
            </a:extLst>
          </p:cNvPr>
          <p:cNvPicPr>
            <a:picLocks noChangeAspect="1"/>
          </p:cNvPicPr>
          <p:nvPr/>
        </p:nvPicPr>
        <p:blipFill>
          <a:blip r:embed="rId3"/>
          <a:stretch>
            <a:fillRect/>
          </a:stretch>
        </p:blipFill>
        <p:spPr>
          <a:xfrm>
            <a:off x="5972174" y="2857500"/>
            <a:ext cx="3854223" cy="2616200"/>
          </a:xfrm>
          <a:prstGeom prst="rect">
            <a:avLst/>
          </a:prstGeom>
        </p:spPr>
      </p:pic>
    </p:spTree>
    <p:extLst>
      <p:ext uri="{BB962C8B-B14F-4D97-AF65-F5344CB8AC3E}">
        <p14:creationId xmlns:p14="http://schemas.microsoft.com/office/powerpoint/2010/main" val="1548141675"/>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lstStyle/>
          <a:p>
            <a:r>
              <a:rPr lang="en-US"/>
              <a:t>The Convolution operation on RBG Images</a:t>
            </a:r>
            <a:r>
              <a:rPr lang="en-US" baseline="30000"/>
              <a:t>5</a:t>
            </a:r>
            <a:endParaRPr lang="en-US" baseline="30000" dirty="0"/>
          </a:p>
        </p:txBody>
      </p:sp>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437272" y="1568774"/>
            <a:ext cx="10761324" cy="4503256"/>
          </a:xfrm>
        </p:spPr>
        <p:txBody>
          <a:bodyPr>
            <a:normAutofit/>
          </a:bodyPr>
          <a:lstStyle/>
          <a:p>
            <a:pPr marL="0" indent="0" algn="ctr">
              <a:buNone/>
            </a:pPr>
            <a:r>
              <a:rPr lang="en-US" sz="2400" b="0" i="0" u="none" strike="noStrike" baseline="0" dirty="0">
                <a:latin typeface="Calibri (Body)"/>
              </a:rPr>
              <a:t>An RGB image is represented with a 3D tensor: (x, y, 3), where x, y are the pixel dimensions and 3 corresponds to th</a:t>
            </a:r>
            <a:r>
              <a:rPr lang="en-US" sz="2400" dirty="0">
                <a:latin typeface="Calibri (Body)"/>
              </a:rPr>
              <a:t>e 3 color channels. The filter will also be </a:t>
            </a:r>
            <a:r>
              <a:rPr lang="en-US" sz="2400" u="sng" dirty="0">
                <a:latin typeface="Calibri (Body)"/>
              </a:rPr>
              <a:t>3</a:t>
            </a:r>
            <a:r>
              <a:rPr lang="en-US" sz="2400" dirty="0">
                <a:latin typeface="Calibri (Body)"/>
              </a:rPr>
              <a:t> channels.</a:t>
            </a: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dirty="0">
              <a:solidFill>
                <a:srgbClr val="222222"/>
              </a:solidFill>
              <a:latin typeface="Calibri (Body)"/>
            </a:endParaRPr>
          </a:p>
          <a:p>
            <a:pPr marL="457200" lvl="1" indent="0" algn="ctr">
              <a:buNone/>
            </a:pPr>
            <a:endParaRPr lang="en-US" b="0" i="0" dirty="0">
              <a:solidFill>
                <a:srgbClr val="222222"/>
              </a:solidFill>
              <a:effectLst/>
              <a:latin typeface="Calibri (Body)"/>
            </a:endParaRPr>
          </a:p>
          <a:p>
            <a:pPr marL="457200" lvl="1" indent="0" algn="ctr">
              <a:buNone/>
            </a:pPr>
            <a:endParaRPr lang="en-US" b="0" i="0" dirty="0">
              <a:solidFill>
                <a:srgbClr val="222222"/>
              </a:solidFill>
              <a:effectLst/>
              <a:latin typeface="Calibri (Body)"/>
            </a:endParaRPr>
          </a:p>
          <a:p>
            <a:pPr marL="457200" lvl="1" indent="0" algn="ctr">
              <a:buNone/>
            </a:pPr>
            <a:endParaRPr lang="en-US" b="0" i="0" dirty="0">
              <a:solidFill>
                <a:srgbClr val="222222"/>
              </a:solidFill>
              <a:effectLst/>
              <a:latin typeface="Calibri (Body)"/>
            </a:endParaRPr>
          </a:p>
          <a:p>
            <a:pPr marL="457200" lvl="1" indent="0">
              <a:buNone/>
            </a:pPr>
            <a:endParaRPr lang="en-US" b="0" i="0" dirty="0">
              <a:solidFill>
                <a:srgbClr val="222222"/>
              </a:solidFill>
              <a:effectLst/>
              <a:latin typeface="Calibri (Body)"/>
            </a:endParaRPr>
          </a:p>
          <a:p>
            <a:endParaRPr lang="en-US" dirty="0"/>
          </a:p>
        </p:txBody>
      </p:sp>
      <p:pic>
        <p:nvPicPr>
          <p:cNvPr id="4" name="Picture 2" descr="When we apply  \(3\times 3\times 3 \) filter on the RGB image it is as we implement the volume">
            <a:extLst>
              <a:ext uri="{FF2B5EF4-FFF2-40B4-BE49-F238E27FC236}">
                <a16:creationId xmlns:a16="http://schemas.microsoft.com/office/drawing/2014/main" id="{C7E3A84B-7612-4D7B-99B9-9EFACE4CDB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2220" y="2329740"/>
            <a:ext cx="9092629" cy="4446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918977"/>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E4F759DA-C46E-47DF-A6B9-DBC60345405C}"/>
              </a:ext>
            </a:extLst>
          </p:cNvPr>
          <p:cNvSpPr>
            <a:spLocks noGrp="1"/>
          </p:cNvSpPr>
          <p:nvPr>
            <p:ph idx="1"/>
          </p:nvPr>
        </p:nvSpPr>
        <p:spPr>
          <a:xfrm>
            <a:off x="838200" y="1825625"/>
            <a:ext cx="10761324" cy="3712146"/>
          </a:xfrm>
        </p:spPr>
        <p:txBody>
          <a:bodyPr>
            <a:normAutofit/>
          </a:bodyPr>
          <a:lstStyle/>
          <a:p>
            <a:pPr marL="457200" lvl="1" indent="0" algn="ctr">
              <a:buNone/>
            </a:pPr>
            <a:r>
              <a:rPr lang="en-US" dirty="0">
                <a:solidFill>
                  <a:srgbClr val="222222"/>
                </a:solidFill>
                <a:latin typeface="Calibri (Body)"/>
              </a:rPr>
              <a:t>The </a:t>
            </a:r>
            <a:r>
              <a:rPr lang="en-US" i="1" dirty="0">
                <a:solidFill>
                  <a:srgbClr val="222222"/>
                </a:solidFill>
                <a:latin typeface="Calibri (Body)"/>
              </a:rPr>
              <a:t>channel</a:t>
            </a:r>
            <a:r>
              <a:rPr lang="en-US" dirty="0">
                <a:solidFill>
                  <a:srgbClr val="222222"/>
                </a:solidFill>
                <a:latin typeface="Calibri (Body)"/>
              </a:rPr>
              <a:t> dimension in the kernel permits to detect features in only a subset of the dimensions, e.g.</a:t>
            </a:r>
          </a:p>
          <a:p>
            <a:pPr lvl="1" algn="ctr"/>
            <a:endParaRPr lang="en-US" dirty="0">
              <a:solidFill>
                <a:srgbClr val="222222"/>
              </a:solidFill>
              <a:latin typeface="Calibri (Body)"/>
            </a:endParaRPr>
          </a:p>
          <a:p>
            <a:pPr lvl="1"/>
            <a:r>
              <a:rPr lang="en-US" dirty="0">
                <a:solidFill>
                  <a:srgbClr val="222222"/>
                </a:solidFill>
                <a:latin typeface="Calibri (Body)"/>
              </a:rPr>
              <a:t>vertical edges only in the red dimension</a:t>
            </a:r>
          </a:p>
          <a:p>
            <a:pPr lvl="2"/>
            <a:r>
              <a:rPr lang="en-US" dirty="0">
                <a:solidFill>
                  <a:srgbClr val="222222"/>
                </a:solidFill>
                <a:latin typeface="Calibri (Body)"/>
              </a:rPr>
              <a:t>set all cells in the blue and green channels to zero</a:t>
            </a:r>
          </a:p>
          <a:p>
            <a:pPr lvl="1"/>
            <a:r>
              <a:rPr lang="en-US" dirty="0">
                <a:solidFill>
                  <a:srgbClr val="222222"/>
                </a:solidFill>
                <a:latin typeface="Calibri (Body)"/>
              </a:rPr>
              <a:t>horizontal edges in the red and blue dimensions</a:t>
            </a:r>
          </a:p>
          <a:p>
            <a:pPr lvl="1"/>
            <a:r>
              <a:rPr lang="en-US" dirty="0">
                <a:solidFill>
                  <a:srgbClr val="222222"/>
                </a:solidFill>
                <a:latin typeface="Calibri (Body)"/>
              </a:rPr>
              <a:t>vertical edges no matter the color dimension</a:t>
            </a:r>
          </a:p>
          <a:p>
            <a:pPr lvl="1"/>
            <a:endParaRPr lang="en-US" b="0" i="0" dirty="0">
              <a:solidFill>
                <a:srgbClr val="222222"/>
              </a:solidFill>
              <a:effectLst/>
              <a:latin typeface="Calibri (Body)"/>
            </a:endParaRPr>
          </a:p>
          <a:p>
            <a:pPr marL="457200" lvl="1" indent="0">
              <a:buNone/>
            </a:pPr>
            <a:endParaRPr lang="en-US" b="0" i="0" dirty="0">
              <a:solidFill>
                <a:srgbClr val="222222"/>
              </a:solidFill>
              <a:effectLst/>
              <a:latin typeface="Calibri (Body)"/>
            </a:endParaRPr>
          </a:p>
          <a:p>
            <a:endParaRPr lang="en-US" dirty="0"/>
          </a:p>
        </p:txBody>
      </p:sp>
      <p:sp>
        <p:nvSpPr>
          <p:cNvPr id="6" name="Title 1">
            <a:extLst>
              <a:ext uri="{FF2B5EF4-FFF2-40B4-BE49-F238E27FC236}">
                <a16:creationId xmlns:a16="http://schemas.microsoft.com/office/drawing/2014/main" id="{1F8A2CBD-A981-44E1-A847-AEB17444BD0E}"/>
              </a:ext>
            </a:extLst>
          </p:cNvPr>
          <p:cNvSpPr>
            <a:spLocks noGrp="1"/>
          </p:cNvSpPr>
          <p:nvPr>
            <p:ph type="title"/>
          </p:nvPr>
        </p:nvSpPr>
        <p:spPr>
          <a:xfrm>
            <a:off x="838200" y="365125"/>
            <a:ext cx="10515600" cy="1325563"/>
          </a:xfrm>
        </p:spPr>
        <p:txBody>
          <a:bodyPr/>
          <a:lstStyle/>
          <a:p>
            <a:r>
              <a:rPr lang="en-US" dirty="0"/>
              <a:t>The Convolution operation on RBG Images</a:t>
            </a:r>
            <a:r>
              <a:rPr lang="en-US" baseline="30000" dirty="0"/>
              <a:t>5</a:t>
            </a:r>
          </a:p>
        </p:txBody>
      </p:sp>
    </p:spTree>
    <p:extLst>
      <p:ext uri="{BB962C8B-B14F-4D97-AF65-F5344CB8AC3E}">
        <p14:creationId xmlns:p14="http://schemas.microsoft.com/office/powerpoint/2010/main" val="2421664424"/>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E4F759DA-C46E-47DF-A6B9-DBC60345405C}"/>
              </a:ext>
            </a:extLst>
          </p:cNvPr>
          <p:cNvSpPr>
            <a:spLocks noGrp="1"/>
          </p:cNvSpPr>
          <p:nvPr>
            <p:ph idx="1"/>
          </p:nvPr>
        </p:nvSpPr>
        <p:spPr>
          <a:xfrm>
            <a:off x="585627" y="1479479"/>
            <a:ext cx="11013897" cy="5257212"/>
          </a:xfrm>
        </p:spPr>
        <p:txBody>
          <a:bodyPr>
            <a:normAutofit fontScale="62500" lnSpcReduction="20000"/>
          </a:bodyPr>
          <a:lstStyle/>
          <a:p>
            <a:pPr marL="457200" lvl="1" indent="0" algn="ctr">
              <a:buNone/>
            </a:pPr>
            <a:r>
              <a:rPr lang="en-US" dirty="0">
                <a:solidFill>
                  <a:srgbClr val="222222"/>
                </a:solidFill>
                <a:latin typeface="Calibri (Body)"/>
              </a:rPr>
              <a:t>We can also detect different features at the same time, by employing multiple filters</a:t>
            </a:r>
          </a:p>
          <a:p>
            <a:pPr marL="457200" lvl="1" indent="0" algn="ctr">
              <a:buNone/>
            </a:pPr>
            <a:endParaRPr lang="en-US" dirty="0">
              <a:solidFill>
                <a:srgbClr val="222222"/>
              </a:solidFill>
              <a:latin typeface="Calibri (Body)"/>
            </a:endParaRPr>
          </a:p>
          <a:p>
            <a:pPr marL="457200" lvl="1" indent="0" algn="ctr">
              <a:buNone/>
            </a:pPr>
            <a:endParaRPr lang="en-US" dirty="0">
              <a:solidFill>
                <a:srgbClr val="222222"/>
              </a:solidFill>
              <a:latin typeface="Calibri (Body)"/>
            </a:endParaRPr>
          </a:p>
          <a:p>
            <a:pPr marL="457200" lvl="1" indent="0" algn="ctr">
              <a:buNone/>
            </a:pPr>
            <a:endParaRPr lang="en-US" dirty="0">
              <a:solidFill>
                <a:srgbClr val="222222"/>
              </a:solidFill>
              <a:latin typeface="Calibri (Body)"/>
            </a:endParaRPr>
          </a:p>
          <a:p>
            <a:pPr marL="457200" lvl="1" indent="0" algn="ctr">
              <a:buNone/>
            </a:pPr>
            <a:endParaRPr lang="en-US" dirty="0">
              <a:solidFill>
                <a:srgbClr val="222222"/>
              </a:solidFill>
              <a:latin typeface="Calibri (Body)"/>
            </a:endParaRPr>
          </a:p>
          <a:p>
            <a:pPr marL="457200" lvl="1" indent="0" algn="ctr">
              <a:buNone/>
            </a:pPr>
            <a:endParaRPr lang="en-US" dirty="0">
              <a:solidFill>
                <a:srgbClr val="222222"/>
              </a:solidFill>
              <a:latin typeface="Calibri (Body)"/>
            </a:endParaRPr>
          </a:p>
          <a:p>
            <a:pPr marL="457200" lvl="1" indent="0" algn="ctr">
              <a:buNone/>
            </a:pPr>
            <a:endParaRPr lang="en-US" dirty="0">
              <a:solidFill>
                <a:srgbClr val="222222"/>
              </a:solidFill>
              <a:latin typeface="Calibri (Body)"/>
            </a:endParaRPr>
          </a:p>
          <a:p>
            <a:pPr marL="457200" lvl="1" indent="0" algn="ctr">
              <a:buNone/>
            </a:pPr>
            <a:endParaRPr lang="en-US" dirty="0">
              <a:solidFill>
                <a:srgbClr val="222222"/>
              </a:solidFill>
              <a:latin typeface="Calibri (Body)"/>
            </a:endParaRPr>
          </a:p>
          <a:p>
            <a:pPr marL="457200" lvl="1" indent="0" algn="ctr">
              <a:buNone/>
            </a:pPr>
            <a:endParaRPr lang="en-US" dirty="0">
              <a:solidFill>
                <a:srgbClr val="222222"/>
              </a:solidFill>
              <a:latin typeface="Calibri (Body)"/>
            </a:endParaRPr>
          </a:p>
          <a:p>
            <a:pPr marL="457200" lvl="1" indent="0" algn="ctr">
              <a:buNone/>
            </a:pPr>
            <a:endParaRPr lang="en-US" dirty="0">
              <a:solidFill>
                <a:srgbClr val="222222"/>
              </a:solidFill>
              <a:latin typeface="Calibri (Body)"/>
            </a:endParaRPr>
          </a:p>
          <a:p>
            <a:pPr marL="457200" lvl="1" indent="0" algn="ctr">
              <a:buNone/>
            </a:pPr>
            <a:endParaRPr lang="en-US" dirty="0">
              <a:solidFill>
                <a:srgbClr val="222222"/>
              </a:solidFill>
              <a:latin typeface="Calibri (Body)"/>
            </a:endParaRPr>
          </a:p>
          <a:p>
            <a:pPr marL="457200" lvl="1" indent="0" algn="ctr">
              <a:buNone/>
            </a:pPr>
            <a:endParaRPr lang="en-US" dirty="0">
              <a:solidFill>
                <a:srgbClr val="222222"/>
              </a:solidFill>
              <a:latin typeface="Calibri (Body)"/>
            </a:endParaRPr>
          </a:p>
          <a:p>
            <a:pPr marL="457200" lvl="1" indent="0" algn="ctr">
              <a:buNone/>
            </a:pPr>
            <a:endParaRPr lang="en-US" dirty="0">
              <a:solidFill>
                <a:srgbClr val="222222"/>
              </a:solidFill>
              <a:latin typeface="Calibri (Body)"/>
            </a:endParaRPr>
          </a:p>
          <a:p>
            <a:pPr marL="457200" lvl="1" indent="0" algn="ctr">
              <a:buNone/>
            </a:pPr>
            <a:endParaRPr lang="en-US" dirty="0">
              <a:solidFill>
                <a:srgbClr val="222222"/>
              </a:solidFill>
              <a:latin typeface="Calibri (Body)"/>
            </a:endParaRPr>
          </a:p>
          <a:p>
            <a:pPr marL="457200" lvl="1" indent="0" algn="ctr">
              <a:buNone/>
            </a:pPr>
            <a:endParaRPr lang="en-US" dirty="0">
              <a:solidFill>
                <a:srgbClr val="222222"/>
              </a:solidFill>
              <a:latin typeface="Calibri (Body)"/>
            </a:endParaRPr>
          </a:p>
          <a:p>
            <a:pPr marL="457200" lvl="1" indent="0" algn="ctr">
              <a:buNone/>
            </a:pPr>
            <a:endParaRPr lang="en-US" dirty="0">
              <a:solidFill>
                <a:srgbClr val="222222"/>
              </a:solidFill>
              <a:latin typeface="Calibri (Body)"/>
            </a:endParaRPr>
          </a:p>
          <a:p>
            <a:pPr marL="457200" lvl="1" indent="0" algn="ctr">
              <a:buNone/>
            </a:pPr>
            <a:endParaRPr lang="en-US" dirty="0">
              <a:solidFill>
                <a:srgbClr val="222222"/>
              </a:solidFill>
              <a:latin typeface="Calibri (Body)"/>
            </a:endParaRPr>
          </a:p>
          <a:p>
            <a:pPr marL="457200" lvl="1" indent="0" algn="ctr">
              <a:buNone/>
            </a:pPr>
            <a:r>
              <a:rPr lang="en-US" dirty="0">
                <a:solidFill>
                  <a:srgbClr val="222222"/>
                </a:solidFill>
                <a:latin typeface="Calibri (Body)"/>
              </a:rPr>
              <a:t>The output will have a number of channels equal to the number of features we are trying to detect  </a:t>
            </a:r>
          </a:p>
          <a:p>
            <a:pPr marL="457200" lvl="1" indent="0" algn="ctr">
              <a:buNone/>
            </a:pPr>
            <a:endParaRPr lang="en-US" dirty="0">
              <a:solidFill>
                <a:srgbClr val="222222"/>
              </a:solidFill>
              <a:latin typeface="Calibri (Body)"/>
            </a:endParaRPr>
          </a:p>
          <a:p>
            <a:pPr lvl="1" algn="ctr"/>
            <a:endParaRPr lang="en-US" dirty="0">
              <a:solidFill>
                <a:srgbClr val="222222"/>
              </a:solidFill>
              <a:latin typeface="Calibri (Body)"/>
            </a:endParaRPr>
          </a:p>
          <a:p>
            <a:pPr lvl="1"/>
            <a:endParaRPr lang="en-US" b="0" i="0" dirty="0">
              <a:solidFill>
                <a:srgbClr val="222222"/>
              </a:solidFill>
              <a:effectLst/>
              <a:latin typeface="Calibri (Body)"/>
            </a:endParaRPr>
          </a:p>
          <a:p>
            <a:pPr marL="457200" lvl="1" indent="0">
              <a:buNone/>
            </a:pPr>
            <a:endParaRPr lang="en-US" b="0" i="0" dirty="0">
              <a:solidFill>
                <a:srgbClr val="222222"/>
              </a:solidFill>
              <a:effectLst/>
              <a:latin typeface="Calibri (Body)"/>
            </a:endParaRPr>
          </a:p>
          <a:p>
            <a:endParaRPr lang="en-US" dirty="0"/>
          </a:p>
        </p:txBody>
      </p:sp>
      <p:sp>
        <p:nvSpPr>
          <p:cNvPr id="6" name="Title 1">
            <a:extLst>
              <a:ext uri="{FF2B5EF4-FFF2-40B4-BE49-F238E27FC236}">
                <a16:creationId xmlns:a16="http://schemas.microsoft.com/office/drawing/2014/main" id="{1F8A2CBD-A981-44E1-A847-AEB17444BD0E}"/>
              </a:ext>
            </a:extLst>
          </p:cNvPr>
          <p:cNvSpPr>
            <a:spLocks noGrp="1"/>
          </p:cNvSpPr>
          <p:nvPr>
            <p:ph type="title"/>
          </p:nvPr>
        </p:nvSpPr>
        <p:spPr>
          <a:xfrm>
            <a:off x="838200" y="365125"/>
            <a:ext cx="10515600" cy="1325563"/>
          </a:xfrm>
        </p:spPr>
        <p:txBody>
          <a:bodyPr/>
          <a:lstStyle/>
          <a:p>
            <a:r>
              <a:rPr lang="en-US" dirty="0"/>
              <a:t>The Convolution operation on RBG Images</a:t>
            </a:r>
            <a:r>
              <a:rPr lang="en-US" baseline="30000" dirty="0"/>
              <a:t>5</a:t>
            </a:r>
          </a:p>
        </p:txBody>
      </p:sp>
      <p:pic>
        <p:nvPicPr>
          <p:cNvPr id="2050" name="Picture 2" descr="When we convolve with two different filters simultaneously- convolution images">
            <a:extLst>
              <a:ext uri="{FF2B5EF4-FFF2-40B4-BE49-F238E27FC236}">
                <a16:creationId xmlns:a16="http://schemas.microsoft.com/office/drawing/2014/main" id="{17E596DD-6693-468F-80D6-CA33229FFC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1680" y="1962367"/>
            <a:ext cx="9009175" cy="3921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0803725"/>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Convolutional Layer</a:t>
            </a:r>
            <a:endParaRPr sz="4267" dirty="0"/>
          </a:p>
        </p:txBody>
      </p:sp>
      <p:pic>
        <p:nvPicPr>
          <p:cNvPr id="2" name="Picture 1"/>
          <p:cNvPicPr>
            <a:picLocks noChangeAspect="1"/>
          </p:cNvPicPr>
          <p:nvPr/>
        </p:nvPicPr>
        <p:blipFill>
          <a:blip r:embed="rId2"/>
          <a:stretch>
            <a:fillRect/>
          </a:stretch>
        </p:blipFill>
        <p:spPr>
          <a:xfrm>
            <a:off x="234238" y="1540934"/>
            <a:ext cx="11655789" cy="4632721"/>
          </a:xfrm>
          <a:prstGeom prst="rect">
            <a:avLst/>
          </a:prstGeom>
        </p:spPr>
      </p:pic>
    </p:spTree>
    <p:extLst>
      <p:ext uri="{BB962C8B-B14F-4D97-AF65-F5344CB8AC3E}">
        <p14:creationId xmlns:p14="http://schemas.microsoft.com/office/powerpoint/2010/main" val="4203002564"/>
      </p:ext>
    </p:extLst>
  </p:cSld>
  <p:clrMapOvr>
    <a:masterClrMapping/>
  </p:clrMapOvr>
  <p:transition spd="med"/>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Convolutional Layer</a:t>
            </a:r>
            <a:endParaRPr sz="4267" dirty="0"/>
          </a:p>
        </p:txBody>
      </p:sp>
      <p:pic>
        <p:nvPicPr>
          <p:cNvPr id="2" name="Picture 1"/>
          <p:cNvPicPr>
            <a:picLocks noChangeAspect="1"/>
          </p:cNvPicPr>
          <p:nvPr/>
        </p:nvPicPr>
        <p:blipFill rotWithShape="1">
          <a:blip r:embed="rId2"/>
          <a:srcRect l="4383" t="28145" r="66416" b="8255"/>
          <a:stretch/>
        </p:blipFill>
        <p:spPr>
          <a:xfrm>
            <a:off x="1312333" y="1121165"/>
            <a:ext cx="3403600" cy="2946400"/>
          </a:xfrm>
          <a:prstGeom prst="rect">
            <a:avLst/>
          </a:prstGeom>
          <a:scene3d>
            <a:camera prst="isometricOffAxis1Right"/>
            <a:lightRig rig="threePt" dir="t"/>
          </a:scene3d>
        </p:spPr>
      </p:pic>
      <p:pic>
        <p:nvPicPr>
          <p:cNvPr id="4" name="Picture 3"/>
          <p:cNvPicPr>
            <a:picLocks noChangeAspect="1"/>
          </p:cNvPicPr>
          <p:nvPr/>
        </p:nvPicPr>
        <p:blipFill rotWithShape="1">
          <a:blip r:embed="rId2"/>
          <a:srcRect l="64092" t="24490" r="5690" b="8256"/>
          <a:stretch/>
        </p:blipFill>
        <p:spPr>
          <a:xfrm>
            <a:off x="6629400" y="3149601"/>
            <a:ext cx="3522133" cy="3115735"/>
          </a:xfrm>
          <a:prstGeom prst="rect">
            <a:avLst/>
          </a:prstGeom>
          <a:scene3d>
            <a:camera prst="isometricOffAxis1Right"/>
            <a:lightRig rig="threePt" dir="t"/>
          </a:scene3d>
        </p:spPr>
      </p:pic>
      <p:pic>
        <p:nvPicPr>
          <p:cNvPr id="5" name="Picture 4"/>
          <p:cNvPicPr>
            <a:picLocks noChangeAspect="1"/>
          </p:cNvPicPr>
          <p:nvPr/>
        </p:nvPicPr>
        <p:blipFill rotWithShape="1">
          <a:blip r:embed="rId2"/>
          <a:srcRect l="35618" t="33627" r="44770" b="15200"/>
          <a:stretch/>
        </p:blipFill>
        <p:spPr>
          <a:xfrm>
            <a:off x="4715933" y="2133601"/>
            <a:ext cx="2286000" cy="2370667"/>
          </a:xfrm>
          <a:prstGeom prst="rect">
            <a:avLst/>
          </a:prstGeom>
          <a:scene3d>
            <a:camera prst="isometricOffAxis1Right"/>
            <a:lightRig rig="threePt" dir="t"/>
          </a:scene3d>
        </p:spPr>
      </p:pic>
      <p:grpSp>
        <p:nvGrpSpPr>
          <p:cNvPr id="36" name="Group 35"/>
          <p:cNvGrpSpPr/>
          <p:nvPr/>
        </p:nvGrpSpPr>
        <p:grpSpPr>
          <a:xfrm>
            <a:off x="3022600" y="1900099"/>
            <a:ext cx="5799667" cy="2777904"/>
            <a:chOff x="2266950" y="1425074"/>
            <a:chExt cx="4349750" cy="2083428"/>
          </a:xfrm>
        </p:grpSpPr>
        <p:cxnSp>
          <p:nvCxnSpPr>
            <p:cNvPr id="6" name="Straight Arrow Connector 5"/>
            <p:cNvCxnSpPr/>
            <p:nvPr/>
          </p:nvCxnSpPr>
          <p:spPr>
            <a:xfrm>
              <a:off x="3225800" y="1425074"/>
              <a:ext cx="3390900" cy="2042026"/>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9" name="Straight Arrow Connector 8"/>
            <p:cNvCxnSpPr/>
            <p:nvPr/>
          </p:nvCxnSpPr>
          <p:spPr>
            <a:xfrm>
              <a:off x="2832100" y="1469900"/>
              <a:ext cx="3784600" cy="1997200"/>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14" name="Straight Arrow Connector 13"/>
            <p:cNvCxnSpPr/>
            <p:nvPr/>
          </p:nvCxnSpPr>
          <p:spPr>
            <a:xfrm>
              <a:off x="2362200" y="1469900"/>
              <a:ext cx="4254500" cy="1997200"/>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17" name="Straight Arrow Connector 16"/>
            <p:cNvCxnSpPr/>
            <p:nvPr/>
          </p:nvCxnSpPr>
          <p:spPr>
            <a:xfrm>
              <a:off x="2266950" y="1945774"/>
              <a:ext cx="4349750" cy="1562728"/>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24" name="Straight Arrow Connector 23"/>
            <p:cNvCxnSpPr/>
            <p:nvPr/>
          </p:nvCxnSpPr>
          <p:spPr>
            <a:xfrm>
              <a:off x="2705100" y="1778000"/>
              <a:ext cx="3911600" cy="1689100"/>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27" name="Straight Arrow Connector 26"/>
            <p:cNvCxnSpPr/>
            <p:nvPr/>
          </p:nvCxnSpPr>
          <p:spPr>
            <a:xfrm>
              <a:off x="2266950" y="2280988"/>
              <a:ext cx="4349750" cy="1186112"/>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30" name="Straight Arrow Connector 29"/>
            <p:cNvCxnSpPr/>
            <p:nvPr/>
          </p:nvCxnSpPr>
          <p:spPr>
            <a:xfrm>
              <a:off x="3124200" y="2096524"/>
              <a:ext cx="3492500" cy="1370576"/>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33" name="Straight Arrow Connector 32"/>
            <p:cNvCxnSpPr/>
            <p:nvPr/>
          </p:nvCxnSpPr>
          <p:spPr>
            <a:xfrm>
              <a:off x="2705100" y="2280988"/>
              <a:ext cx="3911600" cy="1178425"/>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grpSp>
    </p:spTree>
    <p:extLst>
      <p:ext uri="{BB962C8B-B14F-4D97-AF65-F5344CB8AC3E}">
        <p14:creationId xmlns:p14="http://schemas.microsoft.com/office/powerpoint/2010/main" val="36049525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35618" t="33627" r="44770" b="15200"/>
          <a:stretch/>
        </p:blipFill>
        <p:spPr>
          <a:xfrm>
            <a:off x="6493933" y="749049"/>
            <a:ext cx="2286000" cy="2370667"/>
          </a:xfrm>
          <a:prstGeom prst="rect">
            <a:avLst/>
          </a:prstGeom>
          <a:scene3d>
            <a:camera prst="isometricOffAxis1Right"/>
            <a:lightRig rig="threePt" dir="t"/>
          </a:scene3d>
        </p:spPr>
      </p:pic>
      <p:sp>
        <p:nvSpPr>
          <p:cNvPr id="3"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Convolutional Layer</a:t>
            </a:r>
            <a:endParaRPr sz="4267" dirty="0"/>
          </a:p>
        </p:txBody>
      </p:sp>
      <p:pic>
        <p:nvPicPr>
          <p:cNvPr id="2" name="Picture 1"/>
          <p:cNvPicPr>
            <a:picLocks noChangeAspect="1"/>
          </p:cNvPicPr>
          <p:nvPr/>
        </p:nvPicPr>
        <p:blipFill rotWithShape="1">
          <a:blip r:embed="rId2"/>
          <a:srcRect l="4383" t="28145" r="66416" b="8255"/>
          <a:stretch/>
        </p:blipFill>
        <p:spPr>
          <a:xfrm>
            <a:off x="1312333" y="1121165"/>
            <a:ext cx="3403600" cy="2946400"/>
          </a:xfrm>
          <a:prstGeom prst="rect">
            <a:avLst/>
          </a:prstGeom>
          <a:scene3d>
            <a:camera prst="isometricOffAxis1Right"/>
            <a:lightRig rig="threePt" dir="t"/>
          </a:scene3d>
        </p:spPr>
      </p:pic>
      <p:pic>
        <p:nvPicPr>
          <p:cNvPr id="4" name="Picture 3"/>
          <p:cNvPicPr>
            <a:picLocks noChangeAspect="1"/>
          </p:cNvPicPr>
          <p:nvPr/>
        </p:nvPicPr>
        <p:blipFill rotWithShape="1">
          <a:blip r:embed="rId2"/>
          <a:srcRect l="64092" t="24490" r="5690" b="8256"/>
          <a:stretch/>
        </p:blipFill>
        <p:spPr>
          <a:xfrm>
            <a:off x="6629400" y="3149601"/>
            <a:ext cx="3522133" cy="3115735"/>
          </a:xfrm>
          <a:prstGeom prst="rect">
            <a:avLst/>
          </a:prstGeom>
          <a:scene3d>
            <a:camera prst="isometricOffAxis1Right"/>
            <a:lightRig rig="threePt" dir="t"/>
          </a:scene3d>
        </p:spPr>
      </p:pic>
      <p:grpSp>
        <p:nvGrpSpPr>
          <p:cNvPr id="36" name="Group 35"/>
          <p:cNvGrpSpPr/>
          <p:nvPr/>
        </p:nvGrpSpPr>
        <p:grpSpPr>
          <a:xfrm>
            <a:off x="3022600" y="1900099"/>
            <a:ext cx="5799667" cy="2777904"/>
            <a:chOff x="2266950" y="1425074"/>
            <a:chExt cx="4349750" cy="2083428"/>
          </a:xfrm>
        </p:grpSpPr>
        <p:cxnSp>
          <p:nvCxnSpPr>
            <p:cNvPr id="6" name="Straight Arrow Connector 5"/>
            <p:cNvCxnSpPr/>
            <p:nvPr/>
          </p:nvCxnSpPr>
          <p:spPr>
            <a:xfrm>
              <a:off x="3225800" y="1425074"/>
              <a:ext cx="3390900" cy="2042026"/>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9" name="Straight Arrow Connector 8"/>
            <p:cNvCxnSpPr/>
            <p:nvPr/>
          </p:nvCxnSpPr>
          <p:spPr>
            <a:xfrm>
              <a:off x="2832100" y="1469900"/>
              <a:ext cx="3784600" cy="1997200"/>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14" name="Straight Arrow Connector 13"/>
            <p:cNvCxnSpPr/>
            <p:nvPr/>
          </p:nvCxnSpPr>
          <p:spPr>
            <a:xfrm>
              <a:off x="2362200" y="1469900"/>
              <a:ext cx="4254500" cy="1997200"/>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17" name="Straight Arrow Connector 16"/>
            <p:cNvCxnSpPr/>
            <p:nvPr/>
          </p:nvCxnSpPr>
          <p:spPr>
            <a:xfrm>
              <a:off x="2266950" y="1945774"/>
              <a:ext cx="4349750" cy="1562728"/>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24" name="Straight Arrow Connector 23"/>
            <p:cNvCxnSpPr/>
            <p:nvPr/>
          </p:nvCxnSpPr>
          <p:spPr>
            <a:xfrm>
              <a:off x="2705100" y="1778000"/>
              <a:ext cx="3911600" cy="1689100"/>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27" name="Straight Arrow Connector 26"/>
            <p:cNvCxnSpPr/>
            <p:nvPr/>
          </p:nvCxnSpPr>
          <p:spPr>
            <a:xfrm>
              <a:off x="2266950" y="2280988"/>
              <a:ext cx="4349750" cy="1186112"/>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30" name="Straight Arrow Connector 29"/>
            <p:cNvCxnSpPr/>
            <p:nvPr/>
          </p:nvCxnSpPr>
          <p:spPr>
            <a:xfrm>
              <a:off x="3124200" y="2096524"/>
              <a:ext cx="3492500" cy="1370576"/>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33" name="Straight Arrow Connector 32"/>
            <p:cNvCxnSpPr/>
            <p:nvPr/>
          </p:nvCxnSpPr>
          <p:spPr>
            <a:xfrm>
              <a:off x="2705100" y="2280988"/>
              <a:ext cx="3911600" cy="1178425"/>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grpSp>
      <p:sp>
        <p:nvSpPr>
          <p:cNvPr id="15" name="TextBox 14"/>
          <p:cNvSpPr txBox="1"/>
          <p:nvPr/>
        </p:nvSpPr>
        <p:spPr>
          <a:xfrm>
            <a:off x="8759215" y="1642943"/>
            <a:ext cx="1136463"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70C0"/>
                </a:solidFill>
                <a:latin typeface="Calibri"/>
                <a:ea typeface="Calibri"/>
                <a:cs typeface="Calibri"/>
                <a:sym typeface="Calibri"/>
              </a:rPr>
              <a:t>Weights</a:t>
            </a:r>
          </a:p>
        </p:txBody>
      </p:sp>
    </p:spTree>
    <p:extLst>
      <p:ext uri="{BB962C8B-B14F-4D97-AF65-F5344CB8AC3E}">
        <p14:creationId xmlns:p14="http://schemas.microsoft.com/office/powerpoint/2010/main" val="1423205660"/>
      </p:ext>
    </p:extLst>
  </p:cSld>
  <p:clrMapOvr>
    <a:masterClrMapping/>
  </p:clrMapOvr>
  <p:transition spd="med"/>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a:srcRect r="66667" b="3968"/>
          <a:stretch/>
        </p:blipFill>
        <p:spPr>
          <a:xfrm>
            <a:off x="1227667" y="1073038"/>
            <a:ext cx="3543816" cy="2941053"/>
          </a:xfrm>
          <a:prstGeom prst="rect">
            <a:avLst/>
          </a:prstGeom>
          <a:scene3d>
            <a:camera prst="isometricOffAxis1Right"/>
            <a:lightRig rig="threePt" dir="t"/>
          </a:scene3d>
        </p:spPr>
      </p:pic>
      <p:pic>
        <p:nvPicPr>
          <p:cNvPr id="5" name="Picture 4"/>
          <p:cNvPicPr>
            <a:picLocks noChangeAspect="1"/>
          </p:cNvPicPr>
          <p:nvPr/>
        </p:nvPicPr>
        <p:blipFill rotWithShape="1">
          <a:blip r:embed="rId3"/>
          <a:srcRect l="35618" t="33627" r="44770" b="15200"/>
          <a:stretch/>
        </p:blipFill>
        <p:spPr>
          <a:xfrm>
            <a:off x="6493933" y="749049"/>
            <a:ext cx="2286000" cy="2370667"/>
          </a:xfrm>
          <a:prstGeom prst="rect">
            <a:avLst/>
          </a:prstGeom>
          <a:scene3d>
            <a:camera prst="isometricOffAxis1Right"/>
            <a:lightRig rig="threePt" dir="t"/>
          </a:scene3d>
        </p:spPr>
      </p:pic>
      <p:sp>
        <p:nvSpPr>
          <p:cNvPr id="3"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Convolutional Layer</a:t>
            </a:r>
            <a:endParaRPr sz="4267" dirty="0"/>
          </a:p>
        </p:txBody>
      </p:sp>
      <p:pic>
        <p:nvPicPr>
          <p:cNvPr id="4" name="Picture 3"/>
          <p:cNvPicPr>
            <a:picLocks noChangeAspect="1"/>
          </p:cNvPicPr>
          <p:nvPr/>
        </p:nvPicPr>
        <p:blipFill rotWithShape="1">
          <a:blip r:embed="rId3"/>
          <a:srcRect l="64092" t="24490" r="5690" b="8256"/>
          <a:stretch/>
        </p:blipFill>
        <p:spPr>
          <a:xfrm>
            <a:off x="6629400" y="3149601"/>
            <a:ext cx="3522133" cy="3115735"/>
          </a:xfrm>
          <a:prstGeom prst="rect">
            <a:avLst/>
          </a:prstGeom>
          <a:scene3d>
            <a:camera prst="isometricOffAxis1Right"/>
            <a:lightRig rig="threePt" dir="t"/>
          </a:scene3d>
        </p:spPr>
      </p:pic>
      <p:sp>
        <p:nvSpPr>
          <p:cNvPr id="7" name="Freeform 6"/>
          <p:cNvSpPr/>
          <p:nvPr/>
        </p:nvSpPr>
        <p:spPr>
          <a:xfrm>
            <a:off x="1574800" y="2869513"/>
            <a:ext cx="1744133" cy="492440"/>
          </a:xfrm>
          <a:custGeom>
            <a:avLst/>
            <a:gdLst>
              <a:gd name="connsiteX0" fmla="*/ 0 w 1308100"/>
              <a:gd name="connsiteY0" fmla="*/ 215900 h 1397000"/>
              <a:gd name="connsiteX1" fmla="*/ 0 w 1308100"/>
              <a:gd name="connsiteY1" fmla="*/ 1397000 h 1397000"/>
              <a:gd name="connsiteX2" fmla="*/ 1308100 w 1308100"/>
              <a:gd name="connsiteY2" fmla="*/ 1168400 h 1397000"/>
              <a:gd name="connsiteX3" fmla="*/ 1308100 w 1308100"/>
              <a:gd name="connsiteY3" fmla="*/ 0 h 1397000"/>
              <a:gd name="connsiteX4" fmla="*/ 0 w 1308100"/>
              <a:gd name="connsiteY4" fmla="*/ 215900 h 139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100" h="1397000">
                <a:moveTo>
                  <a:pt x="0" y="215900"/>
                </a:moveTo>
                <a:lnTo>
                  <a:pt x="0" y="1397000"/>
                </a:lnTo>
                <a:lnTo>
                  <a:pt x="1308100" y="1168400"/>
                </a:lnTo>
                <a:lnTo>
                  <a:pt x="1308100" y="0"/>
                </a:lnTo>
                <a:lnTo>
                  <a:pt x="0" y="215900"/>
                </a:lnTo>
                <a:close/>
              </a:path>
            </a:pathLst>
          </a:custGeom>
          <a:noFill/>
          <a:ln w="38100" cap="flat">
            <a:solidFill>
              <a:srgbClr val="0070C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grpSp>
        <p:nvGrpSpPr>
          <p:cNvPr id="10" name="Group 9"/>
          <p:cNvGrpSpPr/>
          <p:nvPr/>
        </p:nvGrpSpPr>
        <p:grpSpPr>
          <a:xfrm>
            <a:off x="1786468" y="2509697"/>
            <a:ext cx="6205266" cy="3024124"/>
            <a:chOff x="1339850" y="1882273"/>
            <a:chExt cx="4653950" cy="2268093"/>
          </a:xfrm>
        </p:grpSpPr>
        <p:grpSp>
          <p:nvGrpSpPr>
            <p:cNvPr id="36" name="Group 35"/>
            <p:cNvGrpSpPr/>
            <p:nvPr/>
          </p:nvGrpSpPr>
          <p:grpSpPr>
            <a:xfrm>
              <a:off x="1339850" y="1882273"/>
              <a:ext cx="4349750" cy="2083428"/>
              <a:chOff x="2266950" y="1425074"/>
              <a:chExt cx="4349750" cy="2083428"/>
            </a:xfrm>
          </p:grpSpPr>
          <p:cxnSp>
            <p:nvCxnSpPr>
              <p:cNvPr id="6" name="Straight Arrow Connector 5"/>
              <p:cNvCxnSpPr/>
              <p:nvPr/>
            </p:nvCxnSpPr>
            <p:spPr>
              <a:xfrm>
                <a:off x="3225800" y="1425074"/>
                <a:ext cx="3390900" cy="2042026"/>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9" name="Straight Arrow Connector 8"/>
              <p:cNvCxnSpPr/>
              <p:nvPr/>
            </p:nvCxnSpPr>
            <p:spPr>
              <a:xfrm>
                <a:off x="2832100" y="1469900"/>
                <a:ext cx="3784600" cy="1997200"/>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14" name="Straight Arrow Connector 13"/>
              <p:cNvCxnSpPr/>
              <p:nvPr/>
            </p:nvCxnSpPr>
            <p:spPr>
              <a:xfrm>
                <a:off x="2362200" y="1469900"/>
                <a:ext cx="4254500" cy="1997200"/>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17" name="Straight Arrow Connector 16"/>
              <p:cNvCxnSpPr/>
              <p:nvPr/>
            </p:nvCxnSpPr>
            <p:spPr>
              <a:xfrm>
                <a:off x="2266950" y="1945774"/>
                <a:ext cx="4349750" cy="1562728"/>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24" name="Straight Arrow Connector 23"/>
              <p:cNvCxnSpPr/>
              <p:nvPr/>
            </p:nvCxnSpPr>
            <p:spPr>
              <a:xfrm>
                <a:off x="2705100" y="1778000"/>
                <a:ext cx="3911600" cy="1689100"/>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27" name="Straight Arrow Connector 26"/>
              <p:cNvCxnSpPr/>
              <p:nvPr/>
            </p:nvCxnSpPr>
            <p:spPr>
              <a:xfrm>
                <a:off x="2266950" y="2280988"/>
                <a:ext cx="4349750" cy="1186112"/>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30" name="Straight Arrow Connector 29"/>
              <p:cNvCxnSpPr/>
              <p:nvPr/>
            </p:nvCxnSpPr>
            <p:spPr>
              <a:xfrm>
                <a:off x="3124200" y="2096524"/>
                <a:ext cx="3492500" cy="1370576"/>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33" name="Straight Arrow Connector 32"/>
              <p:cNvCxnSpPr/>
              <p:nvPr/>
            </p:nvCxnSpPr>
            <p:spPr>
              <a:xfrm>
                <a:off x="2705100" y="2280988"/>
                <a:ext cx="3911600" cy="1178425"/>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grpSp>
        <p:sp>
          <p:nvSpPr>
            <p:cNvPr id="8" name="TextBox 7"/>
            <p:cNvSpPr txBox="1"/>
            <p:nvPr/>
          </p:nvSpPr>
          <p:spPr>
            <a:xfrm>
              <a:off x="5784850" y="3781036"/>
              <a:ext cx="208950"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a:solidFill>
                    <a:srgbClr val="65B2E2"/>
                  </a:solidFill>
                </a:rPr>
                <a:t>4</a:t>
              </a:r>
              <a:endParaRPr lang="en-US" sz="2400">
                <a:solidFill>
                  <a:srgbClr val="65B2E2"/>
                </a:solidFill>
                <a:sym typeface="Calibri"/>
              </a:endParaRPr>
            </a:p>
          </p:txBody>
        </p:sp>
      </p:grpSp>
      <p:sp>
        <p:nvSpPr>
          <p:cNvPr id="18" name="TextBox 17"/>
          <p:cNvSpPr txBox="1"/>
          <p:nvPr/>
        </p:nvSpPr>
        <p:spPr>
          <a:xfrm>
            <a:off x="8759215" y="1642943"/>
            <a:ext cx="1136463"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70C0"/>
                </a:solidFill>
                <a:latin typeface="Calibri"/>
                <a:ea typeface="Calibri"/>
                <a:cs typeface="Calibri"/>
                <a:sym typeface="Calibri"/>
              </a:rPr>
              <a:t>Weights</a:t>
            </a:r>
          </a:p>
        </p:txBody>
      </p:sp>
      <p:pic>
        <p:nvPicPr>
          <p:cNvPr id="20" name="Picture 19"/>
          <p:cNvPicPr>
            <a:picLocks noChangeAspect="1"/>
          </p:cNvPicPr>
          <p:nvPr/>
        </p:nvPicPr>
        <p:blipFill>
          <a:blip r:embed="rId2"/>
          <a:stretch>
            <a:fillRect/>
          </a:stretch>
        </p:blipFill>
        <p:spPr>
          <a:xfrm>
            <a:off x="3064933" y="6903817"/>
            <a:ext cx="8229600" cy="2370667"/>
          </a:xfrm>
          <a:prstGeom prst="rect">
            <a:avLst/>
          </a:prstGeom>
        </p:spPr>
      </p:pic>
    </p:spTree>
    <p:extLst>
      <p:ext uri="{BB962C8B-B14F-4D97-AF65-F5344CB8AC3E}">
        <p14:creationId xmlns:p14="http://schemas.microsoft.com/office/powerpoint/2010/main" val="398312925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2"/>
          <a:srcRect r="66667" b="3968"/>
          <a:stretch/>
        </p:blipFill>
        <p:spPr>
          <a:xfrm>
            <a:off x="1227667" y="1073038"/>
            <a:ext cx="3543816" cy="2941053"/>
          </a:xfrm>
          <a:prstGeom prst="rect">
            <a:avLst/>
          </a:prstGeom>
          <a:scene3d>
            <a:camera prst="isometricOffAxis1Right"/>
            <a:lightRig rig="threePt" dir="t"/>
          </a:scene3d>
        </p:spPr>
      </p:pic>
      <p:pic>
        <p:nvPicPr>
          <p:cNvPr id="5" name="Picture 4"/>
          <p:cNvPicPr>
            <a:picLocks noChangeAspect="1"/>
          </p:cNvPicPr>
          <p:nvPr/>
        </p:nvPicPr>
        <p:blipFill rotWithShape="1">
          <a:blip r:embed="rId3"/>
          <a:srcRect l="35618" t="33627" r="44770" b="15200"/>
          <a:stretch/>
        </p:blipFill>
        <p:spPr>
          <a:xfrm>
            <a:off x="6493933" y="749049"/>
            <a:ext cx="2286000" cy="2370667"/>
          </a:xfrm>
          <a:prstGeom prst="rect">
            <a:avLst/>
          </a:prstGeom>
          <a:scene3d>
            <a:camera prst="isometricOffAxis1Right"/>
            <a:lightRig rig="threePt" dir="t"/>
          </a:scene3d>
        </p:spPr>
      </p:pic>
      <p:sp>
        <p:nvSpPr>
          <p:cNvPr id="3"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Convolutional Layer</a:t>
            </a:r>
            <a:endParaRPr sz="4267" dirty="0"/>
          </a:p>
        </p:txBody>
      </p:sp>
      <p:pic>
        <p:nvPicPr>
          <p:cNvPr id="4" name="Picture 3"/>
          <p:cNvPicPr>
            <a:picLocks noChangeAspect="1"/>
          </p:cNvPicPr>
          <p:nvPr/>
        </p:nvPicPr>
        <p:blipFill rotWithShape="1">
          <a:blip r:embed="rId3"/>
          <a:srcRect l="64092" t="24490" r="5690" b="8256"/>
          <a:stretch/>
        </p:blipFill>
        <p:spPr>
          <a:xfrm>
            <a:off x="6629400" y="3149601"/>
            <a:ext cx="3522133" cy="3115735"/>
          </a:xfrm>
          <a:prstGeom prst="rect">
            <a:avLst/>
          </a:prstGeom>
          <a:scene3d>
            <a:camera prst="isometricOffAxis1Right"/>
            <a:lightRig rig="threePt" dir="t"/>
          </a:scene3d>
        </p:spPr>
      </p:pic>
      <p:sp>
        <p:nvSpPr>
          <p:cNvPr id="7" name="Freeform 6"/>
          <p:cNvSpPr/>
          <p:nvPr/>
        </p:nvSpPr>
        <p:spPr>
          <a:xfrm>
            <a:off x="2163234" y="2750978"/>
            <a:ext cx="1744133" cy="492440"/>
          </a:xfrm>
          <a:custGeom>
            <a:avLst/>
            <a:gdLst>
              <a:gd name="connsiteX0" fmla="*/ 0 w 1308100"/>
              <a:gd name="connsiteY0" fmla="*/ 215900 h 1397000"/>
              <a:gd name="connsiteX1" fmla="*/ 0 w 1308100"/>
              <a:gd name="connsiteY1" fmla="*/ 1397000 h 1397000"/>
              <a:gd name="connsiteX2" fmla="*/ 1308100 w 1308100"/>
              <a:gd name="connsiteY2" fmla="*/ 1168400 h 1397000"/>
              <a:gd name="connsiteX3" fmla="*/ 1308100 w 1308100"/>
              <a:gd name="connsiteY3" fmla="*/ 0 h 1397000"/>
              <a:gd name="connsiteX4" fmla="*/ 0 w 1308100"/>
              <a:gd name="connsiteY4" fmla="*/ 215900 h 139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100" h="1397000">
                <a:moveTo>
                  <a:pt x="0" y="215900"/>
                </a:moveTo>
                <a:lnTo>
                  <a:pt x="0" y="1397000"/>
                </a:lnTo>
                <a:lnTo>
                  <a:pt x="1308100" y="1168400"/>
                </a:lnTo>
                <a:lnTo>
                  <a:pt x="1308100" y="0"/>
                </a:lnTo>
                <a:lnTo>
                  <a:pt x="0" y="215900"/>
                </a:lnTo>
                <a:close/>
              </a:path>
            </a:pathLst>
          </a:custGeom>
          <a:noFill/>
          <a:ln w="38100" cap="flat">
            <a:solidFill>
              <a:srgbClr val="0070C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sp>
        <p:nvSpPr>
          <p:cNvPr id="8" name="TextBox 7"/>
          <p:cNvSpPr txBox="1"/>
          <p:nvPr/>
        </p:nvSpPr>
        <p:spPr>
          <a:xfrm>
            <a:off x="7713134" y="5041382"/>
            <a:ext cx="278600"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a:solidFill>
                  <a:srgbClr val="65B2E2"/>
                </a:solidFill>
              </a:rPr>
              <a:t>4</a:t>
            </a:r>
            <a:endParaRPr lang="en-US" sz="2400">
              <a:solidFill>
                <a:srgbClr val="65B2E2"/>
              </a:solidFill>
              <a:sym typeface="Calibri"/>
            </a:endParaRPr>
          </a:p>
        </p:txBody>
      </p:sp>
      <p:grpSp>
        <p:nvGrpSpPr>
          <p:cNvPr id="10" name="Group 9"/>
          <p:cNvGrpSpPr/>
          <p:nvPr/>
        </p:nvGrpSpPr>
        <p:grpSpPr>
          <a:xfrm>
            <a:off x="2446867" y="2509698"/>
            <a:ext cx="6108032" cy="2958672"/>
            <a:chOff x="1835150" y="1882273"/>
            <a:chExt cx="4581024" cy="2219004"/>
          </a:xfrm>
        </p:grpSpPr>
        <p:grpSp>
          <p:nvGrpSpPr>
            <p:cNvPr id="36" name="Group 35"/>
            <p:cNvGrpSpPr/>
            <p:nvPr/>
          </p:nvGrpSpPr>
          <p:grpSpPr>
            <a:xfrm>
              <a:off x="1835150" y="1882273"/>
              <a:ext cx="4349750" cy="2083428"/>
              <a:chOff x="2266950" y="1425074"/>
              <a:chExt cx="4349750" cy="2083428"/>
            </a:xfrm>
          </p:grpSpPr>
          <p:cxnSp>
            <p:nvCxnSpPr>
              <p:cNvPr id="6" name="Straight Arrow Connector 5"/>
              <p:cNvCxnSpPr/>
              <p:nvPr/>
            </p:nvCxnSpPr>
            <p:spPr>
              <a:xfrm>
                <a:off x="3225800" y="1425074"/>
                <a:ext cx="3390900" cy="2042026"/>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9" name="Straight Arrow Connector 8"/>
              <p:cNvCxnSpPr/>
              <p:nvPr/>
            </p:nvCxnSpPr>
            <p:spPr>
              <a:xfrm>
                <a:off x="2832100" y="1469900"/>
                <a:ext cx="3784600" cy="1997200"/>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14" name="Straight Arrow Connector 13"/>
              <p:cNvCxnSpPr/>
              <p:nvPr/>
            </p:nvCxnSpPr>
            <p:spPr>
              <a:xfrm>
                <a:off x="2362200" y="1469900"/>
                <a:ext cx="4254500" cy="1997200"/>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17" name="Straight Arrow Connector 16"/>
              <p:cNvCxnSpPr/>
              <p:nvPr/>
            </p:nvCxnSpPr>
            <p:spPr>
              <a:xfrm>
                <a:off x="2266950" y="1945774"/>
                <a:ext cx="4349750" cy="1562728"/>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24" name="Straight Arrow Connector 23"/>
              <p:cNvCxnSpPr/>
              <p:nvPr/>
            </p:nvCxnSpPr>
            <p:spPr>
              <a:xfrm>
                <a:off x="2705100" y="1778000"/>
                <a:ext cx="3911600" cy="1689100"/>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27" name="Straight Arrow Connector 26"/>
              <p:cNvCxnSpPr/>
              <p:nvPr/>
            </p:nvCxnSpPr>
            <p:spPr>
              <a:xfrm>
                <a:off x="2266950" y="2280988"/>
                <a:ext cx="4349750" cy="1186112"/>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30" name="Straight Arrow Connector 29"/>
              <p:cNvCxnSpPr/>
              <p:nvPr/>
            </p:nvCxnSpPr>
            <p:spPr>
              <a:xfrm>
                <a:off x="3124200" y="2096524"/>
                <a:ext cx="3492500" cy="1370576"/>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33" name="Straight Arrow Connector 32"/>
              <p:cNvCxnSpPr/>
              <p:nvPr/>
            </p:nvCxnSpPr>
            <p:spPr>
              <a:xfrm>
                <a:off x="2705100" y="2280988"/>
                <a:ext cx="3911600" cy="1178425"/>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grpSp>
        <p:sp>
          <p:nvSpPr>
            <p:cNvPr id="18" name="TextBox 17"/>
            <p:cNvSpPr txBox="1"/>
            <p:nvPr/>
          </p:nvSpPr>
          <p:spPr>
            <a:xfrm>
              <a:off x="6207224" y="3731947"/>
              <a:ext cx="208950"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65B2E2"/>
                  </a:solidFill>
                </a:rPr>
                <a:t>1</a:t>
              </a:r>
              <a:endParaRPr lang="en-US" sz="2400" dirty="0">
                <a:solidFill>
                  <a:srgbClr val="65B2E2"/>
                </a:solidFill>
                <a:sym typeface="Calibri"/>
              </a:endParaRPr>
            </a:p>
          </p:txBody>
        </p:sp>
      </p:grpSp>
      <p:sp>
        <p:nvSpPr>
          <p:cNvPr id="19" name="TextBox 18"/>
          <p:cNvSpPr txBox="1"/>
          <p:nvPr/>
        </p:nvSpPr>
        <p:spPr>
          <a:xfrm>
            <a:off x="8759215" y="1642943"/>
            <a:ext cx="1136463"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70C0"/>
                </a:solidFill>
                <a:latin typeface="Calibri"/>
                <a:ea typeface="Calibri"/>
                <a:cs typeface="Calibri"/>
                <a:sym typeface="Calibri"/>
              </a:rPr>
              <a:t>Weights</a:t>
            </a:r>
          </a:p>
        </p:txBody>
      </p:sp>
    </p:spTree>
    <p:extLst>
      <p:ext uri="{BB962C8B-B14F-4D97-AF65-F5344CB8AC3E}">
        <p14:creationId xmlns:p14="http://schemas.microsoft.com/office/powerpoint/2010/main" val="3673530044"/>
      </p:ext>
    </p:extLst>
  </p:cSld>
  <p:clrMapOvr>
    <a:masterClrMapping/>
  </p:clrMapOvr>
  <p:transition spd="med"/>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229"/>
          <a:stretch/>
        </p:blipFill>
        <p:spPr>
          <a:xfrm>
            <a:off x="2278085" y="1370776"/>
            <a:ext cx="5844639" cy="4952661"/>
          </a:xfrm>
          <a:prstGeom prst="rect">
            <a:avLst/>
          </a:prstGeom>
        </p:spPr>
      </p:pic>
      <p:sp>
        <p:nvSpPr>
          <p:cNvPr id="4"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Convolutional Layer (with 4 filters)</a:t>
            </a:r>
            <a:endParaRPr sz="4267" dirty="0"/>
          </a:p>
        </p:txBody>
      </p:sp>
      <p:sp>
        <p:nvSpPr>
          <p:cNvPr id="6" name="Rectangle 5"/>
          <p:cNvSpPr/>
          <p:nvPr/>
        </p:nvSpPr>
        <p:spPr>
          <a:xfrm>
            <a:off x="7505206" y="2776364"/>
            <a:ext cx="1266701" cy="492440"/>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sp>
        <p:nvSpPr>
          <p:cNvPr id="5" name="Rectangle 4"/>
          <p:cNvSpPr/>
          <p:nvPr/>
        </p:nvSpPr>
        <p:spPr>
          <a:xfrm>
            <a:off x="7410203" y="1224804"/>
            <a:ext cx="1266701" cy="492440"/>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sp>
        <p:nvSpPr>
          <p:cNvPr id="7" name="Rectangle 6"/>
          <p:cNvSpPr/>
          <p:nvPr/>
        </p:nvSpPr>
        <p:spPr>
          <a:xfrm>
            <a:off x="7948554" y="4438610"/>
            <a:ext cx="1266701" cy="492440"/>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sp>
        <p:nvSpPr>
          <p:cNvPr id="8" name="Rectangle 7"/>
          <p:cNvSpPr/>
          <p:nvPr/>
        </p:nvSpPr>
        <p:spPr>
          <a:xfrm>
            <a:off x="7948554" y="5750998"/>
            <a:ext cx="1266701" cy="492440"/>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sp>
        <p:nvSpPr>
          <p:cNvPr id="9" name="TextBox 8"/>
          <p:cNvSpPr txBox="1"/>
          <p:nvPr/>
        </p:nvSpPr>
        <p:spPr>
          <a:xfrm>
            <a:off x="1676402" y="1989409"/>
            <a:ext cx="2293575"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Input: 1x224x224</a:t>
            </a:r>
          </a:p>
        </p:txBody>
      </p:sp>
      <p:sp>
        <p:nvSpPr>
          <p:cNvPr id="10" name="Rectangle 9"/>
          <p:cNvSpPr/>
          <p:nvPr/>
        </p:nvSpPr>
        <p:spPr>
          <a:xfrm>
            <a:off x="7616040" y="1916529"/>
            <a:ext cx="2584362" cy="461665"/>
          </a:xfrm>
          <a:prstGeom prst="rect">
            <a:avLst/>
          </a:prstGeom>
        </p:spPr>
        <p:txBody>
          <a:bodyPr wrap="none">
            <a:spAutoFit/>
          </a:bodyPr>
          <a:lstStyle/>
          <a:p>
            <a:pPr algn="l" rtl="0" latinLnBrk="1" hangingPunct="0"/>
            <a:r>
              <a:rPr lang="en-US" sz="2400" dirty="0">
                <a:solidFill>
                  <a:srgbClr val="000000"/>
                </a:solidFill>
              </a:rPr>
              <a:t>Output: 4x224x224</a:t>
            </a:r>
          </a:p>
        </p:txBody>
      </p:sp>
      <p:grpSp>
        <p:nvGrpSpPr>
          <p:cNvPr id="17" name="Group 16"/>
          <p:cNvGrpSpPr/>
          <p:nvPr/>
        </p:nvGrpSpPr>
        <p:grpSpPr>
          <a:xfrm>
            <a:off x="8942473" y="2477628"/>
            <a:ext cx="2049534" cy="1359559"/>
            <a:chOff x="6706853" y="1858220"/>
            <a:chExt cx="1537150" cy="1019669"/>
          </a:xfrm>
        </p:grpSpPr>
        <p:sp>
          <p:nvSpPr>
            <p:cNvPr id="11" name="TextBox 10"/>
            <p:cNvSpPr txBox="1"/>
            <p:nvPr/>
          </p:nvSpPr>
          <p:spPr>
            <a:xfrm>
              <a:off x="6706853" y="2231560"/>
              <a:ext cx="1537150"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70C0"/>
                  </a:solidFill>
                </a:rPr>
                <a:t>if zero padding,</a:t>
              </a:r>
            </a:p>
            <a:p>
              <a:pPr defTabSz="609585" latinLnBrk="1" hangingPunct="0"/>
              <a:r>
                <a:rPr lang="en-US" sz="2400" dirty="0">
                  <a:solidFill>
                    <a:srgbClr val="0070C0"/>
                  </a:solidFill>
                  <a:latin typeface="Calibri"/>
                  <a:ea typeface="Calibri"/>
                  <a:cs typeface="Calibri"/>
                  <a:sym typeface="Calibri"/>
                </a:rPr>
                <a:t>and stride = 1</a:t>
              </a:r>
            </a:p>
          </p:txBody>
        </p:sp>
        <p:cxnSp>
          <p:nvCxnSpPr>
            <p:cNvPr id="12" name="Straight Arrow Connector 11"/>
            <p:cNvCxnSpPr/>
            <p:nvPr/>
          </p:nvCxnSpPr>
          <p:spPr>
            <a:xfrm flipH="1" flipV="1">
              <a:off x="7193741" y="1858220"/>
              <a:ext cx="168960" cy="450311"/>
            </a:xfrm>
            <a:prstGeom prst="straightConnector1">
              <a:avLst/>
            </a:prstGeom>
            <a:noFill/>
            <a:ln w="25400" cap="flat">
              <a:solidFill>
                <a:srgbClr val="0070C0"/>
              </a:solidFill>
              <a:prstDash val="solid"/>
              <a:bevel/>
              <a:tailEnd type="triangle"/>
            </a:ln>
            <a:effectLst/>
          </p:spPr>
          <p:style>
            <a:lnRef idx="0">
              <a:scrgbClr r="0" g="0" b="0"/>
            </a:lnRef>
            <a:fillRef idx="0">
              <a:scrgbClr r="0" g="0" b="0"/>
            </a:fillRef>
            <a:effectRef idx="0">
              <a:scrgbClr r="0" g="0" b="0"/>
            </a:effectRef>
            <a:fontRef idx="none"/>
          </p:style>
        </p:cxnSp>
      </p:grpSp>
      <p:sp>
        <p:nvSpPr>
          <p:cNvPr id="18" name="TextBox 17"/>
          <p:cNvSpPr txBox="1"/>
          <p:nvPr/>
        </p:nvSpPr>
        <p:spPr>
          <a:xfrm>
            <a:off x="4784526" y="1347137"/>
            <a:ext cx="1172307" cy="86177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a:solidFill>
                  <a:srgbClr val="000000"/>
                </a:solidFill>
                <a:latin typeface="Calibri"/>
                <a:ea typeface="Calibri"/>
                <a:cs typeface="Calibri"/>
                <a:sym typeface="Calibri"/>
              </a:rPr>
              <a:t>weights:</a:t>
            </a:r>
            <a:br>
              <a:rPr lang="en-US" sz="2400">
                <a:solidFill>
                  <a:srgbClr val="000000"/>
                </a:solidFill>
                <a:latin typeface="Calibri"/>
                <a:ea typeface="Calibri"/>
                <a:cs typeface="Calibri"/>
                <a:sym typeface="Calibri"/>
              </a:rPr>
            </a:br>
            <a:r>
              <a:rPr lang="en-US" sz="2400">
                <a:solidFill>
                  <a:srgbClr val="000000"/>
                </a:solidFill>
                <a:latin typeface="Calibri"/>
                <a:ea typeface="Calibri"/>
                <a:cs typeface="Calibri"/>
                <a:sym typeface="Calibri"/>
              </a:rPr>
              <a:t>4x1x9x9</a:t>
            </a:r>
            <a:endParaRPr lang="en-US" sz="2400"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2878839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Neural Network (CNN)</a:t>
            </a:r>
          </a:p>
        </p:txBody>
      </p:sp>
      <p:sp>
        <p:nvSpPr>
          <p:cNvPr id="3" name="Content Placeholder 2"/>
          <p:cNvSpPr>
            <a:spLocks noGrp="1"/>
          </p:cNvSpPr>
          <p:nvPr>
            <p:ph idx="1"/>
          </p:nvPr>
        </p:nvSpPr>
        <p:spPr>
          <a:xfrm>
            <a:off x="655320" y="1690688"/>
            <a:ext cx="10120532" cy="4351338"/>
          </a:xfrm>
        </p:spPr>
        <p:txBody>
          <a:bodyPr>
            <a:normAutofit fontScale="70000" lnSpcReduction="20000"/>
          </a:bodyPr>
          <a:lstStyle/>
          <a:p>
            <a:r>
              <a:rPr lang="en-US" dirty="0"/>
              <a:t>Convolutional Neural Networks, or Convolutional Networks, or CNNs, or </a:t>
            </a:r>
            <a:r>
              <a:rPr lang="en-US" dirty="0" err="1"/>
              <a:t>ConvNets</a:t>
            </a:r>
            <a:endParaRPr lang="en-US" dirty="0"/>
          </a:p>
          <a:p>
            <a:r>
              <a:rPr lang="en-US" dirty="0"/>
              <a:t>For processing data with a </a:t>
            </a:r>
            <a:r>
              <a:rPr lang="en-US" b="1" dirty="0"/>
              <a:t>grid-like or array </a:t>
            </a:r>
            <a:r>
              <a:rPr lang="en-US" dirty="0"/>
              <a:t>topology</a:t>
            </a:r>
          </a:p>
          <a:p>
            <a:pPr lvl="1"/>
            <a:r>
              <a:rPr lang="en-US" dirty="0"/>
              <a:t>1-D grid: time-series data, sensor signal data</a:t>
            </a:r>
          </a:p>
          <a:p>
            <a:pPr lvl="1"/>
            <a:r>
              <a:rPr lang="en-US" dirty="0"/>
              <a:t>2-D grid: image data</a:t>
            </a:r>
          </a:p>
          <a:p>
            <a:pPr lvl="1"/>
            <a:r>
              <a:rPr lang="en-US" dirty="0"/>
              <a:t>3-D grid: video data</a:t>
            </a:r>
          </a:p>
          <a:p>
            <a:endParaRPr lang="en-US" dirty="0"/>
          </a:p>
          <a:p>
            <a:r>
              <a:rPr lang="en-US" dirty="0"/>
              <a:t>CNNs include four key ideas </a:t>
            </a:r>
          </a:p>
          <a:p>
            <a:pPr marL="0" indent="0">
              <a:buNone/>
            </a:pPr>
            <a:r>
              <a:rPr lang="en-US" dirty="0"/>
              <a:t>    related to natural signals: </a:t>
            </a:r>
          </a:p>
          <a:p>
            <a:pPr lvl="1"/>
            <a:r>
              <a:rPr lang="en-US" b="1" dirty="0"/>
              <a:t>Local connections</a:t>
            </a:r>
          </a:p>
          <a:p>
            <a:pPr lvl="1"/>
            <a:r>
              <a:rPr lang="en-US" b="1" dirty="0"/>
              <a:t>Shared weights</a:t>
            </a:r>
          </a:p>
          <a:p>
            <a:pPr lvl="1"/>
            <a:r>
              <a:rPr lang="en-US" b="1" dirty="0"/>
              <a:t>Pooling</a:t>
            </a:r>
          </a:p>
          <a:p>
            <a:pPr lvl="1"/>
            <a:r>
              <a:rPr lang="en-US" b="1" dirty="0"/>
              <a:t>Use of many layers</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83C173-7C03-404B-81A2-F5FA5A135A02}" type="slidenum">
              <a:rPr lang="en-US" smtClean="0"/>
              <a:pPr/>
              <a:t>26</a:t>
            </a:fld>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09E2E0-99D1-46CD-9443-8E6BE56F29E8}" type="datetime1">
              <a:rPr lang="en-US" smtClean="0"/>
              <a:pPr/>
              <a:t>20-Apr-24</a:t>
            </a:fld>
            <a:endParaRPr lang="en-US"/>
          </a:p>
        </p:txBody>
      </p:sp>
      <p:pic>
        <p:nvPicPr>
          <p:cNvPr id="8" name="Picture 7">
            <a:extLst>
              <a:ext uri="{FF2B5EF4-FFF2-40B4-BE49-F238E27FC236}">
                <a16:creationId xmlns:a16="http://schemas.microsoft.com/office/drawing/2014/main" id="{E0B9DCC2-9248-D040-A0B3-D030532D785B}"/>
              </a:ext>
            </a:extLst>
          </p:cNvPr>
          <p:cNvPicPr>
            <a:picLocks noChangeAspect="1"/>
          </p:cNvPicPr>
          <p:nvPr/>
        </p:nvPicPr>
        <p:blipFill>
          <a:blip r:embed="rId2"/>
          <a:stretch>
            <a:fillRect/>
          </a:stretch>
        </p:blipFill>
        <p:spPr>
          <a:xfrm>
            <a:off x="4596359" y="3213783"/>
            <a:ext cx="7362352" cy="3507692"/>
          </a:xfrm>
          <a:prstGeom prst="rect">
            <a:avLst/>
          </a:prstGeom>
        </p:spPr>
      </p:pic>
    </p:spTree>
    <p:extLst>
      <p:ext uri="{BB962C8B-B14F-4D97-AF65-F5344CB8AC3E}">
        <p14:creationId xmlns:p14="http://schemas.microsoft.com/office/powerpoint/2010/main" val="2220904279"/>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229"/>
          <a:stretch/>
        </p:blipFill>
        <p:spPr>
          <a:xfrm>
            <a:off x="2278085" y="1370776"/>
            <a:ext cx="5844639" cy="4952661"/>
          </a:xfrm>
          <a:prstGeom prst="rect">
            <a:avLst/>
          </a:prstGeom>
        </p:spPr>
      </p:pic>
      <p:sp>
        <p:nvSpPr>
          <p:cNvPr id="4"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Convolutional Layer (with 4 filters)</a:t>
            </a:r>
            <a:endParaRPr sz="4267" dirty="0"/>
          </a:p>
        </p:txBody>
      </p:sp>
      <p:sp>
        <p:nvSpPr>
          <p:cNvPr id="6" name="Rectangle 5"/>
          <p:cNvSpPr/>
          <p:nvPr/>
        </p:nvSpPr>
        <p:spPr>
          <a:xfrm>
            <a:off x="7505206" y="2776364"/>
            <a:ext cx="1266701" cy="492440"/>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sp>
        <p:nvSpPr>
          <p:cNvPr id="5" name="Rectangle 4"/>
          <p:cNvSpPr/>
          <p:nvPr/>
        </p:nvSpPr>
        <p:spPr>
          <a:xfrm>
            <a:off x="7410203" y="1224804"/>
            <a:ext cx="1266701" cy="492440"/>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sp>
        <p:nvSpPr>
          <p:cNvPr id="7" name="Rectangle 6"/>
          <p:cNvSpPr/>
          <p:nvPr/>
        </p:nvSpPr>
        <p:spPr>
          <a:xfrm>
            <a:off x="7948554" y="4438610"/>
            <a:ext cx="1266701" cy="492440"/>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sp>
        <p:nvSpPr>
          <p:cNvPr id="8" name="Rectangle 7"/>
          <p:cNvSpPr/>
          <p:nvPr/>
        </p:nvSpPr>
        <p:spPr>
          <a:xfrm>
            <a:off x="7948554" y="5750998"/>
            <a:ext cx="1266701" cy="492440"/>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sp>
        <p:nvSpPr>
          <p:cNvPr id="9" name="TextBox 8"/>
          <p:cNvSpPr txBox="1"/>
          <p:nvPr/>
        </p:nvSpPr>
        <p:spPr>
          <a:xfrm>
            <a:off x="1676402" y="1989409"/>
            <a:ext cx="2293575"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Input: 1x224x224</a:t>
            </a:r>
          </a:p>
        </p:txBody>
      </p:sp>
      <p:sp>
        <p:nvSpPr>
          <p:cNvPr id="10" name="Rectangle 9"/>
          <p:cNvSpPr/>
          <p:nvPr/>
        </p:nvSpPr>
        <p:spPr>
          <a:xfrm>
            <a:off x="7616040" y="1916529"/>
            <a:ext cx="2584362" cy="461665"/>
          </a:xfrm>
          <a:prstGeom prst="rect">
            <a:avLst/>
          </a:prstGeom>
        </p:spPr>
        <p:txBody>
          <a:bodyPr wrap="none">
            <a:spAutoFit/>
          </a:bodyPr>
          <a:lstStyle/>
          <a:p>
            <a:pPr algn="l" rtl="0" latinLnBrk="1" hangingPunct="0"/>
            <a:r>
              <a:rPr lang="en-US" sz="2400" dirty="0">
                <a:solidFill>
                  <a:srgbClr val="000000"/>
                </a:solidFill>
              </a:rPr>
              <a:t>Output: 4x112x112</a:t>
            </a:r>
          </a:p>
        </p:txBody>
      </p:sp>
      <p:grpSp>
        <p:nvGrpSpPr>
          <p:cNvPr id="17" name="Group 16"/>
          <p:cNvGrpSpPr/>
          <p:nvPr/>
        </p:nvGrpSpPr>
        <p:grpSpPr>
          <a:xfrm>
            <a:off x="8942473" y="2477628"/>
            <a:ext cx="2049534" cy="1359559"/>
            <a:chOff x="6706853" y="1858220"/>
            <a:chExt cx="1537150" cy="1019669"/>
          </a:xfrm>
        </p:grpSpPr>
        <p:sp>
          <p:nvSpPr>
            <p:cNvPr id="11" name="TextBox 10"/>
            <p:cNvSpPr txBox="1"/>
            <p:nvPr/>
          </p:nvSpPr>
          <p:spPr>
            <a:xfrm>
              <a:off x="6706853" y="2231560"/>
              <a:ext cx="1537150"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70C0"/>
                  </a:solidFill>
                </a:rPr>
                <a:t>if zero padding,</a:t>
              </a:r>
            </a:p>
            <a:p>
              <a:pPr defTabSz="609585" latinLnBrk="1" hangingPunct="0"/>
              <a:r>
                <a:rPr lang="en-US" sz="2400" dirty="0">
                  <a:solidFill>
                    <a:srgbClr val="0070C0"/>
                  </a:solidFill>
                  <a:latin typeface="Calibri"/>
                  <a:ea typeface="Calibri"/>
                  <a:cs typeface="Calibri"/>
                  <a:sym typeface="Calibri"/>
                </a:rPr>
                <a:t>but stride = 2</a:t>
              </a:r>
            </a:p>
          </p:txBody>
        </p:sp>
        <p:cxnSp>
          <p:nvCxnSpPr>
            <p:cNvPr id="12" name="Straight Arrow Connector 11"/>
            <p:cNvCxnSpPr/>
            <p:nvPr/>
          </p:nvCxnSpPr>
          <p:spPr>
            <a:xfrm flipH="1" flipV="1">
              <a:off x="7193741" y="1858220"/>
              <a:ext cx="168960" cy="450311"/>
            </a:xfrm>
            <a:prstGeom prst="straightConnector1">
              <a:avLst/>
            </a:prstGeom>
            <a:noFill/>
            <a:ln w="25400" cap="flat">
              <a:solidFill>
                <a:srgbClr val="0070C0"/>
              </a:solidFill>
              <a:prstDash val="solid"/>
              <a:bevel/>
              <a:tailEnd type="triangle"/>
            </a:ln>
            <a:effectLst/>
          </p:spPr>
          <p:style>
            <a:lnRef idx="0">
              <a:scrgbClr r="0" g="0" b="0"/>
            </a:lnRef>
            <a:fillRef idx="0">
              <a:scrgbClr r="0" g="0" b="0"/>
            </a:fillRef>
            <a:effectRef idx="0">
              <a:scrgbClr r="0" g="0" b="0"/>
            </a:effectRef>
            <a:fontRef idx="none"/>
          </p:style>
        </p:cxnSp>
      </p:grpSp>
      <p:sp>
        <p:nvSpPr>
          <p:cNvPr id="18" name="TextBox 17"/>
          <p:cNvSpPr txBox="1"/>
          <p:nvPr/>
        </p:nvSpPr>
        <p:spPr>
          <a:xfrm>
            <a:off x="4784526" y="1347137"/>
            <a:ext cx="1172307" cy="86177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a:solidFill>
                  <a:srgbClr val="000000"/>
                </a:solidFill>
                <a:latin typeface="Calibri"/>
                <a:ea typeface="Calibri"/>
                <a:cs typeface="Calibri"/>
                <a:sym typeface="Calibri"/>
              </a:rPr>
              <a:t>weights:</a:t>
            </a:r>
            <a:br>
              <a:rPr lang="en-US" sz="2400">
                <a:solidFill>
                  <a:srgbClr val="000000"/>
                </a:solidFill>
                <a:latin typeface="Calibri"/>
                <a:ea typeface="Calibri"/>
                <a:cs typeface="Calibri"/>
                <a:sym typeface="Calibri"/>
              </a:rPr>
            </a:br>
            <a:r>
              <a:rPr lang="en-US" sz="2400">
                <a:solidFill>
                  <a:srgbClr val="000000"/>
                </a:solidFill>
                <a:latin typeface="Calibri"/>
                <a:ea typeface="Calibri"/>
                <a:cs typeface="Calibri"/>
                <a:sym typeface="Calibri"/>
              </a:rPr>
              <a:t>4x1x9x9</a:t>
            </a:r>
            <a:endParaRPr lang="en-US" sz="2400"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502087902"/>
      </p:ext>
    </p:extLst>
  </p:cSld>
  <p:clrMapOvr>
    <a:masterClrMapping/>
  </p:clrMapOvr>
  <p:transition spd="med"/>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Convolutional Layer in </a:t>
            </a:r>
            <a:r>
              <a:rPr lang="en-US" sz="4267" dirty="0" err="1"/>
              <a:t>pytorch</a:t>
            </a:r>
            <a:endParaRPr sz="4267" dirty="0"/>
          </a:p>
        </p:txBody>
      </p:sp>
      <p:sp>
        <p:nvSpPr>
          <p:cNvPr id="5" name="Cube 4"/>
          <p:cNvSpPr/>
          <p:nvPr/>
        </p:nvSpPr>
        <p:spPr>
          <a:xfrm>
            <a:off x="1506406" y="3415811"/>
            <a:ext cx="1382817" cy="1435412"/>
          </a:xfrm>
          <a:prstGeom prst="cube">
            <a:avLst>
              <a:gd name="adj" fmla="val 68421"/>
            </a:avLst>
          </a:prstGeom>
          <a:solidFill>
            <a:srgbClr val="E7D3F2"/>
          </a:solidFill>
          <a:ln w="12700" cap="flat">
            <a:solidFill>
              <a:srgbClr val="40404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sp>
        <p:nvSpPr>
          <p:cNvPr id="6" name="Right Brace 5"/>
          <p:cNvSpPr/>
          <p:nvPr/>
        </p:nvSpPr>
        <p:spPr>
          <a:xfrm rot="5400000">
            <a:off x="1620648" y="5621805"/>
            <a:ext cx="235976" cy="464457"/>
          </a:xfrm>
          <a:prstGeom prst="rightBrace">
            <a:avLst/>
          </a:prstGeom>
          <a:noFill/>
          <a:ln w="12700" cap="flat">
            <a:solidFill>
              <a:srgbClr val="40404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60959" rIns="121919" bIns="60959" numCol="1" spcCol="38100" rtlCol="0" anchor="t">
            <a:noAutofit/>
          </a:bodyPr>
          <a:lstStyle/>
          <a:p>
            <a:pPr defTabSz="1219170" latinLnBrk="1" hangingPunct="0"/>
            <a:endParaRPr lang="en-US" sz="2400">
              <a:solidFill>
                <a:srgbClr val="000000"/>
              </a:solidFill>
            </a:endParaRPr>
          </a:p>
        </p:txBody>
      </p:sp>
      <p:sp>
        <p:nvSpPr>
          <p:cNvPr id="7" name="TextBox 6"/>
          <p:cNvSpPr txBox="1"/>
          <p:nvPr/>
        </p:nvSpPr>
        <p:spPr>
          <a:xfrm>
            <a:off x="1031446" y="5972019"/>
            <a:ext cx="3462292" cy="4104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dirty="0" err="1">
                <a:solidFill>
                  <a:srgbClr val="000000"/>
                </a:solidFill>
                <a:latin typeface="Calibri"/>
                <a:ea typeface="Calibri"/>
                <a:cs typeface="Calibri"/>
                <a:sym typeface="Calibri"/>
              </a:rPr>
              <a:t>in_channels</a:t>
            </a:r>
            <a:r>
              <a:rPr lang="en-US" sz="1867" dirty="0">
                <a:solidFill>
                  <a:srgbClr val="000000"/>
                </a:solidFill>
                <a:latin typeface="Calibri"/>
                <a:ea typeface="Calibri"/>
                <a:cs typeface="Calibri"/>
                <a:sym typeface="Calibri"/>
              </a:rPr>
              <a:t> (e.g. 3 for RGB inputs)</a:t>
            </a:r>
          </a:p>
        </p:txBody>
      </p:sp>
      <p:sp>
        <p:nvSpPr>
          <p:cNvPr id="8" name="Cube 7"/>
          <p:cNvSpPr/>
          <p:nvPr/>
        </p:nvSpPr>
        <p:spPr>
          <a:xfrm>
            <a:off x="7554889" y="3792157"/>
            <a:ext cx="2031111" cy="759139"/>
          </a:xfrm>
          <a:prstGeom prst="cube">
            <a:avLst>
              <a:gd name="adj" fmla="val 35362"/>
            </a:avLst>
          </a:prstGeom>
          <a:solidFill>
            <a:srgbClr val="E7D3F2"/>
          </a:solidFill>
          <a:ln w="12700" cap="flat">
            <a:solidFill>
              <a:srgbClr val="40404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sp>
        <p:nvSpPr>
          <p:cNvPr id="9" name="Right Brace 8"/>
          <p:cNvSpPr/>
          <p:nvPr/>
        </p:nvSpPr>
        <p:spPr>
          <a:xfrm rot="5400000">
            <a:off x="8157963" y="4627744"/>
            <a:ext cx="321187" cy="1508387"/>
          </a:xfrm>
          <a:prstGeom prst="rightBrace">
            <a:avLst/>
          </a:prstGeom>
          <a:noFill/>
          <a:ln w="12700" cap="flat">
            <a:solidFill>
              <a:srgbClr val="40404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60959" rIns="121919" bIns="60959" numCol="1" spcCol="38100" rtlCol="0" anchor="t">
            <a:noAutofit/>
          </a:bodyPr>
          <a:lstStyle/>
          <a:p>
            <a:pPr defTabSz="1219170" latinLnBrk="1" hangingPunct="0"/>
            <a:endParaRPr lang="en-US" sz="2400">
              <a:solidFill>
                <a:srgbClr val="000000"/>
              </a:solidFill>
            </a:endParaRPr>
          </a:p>
        </p:txBody>
      </p:sp>
      <p:sp>
        <p:nvSpPr>
          <p:cNvPr id="11" name="TextBox 10"/>
          <p:cNvSpPr txBox="1"/>
          <p:nvPr/>
        </p:nvSpPr>
        <p:spPr>
          <a:xfrm>
            <a:off x="7155493" y="5542530"/>
            <a:ext cx="3699409" cy="69775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dirty="0" err="1">
                <a:solidFill>
                  <a:srgbClr val="000000"/>
                </a:solidFill>
                <a:latin typeface="Calibri"/>
                <a:ea typeface="Calibri"/>
                <a:cs typeface="Calibri"/>
                <a:sym typeface="Calibri"/>
              </a:rPr>
              <a:t>out_channels</a:t>
            </a:r>
            <a:r>
              <a:rPr lang="en-US" sz="1867" dirty="0">
                <a:solidFill>
                  <a:srgbClr val="000000"/>
                </a:solidFill>
                <a:latin typeface="Calibri"/>
                <a:ea typeface="Calibri"/>
                <a:cs typeface="Calibri"/>
                <a:sym typeface="Calibri"/>
              </a:rPr>
              <a:t> (equals the number of </a:t>
            </a:r>
            <a:br>
              <a:rPr lang="en-US" sz="1867" dirty="0">
                <a:solidFill>
                  <a:srgbClr val="000000"/>
                </a:solidFill>
                <a:latin typeface="Calibri"/>
                <a:ea typeface="Calibri"/>
                <a:cs typeface="Calibri"/>
                <a:sym typeface="Calibri"/>
              </a:rPr>
            </a:br>
            <a:r>
              <a:rPr lang="en-US" sz="1867" dirty="0">
                <a:solidFill>
                  <a:srgbClr val="000000"/>
                </a:solidFill>
                <a:latin typeface="Calibri"/>
                <a:ea typeface="Calibri"/>
                <a:cs typeface="Calibri"/>
                <a:sym typeface="Calibri"/>
              </a:rPr>
              <a:t>convolutional filters for this layer)</a:t>
            </a:r>
          </a:p>
        </p:txBody>
      </p:sp>
      <p:grpSp>
        <p:nvGrpSpPr>
          <p:cNvPr id="29" name="Group 28"/>
          <p:cNvGrpSpPr/>
          <p:nvPr/>
        </p:nvGrpSpPr>
        <p:grpSpPr>
          <a:xfrm>
            <a:off x="3759634" y="2372681"/>
            <a:ext cx="3795253" cy="1650410"/>
            <a:chOff x="2819725" y="1779510"/>
            <a:chExt cx="2846440" cy="1237807"/>
          </a:xfrm>
        </p:grpSpPr>
        <p:sp>
          <p:nvSpPr>
            <p:cNvPr id="23" name="Rounded Rectangle 22"/>
            <p:cNvSpPr/>
            <p:nvPr/>
          </p:nvSpPr>
          <p:spPr>
            <a:xfrm>
              <a:off x="2819725" y="2157324"/>
              <a:ext cx="2347081" cy="408621"/>
            </a:xfrm>
            <a:prstGeom prst="roundRect">
              <a:avLst/>
            </a:prstGeom>
            <a:solidFill>
              <a:srgbClr val="F9F6E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grpSp>
          <p:nvGrpSpPr>
            <p:cNvPr id="22" name="Group 21"/>
            <p:cNvGrpSpPr/>
            <p:nvPr/>
          </p:nvGrpSpPr>
          <p:grpSpPr>
            <a:xfrm>
              <a:off x="2888010" y="1779510"/>
              <a:ext cx="2778155" cy="1237807"/>
              <a:chOff x="2840509" y="2035059"/>
              <a:chExt cx="2778155" cy="1237807"/>
            </a:xfrm>
          </p:grpSpPr>
          <p:sp>
            <p:nvSpPr>
              <p:cNvPr id="13" name="Cube 12"/>
              <p:cNvSpPr/>
              <p:nvPr/>
            </p:nvSpPr>
            <p:spPr>
              <a:xfrm>
                <a:off x="4038358" y="2309057"/>
                <a:ext cx="331351" cy="515776"/>
              </a:xfrm>
              <a:prstGeom prst="cube">
                <a:avLst>
                  <a:gd name="adj" fmla="val 45150"/>
                </a:avLst>
              </a:prstGeom>
              <a:solidFill>
                <a:srgbClr val="92D050"/>
              </a:solidFill>
              <a:ln w="12700" cap="flat">
                <a:solidFill>
                  <a:srgbClr val="40404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sp>
            <p:nvSpPr>
              <p:cNvPr id="15" name="Rectangle 14"/>
              <p:cNvSpPr/>
              <p:nvPr/>
            </p:nvSpPr>
            <p:spPr>
              <a:xfrm>
                <a:off x="2840509" y="2467942"/>
                <a:ext cx="1082268" cy="253915"/>
              </a:xfrm>
              <a:prstGeom prst="rect">
                <a:avLst/>
              </a:prstGeom>
            </p:spPr>
            <p:txBody>
              <a:bodyPr wrap="none">
                <a:spAutoFit/>
              </a:bodyPr>
              <a:lstStyle/>
              <a:p>
                <a:r>
                  <a:rPr lang="en-US" sz="1600" dirty="0" err="1">
                    <a:solidFill>
                      <a:srgbClr val="000000"/>
                    </a:solidFill>
                  </a:rPr>
                  <a:t>out_channels</a:t>
                </a:r>
                <a:r>
                  <a:rPr lang="en-US" sz="1600" dirty="0">
                    <a:solidFill>
                      <a:srgbClr val="000000"/>
                    </a:solidFill>
                  </a:rPr>
                  <a:t> x</a:t>
                </a:r>
                <a:endParaRPr lang="en-US" sz="1600" dirty="0"/>
              </a:p>
            </p:txBody>
          </p:sp>
          <p:sp>
            <p:nvSpPr>
              <p:cNvPr id="16" name="Right Brace 15"/>
              <p:cNvSpPr/>
              <p:nvPr/>
            </p:nvSpPr>
            <p:spPr>
              <a:xfrm rot="5400000">
                <a:off x="4049918" y="2866902"/>
                <a:ext cx="167890" cy="194760"/>
              </a:xfrm>
              <a:prstGeom prst="rightBrace">
                <a:avLst/>
              </a:prstGeom>
              <a:noFill/>
              <a:ln w="12700" cap="flat">
                <a:solidFill>
                  <a:srgbClr val="40404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60959" rIns="121919" bIns="60959" numCol="1" spcCol="38100" rtlCol="0" anchor="t">
                <a:noAutofit/>
              </a:bodyPr>
              <a:lstStyle/>
              <a:p>
                <a:pPr defTabSz="1219170" latinLnBrk="1" hangingPunct="0"/>
                <a:endParaRPr lang="en-US" sz="2400">
                  <a:solidFill>
                    <a:srgbClr val="000000"/>
                  </a:solidFill>
                </a:endParaRPr>
              </a:p>
            </p:txBody>
          </p:sp>
          <p:sp>
            <p:nvSpPr>
              <p:cNvPr id="17" name="Rectangle 16"/>
              <p:cNvSpPr/>
              <p:nvPr/>
            </p:nvSpPr>
            <p:spPr>
              <a:xfrm>
                <a:off x="3695281" y="3034291"/>
                <a:ext cx="823784" cy="238575"/>
              </a:xfrm>
              <a:prstGeom prst="rect">
                <a:avLst/>
              </a:prstGeom>
            </p:spPr>
            <p:txBody>
              <a:bodyPr wrap="none">
                <a:spAutoFit/>
              </a:bodyPr>
              <a:lstStyle/>
              <a:p>
                <a:r>
                  <a:rPr lang="en-US" sz="1467" dirty="0" err="1">
                    <a:solidFill>
                      <a:srgbClr val="000000"/>
                    </a:solidFill>
                  </a:rPr>
                  <a:t>in_channels</a:t>
                </a:r>
                <a:endParaRPr lang="en-US" sz="1467" dirty="0"/>
              </a:p>
            </p:txBody>
          </p:sp>
          <p:sp>
            <p:nvSpPr>
              <p:cNvPr id="18" name="Right Brace 17"/>
              <p:cNvSpPr/>
              <p:nvPr/>
            </p:nvSpPr>
            <p:spPr>
              <a:xfrm rot="13479865" flipV="1">
                <a:off x="3946189" y="2128523"/>
                <a:ext cx="171347" cy="349424"/>
              </a:xfrm>
              <a:prstGeom prst="rightBrace">
                <a:avLst/>
              </a:prstGeom>
              <a:noFill/>
              <a:ln w="12700" cap="flat">
                <a:solidFill>
                  <a:srgbClr val="40404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60959" rIns="121919" bIns="60959" numCol="1" spcCol="38100" rtlCol="0" anchor="t">
                <a:noAutofit/>
              </a:bodyPr>
              <a:lstStyle/>
              <a:p>
                <a:pPr defTabSz="1219170" latinLnBrk="1" hangingPunct="0"/>
                <a:endParaRPr lang="en-US" sz="2400">
                  <a:solidFill>
                    <a:srgbClr val="000000"/>
                  </a:solidFill>
                </a:endParaRPr>
              </a:p>
            </p:txBody>
          </p:sp>
          <p:sp>
            <p:nvSpPr>
              <p:cNvPr id="19" name="Rectangle 18"/>
              <p:cNvSpPr/>
              <p:nvPr/>
            </p:nvSpPr>
            <p:spPr>
              <a:xfrm>
                <a:off x="3195306" y="2035059"/>
                <a:ext cx="916558" cy="230833"/>
              </a:xfrm>
              <a:prstGeom prst="rect">
                <a:avLst/>
              </a:prstGeom>
            </p:spPr>
            <p:txBody>
              <a:bodyPr wrap="square">
                <a:spAutoFit/>
              </a:bodyPr>
              <a:lstStyle/>
              <a:p>
                <a:r>
                  <a:rPr lang="en-US" sz="1400">
                    <a:solidFill>
                      <a:srgbClr val="000000"/>
                    </a:solidFill>
                  </a:rPr>
                  <a:t>kernel_size</a:t>
                </a:r>
                <a:endParaRPr lang="en-US" sz="1400" dirty="0"/>
              </a:p>
            </p:txBody>
          </p:sp>
          <p:sp>
            <p:nvSpPr>
              <p:cNvPr id="20" name="Right Brace 19"/>
              <p:cNvSpPr/>
              <p:nvPr/>
            </p:nvSpPr>
            <p:spPr>
              <a:xfrm flipV="1">
                <a:off x="4475948" y="2324271"/>
                <a:ext cx="202849" cy="420917"/>
              </a:xfrm>
              <a:prstGeom prst="rightBrace">
                <a:avLst/>
              </a:prstGeom>
              <a:noFill/>
              <a:ln w="12700" cap="flat">
                <a:solidFill>
                  <a:srgbClr val="40404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60959" rIns="121919" bIns="60959" numCol="1" spcCol="38100" rtlCol="0" anchor="t">
                <a:noAutofit/>
              </a:bodyPr>
              <a:lstStyle/>
              <a:p>
                <a:pPr defTabSz="1219170" latinLnBrk="1" hangingPunct="0"/>
                <a:endParaRPr lang="en-US" sz="2400">
                  <a:solidFill>
                    <a:srgbClr val="000000"/>
                  </a:solidFill>
                </a:endParaRPr>
              </a:p>
            </p:txBody>
          </p:sp>
          <p:sp>
            <p:nvSpPr>
              <p:cNvPr id="21" name="Rectangle 20"/>
              <p:cNvSpPr/>
              <p:nvPr/>
            </p:nvSpPr>
            <p:spPr>
              <a:xfrm>
                <a:off x="4769741" y="2730859"/>
                <a:ext cx="848923" cy="230833"/>
              </a:xfrm>
              <a:prstGeom prst="rect">
                <a:avLst/>
              </a:prstGeom>
            </p:spPr>
            <p:txBody>
              <a:bodyPr wrap="square">
                <a:spAutoFit/>
              </a:bodyPr>
              <a:lstStyle/>
              <a:p>
                <a:r>
                  <a:rPr lang="en-US" sz="1400">
                    <a:solidFill>
                      <a:srgbClr val="000000"/>
                    </a:solidFill>
                  </a:rPr>
                  <a:t>kernel_size</a:t>
                </a:r>
                <a:endParaRPr lang="en-US" sz="1400" dirty="0"/>
              </a:p>
            </p:txBody>
          </p:sp>
        </p:grpSp>
      </p:grpSp>
      <p:sp>
        <p:nvSpPr>
          <p:cNvPr id="24" name="TextBox 23"/>
          <p:cNvSpPr txBox="1"/>
          <p:nvPr/>
        </p:nvSpPr>
        <p:spPr>
          <a:xfrm>
            <a:off x="840592" y="2707046"/>
            <a:ext cx="788355"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a:solidFill>
                  <a:srgbClr val="000000"/>
                </a:solidFill>
                <a:latin typeface="Calibri"/>
                <a:ea typeface="Calibri"/>
                <a:cs typeface="Calibri"/>
                <a:sym typeface="Calibri"/>
              </a:rPr>
              <a:t>Input</a:t>
            </a:r>
          </a:p>
        </p:txBody>
      </p:sp>
      <p:sp>
        <p:nvSpPr>
          <p:cNvPr id="25" name="TextBox 24"/>
          <p:cNvSpPr txBox="1"/>
          <p:nvPr/>
        </p:nvSpPr>
        <p:spPr>
          <a:xfrm>
            <a:off x="8175131" y="2875889"/>
            <a:ext cx="1017584"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Output</a:t>
            </a:r>
          </a:p>
        </p:txBody>
      </p:sp>
      <p:cxnSp>
        <p:nvCxnSpPr>
          <p:cNvPr id="26" name="Straight Arrow Connector 25"/>
          <p:cNvCxnSpPr/>
          <p:nvPr/>
        </p:nvCxnSpPr>
        <p:spPr>
          <a:xfrm>
            <a:off x="3103419" y="4370120"/>
            <a:ext cx="4275116" cy="31667"/>
          </a:xfrm>
          <a:prstGeom prst="straightConnector1">
            <a:avLst/>
          </a:prstGeom>
          <a:noFill/>
          <a:ln w="25400" cap="flat">
            <a:solidFill>
              <a:srgbClr val="0070C0"/>
            </a:solidFill>
            <a:prstDash val="solid"/>
            <a:bevel/>
            <a:tailEnd type="triangle"/>
          </a:ln>
          <a:effectLst/>
        </p:spPr>
        <p:style>
          <a:lnRef idx="0">
            <a:scrgbClr r="0" g="0" b="0"/>
          </a:lnRef>
          <a:fillRef idx="0">
            <a:scrgbClr r="0" g="0" b="0"/>
          </a:fillRef>
          <a:effectRef idx="0">
            <a:scrgbClr r="0" g="0" b="0"/>
          </a:effectRef>
          <a:fontRef idx="none"/>
        </p:style>
      </p:cxnSp>
      <p:pic>
        <p:nvPicPr>
          <p:cNvPr id="4" name="Picture 3"/>
          <p:cNvPicPr>
            <a:picLocks noChangeAspect="1"/>
          </p:cNvPicPr>
          <p:nvPr/>
        </p:nvPicPr>
        <p:blipFill>
          <a:blip r:embed="rId2"/>
          <a:stretch>
            <a:fillRect/>
          </a:stretch>
        </p:blipFill>
        <p:spPr>
          <a:xfrm>
            <a:off x="1875311" y="1209274"/>
            <a:ext cx="8569231" cy="746197"/>
          </a:xfrm>
          <a:prstGeom prst="rect">
            <a:avLst/>
          </a:prstGeom>
        </p:spPr>
      </p:pic>
    </p:spTree>
    <p:extLst>
      <p:ext uri="{BB962C8B-B14F-4D97-AF65-F5344CB8AC3E}">
        <p14:creationId xmlns:p14="http://schemas.microsoft.com/office/powerpoint/2010/main" val="2742004321"/>
      </p:ext>
    </p:extLst>
  </p:cSld>
  <p:clrMapOvr>
    <a:masterClrMapping/>
  </p:clrMapOvr>
  <p:transition spd="med"/>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err="1"/>
              <a:t>SpatialMaxPooling</a:t>
            </a:r>
            <a:r>
              <a:rPr lang="en-US" sz="4267" dirty="0"/>
              <a:t> Layer</a:t>
            </a:r>
            <a:endParaRPr sz="4267" dirty="0"/>
          </a:p>
        </p:txBody>
      </p:sp>
      <p:pic>
        <p:nvPicPr>
          <p:cNvPr id="2" name="Picture 1"/>
          <p:cNvPicPr>
            <a:picLocks noChangeAspect="1"/>
          </p:cNvPicPr>
          <p:nvPr/>
        </p:nvPicPr>
        <p:blipFill rotWithShape="1">
          <a:blip r:embed="rId2"/>
          <a:srcRect l="4383" t="28145" r="66416" b="8255"/>
          <a:stretch/>
        </p:blipFill>
        <p:spPr>
          <a:xfrm>
            <a:off x="1312333" y="1121165"/>
            <a:ext cx="3403600" cy="2946400"/>
          </a:xfrm>
          <a:prstGeom prst="rect">
            <a:avLst/>
          </a:prstGeom>
          <a:scene3d>
            <a:camera prst="isometricOffAxis1Right"/>
            <a:lightRig rig="threePt" dir="t"/>
          </a:scene3d>
        </p:spPr>
      </p:pic>
      <p:pic>
        <p:nvPicPr>
          <p:cNvPr id="4" name="Picture 3"/>
          <p:cNvPicPr>
            <a:picLocks noChangeAspect="1"/>
          </p:cNvPicPr>
          <p:nvPr/>
        </p:nvPicPr>
        <p:blipFill rotWithShape="1">
          <a:blip r:embed="rId2"/>
          <a:srcRect l="64092" t="24490" r="5690" b="8256"/>
          <a:stretch/>
        </p:blipFill>
        <p:spPr>
          <a:xfrm>
            <a:off x="6629400" y="3149601"/>
            <a:ext cx="3522133" cy="3115735"/>
          </a:xfrm>
          <a:prstGeom prst="rect">
            <a:avLst/>
          </a:prstGeom>
          <a:scene3d>
            <a:camera prst="isometricOffAxis1Right"/>
            <a:lightRig rig="threePt" dir="t"/>
          </a:scene3d>
        </p:spPr>
      </p:pic>
      <p:sp>
        <p:nvSpPr>
          <p:cNvPr id="7" name="TextBox 6"/>
          <p:cNvSpPr txBox="1"/>
          <p:nvPr/>
        </p:nvSpPr>
        <p:spPr>
          <a:xfrm>
            <a:off x="5723829" y="1896526"/>
            <a:ext cx="4397740"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take the max in </a:t>
            </a:r>
            <a:r>
              <a:rPr lang="en-US" sz="2400">
                <a:solidFill>
                  <a:srgbClr val="000000"/>
                </a:solidFill>
                <a:latin typeface="Calibri"/>
                <a:ea typeface="Calibri"/>
                <a:cs typeface="Calibri"/>
                <a:sym typeface="Calibri"/>
              </a:rPr>
              <a:t>this neighborhood</a:t>
            </a:r>
          </a:p>
        </p:txBody>
      </p:sp>
      <p:sp>
        <p:nvSpPr>
          <p:cNvPr id="19" name="TextBox 18"/>
          <p:cNvSpPr txBox="1"/>
          <p:nvPr/>
        </p:nvSpPr>
        <p:spPr>
          <a:xfrm>
            <a:off x="8250899" y="3944469"/>
            <a:ext cx="278600" cy="492440"/>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8</a:t>
            </a:r>
          </a:p>
        </p:txBody>
      </p:sp>
      <p:sp>
        <p:nvSpPr>
          <p:cNvPr id="8" name="TextBox 7"/>
          <p:cNvSpPr txBox="1"/>
          <p:nvPr/>
        </p:nvSpPr>
        <p:spPr>
          <a:xfrm>
            <a:off x="8852033" y="4376581"/>
            <a:ext cx="278600" cy="492440"/>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8</a:t>
            </a:r>
          </a:p>
        </p:txBody>
      </p:sp>
      <p:sp>
        <p:nvSpPr>
          <p:cNvPr id="18" name="TextBox 17"/>
          <p:cNvSpPr txBox="1"/>
          <p:nvPr/>
        </p:nvSpPr>
        <p:spPr>
          <a:xfrm>
            <a:off x="8857113" y="3878741"/>
            <a:ext cx="278600" cy="492440"/>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8</a:t>
            </a:r>
          </a:p>
        </p:txBody>
      </p:sp>
      <p:sp>
        <p:nvSpPr>
          <p:cNvPr id="20" name="TextBox 19"/>
          <p:cNvSpPr txBox="1"/>
          <p:nvPr/>
        </p:nvSpPr>
        <p:spPr>
          <a:xfrm>
            <a:off x="7692098" y="4600279"/>
            <a:ext cx="278600" cy="492440"/>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8</a:t>
            </a:r>
          </a:p>
        </p:txBody>
      </p:sp>
      <p:sp>
        <p:nvSpPr>
          <p:cNvPr id="21" name="TextBox 20"/>
          <p:cNvSpPr txBox="1"/>
          <p:nvPr/>
        </p:nvSpPr>
        <p:spPr>
          <a:xfrm>
            <a:off x="8288865" y="4526253"/>
            <a:ext cx="278600" cy="492440"/>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8</a:t>
            </a:r>
          </a:p>
        </p:txBody>
      </p:sp>
      <p:grpSp>
        <p:nvGrpSpPr>
          <p:cNvPr id="36" name="Group 35"/>
          <p:cNvGrpSpPr/>
          <p:nvPr/>
        </p:nvGrpSpPr>
        <p:grpSpPr>
          <a:xfrm>
            <a:off x="3022600" y="1900099"/>
            <a:ext cx="5799667" cy="2777904"/>
            <a:chOff x="2266950" y="1425074"/>
            <a:chExt cx="4349750" cy="2083428"/>
          </a:xfrm>
        </p:grpSpPr>
        <p:cxnSp>
          <p:nvCxnSpPr>
            <p:cNvPr id="6" name="Straight Arrow Connector 5"/>
            <p:cNvCxnSpPr/>
            <p:nvPr/>
          </p:nvCxnSpPr>
          <p:spPr>
            <a:xfrm>
              <a:off x="3225800" y="1425074"/>
              <a:ext cx="3390900" cy="2042026"/>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9" name="Straight Arrow Connector 8"/>
            <p:cNvCxnSpPr/>
            <p:nvPr/>
          </p:nvCxnSpPr>
          <p:spPr>
            <a:xfrm>
              <a:off x="2832100" y="1469900"/>
              <a:ext cx="3784600" cy="1997200"/>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14" name="Straight Arrow Connector 13"/>
            <p:cNvCxnSpPr/>
            <p:nvPr/>
          </p:nvCxnSpPr>
          <p:spPr>
            <a:xfrm>
              <a:off x="2362200" y="1469900"/>
              <a:ext cx="4254500" cy="1997200"/>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17" name="Straight Arrow Connector 16"/>
            <p:cNvCxnSpPr/>
            <p:nvPr/>
          </p:nvCxnSpPr>
          <p:spPr>
            <a:xfrm>
              <a:off x="2266950" y="1945774"/>
              <a:ext cx="4349750" cy="1562728"/>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24" name="Straight Arrow Connector 23"/>
            <p:cNvCxnSpPr/>
            <p:nvPr/>
          </p:nvCxnSpPr>
          <p:spPr>
            <a:xfrm>
              <a:off x="2705100" y="1778000"/>
              <a:ext cx="3911600" cy="1689100"/>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27" name="Straight Arrow Connector 26"/>
            <p:cNvCxnSpPr/>
            <p:nvPr/>
          </p:nvCxnSpPr>
          <p:spPr>
            <a:xfrm>
              <a:off x="2266950" y="2280988"/>
              <a:ext cx="4349750" cy="1186112"/>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30" name="Straight Arrow Connector 29"/>
            <p:cNvCxnSpPr/>
            <p:nvPr/>
          </p:nvCxnSpPr>
          <p:spPr>
            <a:xfrm>
              <a:off x="3124200" y="2096524"/>
              <a:ext cx="3492500" cy="1370576"/>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33" name="Straight Arrow Connector 32"/>
            <p:cNvCxnSpPr/>
            <p:nvPr/>
          </p:nvCxnSpPr>
          <p:spPr>
            <a:xfrm>
              <a:off x="2705100" y="2280988"/>
              <a:ext cx="3911600" cy="1178425"/>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grpSp>
    </p:spTree>
    <p:extLst>
      <p:ext uri="{BB962C8B-B14F-4D97-AF65-F5344CB8AC3E}">
        <p14:creationId xmlns:p14="http://schemas.microsoft.com/office/powerpoint/2010/main" val="2104331260"/>
      </p:ext>
    </p:extLst>
  </p:cSld>
  <p:clrMapOvr>
    <a:masterClrMapping/>
  </p:clrMapOvr>
  <p:transition spd="med"/>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34592" y="1404104"/>
            <a:ext cx="8642229" cy="4352541"/>
          </a:xfrm>
          <a:prstGeom prst="rect">
            <a:avLst/>
          </a:prstGeom>
        </p:spPr>
      </p:pic>
      <p:sp>
        <p:nvSpPr>
          <p:cNvPr id="3"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Convolutional Layers as Matrix Multiplication</a:t>
            </a:r>
            <a:endParaRPr sz="4267" dirty="0"/>
          </a:p>
        </p:txBody>
      </p:sp>
      <p:sp>
        <p:nvSpPr>
          <p:cNvPr id="4" name="Rectangle 3"/>
          <p:cNvSpPr/>
          <p:nvPr/>
        </p:nvSpPr>
        <p:spPr>
          <a:xfrm>
            <a:off x="4934111" y="6039585"/>
            <a:ext cx="8049847" cy="338554"/>
          </a:xfrm>
          <a:prstGeom prst="rect">
            <a:avLst/>
          </a:prstGeom>
        </p:spPr>
        <p:txBody>
          <a:bodyPr wrap="square">
            <a:spAutoFit/>
          </a:bodyPr>
          <a:lstStyle/>
          <a:p>
            <a:r>
              <a:rPr lang="en-US" sz="1600" dirty="0"/>
              <a:t>https://</a:t>
            </a:r>
            <a:r>
              <a:rPr lang="en-US" sz="1600" dirty="0" err="1"/>
              <a:t>petewarden.com</a:t>
            </a:r>
            <a:r>
              <a:rPr lang="en-US" sz="1600" dirty="0"/>
              <a:t>/2015/04/20/why-</a:t>
            </a:r>
            <a:r>
              <a:rPr lang="en-US" sz="1600" dirty="0" err="1"/>
              <a:t>gemm</a:t>
            </a:r>
            <a:r>
              <a:rPr lang="en-US" sz="1600" dirty="0"/>
              <a:t>-is-at-the-heart-of-deep-learning/</a:t>
            </a:r>
          </a:p>
        </p:txBody>
      </p:sp>
    </p:spTree>
    <p:extLst>
      <p:ext uri="{BB962C8B-B14F-4D97-AF65-F5344CB8AC3E}">
        <p14:creationId xmlns:p14="http://schemas.microsoft.com/office/powerpoint/2010/main" val="725021723"/>
      </p:ext>
    </p:extLst>
  </p:cSld>
  <p:clrMapOvr>
    <a:masterClrMapping/>
  </p:clrMapOvr>
  <p:transition spd="med"/>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Convolutional Layers as Matrix Multiplication</a:t>
            </a:r>
            <a:endParaRPr sz="4267" dirty="0"/>
          </a:p>
        </p:txBody>
      </p:sp>
      <p:sp>
        <p:nvSpPr>
          <p:cNvPr id="4" name="Rectangle 3"/>
          <p:cNvSpPr/>
          <p:nvPr/>
        </p:nvSpPr>
        <p:spPr>
          <a:xfrm>
            <a:off x="4934111" y="6039585"/>
            <a:ext cx="8049847" cy="338554"/>
          </a:xfrm>
          <a:prstGeom prst="rect">
            <a:avLst/>
          </a:prstGeom>
        </p:spPr>
        <p:txBody>
          <a:bodyPr wrap="square">
            <a:spAutoFit/>
          </a:bodyPr>
          <a:lstStyle/>
          <a:p>
            <a:r>
              <a:rPr lang="en-US" sz="1600" dirty="0"/>
              <a:t>https://</a:t>
            </a:r>
            <a:r>
              <a:rPr lang="en-US" sz="1600" dirty="0" err="1"/>
              <a:t>petewarden.com</a:t>
            </a:r>
            <a:r>
              <a:rPr lang="en-US" sz="1600" dirty="0"/>
              <a:t>/2015/04/20/why-</a:t>
            </a:r>
            <a:r>
              <a:rPr lang="en-US" sz="1600" dirty="0" err="1"/>
              <a:t>gemm</a:t>
            </a:r>
            <a:r>
              <a:rPr lang="en-US" sz="1600" dirty="0"/>
              <a:t>-is-at-the-heart-of-deep-learning/</a:t>
            </a:r>
          </a:p>
        </p:txBody>
      </p:sp>
      <p:pic>
        <p:nvPicPr>
          <p:cNvPr id="5" name="Picture 4"/>
          <p:cNvPicPr>
            <a:picLocks noChangeAspect="1"/>
          </p:cNvPicPr>
          <p:nvPr/>
        </p:nvPicPr>
        <p:blipFill>
          <a:blip r:embed="rId2"/>
          <a:stretch>
            <a:fillRect/>
          </a:stretch>
        </p:blipFill>
        <p:spPr>
          <a:xfrm>
            <a:off x="1000650" y="1121166"/>
            <a:ext cx="10122964" cy="4638159"/>
          </a:xfrm>
          <a:prstGeom prst="rect">
            <a:avLst/>
          </a:prstGeom>
        </p:spPr>
      </p:pic>
    </p:spTree>
    <p:extLst>
      <p:ext uri="{BB962C8B-B14F-4D97-AF65-F5344CB8AC3E}">
        <p14:creationId xmlns:p14="http://schemas.microsoft.com/office/powerpoint/2010/main" val="940478625"/>
      </p:ext>
    </p:extLst>
  </p:cSld>
  <p:clrMapOvr>
    <a:masterClrMapping/>
  </p:clrMapOvr>
  <p:transition spd="med"/>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Convolutional Layers as Matrix Multiplication</a:t>
            </a:r>
            <a:endParaRPr sz="4267" dirty="0"/>
          </a:p>
        </p:txBody>
      </p:sp>
      <p:sp>
        <p:nvSpPr>
          <p:cNvPr id="4" name="Rectangle 3"/>
          <p:cNvSpPr/>
          <p:nvPr/>
        </p:nvSpPr>
        <p:spPr>
          <a:xfrm>
            <a:off x="4934111" y="6039585"/>
            <a:ext cx="8049847" cy="338554"/>
          </a:xfrm>
          <a:prstGeom prst="rect">
            <a:avLst/>
          </a:prstGeom>
        </p:spPr>
        <p:txBody>
          <a:bodyPr wrap="square">
            <a:spAutoFit/>
          </a:bodyPr>
          <a:lstStyle/>
          <a:p>
            <a:r>
              <a:rPr lang="en-US" sz="1600" dirty="0"/>
              <a:t>https://</a:t>
            </a:r>
            <a:r>
              <a:rPr lang="en-US" sz="1600" dirty="0" err="1"/>
              <a:t>petewarden.com</a:t>
            </a:r>
            <a:r>
              <a:rPr lang="en-US" sz="1600" dirty="0"/>
              <a:t>/2015/04/20/why-</a:t>
            </a:r>
            <a:r>
              <a:rPr lang="en-US" sz="1600" dirty="0" err="1"/>
              <a:t>gemm</a:t>
            </a:r>
            <a:r>
              <a:rPr lang="en-US" sz="1600" dirty="0"/>
              <a:t>-is-at-the-heart-of-deep-learning/</a:t>
            </a:r>
          </a:p>
        </p:txBody>
      </p:sp>
      <p:pic>
        <p:nvPicPr>
          <p:cNvPr id="2" name="Picture 1"/>
          <p:cNvPicPr>
            <a:picLocks noChangeAspect="1"/>
          </p:cNvPicPr>
          <p:nvPr/>
        </p:nvPicPr>
        <p:blipFill>
          <a:blip r:embed="rId2"/>
          <a:stretch>
            <a:fillRect/>
          </a:stretch>
        </p:blipFill>
        <p:spPr>
          <a:xfrm>
            <a:off x="2136376" y="1417467"/>
            <a:ext cx="7186877" cy="4325816"/>
          </a:xfrm>
          <a:prstGeom prst="rect">
            <a:avLst/>
          </a:prstGeom>
        </p:spPr>
      </p:pic>
      <p:sp>
        <p:nvSpPr>
          <p:cNvPr id="6" name="TextBox 5"/>
          <p:cNvSpPr txBox="1"/>
          <p:nvPr/>
        </p:nvSpPr>
        <p:spPr>
          <a:xfrm>
            <a:off x="9795283" y="2813540"/>
            <a:ext cx="873314" cy="86177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Pros?</a:t>
            </a:r>
          </a:p>
          <a:p>
            <a:pPr defTabSz="609585" latinLnBrk="1" hangingPunct="0"/>
            <a:r>
              <a:rPr lang="en-US" sz="2400" dirty="0">
                <a:solidFill>
                  <a:srgbClr val="000000"/>
                </a:solidFill>
              </a:rPr>
              <a:t>Cons?</a:t>
            </a:r>
            <a:endParaRPr lang="en-US" sz="2400"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201916271"/>
      </p:ext>
    </p:extLst>
  </p:cSld>
  <p:clrMapOvr>
    <a:masterClrMapping/>
  </p:clrMapOvr>
  <p:transition spd="med"/>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E3B5D1FE-8C3D-41CF-A3E6-50C19728F9B2}"/>
              </a:ext>
            </a:extLst>
          </p:cNvPr>
          <p:cNvSpPr>
            <a:spLocks noGrp="1"/>
          </p:cNvSpPr>
          <p:nvPr>
            <p:ph type="title"/>
          </p:nvPr>
        </p:nvSpPr>
        <p:spPr>
          <a:xfrm>
            <a:off x="2345531" y="553641"/>
            <a:ext cx="7358063" cy="1000125"/>
          </a:xfrm>
        </p:spPr>
        <p:txBody>
          <a:bodyPr>
            <a:normAutofit/>
          </a:bodyPr>
          <a:lstStyle/>
          <a:p>
            <a:r>
              <a:rPr lang="en-US" altLang="zh-CN" sz="2812" dirty="0"/>
              <a:t>Dense neural network and Convolutional neural network</a:t>
            </a:r>
            <a:endParaRPr lang="zh-CN" altLang="en-US" sz="2812" dirty="0"/>
          </a:p>
        </p:txBody>
      </p:sp>
      <p:pic>
        <p:nvPicPr>
          <p:cNvPr id="6" name="图片 5">
            <a:extLst>
              <a:ext uri="{FF2B5EF4-FFF2-40B4-BE49-F238E27FC236}">
                <a16:creationId xmlns:a16="http://schemas.microsoft.com/office/drawing/2014/main" id="{82E01C0B-763A-461F-89F8-5633A0A0D160}"/>
              </a:ext>
            </a:extLst>
          </p:cNvPr>
          <p:cNvPicPr>
            <a:picLocks noChangeAspect="1"/>
          </p:cNvPicPr>
          <p:nvPr/>
        </p:nvPicPr>
        <p:blipFill>
          <a:blip r:embed="rId2"/>
          <a:stretch>
            <a:fillRect/>
          </a:stretch>
        </p:blipFill>
        <p:spPr>
          <a:xfrm>
            <a:off x="1850465" y="2300679"/>
            <a:ext cx="8491071" cy="2685268"/>
          </a:xfrm>
          <a:prstGeom prst="rect">
            <a:avLst/>
          </a:prstGeom>
        </p:spPr>
      </p:pic>
    </p:spTree>
    <p:extLst>
      <p:ext uri="{BB962C8B-B14F-4D97-AF65-F5344CB8AC3E}">
        <p14:creationId xmlns:p14="http://schemas.microsoft.com/office/powerpoint/2010/main" val="2652551241"/>
      </p:ext>
    </p:extLst>
  </p:cSld>
  <p:clrMapOvr>
    <a:masterClrMapping/>
  </p:clrMapOvr>
  <p:transition spd="med"/>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3C8B939B-5AA8-4F71-8E65-FCCE548B7CC6}"/>
              </a:ext>
            </a:extLst>
          </p:cNvPr>
          <p:cNvSpPr>
            <a:spLocks noGrp="1"/>
          </p:cNvSpPr>
          <p:nvPr>
            <p:ph type="title"/>
          </p:nvPr>
        </p:nvSpPr>
        <p:spPr>
          <a:xfrm>
            <a:off x="2416969" y="607219"/>
            <a:ext cx="7358063" cy="1000125"/>
          </a:xfrm>
        </p:spPr>
        <p:txBody>
          <a:bodyPr>
            <a:normAutofit/>
          </a:bodyPr>
          <a:lstStyle/>
          <a:p>
            <a:r>
              <a:rPr lang="en-US" altLang="zh-CN" sz="2812" dirty="0"/>
              <a:t>A simple CNN structure</a:t>
            </a:r>
            <a:endParaRPr lang="zh-CN" altLang="en-US" sz="2812" dirty="0"/>
          </a:p>
        </p:txBody>
      </p:sp>
      <p:sp>
        <p:nvSpPr>
          <p:cNvPr id="4" name="文本占位符 3">
            <a:extLst>
              <a:ext uri="{FF2B5EF4-FFF2-40B4-BE49-F238E27FC236}">
                <a16:creationId xmlns:a16="http://schemas.microsoft.com/office/drawing/2014/main" id="{6C5B4651-5B9A-4F6D-BEED-DB80E95BA8D8}"/>
              </a:ext>
            </a:extLst>
          </p:cNvPr>
          <p:cNvSpPr>
            <a:spLocks noGrp="1"/>
          </p:cNvSpPr>
          <p:nvPr>
            <p:ph type="body" sz="quarter" idx="1"/>
          </p:nvPr>
        </p:nvSpPr>
        <p:spPr>
          <a:xfrm>
            <a:off x="2416969" y="5732860"/>
            <a:ext cx="7358063" cy="1044773"/>
          </a:xfrm>
        </p:spPr>
        <p:txBody>
          <a:bodyPr>
            <a:normAutofit/>
          </a:bodyPr>
          <a:lstStyle/>
          <a:p>
            <a:pPr algn="l"/>
            <a:r>
              <a:rPr lang="en-US" altLang="zh-CN" sz="1266" dirty="0"/>
              <a:t>CONV: Convolutional kernel layer</a:t>
            </a:r>
          </a:p>
          <a:p>
            <a:pPr algn="l"/>
            <a:r>
              <a:rPr lang="en-US" altLang="zh-CN" sz="1266" dirty="0"/>
              <a:t>RELU: Activation function</a:t>
            </a:r>
          </a:p>
          <a:p>
            <a:pPr algn="l"/>
            <a:r>
              <a:rPr lang="en-US" altLang="zh-CN" sz="1266" dirty="0"/>
              <a:t>POOL: Dimension reduction layer</a:t>
            </a:r>
          </a:p>
          <a:p>
            <a:pPr algn="l"/>
            <a:r>
              <a:rPr lang="en-US" altLang="zh-CN" sz="1266" dirty="0"/>
              <a:t>FC: Fully connection layer</a:t>
            </a:r>
            <a:endParaRPr lang="zh-CN" altLang="en-US" sz="1266" dirty="0"/>
          </a:p>
        </p:txBody>
      </p:sp>
      <p:pic>
        <p:nvPicPr>
          <p:cNvPr id="5" name="图片 4">
            <a:extLst>
              <a:ext uri="{FF2B5EF4-FFF2-40B4-BE49-F238E27FC236}">
                <a16:creationId xmlns:a16="http://schemas.microsoft.com/office/drawing/2014/main" id="{26A9F9B6-DAA5-4CD3-B3FB-3C93A85BDFB3}"/>
              </a:ext>
            </a:extLst>
          </p:cNvPr>
          <p:cNvPicPr>
            <a:picLocks noChangeAspect="1"/>
          </p:cNvPicPr>
          <p:nvPr/>
        </p:nvPicPr>
        <p:blipFill>
          <a:blip r:embed="rId2"/>
          <a:stretch>
            <a:fillRect/>
          </a:stretch>
        </p:blipFill>
        <p:spPr>
          <a:xfrm>
            <a:off x="2198679" y="1801798"/>
            <a:ext cx="7794643" cy="3736607"/>
          </a:xfrm>
          <a:prstGeom prst="rect">
            <a:avLst/>
          </a:prstGeom>
        </p:spPr>
      </p:pic>
    </p:spTree>
    <p:extLst>
      <p:ext uri="{BB962C8B-B14F-4D97-AF65-F5344CB8AC3E}">
        <p14:creationId xmlns:p14="http://schemas.microsoft.com/office/powerpoint/2010/main" val="2194246610"/>
      </p:ext>
    </p:extLst>
  </p:cSld>
  <p:clrMapOvr>
    <a:masterClrMapping/>
  </p:clrMapOvr>
  <p:transition spd="med"/>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A5CE33B-29CC-47C7-B4D7-76F034C956E9}"/>
              </a:ext>
            </a:extLst>
          </p:cNvPr>
          <p:cNvSpPr>
            <a:spLocks noGrp="1"/>
          </p:cNvSpPr>
          <p:nvPr>
            <p:ph type="title"/>
          </p:nvPr>
        </p:nvSpPr>
        <p:spPr>
          <a:xfrm>
            <a:off x="2416969" y="669727"/>
            <a:ext cx="7358063" cy="1000125"/>
          </a:xfrm>
        </p:spPr>
        <p:txBody>
          <a:bodyPr/>
          <a:lstStyle/>
          <a:p>
            <a:r>
              <a:rPr lang="en-US" altLang="zh-CN" dirty="0"/>
              <a:t>Convolutional kernel</a:t>
            </a:r>
            <a:endParaRPr lang="zh-CN" altLang="en-US" dirty="0"/>
          </a:p>
        </p:txBody>
      </p:sp>
      <p:pic>
        <p:nvPicPr>
          <p:cNvPr id="6" name="图片 5">
            <a:extLst>
              <a:ext uri="{FF2B5EF4-FFF2-40B4-BE49-F238E27FC236}">
                <a16:creationId xmlns:a16="http://schemas.microsoft.com/office/drawing/2014/main" id="{A7FCC375-CD5C-4AFE-9F9C-52D6CF7D89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6193" y="2105174"/>
            <a:ext cx="3315146" cy="3629918"/>
          </a:xfrm>
          <a:prstGeom prst="rect">
            <a:avLst/>
          </a:prstGeom>
        </p:spPr>
      </p:pic>
      <p:sp>
        <p:nvSpPr>
          <p:cNvPr id="7" name="文本框 6">
            <a:extLst>
              <a:ext uri="{FF2B5EF4-FFF2-40B4-BE49-F238E27FC236}">
                <a16:creationId xmlns:a16="http://schemas.microsoft.com/office/drawing/2014/main" id="{9D81CC29-EE95-4128-8A82-6C39B207A197}"/>
              </a:ext>
            </a:extLst>
          </p:cNvPr>
          <p:cNvSpPr txBox="1"/>
          <p:nvPr/>
        </p:nvSpPr>
        <p:spPr>
          <a:xfrm>
            <a:off x="7252254" y="2521957"/>
            <a:ext cx="1938032" cy="331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algn="ctr" defTabSz="410751" hangingPunct="0"/>
            <a:r>
              <a:rPr lang="en-US" altLang="zh-CN" sz="1687" b="1" dirty="0">
                <a:solidFill>
                  <a:srgbClr val="000000"/>
                </a:solidFill>
                <a:latin typeface="Helvetica Neue"/>
                <a:ea typeface="Helvetica Neue"/>
                <a:cs typeface="Helvetica Neue"/>
                <a:sym typeface="Helvetica Neue"/>
              </a:rPr>
              <a:t>This is a gif image</a:t>
            </a:r>
            <a:endParaRPr lang="zh-CN" altLang="en-US" sz="1687" b="1" dirty="0">
              <a:solidFill>
                <a:srgbClr val="000000"/>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623873548"/>
      </p:ext>
    </p:extLst>
  </p:cSld>
  <p:clrMapOvr>
    <a:masterClrMapping/>
  </p:clrMapOvr>
  <p:transition spd="med"/>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Convolutional kernel"/>
          <p:cNvSpPr txBox="1">
            <a:spLocks noGrp="1"/>
          </p:cNvSpPr>
          <p:nvPr>
            <p:ph type="title"/>
          </p:nvPr>
        </p:nvSpPr>
        <p:spPr>
          <a:prstGeom prst="rect">
            <a:avLst/>
          </a:prstGeom>
        </p:spPr>
        <p:txBody>
          <a:bodyPr/>
          <a:lstStyle/>
          <a:p>
            <a:r>
              <a:rPr dirty="0"/>
              <a:t>Convolutional kernel</a:t>
            </a:r>
          </a:p>
        </p:txBody>
      </p:sp>
      <p:sp>
        <p:nvSpPr>
          <p:cNvPr id="2" name="文本框 1">
            <a:extLst>
              <a:ext uri="{FF2B5EF4-FFF2-40B4-BE49-F238E27FC236}">
                <a16:creationId xmlns:a16="http://schemas.microsoft.com/office/drawing/2014/main" id="{3257BF0D-1027-4542-8A0D-62C159956DF3}"/>
              </a:ext>
            </a:extLst>
          </p:cNvPr>
          <p:cNvSpPr txBox="1"/>
          <p:nvPr/>
        </p:nvSpPr>
        <p:spPr>
          <a:xfrm>
            <a:off x="8140898" y="3455116"/>
            <a:ext cx="1857375" cy="10461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r>
              <a:rPr lang="en-US" altLang="zh-CN" sz="1266" dirty="0"/>
              <a:t>Padding on the input volume with zeros in such way that the conv layer does not alter the spatial dimensions of the input</a:t>
            </a:r>
            <a:endParaRPr lang="zh-CN" altLang="en-US" sz="1687" b="1" dirty="0">
              <a:solidFill>
                <a:srgbClr val="000000"/>
              </a:solidFill>
              <a:latin typeface="Helvetica Neue"/>
              <a:ea typeface="Helvetica Neue"/>
              <a:cs typeface="Helvetica Neue"/>
              <a:sym typeface="Helvetica Neue"/>
            </a:endParaRPr>
          </a:p>
        </p:txBody>
      </p:sp>
      <p:pic>
        <p:nvPicPr>
          <p:cNvPr id="2050" name="Picture 2" descr="https://timgsa.baidu.com/timg?image&amp;quality=80&amp;size=b9999_10000&amp;sec=1512249322478&amp;di=69a4ec8266d1bbe18d8a175f759271e2&amp;imgtype=0&amp;src=http%3A%2F%2Fimgtec.eetrend.com%2Fsites%2Fimgtec.eetrend.com%2Ffiles%2F201610%2Fblog%2F8795-23429-1.png">
            <a:extLst>
              <a:ext uri="{FF2B5EF4-FFF2-40B4-BE49-F238E27FC236}">
                <a16:creationId xmlns:a16="http://schemas.microsoft.com/office/drawing/2014/main" id="{132F9DAD-A74B-468F-9440-604F60545E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9310" y="1696641"/>
            <a:ext cx="4594868" cy="362545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46565744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Neural Network (CNN)</a:t>
            </a:r>
          </a:p>
        </p:txBody>
      </p:sp>
      <p:sp>
        <p:nvSpPr>
          <p:cNvPr id="3" name="Content Placeholder 2"/>
          <p:cNvSpPr>
            <a:spLocks noGrp="1"/>
          </p:cNvSpPr>
          <p:nvPr>
            <p:ph idx="1"/>
          </p:nvPr>
        </p:nvSpPr>
        <p:spPr/>
        <p:txBody>
          <a:bodyPr>
            <a:normAutofit/>
          </a:bodyPr>
          <a:lstStyle/>
          <a:p>
            <a:r>
              <a:rPr lang="en-US" dirty="0"/>
              <a:t>Convolutional Neural Networks are inspired by mammalian visual cortex.</a:t>
            </a:r>
          </a:p>
          <a:p>
            <a:pPr lvl="1"/>
            <a:r>
              <a:rPr lang="en-US" dirty="0"/>
              <a:t>The visual cortex contains a complex arrangement of cells, which are sensitive to small sub-regions of the visual field, called a receptive field. </a:t>
            </a:r>
          </a:p>
          <a:p>
            <a:pPr lvl="1"/>
            <a:r>
              <a:rPr lang="en-US" dirty="0"/>
              <a:t>These cells act as local filters over the input space and are well-suited to exploit the strong spatially local correlation present in natural images.</a:t>
            </a:r>
          </a:p>
          <a:p>
            <a:pPr lvl="1"/>
            <a:r>
              <a:rPr lang="en-US" dirty="0"/>
              <a:t>Two basic cell types: </a:t>
            </a:r>
          </a:p>
          <a:p>
            <a:pPr lvl="2"/>
            <a:r>
              <a:rPr lang="en-US" dirty="0"/>
              <a:t>Simple cells respond maximally to specific edge-like patterns within their receptive field.</a:t>
            </a:r>
          </a:p>
          <a:p>
            <a:pPr lvl="2"/>
            <a:r>
              <a:rPr lang="en-US" dirty="0"/>
              <a:t>Complex cells have larger receptive fields and are locally invariant to the exact position of the pattern.</a:t>
            </a:r>
          </a:p>
        </p:txBody>
      </p:sp>
      <p:sp>
        <p:nvSpPr>
          <p:cNvPr id="4" name="Slide Number Placeholder 3"/>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83C173-7C03-404B-81A2-F5FA5A135A02}" type="slidenum">
              <a:rPr lang="en-US" smtClean="0"/>
              <a:pPr/>
              <a:t>27</a:t>
            </a:fld>
            <a:endParaRPr lang="en-US"/>
          </a:p>
        </p:txBody>
      </p:sp>
    </p:spTree>
    <p:extLst>
      <p:ext uri="{BB962C8B-B14F-4D97-AF65-F5344CB8AC3E}">
        <p14:creationId xmlns:p14="http://schemas.microsoft.com/office/powerpoint/2010/main" val="3324135237"/>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A19A76-2D8A-462A-9920-B9246E5025D8}"/>
              </a:ext>
            </a:extLst>
          </p:cNvPr>
          <p:cNvSpPr>
            <a:spLocks noGrp="1"/>
          </p:cNvSpPr>
          <p:nvPr>
            <p:ph type="title"/>
          </p:nvPr>
        </p:nvSpPr>
        <p:spPr>
          <a:xfrm>
            <a:off x="2193727" y="178594"/>
            <a:ext cx="7804547" cy="1518047"/>
          </a:xfrm>
        </p:spPr>
        <p:txBody>
          <a:bodyPr>
            <a:normAutofit/>
          </a:bodyPr>
          <a:lstStyle/>
          <a:p>
            <a:r>
              <a:rPr lang="en-US" altLang="zh-CN" sz="2812" b="1" dirty="0"/>
              <a:t>Rectified linear unit</a:t>
            </a:r>
            <a:r>
              <a:rPr lang="zh-CN" altLang="en-US" sz="2812" b="1" dirty="0"/>
              <a:t>，</a:t>
            </a:r>
            <a:r>
              <a:rPr lang="en-US" altLang="zh-CN" sz="2812" b="1" dirty="0" err="1"/>
              <a:t>ReLU</a:t>
            </a:r>
            <a:endParaRPr lang="en-US" altLang="zh-CN" sz="2812" b="1" dirty="0"/>
          </a:p>
        </p:txBody>
      </p:sp>
      <p:sp>
        <p:nvSpPr>
          <p:cNvPr id="5" name="文本框 4">
            <a:extLst>
              <a:ext uri="{FF2B5EF4-FFF2-40B4-BE49-F238E27FC236}">
                <a16:creationId xmlns:a16="http://schemas.microsoft.com/office/drawing/2014/main" id="{76FBA39F-CEC8-450D-B324-8CE4F4D40A7F}"/>
              </a:ext>
            </a:extLst>
          </p:cNvPr>
          <p:cNvSpPr txBox="1"/>
          <p:nvPr/>
        </p:nvSpPr>
        <p:spPr>
          <a:xfrm>
            <a:off x="2720560" y="1852230"/>
            <a:ext cx="250069" cy="331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algn="ctr" defTabSz="410751" hangingPunct="0"/>
            <a:r>
              <a:rPr lang="en-US" altLang="zh-CN" sz="1687" b="1" dirty="0">
                <a:solidFill>
                  <a:srgbClr val="000000"/>
                </a:solidFill>
                <a:latin typeface="Helvetica Neue"/>
                <a:ea typeface="Helvetica Neue"/>
                <a:cs typeface="Helvetica Neue"/>
                <a:sym typeface="Helvetica Neue"/>
              </a:rPr>
              <a:t>   </a:t>
            </a:r>
            <a:endParaRPr lang="zh-CN" altLang="en-US" sz="1687" b="1" dirty="0">
              <a:solidFill>
                <a:srgbClr val="000000"/>
              </a:solidFill>
              <a:latin typeface="Helvetica Neue"/>
              <a:ea typeface="Helvetica Neue"/>
              <a:cs typeface="Helvetica Neue"/>
              <a:sym typeface="Helvetica Neue"/>
            </a:endParaRPr>
          </a:p>
        </p:txBody>
      </p:sp>
      <p:pic>
        <p:nvPicPr>
          <p:cNvPr id="9" name="图片 8">
            <a:extLst>
              <a:ext uri="{FF2B5EF4-FFF2-40B4-BE49-F238E27FC236}">
                <a16:creationId xmlns:a16="http://schemas.microsoft.com/office/drawing/2014/main" id="{69DB1A84-C3E3-4EEB-B99A-32391D31102B}"/>
              </a:ext>
            </a:extLst>
          </p:cNvPr>
          <p:cNvPicPr>
            <a:picLocks noChangeAspect="1"/>
          </p:cNvPicPr>
          <p:nvPr/>
        </p:nvPicPr>
        <p:blipFill>
          <a:blip r:embed="rId2"/>
          <a:stretch>
            <a:fillRect/>
          </a:stretch>
        </p:blipFill>
        <p:spPr>
          <a:xfrm>
            <a:off x="2845594" y="1870788"/>
            <a:ext cx="5540244" cy="468790"/>
          </a:xfrm>
          <a:prstGeom prst="rect">
            <a:avLst/>
          </a:prstGeom>
        </p:spPr>
      </p:pic>
      <p:pic>
        <p:nvPicPr>
          <p:cNvPr id="10" name="图片 9">
            <a:extLst>
              <a:ext uri="{FF2B5EF4-FFF2-40B4-BE49-F238E27FC236}">
                <a16:creationId xmlns:a16="http://schemas.microsoft.com/office/drawing/2014/main" id="{DD1D2386-A6BF-4038-A5C3-2B270A03AC88}"/>
              </a:ext>
            </a:extLst>
          </p:cNvPr>
          <p:cNvPicPr>
            <a:picLocks noChangeAspect="1"/>
          </p:cNvPicPr>
          <p:nvPr/>
        </p:nvPicPr>
        <p:blipFill>
          <a:blip r:embed="rId3"/>
          <a:stretch>
            <a:fillRect/>
          </a:stretch>
        </p:blipFill>
        <p:spPr>
          <a:xfrm>
            <a:off x="3744325" y="2513726"/>
            <a:ext cx="4199560" cy="3559443"/>
          </a:xfrm>
          <a:prstGeom prst="rect">
            <a:avLst/>
          </a:prstGeom>
        </p:spPr>
      </p:pic>
    </p:spTree>
    <p:extLst>
      <p:ext uri="{BB962C8B-B14F-4D97-AF65-F5344CB8AC3E}">
        <p14:creationId xmlns:p14="http://schemas.microsoft.com/office/powerpoint/2010/main" val="3475331899"/>
      </p:ext>
    </p:extLst>
  </p:cSld>
  <p:clrMapOvr>
    <a:masterClrMapping/>
  </p:clrMapOvr>
  <p:transition spd="med"/>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81F5DB-D2C2-4977-9403-46471B154DAD}"/>
              </a:ext>
            </a:extLst>
          </p:cNvPr>
          <p:cNvSpPr>
            <a:spLocks noGrp="1"/>
          </p:cNvSpPr>
          <p:nvPr>
            <p:ph type="title"/>
          </p:nvPr>
        </p:nvSpPr>
        <p:spPr/>
        <p:txBody>
          <a:bodyPr/>
          <a:lstStyle/>
          <a:p>
            <a:r>
              <a:rPr lang="en-US" altLang="zh-CN" dirty="0"/>
              <a:t>Pooling layer</a:t>
            </a:r>
            <a:endParaRPr lang="zh-CN" altLang="en-US" dirty="0"/>
          </a:p>
        </p:txBody>
      </p:sp>
      <p:pic>
        <p:nvPicPr>
          <p:cNvPr id="4" name="图片 3">
            <a:extLst>
              <a:ext uri="{FF2B5EF4-FFF2-40B4-BE49-F238E27FC236}">
                <a16:creationId xmlns:a16="http://schemas.microsoft.com/office/drawing/2014/main" id="{6DF255EF-3562-4237-963F-B1BCF48B646B}"/>
              </a:ext>
            </a:extLst>
          </p:cNvPr>
          <p:cNvPicPr>
            <a:picLocks noChangeAspect="1"/>
          </p:cNvPicPr>
          <p:nvPr/>
        </p:nvPicPr>
        <p:blipFill>
          <a:blip r:embed="rId2"/>
          <a:stretch>
            <a:fillRect/>
          </a:stretch>
        </p:blipFill>
        <p:spPr>
          <a:xfrm>
            <a:off x="1893991" y="2150029"/>
            <a:ext cx="8404018" cy="3308036"/>
          </a:xfrm>
          <a:prstGeom prst="rect">
            <a:avLst/>
          </a:prstGeom>
        </p:spPr>
      </p:pic>
    </p:spTree>
    <p:extLst>
      <p:ext uri="{BB962C8B-B14F-4D97-AF65-F5344CB8AC3E}">
        <p14:creationId xmlns:p14="http://schemas.microsoft.com/office/powerpoint/2010/main" val="536732093"/>
      </p:ext>
    </p:extLst>
  </p:cSld>
  <p:clrMapOvr>
    <a:masterClrMapping/>
  </p:clrMapOvr>
  <p:transition spd="med"/>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Pooling"/>
          <p:cNvSpPr txBox="1">
            <a:spLocks noGrp="1"/>
          </p:cNvSpPr>
          <p:nvPr>
            <p:ph type="title"/>
          </p:nvPr>
        </p:nvSpPr>
        <p:spPr>
          <a:prstGeom prst="rect">
            <a:avLst/>
          </a:prstGeom>
        </p:spPr>
        <p:txBody>
          <a:bodyPr>
            <a:normAutofit/>
          </a:bodyPr>
          <a:lstStyle/>
          <a:p>
            <a:r>
              <a:rPr dirty="0"/>
              <a:t>Pooling</a:t>
            </a:r>
          </a:p>
        </p:txBody>
      </p:sp>
      <p:sp>
        <p:nvSpPr>
          <p:cNvPr id="127" name="正文"/>
          <p:cNvSpPr txBox="1">
            <a:spLocks noGrp="1"/>
          </p:cNvSpPr>
          <p:nvPr>
            <p:ph type="body" idx="1"/>
          </p:nvPr>
        </p:nvSpPr>
        <p:spPr>
          <a:xfrm>
            <a:off x="2193727" y="1928813"/>
            <a:ext cx="7804547" cy="4420195"/>
          </a:xfrm>
          <a:prstGeom prst="rect">
            <a:avLst/>
          </a:prstGeom>
        </p:spPr>
        <p:txBody>
          <a:bodyPr/>
          <a:lstStyle/>
          <a:p>
            <a:endParaRPr dirty="0"/>
          </a:p>
        </p:txBody>
      </p:sp>
      <p:pic>
        <p:nvPicPr>
          <p:cNvPr id="128" name="bhXRN.png" descr="bhXRN.png"/>
          <p:cNvPicPr>
            <a:picLocks noChangeAspect="1"/>
          </p:cNvPicPr>
          <p:nvPr/>
        </p:nvPicPr>
        <p:blipFill>
          <a:blip r:embed="rId2"/>
          <a:stretch>
            <a:fillRect/>
          </a:stretch>
        </p:blipFill>
        <p:spPr>
          <a:xfrm>
            <a:off x="2692219" y="1928812"/>
            <a:ext cx="6323789" cy="4504444"/>
          </a:xfrm>
          <a:prstGeom prst="rect">
            <a:avLst/>
          </a:prstGeom>
          <a:ln w="12700">
            <a:miter lim="400000"/>
          </a:ln>
        </p:spPr>
      </p:pic>
    </p:spTree>
    <p:extLst>
      <p:ext uri="{BB962C8B-B14F-4D97-AF65-F5344CB8AC3E}">
        <p14:creationId xmlns:p14="http://schemas.microsoft.com/office/powerpoint/2010/main" val="168804084"/>
      </p:ext>
    </p:extLst>
  </p:cSld>
  <p:clrMapOvr>
    <a:masterClrMapping/>
  </p:clrMapOvr>
  <p:transition spd="med"/>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6CF904-B2B6-4153-8B04-42E02C7BF7DB}"/>
              </a:ext>
            </a:extLst>
          </p:cNvPr>
          <p:cNvSpPr>
            <a:spLocks noGrp="1"/>
          </p:cNvSpPr>
          <p:nvPr>
            <p:ph type="title"/>
          </p:nvPr>
        </p:nvSpPr>
        <p:spPr/>
        <p:txBody>
          <a:bodyPr>
            <a:normAutofit/>
          </a:bodyPr>
          <a:lstStyle/>
          <a:p>
            <a:r>
              <a:rPr lang="en-US" altLang="zh-CN" dirty="0"/>
              <a:t>MNIST dataset</a:t>
            </a:r>
            <a:endParaRPr lang="zh-CN" altLang="en-US" dirty="0"/>
          </a:p>
        </p:txBody>
      </p:sp>
      <p:pic>
        <p:nvPicPr>
          <p:cNvPr id="7" name="图片 6">
            <a:extLst>
              <a:ext uri="{FF2B5EF4-FFF2-40B4-BE49-F238E27FC236}">
                <a16:creationId xmlns:a16="http://schemas.microsoft.com/office/drawing/2014/main" id="{D7748519-8285-46C3-963E-AA72921746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8647" y="1823332"/>
            <a:ext cx="4662134" cy="4662134"/>
          </a:xfrm>
          <a:prstGeom prst="rect">
            <a:avLst/>
          </a:prstGeom>
        </p:spPr>
      </p:pic>
      <p:sp>
        <p:nvSpPr>
          <p:cNvPr id="8" name="文本框 7">
            <a:extLst>
              <a:ext uri="{FF2B5EF4-FFF2-40B4-BE49-F238E27FC236}">
                <a16:creationId xmlns:a16="http://schemas.microsoft.com/office/drawing/2014/main" id="{A264F928-5EFA-4CB5-B879-F81DEB86E885}"/>
              </a:ext>
            </a:extLst>
          </p:cNvPr>
          <p:cNvSpPr txBox="1"/>
          <p:nvPr/>
        </p:nvSpPr>
        <p:spPr>
          <a:xfrm>
            <a:off x="1826772" y="2711143"/>
            <a:ext cx="3571875" cy="14357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l"/>
            <a:r>
              <a:rPr lang="en-US" altLang="zh-CN" sz="1266" dirty="0"/>
              <a:t>The MNIST database of handwritten digits,</a:t>
            </a:r>
          </a:p>
          <a:p>
            <a:pPr algn="l"/>
            <a:r>
              <a:rPr lang="en-US" altLang="zh-CN" sz="1266" dirty="0"/>
              <a:t> available from this page, </a:t>
            </a:r>
          </a:p>
          <a:p>
            <a:pPr algn="l"/>
            <a:r>
              <a:rPr lang="en-US" altLang="zh-CN" sz="1266" dirty="0"/>
              <a:t>has a training set of 60,000 examples, and a test set of 10,000 examples.</a:t>
            </a:r>
          </a:p>
          <a:p>
            <a:pPr algn="l"/>
            <a:r>
              <a:rPr lang="en-US" altLang="zh-CN" sz="1266" dirty="0"/>
              <a:t> It is a subset of a larger set available from NIST. </a:t>
            </a:r>
          </a:p>
          <a:p>
            <a:pPr algn="l"/>
            <a:r>
              <a:rPr lang="en-US" altLang="zh-CN" sz="1266" dirty="0"/>
              <a:t>The digits have been size-normalized and centered in a fixed-size image.</a:t>
            </a:r>
            <a:endParaRPr lang="zh-CN" altLang="en-US" sz="1687" b="1" dirty="0">
              <a:solidFill>
                <a:srgbClr val="000000"/>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914769641"/>
      </p:ext>
    </p:extLst>
  </p:cSld>
  <p:clrMapOvr>
    <a:masterClrMapping/>
  </p:clrMapOvr>
  <p:transition spd="med"/>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7B6B2B-EB37-4D39-A639-D206923C4AF5}"/>
              </a:ext>
            </a:extLst>
          </p:cNvPr>
          <p:cNvSpPr>
            <a:spLocks noGrp="1"/>
          </p:cNvSpPr>
          <p:nvPr>
            <p:ph type="title"/>
          </p:nvPr>
        </p:nvSpPr>
        <p:spPr/>
        <p:txBody>
          <a:bodyPr>
            <a:normAutofit/>
          </a:bodyPr>
          <a:lstStyle/>
          <a:p>
            <a:r>
              <a:rPr lang="en-US" altLang="zh-CN" dirty="0"/>
              <a:t>LeNet-5 for MNIST</a:t>
            </a:r>
            <a:endParaRPr lang="zh-CN" altLang="en-US" dirty="0"/>
          </a:p>
        </p:txBody>
      </p:sp>
      <p:pic>
        <p:nvPicPr>
          <p:cNvPr id="9" name="图片 8">
            <a:extLst>
              <a:ext uri="{FF2B5EF4-FFF2-40B4-BE49-F238E27FC236}">
                <a16:creationId xmlns:a16="http://schemas.microsoft.com/office/drawing/2014/main" id="{1EDB7740-CB26-4275-8336-B514A4207B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825287"/>
            <a:ext cx="9144000" cy="3939661"/>
          </a:xfrm>
          <a:prstGeom prst="rect">
            <a:avLst/>
          </a:prstGeom>
        </p:spPr>
      </p:pic>
    </p:spTree>
    <p:extLst>
      <p:ext uri="{BB962C8B-B14F-4D97-AF65-F5344CB8AC3E}">
        <p14:creationId xmlns:p14="http://schemas.microsoft.com/office/powerpoint/2010/main" val="1544183989"/>
      </p:ext>
    </p:extLst>
  </p:cSld>
  <p:clrMapOvr>
    <a:masterClrMapping/>
  </p:clrMapOvr>
  <p:transition spd="med"/>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CIFAR10 state of art"/>
          <p:cNvSpPr txBox="1">
            <a:spLocks noGrp="1"/>
          </p:cNvSpPr>
          <p:nvPr>
            <p:ph type="title"/>
          </p:nvPr>
        </p:nvSpPr>
        <p:spPr>
          <a:prstGeom prst="rect">
            <a:avLst/>
          </a:prstGeom>
        </p:spPr>
        <p:txBody>
          <a:bodyPr>
            <a:normAutofit/>
          </a:bodyPr>
          <a:lstStyle/>
          <a:p>
            <a:r>
              <a:rPr sz="3375" dirty="0"/>
              <a:t>CIFAR10</a:t>
            </a:r>
            <a:r>
              <a:rPr lang="en-US" altLang="zh-CN" sz="3375" dirty="0"/>
              <a:t> dataset and </a:t>
            </a:r>
            <a:r>
              <a:rPr sz="3375" dirty="0"/>
              <a:t> state of </a:t>
            </a:r>
            <a:r>
              <a:rPr lang="en-US" sz="3375" dirty="0"/>
              <a:t>the </a:t>
            </a:r>
            <a:r>
              <a:rPr sz="3375" dirty="0"/>
              <a:t>art</a:t>
            </a:r>
          </a:p>
        </p:txBody>
      </p:sp>
      <p:pic>
        <p:nvPicPr>
          <p:cNvPr id="4" name="图片 3">
            <a:extLst>
              <a:ext uri="{FF2B5EF4-FFF2-40B4-BE49-F238E27FC236}">
                <a16:creationId xmlns:a16="http://schemas.microsoft.com/office/drawing/2014/main" id="{72BBEF82-B281-4295-BB85-7CE0FD47EA39}"/>
              </a:ext>
            </a:extLst>
          </p:cNvPr>
          <p:cNvPicPr>
            <a:picLocks noChangeAspect="1"/>
          </p:cNvPicPr>
          <p:nvPr/>
        </p:nvPicPr>
        <p:blipFill>
          <a:blip r:embed="rId2"/>
          <a:stretch>
            <a:fillRect/>
          </a:stretch>
        </p:blipFill>
        <p:spPr>
          <a:xfrm>
            <a:off x="2193727" y="2545415"/>
            <a:ext cx="4727678" cy="3629464"/>
          </a:xfrm>
          <a:prstGeom prst="rect">
            <a:avLst/>
          </a:prstGeom>
        </p:spPr>
      </p:pic>
      <p:pic>
        <p:nvPicPr>
          <p:cNvPr id="132" name="图像" descr="图像"/>
          <p:cNvPicPr>
            <a:picLocks noChangeAspect="1"/>
          </p:cNvPicPr>
          <p:nvPr/>
        </p:nvPicPr>
        <p:blipFill>
          <a:blip r:embed="rId3"/>
          <a:stretch>
            <a:fillRect/>
          </a:stretch>
        </p:blipFill>
        <p:spPr>
          <a:xfrm>
            <a:off x="7328297" y="2404545"/>
            <a:ext cx="2589609" cy="3911203"/>
          </a:xfrm>
          <a:prstGeom prst="rect">
            <a:avLst/>
          </a:prstGeom>
          <a:ln w="12700">
            <a:miter lim="400000"/>
          </a:ln>
        </p:spPr>
      </p:pic>
      <p:sp>
        <p:nvSpPr>
          <p:cNvPr id="5" name="文本框 4">
            <a:extLst>
              <a:ext uri="{FF2B5EF4-FFF2-40B4-BE49-F238E27FC236}">
                <a16:creationId xmlns:a16="http://schemas.microsoft.com/office/drawing/2014/main" id="{28820AC4-5786-4A8F-887B-D6FC0751C695}"/>
              </a:ext>
            </a:extLst>
          </p:cNvPr>
          <p:cNvSpPr txBox="1"/>
          <p:nvPr/>
        </p:nvSpPr>
        <p:spPr>
          <a:xfrm>
            <a:off x="1973027" y="1523974"/>
            <a:ext cx="5595379" cy="4617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r>
              <a:rPr lang="en-US" altLang="zh-CN" sz="1266" dirty="0"/>
              <a:t>The CIFAR-10 dataset consists of 60000 32x32 color images in 10 classes, </a:t>
            </a:r>
          </a:p>
          <a:p>
            <a:r>
              <a:rPr lang="en-US" altLang="zh-CN" sz="1266" dirty="0"/>
              <a:t>with 6000 images per class. There are 50000 training images and 10000 test images.</a:t>
            </a:r>
            <a:endParaRPr lang="zh-CN" altLang="en-US" sz="1687" b="1" dirty="0">
              <a:solidFill>
                <a:srgbClr val="000000"/>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334206484"/>
      </p:ext>
    </p:extLst>
  </p:cSld>
  <p:clrMapOvr>
    <a:masterClrMapping/>
  </p:clrMapOvr>
  <p:transition spd="med"/>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97027" y="3449803"/>
            <a:ext cx="534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3072</a:t>
            </a:r>
            <a:endParaRPr>
              <a:latin typeface="Arial"/>
              <a:cs typeface="Arial"/>
            </a:endParaRPr>
          </a:p>
        </p:txBody>
      </p:sp>
      <p:sp>
        <p:nvSpPr>
          <p:cNvPr id="3" name="object 3"/>
          <p:cNvSpPr txBox="1"/>
          <p:nvPr/>
        </p:nvSpPr>
        <p:spPr>
          <a:xfrm>
            <a:off x="1697439" y="3177941"/>
            <a:ext cx="153035" cy="299720"/>
          </a:xfrm>
          <a:prstGeom prst="rect">
            <a:avLst/>
          </a:prstGeom>
        </p:spPr>
        <p:txBody>
          <a:bodyPr vert="horz" wrap="square" lIns="0" tIns="12700" rIns="0" bIns="0" rtlCol="0">
            <a:spAutoFit/>
          </a:bodyPr>
          <a:lstStyle/>
          <a:p>
            <a:pPr marL="12700">
              <a:spcBef>
                <a:spcPts val="100"/>
              </a:spcBef>
            </a:pPr>
            <a:r>
              <a:rPr dirty="0">
                <a:latin typeface="Arial"/>
                <a:cs typeface="Arial"/>
              </a:rPr>
              <a:t>1</a:t>
            </a:r>
            <a:endParaRPr>
              <a:latin typeface="Arial"/>
              <a:cs typeface="Arial"/>
            </a:endParaRPr>
          </a:p>
        </p:txBody>
      </p:sp>
      <p:sp>
        <p:nvSpPr>
          <p:cNvPr id="4" name="object 4"/>
          <p:cNvSpPr txBox="1">
            <a:spLocks noGrp="1"/>
          </p:cNvSpPr>
          <p:nvPr>
            <p:ph type="title"/>
          </p:nvPr>
        </p:nvSpPr>
        <p:spPr>
          <a:xfrm>
            <a:off x="1597024" y="638596"/>
            <a:ext cx="4593590" cy="1120820"/>
          </a:xfrm>
          <a:prstGeom prst="rect">
            <a:avLst/>
          </a:prstGeom>
        </p:spPr>
        <p:txBody>
          <a:bodyPr vert="horz" wrap="square" lIns="0" tIns="12700" rIns="0" bIns="0" rtlCol="0" anchor="ctr">
            <a:spAutoFit/>
          </a:bodyPr>
          <a:lstStyle/>
          <a:p>
            <a:pPr marL="12700">
              <a:spcBef>
                <a:spcPts val="100"/>
              </a:spcBef>
            </a:pPr>
            <a:r>
              <a:rPr spc="-10" dirty="0"/>
              <a:t>Fully </a:t>
            </a:r>
            <a:r>
              <a:rPr spc="-5" dirty="0"/>
              <a:t>Connected</a:t>
            </a:r>
            <a:r>
              <a:rPr spc="-85" dirty="0"/>
              <a:t> </a:t>
            </a:r>
            <a:r>
              <a:rPr spc="-5" dirty="0"/>
              <a:t>Layer</a:t>
            </a:r>
            <a:endParaRPr/>
          </a:p>
        </p:txBody>
      </p:sp>
      <p:sp>
        <p:nvSpPr>
          <p:cNvPr id="5" name="object 5"/>
          <p:cNvSpPr txBox="1"/>
          <p:nvPr/>
        </p:nvSpPr>
        <p:spPr>
          <a:xfrm>
            <a:off x="2348250" y="1762105"/>
            <a:ext cx="5045075" cy="391160"/>
          </a:xfrm>
          <a:prstGeom prst="rect">
            <a:avLst/>
          </a:prstGeom>
        </p:spPr>
        <p:txBody>
          <a:bodyPr vert="horz" wrap="square" lIns="0" tIns="12700" rIns="0" bIns="0" rtlCol="0">
            <a:spAutoFit/>
          </a:bodyPr>
          <a:lstStyle/>
          <a:p>
            <a:pPr marL="12700">
              <a:spcBef>
                <a:spcPts val="100"/>
              </a:spcBef>
            </a:pPr>
            <a:r>
              <a:rPr sz="2400" spc="-5" dirty="0">
                <a:latin typeface="Arial"/>
                <a:cs typeface="Arial"/>
              </a:rPr>
              <a:t>32x32x3 image </a:t>
            </a:r>
            <a:r>
              <a:rPr sz="2400" dirty="0">
                <a:latin typeface="Arial"/>
                <a:cs typeface="Arial"/>
              </a:rPr>
              <a:t>-&gt; stretch </a:t>
            </a:r>
            <a:r>
              <a:rPr sz="2400" spc="-5" dirty="0">
                <a:latin typeface="Arial"/>
                <a:cs typeface="Arial"/>
              </a:rPr>
              <a:t>to 3072 </a:t>
            </a:r>
            <a:r>
              <a:rPr sz="2400" dirty="0">
                <a:latin typeface="Arial"/>
                <a:cs typeface="Arial"/>
              </a:rPr>
              <a:t>x</a:t>
            </a:r>
            <a:r>
              <a:rPr sz="2400" spc="-100" dirty="0">
                <a:latin typeface="Arial"/>
                <a:cs typeface="Arial"/>
              </a:rPr>
              <a:t> </a:t>
            </a:r>
            <a:r>
              <a:rPr sz="2400" dirty="0">
                <a:latin typeface="Arial"/>
                <a:cs typeface="Arial"/>
              </a:rPr>
              <a:t>1</a:t>
            </a:r>
            <a:endParaRPr sz="2400">
              <a:latin typeface="Arial"/>
              <a:cs typeface="Arial"/>
            </a:endParaRPr>
          </a:p>
        </p:txBody>
      </p:sp>
      <p:sp>
        <p:nvSpPr>
          <p:cNvPr id="6" name="object 6"/>
          <p:cNvSpPr txBox="1"/>
          <p:nvPr/>
        </p:nvSpPr>
        <p:spPr>
          <a:xfrm>
            <a:off x="5713505" y="3321504"/>
            <a:ext cx="1029335" cy="575945"/>
          </a:xfrm>
          <a:prstGeom prst="rect">
            <a:avLst/>
          </a:prstGeom>
        </p:spPr>
        <p:txBody>
          <a:bodyPr vert="horz" wrap="square" lIns="0" tIns="12700" rIns="0" bIns="0" rtlCol="0">
            <a:spAutoFit/>
          </a:bodyPr>
          <a:lstStyle/>
          <a:p>
            <a:pPr algn="ctr">
              <a:spcBef>
                <a:spcPts val="100"/>
              </a:spcBef>
            </a:pPr>
            <a:r>
              <a:rPr spc="-5" dirty="0">
                <a:latin typeface="Arial"/>
                <a:cs typeface="Arial"/>
              </a:rPr>
              <a:t>10 </a:t>
            </a:r>
            <a:r>
              <a:rPr dirty="0">
                <a:latin typeface="Arial"/>
                <a:cs typeface="Arial"/>
              </a:rPr>
              <a:t>x</a:t>
            </a:r>
            <a:r>
              <a:rPr spc="-90" dirty="0">
                <a:latin typeface="Arial"/>
                <a:cs typeface="Arial"/>
              </a:rPr>
              <a:t> </a:t>
            </a:r>
            <a:r>
              <a:rPr spc="-5" dirty="0">
                <a:latin typeface="Arial"/>
                <a:cs typeface="Arial"/>
              </a:rPr>
              <a:t>3072</a:t>
            </a:r>
            <a:endParaRPr>
              <a:latin typeface="Arial"/>
              <a:cs typeface="Arial"/>
            </a:endParaRPr>
          </a:p>
          <a:p>
            <a:pPr algn="ctr">
              <a:spcBef>
                <a:spcPts val="15"/>
              </a:spcBef>
            </a:pPr>
            <a:r>
              <a:rPr spc="-5" dirty="0">
                <a:latin typeface="Arial"/>
                <a:cs typeface="Arial"/>
              </a:rPr>
              <a:t>weights</a:t>
            </a:r>
            <a:endParaRPr>
              <a:latin typeface="Arial"/>
              <a:cs typeface="Arial"/>
            </a:endParaRPr>
          </a:p>
        </p:txBody>
      </p:sp>
      <p:sp>
        <p:nvSpPr>
          <p:cNvPr id="7" name="object 7"/>
          <p:cNvSpPr txBox="1"/>
          <p:nvPr/>
        </p:nvSpPr>
        <p:spPr>
          <a:xfrm>
            <a:off x="8252814" y="2693636"/>
            <a:ext cx="1092200" cy="299720"/>
          </a:xfrm>
          <a:prstGeom prst="rect">
            <a:avLst/>
          </a:prstGeom>
        </p:spPr>
        <p:txBody>
          <a:bodyPr vert="horz" wrap="square" lIns="0" tIns="12700" rIns="0" bIns="0" rtlCol="0">
            <a:spAutoFit/>
          </a:bodyPr>
          <a:lstStyle/>
          <a:p>
            <a:pPr marL="12700">
              <a:spcBef>
                <a:spcPts val="100"/>
              </a:spcBef>
            </a:pPr>
            <a:r>
              <a:rPr b="1" spc="-5" dirty="0">
                <a:latin typeface="Arial"/>
                <a:cs typeface="Arial"/>
              </a:rPr>
              <a:t>activation</a:t>
            </a:r>
            <a:endParaRPr>
              <a:latin typeface="Arial"/>
              <a:cs typeface="Arial"/>
            </a:endParaRPr>
          </a:p>
        </p:txBody>
      </p:sp>
      <p:sp>
        <p:nvSpPr>
          <p:cNvPr id="8" name="object 8"/>
          <p:cNvSpPr/>
          <p:nvPr/>
        </p:nvSpPr>
        <p:spPr>
          <a:xfrm>
            <a:off x="7974437" y="3210745"/>
            <a:ext cx="1682114" cy="212090"/>
          </a:xfrm>
          <a:custGeom>
            <a:avLst/>
            <a:gdLst/>
            <a:ahLst/>
            <a:cxnLst/>
            <a:rect l="l" t="t" r="r" b="b"/>
            <a:pathLst>
              <a:path w="1682115" h="212089">
                <a:moveTo>
                  <a:pt x="0" y="0"/>
                </a:moveTo>
                <a:lnTo>
                  <a:pt x="1681721" y="0"/>
                </a:lnTo>
                <a:lnTo>
                  <a:pt x="1681721" y="211724"/>
                </a:lnTo>
                <a:lnTo>
                  <a:pt x="0" y="211724"/>
                </a:lnTo>
                <a:lnTo>
                  <a:pt x="0" y="0"/>
                </a:lnTo>
                <a:close/>
              </a:path>
            </a:pathLst>
          </a:custGeom>
          <a:solidFill>
            <a:srgbClr val="C8DAF7">
              <a:alpha val="42689"/>
            </a:srgbClr>
          </a:solidFill>
        </p:spPr>
        <p:txBody>
          <a:bodyPr wrap="square" lIns="0" tIns="0" rIns="0" bIns="0" rtlCol="0"/>
          <a:lstStyle/>
          <a:p>
            <a:endParaRPr/>
          </a:p>
        </p:txBody>
      </p:sp>
      <p:sp>
        <p:nvSpPr>
          <p:cNvPr id="9" name="object 9"/>
          <p:cNvSpPr/>
          <p:nvPr/>
        </p:nvSpPr>
        <p:spPr>
          <a:xfrm>
            <a:off x="9656158" y="3140172"/>
            <a:ext cx="71120" cy="282575"/>
          </a:xfrm>
          <a:custGeom>
            <a:avLst/>
            <a:gdLst/>
            <a:ahLst/>
            <a:cxnLst/>
            <a:rect l="l" t="t" r="r" b="b"/>
            <a:pathLst>
              <a:path w="71120" h="282575">
                <a:moveTo>
                  <a:pt x="0" y="282299"/>
                </a:moveTo>
                <a:lnTo>
                  <a:pt x="0" y="70574"/>
                </a:lnTo>
                <a:lnTo>
                  <a:pt x="70574" y="0"/>
                </a:lnTo>
                <a:lnTo>
                  <a:pt x="70574" y="211724"/>
                </a:lnTo>
                <a:lnTo>
                  <a:pt x="0" y="282299"/>
                </a:lnTo>
                <a:close/>
              </a:path>
            </a:pathLst>
          </a:custGeom>
          <a:solidFill>
            <a:srgbClr val="A0AEC6">
              <a:alpha val="42689"/>
            </a:srgbClr>
          </a:solidFill>
        </p:spPr>
        <p:txBody>
          <a:bodyPr wrap="square" lIns="0" tIns="0" rIns="0" bIns="0" rtlCol="0"/>
          <a:lstStyle/>
          <a:p>
            <a:endParaRPr/>
          </a:p>
        </p:txBody>
      </p:sp>
      <p:sp>
        <p:nvSpPr>
          <p:cNvPr id="10" name="object 10"/>
          <p:cNvSpPr/>
          <p:nvPr/>
        </p:nvSpPr>
        <p:spPr>
          <a:xfrm>
            <a:off x="7974437" y="3140170"/>
            <a:ext cx="1752600" cy="71120"/>
          </a:xfrm>
          <a:custGeom>
            <a:avLst/>
            <a:gdLst/>
            <a:ahLst/>
            <a:cxnLst/>
            <a:rect l="l" t="t" r="r" b="b"/>
            <a:pathLst>
              <a:path w="1752600" h="71119">
                <a:moveTo>
                  <a:pt x="1681721" y="70574"/>
                </a:moveTo>
                <a:lnTo>
                  <a:pt x="0" y="70574"/>
                </a:lnTo>
                <a:lnTo>
                  <a:pt x="70574" y="0"/>
                </a:lnTo>
                <a:lnTo>
                  <a:pt x="1752296" y="0"/>
                </a:lnTo>
                <a:lnTo>
                  <a:pt x="1681721" y="70574"/>
                </a:lnTo>
                <a:close/>
              </a:path>
            </a:pathLst>
          </a:custGeom>
          <a:solidFill>
            <a:srgbClr val="D3E1F9">
              <a:alpha val="42689"/>
            </a:srgbClr>
          </a:solidFill>
        </p:spPr>
        <p:txBody>
          <a:bodyPr wrap="square" lIns="0" tIns="0" rIns="0" bIns="0" rtlCol="0"/>
          <a:lstStyle/>
          <a:p>
            <a:endParaRPr/>
          </a:p>
        </p:txBody>
      </p:sp>
      <p:sp>
        <p:nvSpPr>
          <p:cNvPr id="11" name="object 11"/>
          <p:cNvSpPr/>
          <p:nvPr/>
        </p:nvSpPr>
        <p:spPr>
          <a:xfrm>
            <a:off x="7974436" y="3140172"/>
            <a:ext cx="1752600" cy="282575"/>
          </a:xfrm>
          <a:custGeom>
            <a:avLst/>
            <a:gdLst/>
            <a:ahLst/>
            <a:cxnLst/>
            <a:rect l="l" t="t" r="r" b="b"/>
            <a:pathLst>
              <a:path w="1752600" h="282575">
                <a:moveTo>
                  <a:pt x="0" y="70574"/>
                </a:moveTo>
                <a:lnTo>
                  <a:pt x="70574" y="0"/>
                </a:lnTo>
                <a:lnTo>
                  <a:pt x="1752296" y="0"/>
                </a:lnTo>
                <a:lnTo>
                  <a:pt x="1752296" y="211724"/>
                </a:lnTo>
                <a:lnTo>
                  <a:pt x="1681721" y="282299"/>
                </a:lnTo>
                <a:lnTo>
                  <a:pt x="0" y="282299"/>
                </a:lnTo>
                <a:lnTo>
                  <a:pt x="0" y="70574"/>
                </a:lnTo>
                <a:close/>
              </a:path>
            </a:pathLst>
          </a:custGeom>
          <a:ln w="19049">
            <a:solidFill>
              <a:srgbClr val="000000"/>
            </a:solidFill>
          </a:ln>
        </p:spPr>
        <p:txBody>
          <a:bodyPr wrap="square" lIns="0" tIns="0" rIns="0" bIns="0" rtlCol="0"/>
          <a:lstStyle/>
          <a:p>
            <a:endParaRPr/>
          </a:p>
        </p:txBody>
      </p:sp>
      <p:sp>
        <p:nvSpPr>
          <p:cNvPr id="12" name="object 12"/>
          <p:cNvSpPr/>
          <p:nvPr/>
        </p:nvSpPr>
        <p:spPr>
          <a:xfrm>
            <a:off x="7974436" y="3140170"/>
            <a:ext cx="1752600" cy="71120"/>
          </a:xfrm>
          <a:custGeom>
            <a:avLst/>
            <a:gdLst/>
            <a:ahLst/>
            <a:cxnLst/>
            <a:rect l="l" t="t" r="r" b="b"/>
            <a:pathLst>
              <a:path w="1752600" h="71119">
                <a:moveTo>
                  <a:pt x="0" y="70574"/>
                </a:moveTo>
                <a:lnTo>
                  <a:pt x="1681721" y="70574"/>
                </a:lnTo>
                <a:lnTo>
                  <a:pt x="1752296" y="0"/>
                </a:lnTo>
              </a:path>
            </a:pathLst>
          </a:custGeom>
          <a:ln w="19049">
            <a:solidFill>
              <a:srgbClr val="000000"/>
            </a:solidFill>
          </a:ln>
        </p:spPr>
        <p:txBody>
          <a:bodyPr wrap="square" lIns="0" tIns="0" rIns="0" bIns="0" rtlCol="0"/>
          <a:lstStyle/>
          <a:p>
            <a:endParaRPr/>
          </a:p>
        </p:txBody>
      </p:sp>
      <p:sp>
        <p:nvSpPr>
          <p:cNvPr id="13" name="object 13"/>
          <p:cNvSpPr/>
          <p:nvPr/>
        </p:nvSpPr>
        <p:spPr>
          <a:xfrm>
            <a:off x="9656158" y="3210745"/>
            <a:ext cx="0" cy="212090"/>
          </a:xfrm>
          <a:custGeom>
            <a:avLst/>
            <a:gdLst/>
            <a:ahLst/>
            <a:cxnLst/>
            <a:rect l="l" t="t" r="r" b="b"/>
            <a:pathLst>
              <a:path h="212089">
                <a:moveTo>
                  <a:pt x="0" y="0"/>
                </a:moveTo>
                <a:lnTo>
                  <a:pt x="0" y="211724"/>
                </a:lnTo>
              </a:path>
            </a:pathLst>
          </a:custGeom>
          <a:ln w="19049">
            <a:solidFill>
              <a:srgbClr val="000000"/>
            </a:solidFill>
          </a:ln>
        </p:spPr>
        <p:txBody>
          <a:bodyPr wrap="square" lIns="0" tIns="0" rIns="0" bIns="0" rtlCol="0"/>
          <a:lstStyle/>
          <a:p>
            <a:endParaRPr/>
          </a:p>
        </p:txBody>
      </p:sp>
      <p:sp>
        <p:nvSpPr>
          <p:cNvPr id="14" name="object 14"/>
          <p:cNvSpPr/>
          <p:nvPr/>
        </p:nvSpPr>
        <p:spPr>
          <a:xfrm>
            <a:off x="8041139" y="3223722"/>
            <a:ext cx="169349" cy="171749"/>
          </a:xfrm>
          <a:prstGeom prst="rect">
            <a:avLst/>
          </a:prstGeom>
          <a:blipFill>
            <a:blip r:embed="rId2" cstate="print"/>
            <a:stretch>
              <a:fillRect/>
            </a:stretch>
          </a:blipFill>
        </p:spPr>
        <p:txBody>
          <a:bodyPr wrap="square" lIns="0" tIns="0" rIns="0" bIns="0" rtlCol="0"/>
          <a:lstStyle/>
          <a:p>
            <a:endParaRPr/>
          </a:p>
        </p:txBody>
      </p:sp>
      <p:sp>
        <p:nvSpPr>
          <p:cNvPr id="15" name="object 15"/>
          <p:cNvSpPr/>
          <p:nvPr/>
        </p:nvSpPr>
        <p:spPr>
          <a:xfrm>
            <a:off x="1912924" y="3210745"/>
            <a:ext cx="2713990" cy="212090"/>
          </a:xfrm>
          <a:custGeom>
            <a:avLst/>
            <a:gdLst/>
            <a:ahLst/>
            <a:cxnLst/>
            <a:rect l="l" t="t" r="r" b="b"/>
            <a:pathLst>
              <a:path w="2713990" h="212089">
                <a:moveTo>
                  <a:pt x="0" y="0"/>
                </a:moveTo>
                <a:lnTo>
                  <a:pt x="2713719" y="0"/>
                </a:lnTo>
                <a:lnTo>
                  <a:pt x="2713719" y="211724"/>
                </a:lnTo>
                <a:lnTo>
                  <a:pt x="0" y="211724"/>
                </a:lnTo>
                <a:lnTo>
                  <a:pt x="0" y="0"/>
                </a:lnTo>
                <a:close/>
              </a:path>
            </a:pathLst>
          </a:custGeom>
          <a:solidFill>
            <a:srgbClr val="F4CCCC">
              <a:alpha val="51919"/>
            </a:srgbClr>
          </a:solidFill>
        </p:spPr>
        <p:txBody>
          <a:bodyPr wrap="square" lIns="0" tIns="0" rIns="0" bIns="0" rtlCol="0"/>
          <a:lstStyle/>
          <a:p>
            <a:endParaRPr/>
          </a:p>
        </p:txBody>
      </p:sp>
      <p:sp>
        <p:nvSpPr>
          <p:cNvPr id="16" name="object 16"/>
          <p:cNvSpPr/>
          <p:nvPr/>
        </p:nvSpPr>
        <p:spPr>
          <a:xfrm>
            <a:off x="4626643" y="3140172"/>
            <a:ext cx="71120" cy="282575"/>
          </a:xfrm>
          <a:custGeom>
            <a:avLst/>
            <a:gdLst/>
            <a:ahLst/>
            <a:cxnLst/>
            <a:rect l="l" t="t" r="r" b="b"/>
            <a:pathLst>
              <a:path w="71119" h="282575">
                <a:moveTo>
                  <a:pt x="0" y="282299"/>
                </a:moveTo>
                <a:lnTo>
                  <a:pt x="0" y="70574"/>
                </a:lnTo>
                <a:lnTo>
                  <a:pt x="70574" y="0"/>
                </a:lnTo>
                <a:lnTo>
                  <a:pt x="70574" y="211724"/>
                </a:lnTo>
                <a:lnTo>
                  <a:pt x="0" y="282299"/>
                </a:lnTo>
                <a:close/>
              </a:path>
            </a:pathLst>
          </a:custGeom>
          <a:solidFill>
            <a:srgbClr val="C3A3A3">
              <a:alpha val="51919"/>
            </a:srgbClr>
          </a:solidFill>
        </p:spPr>
        <p:txBody>
          <a:bodyPr wrap="square" lIns="0" tIns="0" rIns="0" bIns="0" rtlCol="0"/>
          <a:lstStyle/>
          <a:p>
            <a:endParaRPr/>
          </a:p>
        </p:txBody>
      </p:sp>
      <p:sp>
        <p:nvSpPr>
          <p:cNvPr id="17" name="object 17"/>
          <p:cNvSpPr/>
          <p:nvPr/>
        </p:nvSpPr>
        <p:spPr>
          <a:xfrm>
            <a:off x="1912926" y="3140170"/>
            <a:ext cx="2784475" cy="71120"/>
          </a:xfrm>
          <a:custGeom>
            <a:avLst/>
            <a:gdLst/>
            <a:ahLst/>
            <a:cxnLst/>
            <a:rect l="l" t="t" r="r" b="b"/>
            <a:pathLst>
              <a:path w="2784475" h="71119">
                <a:moveTo>
                  <a:pt x="2713719" y="70574"/>
                </a:moveTo>
                <a:lnTo>
                  <a:pt x="0" y="70574"/>
                </a:lnTo>
                <a:lnTo>
                  <a:pt x="70574" y="0"/>
                </a:lnTo>
                <a:lnTo>
                  <a:pt x="2784294" y="0"/>
                </a:lnTo>
                <a:lnTo>
                  <a:pt x="2713719" y="70574"/>
                </a:lnTo>
                <a:close/>
              </a:path>
            </a:pathLst>
          </a:custGeom>
          <a:solidFill>
            <a:srgbClr val="F6D6D6">
              <a:alpha val="51919"/>
            </a:srgbClr>
          </a:solidFill>
        </p:spPr>
        <p:txBody>
          <a:bodyPr wrap="square" lIns="0" tIns="0" rIns="0" bIns="0" rtlCol="0"/>
          <a:lstStyle/>
          <a:p>
            <a:endParaRPr/>
          </a:p>
        </p:txBody>
      </p:sp>
      <p:sp>
        <p:nvSpPr>
          <p:cNvPr id="18" name="object 18"/>
          <p:cNvSpPr/>
          <p:nvPr/>
        </p:nvSpPr>
        <p:spPr>
          <a:xfrm>
            <a:off x="1912926" y="3140172"/>
            <a:ext cx="2784475" cy="282575"/>
          </a:xfrm>
          <a:custGeom>
            <a:avLst/>
            <a:gdLst/>
            <a:ahLst/>
            <a:cxnLst/>
            <a:rect l="l" t="t" r="r" b="b"/>
            <a:pathLst>
              <a:path w="2784475" h="282575">
                <a:moveTo>
                  <a:pt x="0" y="70574"/>
                </a:moveTo>
                <a:lnTo>
                  <a:pt x="70574" y="0"/>
                </a:lnTo>
                <a:lnTo>
                  <a:pt x="2784294" y="0"/>
                </a:lnTo>
                <a:lnTo>
                  <a:pt x="2784294" y="211724"/>
                </a:lnTo>
                <a:lnTo>
                  <a:pt x="2713719" y="282299"/>
                </a:lnTo>
                <a:lnTo>
                  <a:pt x="0" y="282299"/>
                </a:lnTo>
                <a:lnTo>
                  <a:pt x="0" y="70574"/>
                </a:lnTo>
                <a:close/>
              </a:path>
            </a:pathLst>
          </a:custGeom>
          <a:ln w="19049">
            <a:solidFill>
              <a:srgbClr val="000000"/>
            </a:solidFill>
          </a:ln>
        </p:spPr>
        <p:txBody>
          <a:bodyPr wrap="square" lIns="0" tIns="0" rIns="0" bIns="0" rtlCol="0"/>
          <a:lstStyle/>
          <a:p>
            <a:endParaRPr/>
          </a:p>
        </p:txBody>
      </p:sp>
      <p:sp>
        <p:nvSpPr>
          <p:cNvPr id="19" name="object 19"/>
          <p:cNvSpPr/>
          <p:nvPr/>
        </p:nvSpPr>
        <p:spPr>
          <a:xfrm>
            <a:off x="1912926" y="3140170"/>
            <a:ext cx="2784475" cy="71120"/>
          </a:xfrm>
          <a:custGeom>
            <a:avLst/>
            <a:gdLst/>
            <a:ahLst/>
            <a:cxnLst/>
            <a:rect l="l" t="t" r="r" b="b"/>
            <a:pathLst>
              <a:path w="2784475" h="71119">
                <a:moveTo>
                  <a:pt x="0" y="70574"/>
                </a:moveTo>
                <a:lnTo>
                  <a:pt x="2713719" y="70574"/>
                </a:lnTo>
                <a:lnTo>
                  <a:pt x="2784294" y="0"/>
                </a:lnTo>
              </a:path>
            </a:pathLst>
          </a:custGeom>
          <a:ln w="19049">
            <a:solidFill>
              <a:srgbClr val="000000"/>
            </a:solidFill>
          </a:ln>
        </p:spPr>
        <p:txBody>
          <a:bodyPr wrap="square" lIns="0" tIns="0" rIns="0" bIns="0" rtlCol="0"/>
          <a:lstStyle/>
          <a:p>
            <a:endParaRPr/>
          </a:p>
        </p:txBody>
      </p:sp>
      <p:sp>
        <p:nvSpPr>
          <p:cNvPr id="20" name="object 20"/>
          <p:cNvSpPr/>
          <p:nvPr/>
        </p:nvSpPr>
        <p:spPr>
          <a:xfrm>
            <a:off x="4626643" y="3210745"/>
            <a:ext cx="0" cy="212090"/>
          </a:xfrm>
          <a:custGeom>
            <a:avLst/>
            <a:gdLst/>
            <a:ahLst/>
            <a:cxnLst/>
            <a:rect l="l" t="t" r="r" b="b"/>
            <a:pathLst>
              <a:path h="212089">
                <a:moveTo>
                  <a:pt x="0" y="0"/>
                </a:moveTo>
                <a:lnTo>
                  <a:pt x="0" y="211724"/>
                </a:lnTo>
              </a:path>
            </a:pathLst>
          </a:custGeom>
          <a:ln w="19049">
            <a:solidFill>
              <a:srgbClr val="000000"/>
            </a:solidFill>
          </a:ln>
        </p:spPr>
        <p:txBody>
          <a:bodyPr wrap="square" lIns="0" tIns="0" rIns="0" bIns="0" rtlCol="0"/>
          <a:lstStyle/>
          <a:p>
            <a:endParaRPr/>
          </a:p>
        </p:txBody>
      </p:sp>
      <p:sp>
        <p:nvSpPr>
          <p:cNvPr id="21" name="object 21"/>
          <p:cNvSpPr/>
          <p:nvPr/>
        </p:nvSpPr>
        <p:spPr>
          <a:xfrm>
            <a:off x="5953493" y="2924245"/>
            <a:ext cx="542923" cy="257174"/>
          </a:xfrm>
          <a:prstGeom prst="rect">
            <a:avLst/>
          </a:prstGeom>
          <a:blipFill>
            <a:blip r:embed="rId3" cstate="print"/>
            <a:stretch>
              <a:fillRect/>
            </a:stretch>
          </a:blipFill>
        </p:spPr>
        <p:txBody>
          <a:bodyPr wrap="square" lIns="0" tIns="0" rIns="0" bIns="0" rtlCol="0"/>
          <a:lstStyle/>
          <a:p>
            <a:endParaRPr/>
          </a:p>
        </p:txBody>
      </p:sp>
      <p:sp>
        <p:nvSpPr>
          <p:cNvPr id="22" name="object 22"/>
          <p:cNvSpPr txBox="1"/>
          <p:nvPr/>
        </p:nvSpPr>
        <p:spPr>
          <a:xfrm>
            <a:off x="2985683" y="2693636"/>
            <a:ext cx="583565" cy="299720"/>
          </a:xfrm>
          <a:prstGeom prst="rect">
            <a:avLst/>
          </a:prstGeom>
        </p:spPr>
        <p:txBody>
          <a:bodyPr vert="horz" wrap="square" lIns="0" tIns="12700" rIns="0" bIns="0" rtlCol="0">
            <a:spAutoFit/>
          </a:bodyPr>
          <a:lstStyle/>
          <a:p>
            <a:pPr marL="12700">
              <a:spcBef>
                <a:spcPts val="100"/>
              </a:spcBef>
            </a:pPr>
            <a:r>
              <a:rPr b="1" spc="-5" dirty="0">
                <a:latin typeface="Arial"/>
                <a:cs typeface="Arial"/>
              </a:rPr>
              <a:t>input</a:t>
            </a:r>
            <a:endParaRPr>
              <a:latin typeface="Arial"/>
              <a:cs typeface="Arial"/>
            </a:endParaRPr>
          </a:p>
        </p:txBody>
      </p:sp>
      <p:sp>
        <p:nvSpPr>
          <p:cNvPr id="23" name="object 23"/>
          <p:cNvSpPr txBox="1"/>
          <p:nvPr/>
        </p:nvSpPr>
        <p:spPr>
          <a:xfrm>
            <a:off x="7695129" y="3177941"/>
            <a:ext cx="153035" cy="299720"/>
          </a:xfrm>
          <a:prstGeom prst="rect">
            <a:avLst/>
          </a:prstGeom>
        </p:spPr>
        <p:txBody>
          <a:bodyPr vert="horz" wrap="square" lIns="0" tIns="12700" rIns="0" bIns="0" rtlCol="0">
            <a:spAutoFit/>
          </a:bodyPr>
          <a:lstStyle/>
          <a:p>
            <a:pPr marL="12700">
              <a:spcBef>
                <a:spcPts val="100"/>
              </a:spcBef>
            </a:pPr>
            <a:r>
              <a:rPr dirty="0">
                <a:latin typeface="Arial"/>
                <a:cs typeface="Arial"/>
              </a:rPr>
              <a:t>1</a:t>
            </a:r>
            <a:endParaRPr>
              <a:latin typeface="Arial"/>
              <a:cs typeface="Arial"/>
            </a:endParaRPr>
          </a:p>
        </p:txBody>
      </p:sp>
      <p:sp>
        <p:nvSpPr>
          <p:cNvPr id="24" name="object 24"/>
          <p:cNvSpPr txBox="1"/>
          <p:nvPr/>
        </p:nvSpPr>
        <p:spPr>
          <a:xfrm>
            <a:off x="8712015" y="3449803"/>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10</a:t>
            </a:r>
            <a:endParaRPr>
              <a:latin typeface="Arial"/>
              <a:cs typeface="Arial"/>
            </a:endParaRPr>
          </a:p>
        </p:txBody>
      </p:sp>
      <p:sp>
        <p:nvSpPr>
          <p:cNvPr id="25" name="object 25"/>
          <p:cNvSpPr/>
          <p:nvPr/>
        </p:nvSpPr>
        <p:spPr>
          <a:xfrm>
            <a:off x="4870368" y="3281320"/>
            <a:ext cx="436880" cy="8890"/>
          </a:xfrm>
          <a:custGeom>
            <a:avLst/>
            <a:gdLst/>
            <a:ahLst/>
            <a:cxnLst/>
            <a:rect l="l" t="t" r="r" b="b"/>
            <a:pathLst>
              <a:path w="436879" h="8889">
                <a:moveTo>
                  <a:pt x="0" y="0"/>
                </a:moveTo>
                <a:lnTo>
                  <a:pt x="436399" y="8614"/>
                </a:lnTo>
              </a:path>
            </a:pathLst>
          </a:custGeom>
          <a:ln w="28574">
            <a:solidFill>
              <a:srgbClr val="666666"/>
            </a:solidFill>
          </a:ln>
        </p:spPr>
        <p:txBody>
          <a:bodyPr wrap="square" lIns="0" tIns="0" rIns="0" bIns="0" rtlCol="0"/>
          <a:lstStyle/>
          <a:p>
            <a:endParaRPr/>
          </a:p>
        </p:txBody>
      </p:sp>
      <p:sp>
        <p:nvSpPr>
          <p:cNvPr id="26" name="object 26"/>
          <p:cNvSpPr/>
          <p:nvPr/>
        </p:nvSpPr>
        <p:spPr>
          <a:xfrm>
            <a:off x="5291556" y="3228460"/>
            <a:ext cx="159149" cy="122952"/>
          </a:xfrm>
          <a:prstGeom prst="rect">
            <a:avLst/>
          </a:prstGeom>
          <a:blipFill>
            <a:blip r:embed="rId4" cstate="print"/>
            <a:stretch>
              <a:fillRect/>
            </a:stretch>
          </a:blipFill>
        </p:spPr>
        <p:txBody>
          <a:bodyPr wrap="square" lIns="0" tIns="0" rIns="0" bIns="0" rtlCol="0"/>
          <a:lstStyle/>
          <a:p>
            <a:endParaRPr/>
          </a:p>
        </p:txBody>
      </p:sp>
      <p:sp>
        <p:nvSpPr>
          <p:cNvPr id="27" name="object 27"/>
          <p:cNvSpPr/>
          <p:nvPr/>
        </p:nvSpPr>
        <p:spPr>
          <a:xfrm>
            <a:off x="6918488" y="3272645"/>
            <a:ext cx="443230" cy="6350"/>
          </a:xfrm>
          <a:custGeom>
            <a:avLst/>
            <a:gdLst/>
            <a:ahLst/>
            <a:cxnLst/>
            <a:rect l="l" t="t" r="r" b="b"/>
            <a:pathLst>
              <a:path w="443229" h="6350">
                <a:moveTo>
                  <a:pt x="0" y="0"/>
                </a:moveTo>
                <a:lnTo>
                  <a:pt x="442974" y="6272"/>
                </a:lnTo>
              </a:path>
            </a:pathLst>
          </a:custGeom>
          <a:ln w="28574">
            <a:solidFill>
              <a:srgbClr val="666666"/>
            </a:solidFill>
          </a:ln>
        </p:spPr>
        <p:txBody>
          <a:bodyPr wrap="square" lIns="0" tIns="0" rIns="0" bIns="0" rtlCol="0"/>
          <a:lstStyle/>
          <a:p>
            <a:endParaRPr/>
          </a:p>
        </p:txBody>
      </p:sp>
      <p:sp>
        <p:nvSpPr>
          <p:cNvPr id="28" name="object 28"/>
          <p:cNvSpPr/>
          <p:nvPr/>
        </p:nvSpPr>
        <p:spPr>
          <a:xfrm>
            <a:off x="7346502" y="3217439"/>
            <a:ext cx="158899" cy="122959"/>
          </a:xfrm>
          <a:prstGeom prst="rect">
            <a:avLst/>
          </a:prstGeom>
          <a:blipFill>
            <a:blip r:embed="rId5" cstate="print"/>
            <a:stretch>
              <a:fillRect/>
            </a:stretch>
          </a:blipFill>
        </p:spPr>
        <p:txBody>
          <a:bodyPr wrap="square" lIns="0" tIns="0" rIns="0" bIns="0" rtlCol="0"/>
          <a:lstStyle/>
          <a:p>
            <a:endParaRPr/>
          </a:p>
        </p:txBody>
      </p:sp>
      <p:sp>
        <p:nvSpPr>
          <p:cNvPr id="29" name="object 29"/>
          <p:cNvSpPr txBox="1"/>
          <p:nvPr/>
        </p:nvSpPr>
        <p:spPr>
          <a:xfrm>
            <a:off x="1681926"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Tree>
    <p:extLst>
      <p:ext uri="{BB962C8B-B14F-4D97-AF65-F5344CB8AC3E}">
        <p14:creationId xmlns:p14="http://schemas.microsoft.com/office/powerpoint/2010/main" val="3498359904"/>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97027" y="3449803"/>
            <a:ext cx="534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3072</a:t>
            </a:r>
            <a:endParaRPr>
              <a:latin typeface="Arial"/>
              <a:cs typeface="Arial"/>
            </a:endParaRPr>
          </a:p>
        </p:txBody>
      </p:sp>
      <p:sp>
        <p:nvSpPr>
          <p:cNvPr id="3" name="object 3"/>
          <p:cNvSpPr txBox="1"/>
          <p:nvPr/>
        </p:nvSpPr>
        <p:spPr>
          <a:xfrm>
            <a:off x="1697439" y="3177941"/>
            <a:ext cx="153035" cy="299720"/>
          </a:xfrm>
          <a:prstGeom prst="rect">
            <a:avLst/>
          </a:prstGeom>
        </p:spPr>
        <p:txBody>
          <a:bodyPr vert="horz" wrap="square" lIns="0" tIns="12700" rIns="0" bIns="0" rtlCol="0">
            <a:spAutoFit/>
          </a:bodyPr>
          <a:lstStyle/>
          <a:p>
            <a:pPr marL="12700">
              <a:spcBef>
                <a:spcPts val="100"/>
              </a:spcBef>
            </a:pPr>
            <a:r>
              <a:rPr dirty="0">
                <a:latin typeface="Arial"/>
                <a:cs typeface="Arial"/>
              </a:rPr>
              <a:t>1</a:t>
            </a:r>
            <a:endParaRPr>
              <a:latin typeface="Arial"/>
              <a:cs typeface="Arial"/>
            </a:endParaRPr>
          </a:p>
        </p:txBody>
      </p:sp>
      <p:sp>
        <p:nvSpPr>
          <p:cNvPr id="4" name="object 4"/>
          <p:cNvSpPr txBox="1">
            <a:spLocks noGrp="1"/>
          </p:cNvSpPr>
          <p:nvPr>
            <p:ph type="title"/>
          </p:nvPr>
        </p:nvSpPr>
        <p:spPr>
          <a:xfrm>
            <a:off x="2400605" y="344450"/>
            <a:ext cx="4593590" cy="1120820"/>
          </a:xfrm>
          <a:prstGeom prst="rect">
            <a:avLst/>
          </a:prstGeom>
        </p:spPr>
        <p:txBody>
          <a:bodyPr vert="horz" wrap="square" lIns="0" tIns="12700" rIns="0" bIns="0" rtlCol="0" anchor="ctr">
            <a:spAutoFit/>
          </a:bodyPr>
          <a:lstStyle/>
          <a:p>
            <a:pPr marL="12700">
              <a:spcBef>
                <a:spcPts val="100"/>
              </a:spcBef>
            </a:pPr>
            <a:r>
              <a:rPr spc="-10" dirty="0"/>
              <a:t>Fully </a:t>
            </a:r>
            <a:r>
              <a:rPr spc="-5" dirty="0"/>
              <a:t>Connected</a:t>
            </a:r>
            <a:r>
              <a:rPr spc="-85" dirty="0"/>
              <a:t> </a:t>
            </a:r>
            <a:r>
              <a:rPr spc="-5" dirty="0"/>
              <a:t>Layer</a:t>
            </a:r>
            <a:endParaRPr dirty="0"/>
          </a:p>
        </p:txBody>
      </p:sp>
      <p:sp>
        <p:nvSpPr>
          <p:cNvPr id="5" name="object 5"/>
          <p:cNvSpPr txBox="1"/>
          <p:nvPr/>
        </p:nvSpPr>
        <p:spPr>
          <a:xfrm>
            <a:off x="2348250" y="1762105"/>
            <a:ext cx="5045075" cy="391160"/>
          </a:xfrm>
          <a:prstGeom prst="rect">
            <a:avLst/>
          </a:prstGeom>
        </p:spPr>
        <p:txBody>
          <a:bodyPr vert="horz" wrap="square" lIns="0" tIns="12700" rIns="0" bIns="0" rtlCol="0">
            <a:spAutoFit/>
          </a:bodyPr>
          <a:lstStyle/>
          <a:p>
            <a:pPr marL="12700">
              <a:spcBef>
                <a:spcPts val="100"/>
              </a:spcBef>
            </a:pPr>
            <a:r>
              <a:rPr sz="2400" spc="-5" dirty="0">
                <a:latin typeface="Arial"/>
                <a:cs typeface="Arial"/>
              </a:rPr>
              <a:t>32x32x3 image </a:t>
            </a:r>
            <a:r>
              <a:rPr sz="2400" dirty="0">
                <a:latin typeface="Arial"/>
                <a:cs typeface="Arial"/>
              </a:rPr>
              <a:t>-&gt; stretch </a:t>
            </a:r>
            <a:r>
              <a:rPr sz="2400" spc="-5" dirty="0">
                <a:latin typeface="Arial"/>
                <a:cs typeface="Arial"/>
              </a:rPr>
              <a:t>to 3072 </a:t>
            </a:r>
            <a:r>
              <a:rPr sz="2400" dirty="0">
                <a:latin typeface="Arial"/>
                <a:cs typeface="Arial"/>
              </a:rPr>
              <a:t>x</a:t>
            </a:r>
            <a:r>
              <a:rPr sz="2400" spc="-100" dirty="0">
                <a:latin typeface="Arial"/>
                <a:cs typeface="Arial"/>
              </a:rPr>
              <a:t> </a:t>
            </a:r>
            <a:r>
              <a:rPr sz="2400" dirty="0">
                <a:latin typeface="Arial"/>
                <a:cs typeface="Arial"/>
              </a:rPr>
              <a:t>1</a:t>
            </a:r>
            <a:endParaRPr sz="2400">
              <a:latin typeface="Arial"/>
              <a:cs typeface="Arial"/>
            </a:endParaRPr>
          </a:p>
        </p:txBody>
      </p:sp>
      <p:sp>
        <p:nvSpPr>
          <p:cNvPr id="6" name="object 6"/>
          <p:cNvSpPr txBox="1"/>
          <p:nvPr/>
        </p:nvSpPr>
        <p:spPr>
          <a:xfrm>
            <a:off x="5713505" y="3321504"/>
            <a:ext cx="1029335" cy="575945"/>
          </a:xfrm>
          <a:prstGeom prst="rect">
            <a:avLst/>
          </a:prstGeom>
        </p:spPr>
        <p:txBody>
          <a:bodyPr vert="horz" wrap="square" lIns="0" tIns="12700" rIns="0" bIns="0" rtlCol="0">
            <a:spAutoFit/>
          </a:bodyPr>
          <a:lstStyle/>
          <a:p>
            <a:pPr algn="ctr">
              <a:spcBef>
                <a:spcPts val="100"/>
              </a:spcBef>
            </a:pPr>
            <a:r>
              <a:rPr spc="-5" dirty="0">
                <a:latin typeface="Arial"/>
                <a:cs typeface="Arial"/>
              </a:rPr>
              <a:t>10 </a:t>
            </a:r>
            <a:r>
              <a:rPr dirty="0">
                <a:latin typeface="Arial"/>
                <a:cs typeface="Arial"/>
              </a:rPr>
              <a:t>x</a:t>
            </a:r>
            <a:r>
              <a:rPr spc="-90" dirty="0">
                <a:latin typeface="Arial"/>
                <a:cs typeface="Arial"/>
              </a:rPr>
              <a:t> </a:t>
            </a:r>
            <a:r>
              <a:rPr spc="-5" dirty="0">
                <a:latin typeface="Arial"/>
                <a:cs typeface="Arial"/>
              </a:rPr>
              <a:t>3072</a:t>
            </a:r>
            <a:endParaRPr>
              <a:latin typeface="Arial"/>
              <a:cs typeface="Arial"/>
            </a:endParaRPr>
          </a:p>
          <a:p>
            <a:pPr algn="ctr">
              <a:spcBef>
                <a:spcPts val="15"/>
              </a:spcBef>
            </a:pPr>
            <a:r>
              <a:rPr spc="-5" dirty="0">
                <a:latin typeface="Arial"/>
                <a:cs typeface="Arial"/>
              </a:rPr>
              <a:t>weights</a:t>
            </a:r>
            <a:endParaRPr>
              <a:latin typeface="Arial"/>
              <a:cs typeface="Arial"/>
            </a:endParaRPr>
          </a:p>
        </p:txBody>
      </p:sp>
      <p:sp>
        <p:nvSpPr>
          <p:cNvPr id="7" name="object 7"/>
          <p:cNvSpPr txBox="1"/>
          <p:nvPr/>
        </p:nvSpPr>
        <p:spPr>
          <a:xfrm>
            <a:off x="8252814" y="2693636"/>
            <a:ext cx="1092200" cy="299720"/>
          </a:xfrm>
          <a:prstGeom prst="rect">
            <a:avLst/>
          </a:prstGeom>
        </p:spPr>
        <p:txBody>
          <a:bodyPr vert="horz" wrap="square" lIns="0" tIns="12700" rIns="0" bIns="0" rtlCol="0">
            <a:spAutoFit/>
          </a:bodyPr>
          <a:lstStyle/>
          <a:p>
            <a:pPr marL="12700">
              <a:spcBef>
                <a:spcPts val="100"/>
              </a:spcBef>
            </a:pPr>
            <a:r>
              <a:rPr b="1" spc="-5" dirty="0">
                <a:latin typeface="Arial"/>
                <a:cs typeface="Arial"/>
              </a:rPr>
              <a:t>activation</a:t>
            </a:r>
            <a:endParaRPr>
              <a:latin typeface="Arial"/>
              <a:cs typeface="Arial"/>
            </a:endParaRPr>
          </a:p>
        </p:txBody>
      </p:sp>
      <p:sp>
        <p:nvSpPr>
          <p:cNvPr id="8" name="object 8"/>
          <p:cNvSpPr/>
          <p:nvPr/>
        </p:nvSpPr>
        <p:spPr>
          <a:xfrm>
            <a:off x="7974437" y="3210745"/>
            <a:ext cx="1682114" cy="212090"/>
          </a:xfrm>
          <a:custGeom>
            <a:avLst/>
            <a:gdLst/>
            <a:ahLst/>
            <a:cxnLst/>
            <a:rect l="l" t="t" r="r" b="b"/>
            <a:pathLst>
              <a:path w="1682115" h="212089">
                <a:moveTo>
                  <a:pt x="0" y="0"/>
                </a:moveTo>
                <a:lnTo>
                  <a:pt x="1681721" y="0"/>
                </a:lnTo>
                <a:lnTo>
                  <a:pt x="1681721" y="211724"/>
                </a:lnTo>
                <a:lnTo>
                  <a:pt x="0" y="211724"/>
                </a:lnTo>
                <a:lnTo>
                  <a:pt x="0" y="0"/>
                </a:lnTo>
                <a:close/>
              </a:path>
            </a:pathLst>
          </a:custGeom>
          <a:solidFill>
            <a:srgbClr val="C8DAF7">
              <a:alpha val="42689"/>
            </a:srgbClr>
          </a:solidFill>
        </p:spPr>
        <p:txBody>
          <a:bodyPr wrap="square" lIns="0" tIns="0" rIns="0" bIns="0" rtlCol="0"/>
          <a:lstStyle/>
          <a:p>
            <a:endParaRPr/>
          </a:p>
        </p:txBody>
      </p:sp>
      <p:sp>
        <p:nvSpPr>
          <p:cNvPr id="9" name="object 9"/>
          <p:cNvSpPr/>
          <p:nvPr/>
        </p:nvSpPr>
        <p:spPr>
          <a:xfrm>
            <a:off x="9656158" y="3140172"/>
            <a:ext cx="71120" cy="282575"/>
          </a:xfrm>
          <a:custGeom>
            <a:avLst/>
            <a:gdLst/>
            <a:ahLst/>
            <a:cxnLst/>
            <a:rect l="l" t="t" r="r" b="b"/>
            <a:pathLst>
              <a:path w="71120" h="282575">
                <a:moveTo>
                  <a:pt x="0" y="282299"/>
                </a:moveTo>
                <a:lnTo>
                  <a:pt x="0" y="70574"/>
                </a:lnTo>
                <a:lnTo>
                  <a:pt x="70574" y="0"/>
                </a:lnTo>
                <a:lnTo>
                  <a:pt x="70574" y="211724"/>
                </a:lnTo>
                <a:lnTo>
                  <a:pt x="0" y="282299"/>
                </a:lnTo>
                <a:close/>
              </a:path>
            </a:pathLst>
          </a:custGeom>
          <a:solidFill>
            <a:srgbClr val="A0AEC6">
              <a:alpha val="42689"/>
            </a:srgbClr>
          </a:solidFill>
        </p:spPr>
        <p:txBody>
          <a:bodyPr wrap="square" lIns="0" tIns="0" rIns="0" bIns="0" rtlCol="0"/>
          <a:lstStyle/>
          <a:p>
            <a:endParaRPr/>
          </a:p>
        </p:txBody>
      </p:sp>
      <p:sp>
        <p:nvSpPr>
          <p:cNvPr id="10" name="object 10"/>
          <p:cNvSpPr/>
          <p:nvPr/>
        </p:nvSpPr>
        <p:spPr>
          <a:xfrm>
            <a:off x="7974437" y="3140170"/>
            <a:ext cx="1752600" cy="71120"/>
          </a:xfrm>
          <a:custGeom>
            <a:avLst/>
            <a:gdLst/>
            <a:ahLst/>
            <a:cxnLst/>
            <a:rect l="l" t="t" r="r" b="b"/>
            <a:pathLst>
              <a:path w="1752600" h="71119">
                <a:moveTo>
                  <a:pt x="1681721" y="70574"/>
                </a:moveTo>
                <a:lnTo>
                  <a:pt x="0" y="70574"/>
                </a:lnTo>
                <a:lnTo>
                  <a:pt x="70574" y="0"/>
                </a:lnTo>
                <a:lnTo>
                  <a:pt x="1752296" y="0"/>
                </a:lnTo>
                <a:lnTo>
                  <a:pt x="1681721" y="70574"/>
                </a:lnTo>
                <a:close/>
              </a:path>
            </a:pathLst>
          </a:custGeom>
          <a:solidFill>
            <a:srgbClr val="D3E1F9">
              <a:alpha val="42689"/>
            </a:srgbClr>
          </a:solidFill>
        </p:spPr>
        <p:txBody>
          <a:bodyPr wrap="square" lIns="0" tIns="0" rIns="0" bIns="0" rtlCol="0"/>
          <a:lstStyle/>
          <a:p>
            <a:endParaRPr/>
          </a:p>
        </p:txBody>
      </p:sp>
      <p:sp>
        <p:nvSpPr>
          <p:cNvPr id="11" name="object 11"/>
          <p:cNvSpPr/>
          <p:nvPr/>
        </p:nvSpPr>
        <p:spPr>
          <a:xfrm>
            <a:off x="7974436" y="3140172"/>
            <a:ext cx="1752600" cy="282575"/>
          </a:xfrm>
          <a:custGeom>
            <a:avLst/>
            <a:gdLst/>
            <a:ahLst/>
            <a:cxnLst/>
            <a:rect l="l" t="t" r="r" b="b"/>
            <a:pathLst>
              <a:path w="1752600" h="282575">
                <a:moveTo>
                  <a:pt x="0" y="70574"/>
                </a:moveTo>
                <a:lnTo>
                  <a:pt x="70574" y="0"/>
                </a:lnTo>
                <a:lnTo>
                  <a:pt x="1752296" y="0"/>
                </a:lnTo>
                <a:lnTo>
                  <a:pt x="1752296" y="211724"/>
                </a:lnTo>
                <a:lnTo>
                  <a:pt x="1681721" y="282299"/>
                </a:lnTo>
                <a:lnTo>
                  <a:pt x="0" y="282299"/>
                </a:lnTo>
                <a:lnTo>
                  <a:pt x="0" y="70574"/>
                </a:lnTo>
                <a:close/>
              </a:path>
            </a:pathLst>
          </a:custGeom>
          <a:ln w="19049">
            <a:solidFill>
              <a:srgbClr val="000000"/>
            </a:solidFill>
          </a:ln>
        </p:spPr>
        <p:txBody>
          <a:bodyPr wrap="square" lIns="0" tIns="0" rIns="0" bIns="0" rtlCol="0"/>
          <a:lstStyle/>
          <a:p>
            <a:endParaRPr/>
          </a:p>
        </p:txBody>
      </p:sp>
      <p:sp>
        <p:nvSpPr>
          <p:cNvPr id="12" name="object 12"/>
          <p:cNvSpPr/>
          <p:nvPr/>
        </p:nvSpPr>
        <p:spPr>
          <a:xfrm>
            <a:off x="7974436" y="3140170"/>
            <a:ext cx="1752600" cy="71120"/>
          </a:xfrm>
          <a:custGeom>
            <a:avLst/>
            <a:gdLst/>
            <a:ahLst/>
            <a:cxnLst/>
            <a:rect l="l" t="t" r="r" b="b"/>
            <a:pathLst>
              <a:path w="1752600" h="71119">
                <a:moveTo>
                  <a:pt x="0" y="70574"/>
                </a:moveTo>
                <a:lnTo>
                  <a:pt x="1681721" y="70574"/>
                </a:lnTo>
                <a:lnTo>
                  <a:pt x="1752296" y="0"/>
                </a:lnTo>
              </a:path>
            </a:pathLst>
          </a:custGeom>
          <a:ln w="19049">
            <a:solidFill>
              <a:srgbClr val="000000"/>
            </a:solidFill>
          </a:ln>
        </p:spPr>
        <p:txBody>
          <a:bodyPr wrap="square" lIns="0" tIns="0" rIns="0" bIns="0" rtlCol="0"/>
          <a:lstStyle/>
          <a:p>
            <a:endParaRPr/>
          </a:p>
        </p:txBody>
      </p:sp>
      <p:sp>
        <p:nvSpPr>
          <p:cNvPr id="13" name="object 13"/>
          <p:cNvSpPr/>
          <p:nvPr/>
        </p:nvSpPr>
        <p:spPr>
          <a:xfrm>
            <a:off x="9656158" y="3210745"/>
            <a:ext cx="0" cy="212090"/>
          </a:xfrm>
          <a:custGeom>
            <a:avLst/>
            <a:gdLst/>
            <a:ahLst/>
            <a:cxnLst/>
            <a:rect l="l" t="t" r="r" b="b"/>
            <a:pathLst>
              <a:path h="212089">
                <a:moveTo>
                  <a:pt x="0" y="0"/>
                </a:moveTo>
                <a:lnTo>
                  <a:pt x="0" y="211724"/>
                </a:lnTo>
              </a:path>
            </a:pathLst>
          </a:custGeom>
          <a:ln w="19049">
            <a:solidFill>
              <a:srgbClr val="000000"/>
            </a:solidFill>
          </a:ln>
        </p:spPr>
        <p:txBody>
          <a:bodyPr wrap="square" lIns="0" tIns="0" rIns="0" bIns="0" rtlCol="0"/>
          <a:lstStyle/>
          <a:p>
            <a:endParaRPr/>
          </a:p>
        </p:txBody>
      </p:sp>
      <p:sp>
        <p:nvSpPr>
          <p:cNvPr id="14" name="object 14"/>
          <p:cNvSpPr/>
          <p:nvPr/>
        </p:nvSpPr>
        <p:spPr>
          <a:xfrm>
            <a:off x="8041139" y="3223722"/>
            <a:ext cx="169349" cy="171749"/>
          </a:xfrm>
          <a:prstGeom prst="rect">
            <a:avLst/>
          </a:prstGeom>
          <a:blipFill>
            <a:blip r:embed="rId2" cstate="print"/>
            <a:stretch>
              <a:fillRect/>
            </a:stretch>
          </a:blipFill>
        </p:spPr>
        <p:txBody>
          <a:bodyPr wrap="square" lIns="0" tIns="0" rIns="0" bIns="0" rtlCol="0"/>
          <a:lstStyle/>
          <a:p>
            <a:endParaRPr/>
          </a:p>
        </p:txBody>
      </p:sp>
      <p:sp>
        <p:nvSpPr>
          <p:cNvPr id="15" name="object 15"/>
          <p:cNvSpPr/>
          <p:nvPr/>
        </p:nvSpPr>
        <p:spPr>
          <a:xfrm>
            <a:off x="1912924" y="3210745"/>
            <a:ext cx="2713990" cy="212090"/>
          </a:xfrm>
          <a:custGeom>
            <a:avLst/>
            <a:gdLst/>
            <a:ahLst/>
            <a:cxnLst/>
            <a:rect l="l" t="t" r="r" b="b"/>
            <a:pathLst>
              <a:path w="2713990" h="212089">
                <a:moveTo>
                  <a:pt x="0" y="0"/>
                </a:moveTo>
                <a:lnTo>
                  <a:pt x="2713719" y="0"/>
                </a:lnTo>
                <a:lnTo>
                  <a:pt x="2713719" y="211724"/>
                </a:lnTo>
                <a:lnTo>
                  <a:pt x="0" y="211724"/>
                </a:lnTo>
                <a:lnTo>
                  <a:pt x="0" y="0"/>
                </a:lnTo>
                <a:close/>
              </a:path>
            </a:pathLst>
          </a:custGeom>
          <a:solidFill>
            <a:srgbClr val="F4CCCC">
              <a:alpha val="51919"/>
            </a:srgbClr>
          </a:solidFill>
        </p:spPr>
        <p:txBody>
          <a:bodyPr wrap="square" lIns="0" tIns="0" rIns="0" bIns="0" rtlCol="0"/>
          <a:lstStyle/>
          <a:p>
            <a:endParaRPr/>
          </a:p>
        </p:txBody>
      </p:sp>
      <p:sp>
        <p:nvSpPr>
          <p:cNvPr id="16" name="object 16"/>
          <p:cNvSpPr/>
          <p:nvPr/>
        </p:nvSpPr>
        <p:spPr>
          <a:xfrm>
            <a:off x="4626643" y="3140172"/>
            <a:ext cx="71120" cy="282575"/>
          </a:xfrm>
          <a:custGeom>
            <a:avLst/>
            <a:gdLst/>
            <a:ahLst/>
            <a:cxnLst/>
            <a:rect l="l" t="t" r="r" b="b"/>
            <a:pathLst>
              <a:path w="71119" h="282575">
                <a:moveTo>
                  <a:pt x="0" y="282299"/>
                </a:moveTo>
                <a:lnTo>
                  <a:pt x="0" y="70574"/>
                </a:lnTo>
                <a:lnTo>
                  <a:pt x="70574" y="0"/>
                </a:lnTo>
                <a:lnTo>
                  <a:pt x="70574" y="211724"/>
                </a:lnTo>
                <a:lnTo>
                  <a:pt x="0" y="282299"/>
                </a:lnTo>
                <a:close/>
              </a:path>
            </a:pathLst>
          </a:custGeom>
          <a:solidFill>
            <a:srgbClr val="C3A3A3">
              <a:alpha val="51919"/>
            </a:srgbClr>
          </a:solidFill>
        </p:spPr>
        <p:txBody>
          <a:bodyPr wrap="square" lIns="0" tIns="0" rIns="0" bIns="0" rtlCol="0"/>
          <a:lstStyle/>
          <a:p>
            <a:endParaRPr/>
          </a:p>
        </p:txBody>
      </p:sp>
      <p:sp>
        <p:nvSpPr>
          <p:cNvPr id="17" name="object 17"/>
          <p:cNvSpPr/>
          <p:nvPr/>
        </p:nvSpPr>
        <p:spPr>
          <a:xfrm>
            <a:off x="1912926" y="3140170"/>
            <a:ext cx="2784475" cy="71120"/>
          </a:xfrm>
          <a:custGeom>
            <a:avLst/>
            <a:gdLst/>
            <a:ahLst/>
            <a:cxnLst/>
            <a:rect l="l" t="t" r="r" b="b"/>
            <a:pathLst>
              <a:path w="2784475" h="71119">
                <a:moveTo>
                  <a:pt x="2713719" y="70574"/>
                </a:moveTo>
                <a:lnTo>
                  <a:pt x="0" y="70574"/>
                </a:lnTo>
                <a:lnTo>
                  <a:pt x="70574" y="0"/>
                </a:lnTo>
                <a:lnTo>
                  <a:pt x="2784294" y="0"/>
                </a:lnTo>
                <a:lnTo>
                  <a:pt x="2713719" y="70574"/>
                </a:lnTo>
                <a:close/>
              </a:path>
            </a:pathLst>
          </a:custGeom>
          <a:solidFill>
            <a:srgbClr val="F6D6D6">
              <a:alpha val="51919"/>
            </a:srgbClr>
          </a:solidFill>
        </p:spPr>
        <p:txBody>
          <a:bodyPr wrap="square" lIns="0" tIns="0" rIns="0" bIns="0" rtlCol="0"/>
          <a:lstStyle/>
          <a:p>
            <a:endParaRPr/>
          </a:p>
        </p:txBody>
      </p:sp>
      <p:sp>
        <p:nvSpPr>
          <p:cNvPr id="18" name="object 18"/>
          <p:cNvSpPr/>
          <p:nvPr/>
        </p:nvSpPr>
        <p:spPr>
          <a:xfrm>
            <a:off x="1912926" y="3140172"/>
            <a:ext cx="2784475" cy="282575"/>
          </a:xfrm>
          <a:custGeom>
            <a:avLst/>
            <a:gdLst/>
            <a:ahLst/>
            <a:cxnLst/>
            <a:rect l="l" t="t" r="r" b="b"/>
            <a:pathLst>
              <a:path w="2784475" h="282575">
                <a:moveTo>
                  <a:pt x="0" y="70574"/>
                </a:moveTo>
                <a:lnTo>
                  <a:pt x="70574" y="0"/>
                </a:lnTo>
                <a:lnTo>
                  <a:pt x="2784294" y="0"/>
                </a:lnTo>
                <a:lnTo>
                  <a:pt x="2784294" y="211724"/>
                </a:lnTo>
                <a:lnTo>
                  <a:pt x="2713719" y="282299"/>
                </a:lnTo>
                <a:lnTo>
                  <a:pt x="0" y="282299"/>
                </a:lnTo>
                <a:lnTo>
                  <a:pt x="0" y="70574"/>
                </a:lnTo>
                <a:close/>
              </a:path>
            </a:pathLst>
          </a:custGeom>
          <a:ln w="19049">
            <a:solidFill>
              <a:srgbClr val="000000"/>
            </a:solidFill>
          </a:ln>
        </p:spPr>
        <p:txBody>
          <a:bodyPr wrap="square" lIns="0" tIns="0" rIns="0" bIns="0" rtlCol="0"/>
          <a:lstStyle/>
          <a:p>
            <a:endParaRPr/>
          </a:p>
        </p:txBody>
      </p:sp>
      <p:sp>
        <p:nvSpPr>
          <p:cNvPr id="19" name="object 19"/>
          <p:cNvSpPr/>
          <p:nvPr/>
        </p:nvSpPr>
        <p:spPr>
          <a:xfrm>
            <a:off x="1912926" y="3140170"/>
            <a:ext cx="2784475" cy="71120"/>
          </a:xfrm>
          <a:custGeom>
            <a:avLst/>
            <a:gdLst/>
            <a:ahLst/>
            <a:cxnLst/>
            <a:rect l="l" t="t" r="r" b="b"/>
            <a:pathLst>
              <a:path w="2784475" h="71119">
                <a:moveTo>
                  <a:pt x="0" y="70574"/>
                </a:moveTo>
                <a:lnTo>
                  <a:pt x="2713719" y="70574"/>
                </a:lnTo>
                <a:lnTo>
                  <a:pt x="2784294" y="0"/>
                </a:lnTo>
              </a:path>
            </a:pathLst>
          </a:custGeom>
          <a:ln w="19049">
            <a:solidFill>
              <a:srgbClr val="000000"/>
            </a:solidFill>
          </a:ln>
        </p:spPr>
        <p:txBody>
          <a:bodyPr wrap="square" lIns="0" tIns="0" rIns="0" bIns="0" rtlCol="0"/>
          <a:lstStyle/>
          <a:p>
            <a:endParaRPr/>
          </a:p>
        </p:txBody>
      </p:sp>
      <p:sp>
        <p:nvSpPr>
          <p:cNvPr id="20" name="object 20"/>
          <p:cNvSpPr/>
          <p:nvPr/>
        </p:nvSpPr>
        <p:spPr>
          <a:xfrm>
            <a:off x="4626643" y="3210745"/>
            <a:ext cx="0" cy="212090"/>
          </a:xfrm>
          <a:custGeom>
            <a:avLst/>
            <a:gdLst/>
            <a:ahLst/>
            <a:cxnLst/>
            <a:rect l="l" t="t" r="r" b="b"/>
            <a:pathLst>
              <a:path h="212089">
                <a:moveTo>
                  <a:pt x="0" y="0"/>
                </a:moveTo>
                <a:lnTo>
                  <a:pt x="0" y="211724"/>
                </a:lnTo>
              </a:path>
            </a:pathLst>
          </a:custGeom>
          <a:ln w="19049">
            <a:solidFill>
              <a:srgbClr val="000000"/>
            </a:solidFill>
          </a:ln>
        </p:spPr>
        <p:txBody>
          <a:bodyPr wrap="square" lIns="0" tIns="0" rIns="0" bIns="0" rtlCol="0"/>
          <a:lstStyle/>
          <a:p>
            <a:endParaRPr/>
          </a:p>
        </p:txBody>
      </p:sp>
      <p:sp>
        <p:nvSpPr>
          <p:cNvPr id="21" name="object 21"/>
          <p:cNvSpPr/>
          <p:nvPr/>
        </p:nvSpPr>
        <p:spPr>
          <a:xfrm>
            <a:off x="5953493" y="2924245"/>
            <a:ext cx="542923" cy="257174"/>
          </a:xfrm>
          <a:prstGeom prst="rect">
            <a:avLst/>
          </a:prstGeom>
          <a:blipFill>
            <a:blip r:embed="rId3" cstate="print"/>
            <a:stretch>
              <a:fillRect/>
            </a:stretch>
          </a:blipFill>
        </p:spPr>
        <p:txBody>
          <a:bodyPr wrap="square" lIns="0" tIns="0" rIns="0" bIns="0" rtlCol="0"/>
          <a:lstStyle/>
          <a:p>
            <a:endParaRPr/>
          </a:p>
        </p:txBody>
      </p:sp>
      <p:sp>
        <p:nvSpPr>
          <p:cNvPr id="22" name="object 22"/>
          <p:cNvSpPr txBox="1"/>
          <p:nvPr/>
        </p:nvSpPr>
        <p:spPr>
          <a:xfrm>
            <a:off x="2985683" y="2693636"/>
            <a:ext cx="583565" cy="299720"/>
          </a:xfrm>
          <a:prstGeom prst="rect">
            <a:avLst/>
          </a:prstGeom>
        </p:spPr>
        <p:txBody>
          <a:bodyPr vert="horz" wrap="square" lIns="0" tIns="12700" rIns="0" bIns="0" rtlCol="0">
            <a:spAutoFit/>
          </a:bodyPr>
          <a:lstStyle/>
          <a:p>
            <a:pPr marL="12700">
              <a:spcBef>
                <a:spcPts val="100"/>
              </a:spcBef>
            </a:pPr>
            <a:r>
              <a:rPr b="1" spc="-5" dirty="0">
                <a:latin typeface="Arial"/>
                <a:cs typeface="Arial"/>
              </a:rPr>
              <a:t>input</a:t>
            </a:r>
            <a:endParaRPr>
              <a:latin typeface="Arial"/>
              <a:cs typeface="Arial"/>
            </a:endParaRPr>
          </a:p>
        </p:txBody>
      </p:sp>
      <p:sp>
        <p:nvSpPr>
          <p:cNvPr id="23" name="object 23"/>
          <p:cNvSpPr txBox="1"/>
          <p:nvPr/>
        </p:nvSpPr>
        <p:spPr>
          <a:xfrm>
            <a:off x="7438592" y="3945458"/>
            <a:ext cx="2671445" cy="897682"/>
          </a:xfrm>
          <a:prstGeom prst="rect">
            <a:avLst/>
          </a:prstGeom>
        </p:spPr>
        <p:txBody>
          <a:bodyPr vert="horz" wrap="square" lIns="0" tIns="12700" rIns="0" bIns="0" rtlCol="0">
            <a:spAutoFit/>
          </a:bodyPr>
          <a:lstStyle/>
          <a:p>
            <a:pPr marL="12700">
              <a:lnSpc>
                <a:spcPts val="1664"/>
              </a:lnSpc>
              <a:spcBef>
                <a:spcPts val="100"/>
              </a:spcBef>
            </a:pPr>
            <a:r>
              <a:rPr sz="1400" b="1" dirty="0">
                <a:latin typeface="Arial"/>
                <a:cs typeface="Arial"/>
              </a:rPr>
              <a:t>1</a:t>
            </a:r>
            <a:r>
              <a:rPr sz="1400" b="1" spc="-10" dirty="0">
                <a:latin typeface="Arial"/>
                <a:cs typeface="Arial"/>
              </a:rPr>
              <a:t> </a:t>
            </a:r>
            <a:r>
              <a:rPr sz="1400" b="1" spc="-5" dirty="0">
                <a:latin typeface="Arial"/>
                <a:cs typeface="Arial"/>
              </a:rPr>
              <a:t>number:</a:t>
            </a:r>
            <a:endParaRPr sz="1400">
              <a:latin typeface="Arial"/>
              <a:cs typeface="Arial"/>
            </a:endParaRPr>
          </a:p>
          <a:p>
            <a:pPr marL="12700" marR="5080">
              <a:lnSpc>
                <a:spcPts val="1650"/>
              </a:lnSpc>
              <a:spcBef>
                <a:spcPts val="65"/>
              </a:spcBef>
            </a:pPr>
            <a:r>
              <a:rPr sz="1400" spc="-5" dirty="0">
                <a:latin typeface="Arial"/>
                <a:cs typeface="Arial"/>
              </a:rPr>
              <a:t>the </a:t>
            </a:r>
            <a:r>
              <a:rPr sz="1400" dirty="0">
                <a:latin typeface="Arial"/>
                <a:cs typeface="Arial"/>
              </a:rPr>
              <a:t>result </a:t>
            </a:r>
            <a:r>
              <a:rPr sz="1400" spc="-5" dirty="0">
                <a:latin typeface="Arial"/>
                <a:cs typeface="Arial"/>
              </a:rPr>
              <a:t>of taking </a:t>
            </a:r>
            <a:r>
              <a:rPr sz="1400" dirty="0">
                <a:latin typeface="Arial"/>
                <a:cs typeface="Arial"/>
              </a:rPr>
              <a:t>a </a:t>
            </a:r>
            <a:r>
              <a:rPr sz="1400" spc="-5" dirty="0">
                <a:latin typeface="Arial"/>
                <a:cs typeface="Arial"/>
              </a:rPr>
              <a:t>dot product  between </a:t>
            </a:r>
            <a:r>
              <a:rPr sz="1400" dirty="0">
                <a:latin typeface="Arial"/>
                <a:cs typeface="Arial"/>
              </a:rPr>
              <a:t>a row </a:t>
            </a:r>
            <a:r>
              <a:rPr sz="1400" spc="-5" dirty="0">
                <a:latin typeface="Arial"/>
                <a:cs typeface="Arial"/>
              </a:rPr>
              <a:t>of </a:t>
            </a:r>
            <a:r>
              <a:rPr sz="1400" dirty="0">
                <a:latin typeface="Arial"/>
                <a:cs typeface="Arial"/>
              </a:rPr>
              <a:t>W </a:t>
            </a:r>
            <a:r>
              <a:rPr sz="1400" spc="-5" dirty="0">
                <a:latin typeface="Arial"/>
                <a:cs typeface="Arial"/>
              </a:rPr>
              <a:t>and the</a:t>
            </a:r>
            <a:r>
              <a:rPr sz="1400" spc="-100" dirty="0">
                <a:latin typeface="Arial"/>
                <a:cs typeface="Arial"/>
              </a:rPr>
              <a:t> </a:t>
            </a:r>
            <a:r>
              <a:rPr sz="1400" spc="-5" dirty="0">
                <a:latin typeface="Arial"/>
                <a:cs typeface="Arial"/>
              </a:rPr>
              <a:t>input  </a:t>
            </a:r>
            <a:r>
              <a:rPr sz="1400" dirty="0">
                <a:latin typeface="Arial"/>
                <a:cs typeface="Arial"/>
              </a:rPr>
              <a:t>(a </a:t>
            </a:r>
            <a:r>
              <a:rPr sz="1400" spc="-5" dirty="0">
                <a:latin typeface="Arial"/>
                <a:cs typeface="Arial"/>
              </a:rPr>
              <a:t>3072-dimensional dot</a:t>
            </a:r>
            <a:r>
              <a:rPr sz="1400" spc="-80" dirty="0">
                <a:latin typeface="Arial"/>
                <a:cs typeface="Arial"/>
              </a:rPr>
              <a:t> </a:t>
            </a:r>
            <a:r>
              <a:rPr sz="1400" spc="-5" dirty="0">
                <a:latin typeface="Arial"/>
                <a:cs typeface="Arial"/>
              </a:rPr>
              <a:t>product)</a:t>
            </a:r>
            <a:endParaRPr sz="1400">
              <a:latin typeface="Arial"/>
              <a:cs typeface="Arial"/>
            </a:endParaRPr>
          </a:p>
        </p:txBody>
      </p:sp>
      <p:sp>
        <p:nvSpPr>
          <p:cNvPr id="24" name="object 24"/>
          <p:cNvSpPr txBox="1"/>
          <p:nvPr/>
        </p:nvSpPr>
        <p:spPr>
          <a:xfrm>
            <a:off x="7695129" y="3177941"/>
            <a:ext cx="153035" cy="299720"/>
          </a:xfrm>
          <a:prstGeom prst="rect">
            <a:avLst/>
          </a:prstGeom>
        </p:spPr>
        <p:txBody>
          <a:bodyPr vert="horz" wrap="square" lIns="0" tIns="12700" rIns="0" bIns="0" rtlCol="0">
            <a:spAutoFit/>
          </a:bodyPr>
          <a:lstStyle/>
          <a:p>
            <a:pPr marL="12700">
              <a:spcBef>
                <a:spcPts val="100"/>
              </a:spcBef>
            </a:pPr>
            <a:r>
              <a:rPr dirty="0">
                <a:latin typeface="Arial"/>
                <a:cs typeface="Arial"/>
              </a:rPr>
              <a:t>1</a:t>
            </a:r>
            <a:endParaRPr>
              <a:latin typeface="Arial"/>
              <a:cs typeface="Arial"/>
            </a:endParaRPr>
          </a:p>
        </p:txBody>
      </p:sp>
      <p:sp>
        <p:nvSpPr>
          <p:cNvPr id="25" name="object 25"/>
          <p:cNvSpPr txBox="1"/>
          <p:nvPr/>
        </p:nvSpPr>
        <p:spPr>
          <a:xfrm>
            <a:off x="8712015" y="3449803"/>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10</a:t>
            </a:r>
            <a:endParaRPr>
              <a:latin typeface="Arial"/>
              <a:cs typeface="Arial"/>
            </a:endParaRPr>
          </a:p>
        </p:txBody>
      </p:sp>
      <p:sp>
        <p:nvSpPr>
          <p:cNvPr id="26" name="object 26"/>
          <p:cNvSpPr/>
          <p:nvPr/>
        </p:nvSpPr>
        <p:spPr>
          <a:xfrm>
            <a:off x="7698012" y="3603319"/>
            <a:ext cx="245110" cy="317500"/>
          </a:xfrm>
          <a:custGeom>
            <a:avLst/>
            <a:gdLst/>
            <a:ahLst/>
            <a:cxnLst/>
            <a:rect l="l" t="t" r="r" b="b"/>
            <a:pathLst>
              <a:path w="245110" h="317500">
                <a:moveTo>
                  <a:pt x="0" y="317024"/>
                </a:moveTo>
                <a:lnTo>
                  <a:pt x="244974" y="0"/>
                </a:lnTo>
              </a:path>
            </a:pathLst>
          </a:custGeom>
          <a:ln w="28574">
            <a:solidFill>
              <a:srgbClr val="666666"/>
            </a:solidFill>
          </a:ln>
        </p:spPr>
        <p:txBody>
          <a:bodyPr wrap="square" lIns="0" tIns="0" rIns="0" bIns="0" rtlCol="0"/>
          <a:lstStyle/>
          <a:p>
            <a:endParaRPr/>
          </a:p>
        </p:txBody>
      </p:sp>
      <p:sp>
        <p:nvSpPr>
          <p:cNvPr id="27" name="object 27"/>
          <p:cNvSpPr/>
          <p:nvPr/>
        </p:nvSpPr>
        <p:spPr>
          <a:xfrm>
            <a:off x="7891351" y="3486409"/>
            <a:ext cx="145199" cy="160049"/>
          </a:xfrm>
          <a:prstGeom prst="rect">
            <a:avLst/>
          </a:prstGeom>
          <a:blipFill>
            <a:blip r:embed="rId4" cstate="print"/>
            <a:stretch>
              <a:fillRect/>
            </a:stretch>
          </a:blipFill>
        </p:spPr>
        <p:txBody>
          <a:bodyPr wrap="square" lIns="0" tIns="0" rIns="0" bIns="0" rtlCol="0"/>
          <a:lstStyle/>
          <a:p>
            <a:endParaRPr/>
          </a:p>
        </p:txBody>
      </p:sp>
      <p:sp>
        <p:nvSpPr>
          <p:cNvPr id="28" name="object 28"/>
          <p:cNvSpPr/>
          <p:nvPr/>
        </p:nvSpPr>
        <p:spPr>
          <a:xfrm>
            <a:off x="4870368" y="3281320"/>
            <a:ext cx="436880" cy="8890"/>
          </a:xfrm>
          <a:custGeom>
            <a:avLst/>
            <a:gdLst/>
            <a:ahLst/>
            <a:cxnLst/>
            <a:rect l="l" t="t" r="r" b="b"/>
            <a:pathLst>
              <a:path w="436879" h="8889">
                <a:moveTo>
                  <a:pt x="0" y="0"/>
                </a:moveTo>
                <a:lnTo>
                  <a:pt x="436399" y="8614"/>
                </a:lnTo>
              </a:path>
            </a:pathLst>
          </a:custGeom>
          <a:ln w="28574">
            <a:solidFill>
              <a:srgbClr val="666666"/>
            </a:solidFill>
          </a:ln>
        </p:spPr>
        <p:txBody>
          <a:bodyPr wrap="square" lIns="0" tIns="0" rIns="0" bIns="0" rtlCol="0"/>
          <a:lstStyle/>
          <a:p>
            <a:endParaRPr/>
          </a:p>
        </p:txBody>
      </p:sp>
      <p:sp>
        <p:nvSpPr>
          <p:cNvPr id="29" name="object 29"/>
          <p:cNvSpPr/>
          <p:nvPr/>
        </p:nvSpPr>
        <p:spPr>
          <a:xfrm>
            <a:off x="5291556" y="3228460"/>
            <a:ext cx="159149" cy="122952"/>
          </a:xfrm>
          <a:prstGeom prst="rect">
            <a:avLst/>
          </a:prstGeom>
          <a:blipFill>
            <a:blip r:embed="rId5" cstate="print"/>
            <a:stretch>
              <a:fillRect/>
            </a:stretch>
          </a:blipFill>
        </p:spPr>
        <p:txBody>
          <a:bodyPr wrap="square" lIns="0" tIns="0" rIns="0" bIns="0" rtlCol="0"/>
          <a:lstStyle/>
          <a:p>
            <a:endParaRPr/>
          </a:p>
        </p:txBody>
      </p:sp>
      <p:sp>
        <p:nvSpPr>
          <p:cNvPr id="30" name="object 30"/>
          <p:cNvSpPr/>
          <p:nvPr/>
        </p:nvSpPr>
        <p:spPr>
          <a:xfrm>
            <a:off x="6918488" y="3272645"/>
            <a:ext cx="443230" cy="6350"/>
          </a:xfrm>
          <a:custGeom>
            <a:avLst/>
            <a:gdLst/>
            <a:ahLst/>
            <a:cxnLst/>
            <a:rect l="l" t="t" r="r" b="b"/>
            <a:pathLst>
              <a:path w="443229" h="6350">
                <a:moveTo>
                  <a:pt x="0" y="0"/>
                </a:moveTo>
                <a:lnTo>
                  <a:pt x="442974" y="6272"/>
                </a:lnTo>
              </a:path>
            </a:pathLst>
          </a:custGeom>
          <a:ln w="28574">
            <a:solidFill>
              <a:srgbClr val="666666"/>
            </a:solidFill>
          </a:ln>
        </p:spPr>
        <p:txBody>
          <a:bodyPr wrap="square" lIns="0" tIns="0" rIns="0" bIns="0" rtlCol="0"/>
          <a:lstStyle/>
          <a:p>
            <a:endParaRPr/>
          </a:p>
        </p:txBody>
      </p:sp>
      <p:sp>
        <p:nvSpPr>
          <p:cNvPr id="31" name="object 31"/>
          <p:cNvSpPr/>
          <p:nvPr/>
        </p:nvSpPr>
        <p:spPr>
          <a:xfrm>
            <a:off x="7346502" y="3217439"/>
            <a:ext cx="158899" cy="122959"/>
          </a:xfrm>
          <a:prstGeom prst="rect">
            <a:avLst/>
          </a:prstGeom>
          <a:blipFill>
            <a:blip r:embed="rId6" cstate="print"/>
            <a:stretch>
              <a:fillRect/>
            </a:stretch>
          </a:blipFill>
        </p:spPr>
        <p:txBody>
          <a:bodyPr wrap="square" lIns="0" tIns="0" rIns="0" bIns="0" rtlCol="0"/>
          <a:lstStyle/>
          <a:p>
            <a:endParaRPr/>
          </a:p>
        </p:txBody>
      </p:sp>
      <p:sp>
        <p:nvSpPr>
          <p:cNvPr id="32" name="object 32"/>
          <p:cNvSpPr txBox="1"/>
          <p:nvPr/>
        </p:nvSpPr>
        <p:spPr>
          <a:xfrm>
            <a:off x="1681926"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Tree>
    <p:extLst>
      <p:ext uri="{BB962C8B-B14F-4D97-AF65-F5344CB8AC3E}">
        <p14:creationId xmlns:p14="http://schemas.microsoft.com/office/powerpoint/2010/main" val="2202137107"/>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590447" y="3026237"/>
            <a:ext cx="213360" cy="2014855"/>
          </a:xfrm>
          <a:custGeom>
            <a:avLst/>
            <a:gdLst/>
            <a:ahLst/>
            <a:cxnLst/>
            <a:rect l="l" t="t" r="r" b="b"/>
            <a:pathLst>
              <a:path w="213359" h="2014854">
                <a:moveTo>
                  <a:pt x="0" y="0"/>
                </a:moveTo>
                <a:lnTo>
                  <a:pt x="213172" y="0"/>
                </a:lnTo>
                <a:lnTo>
                  <a:pt x="213172" y="2014680"/>
                </a:lnTo>
                <a:lnTo>
                  <a:pt x="0" y="2014680"/>
                </a:lnTo>
                <a:lnTo>
                  <a:pt x="0" y="0"/>
                </a:lnTo>
                <a:close/>
              </a:path>
            </a:pathLst>
          </a:custGeom>
          <a:solidFill>
            <a:srgbClr val="F4CCCC">
              <a:alpha val="51919"/>
            </a:srgbClr>
          </a:solidFill>
        </p:spPr>
        <p:txBody>
          <a:bodyPr wrap="square" lIns="0" tIns="0" rIns="0" bIns="0" rtlCol="0"/>
          <a:lstStyle/>
          <a:p>
            <a:endParaRPr/>
          </a:p>
        </p:txBody>
      </p:sp>
      <p:sp>
        <p:nvSpPr>
          <p:cNvPr id="3" name="object 3"/>
          <p:cNvSpPr/>
          <p:nvPr/>
        </p:nvSpPr>
        <p:spPr>
          <a:xfrm>
            <a:off x="2803621" y="2283009"/>
            <a:ext cx="743585" cy="2758440"/>
          </a:xfrm>
          <a:custGeom>
            <a:avLst/>
            <a:gdLst/>
            <a:ahLst/>
            <a:cxnLst/>
            <a:rect l="l" t="t" r="r" b="b"/>
            <a:pathLst>
              <a:path w="743585" h="2758440">
                <a:moveTo>
                  <a:pt x="0" y="2757907"/>
                </a:moveTo>
                <a:lnTo>
                  <a:pt x="0" y="743226"/>
                </a:lnTo>
                <a:lnTo>
                  <a:pt x="743226" y="0"/>
                </a:lnTo>
                <a:lnTo>
                  <a:pt x="743226" y="2014658"/>
                </a:lnTo>
                <a:lnTo>
                  <a:pt x="0" y="2757907"/>
                </a:lnTo>
                <a:close/>
              </a:path>
            </a:pathLst>
          </a:custGeom>
          <a:solidFill>
            <a:srgbClr val="C3A3A3">
              <a:alpha val="51919"/>
            </a:srgbClr>
          </a:solidFill>
        </p:spPr>
        <p:txBody>
          <a:bodyPr wrap="square" lIns="0" tIns="0" rIns="0" bIns="0" rtlCol="0"/>
          <a:lstStyle/>
          <a:p>
            <a:endParaRPr/>
          </a:p>
        </p:txBody>
      </p:sp>
      <p:sp>
        <p:nvSpPr>
          <p:cNvPr id="4" name="object 4"/>
          <p:cNvSpPr/>
          <p:nvPr/>
        </p:nvSpPr>
        <p:spPr>
          <a:xfrm>
            <a:off x="2590447" y="2283011"/>
            <a:ext cx="956944" cy="743585"/>
          </a:xfrm>
          <a:custGeom>
            <a:avLst/>
            <a:gdLst/>
            <a:ahLst/>
            <a:cxnLst/>
            <a:rect l="l" t="t" r="r" b="b"/>
            <a:pathLst>
              <a:path w="956944" h="743585">
                <a:moveTo>
                  <a:pt x="213172" y="743226"/>
                </a:moveTo>
                <a:lnTo>
                  <a:pt x="0" y="743226"/>
                </a:lnTo>
                <a:lnTo>
                  <a:pt x="743226" y="0"/>
                </a:lnTo>
                <a:lnTo>
                  <a:pt x="956398" y="0"/>
                </a:lnTo>
                <a:lnTo>
                  <a:pt x="213172" y="743226"/>
                </a:lnTo>
                <a:close/>
              </a:path>
            </a:pathLst>
          </a:custGeom>
          <a:solidFill>
            <a:srgbClr val="F6D6D6">
              <a:alpha val="51919"/>
            </a:srgbClr>
          </a:solidFill>
        </p:spPr>
        <p:txBody>
          <a:bodyPr wrap="square" lIns="0" tIns="0" rIns="0" bIns="0" rtlCol="0"/>
          <a:lstStyle/>
          <a:p>
            <a:endParaRPr/>
          </a:p>
        </p:txBody>
      </p:sp>
      <p:sp>
        <p:nvSpPr>
          <p:cNvPr id="5" name="object 5"/>
          <p:cNvSpPr/>
          <p:nvPr/>
        </p:nvSpPr>
        <p:spPr>
          <a:xfrm>
            <a:off x="2590447" y="2283009"/>
            <a:ext cx="956944" cy="2758440"/>
          </a:xfrm>
          <a:custGeom>
            <a:avLst/>
            <a:gdLst/>
            <a:ahLst/>
            <a:cxnLst/>
            <a:rect l="l" t="t" r="r" b="b"/>
            <a:pathLst>
              <a:path w="956944" h="2758440">
                <a:moveTo>
                  <a:pt x="0" y="743226"/>
                </a:moveTo>
                <a:lnTo>
                  <a:pt x="743226" y="0"/>
                </a:lnTo>
                <a:lnTo>
                  <a:pt x="956398" y="0"/>
                </a:lnTo>
                <a:lnTo>
                  <a:pt x="956398" y="2014658"/>
                </a:lnTo>
                <a:lnTo>
                  <a:pt x="213172" y="2757906"/>
                </a:lnTo>
                <a:lnTo>
                  <a:pt x="0" y="2757906"/>
                </a:lnTo>
                <a:lnTo>
                  <a:pt x="0" y="743226"/>
                </a:lnTo>
                <a:close/>
              </a:path>
            </a:pathLst>
          </a:custGeom>
          <a:ln w="19049">
            <a:solidFill>
              <a:srgbClr val="000000"/>
            </a:solidFill>
          </a:ln>
        </p:spPr>
        <p:txBody>
          <a:bodyPr wrap="square" lIns="0" tIns="0" rIns="0" bIns="0" rtlCol="0"/>
          <a:lstStyle/>
          <a:p>
            <a:endParaRPr/>
          </a:p>
        </p:txBody>
      </p:sp>
      <p:sp>
        <p:nvSpPr>
          <p:cNvPr id="6" name="object 6"/>
          <p:cNvSpPr/>
          <p:nvPr/>
        </p:nvSpPr>
        <p:spPr>
          <a:xfrm>
            <a:off x="2590447" y="2283011"/>
            <a:ext cx="956944" cy="743585"/>
          </a:xfrm>
          <a:custGeom>
            <a:avLst/>
            <a:gdLst/>
            <a:ahLst/>
            <a:cxnLst/>
            <a:rect l="l" t="t" r="r" b="b"/>
            <a:pathLst>
              <a:path w="956944" h="743585">
                <a:moveTo>
                  <a:pt x="0" y="743226"/>
                </a:moveTo>
                <a:lnTo>
                  <a:pt x="213172" y="743226"/>
                </a:lnTo>
                <a:lnTo>
                  <a:pt x="956398" y="0"/>
                </a:lnTo>
              </a:path>
            </a:pathLst>
          </a:custGeom>
          <a:ln w="19049">
            <a:solidFill>
              <a:srgbClr val="000000"/>
            </a:solidFill>
          </a:ln>
        </p:spPr>
        <p:txBody>
          <a:bodyPr wrap="square" lIns="0" tIns="0" rIns="0" bIns="0" rtlCol="0"/>
          <a:lstStyle/>
          <a:p>
            <a:endParaRPr/>
          </a:p>
        </p:txBody>
      </p:sp>
      <p:sp>
        <p:nvSpPr>
          <p:cNvPr id="7" name="object 7"/>
          <p:cNvSpPr/>
          <p:nvPr/>
        </p:nvSpPr>
        <p:spPr>
          <a:xfrm>
            <a:off x="2803619" y="3026237"/>
            <a:ext cx="0" cy="2014855"/>
          </a:xfrm>
          <a:custGeom>
            <a:avLst/>
            <a:gdLst/>
            <a:ahLst/>
            <a:cxnLst/>
            <a:rect l="l" t="t" r="r" b="b"/>
            <a:pathLst>
              <a:path h="2014854">
                <a:moveTo>
                  <a:pt x="0" y="0"/>
                </a:moveTo>
                <a:lnTo>
                  <a:pt x="0" y="2014680"/>
                </a:lnTo>
              </a:path>
            </a:pathLst>
          </a:custGeom>
          <a:ln w="19049">
            <a:solidFill>
              <a:srgbClr val="000000"/>
            </a:solidFill>
          </a:ln>
        </p:spPr>
        <p:txBody>
          <a:bodyPr wrap="square" lIns="0" tIns="0" rIns="0" bIns="0" rtlCol="0"/>
          <a:lstStyle/>
          <a:p>
            <a:endParaRPr/>
          </a:p>
        </p:txBody>
      </p:sp>
      <p:sp>
        <p:nvSpPr>
          <p:cNvPr id="8" name="object 8"/>
          <p:cNvSpPr txBox="1"/>
          <p:nvPr/>
        </p:nvSpPr>
        <p:spPr>
          <a:xfrm>
            <a:off x="3619875" y="3105618"/>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32</a:t>
            </a:r>
            <a:endParaRPr>
              <a:latin typeface="Arial"/>
              <a:cs typeface="Arial"/>
            </a:endParaRPr>
          </a:p>
        </p:txBody>
      </p:sp>
      <p:sp>
        <p:nvSpPr>
          <p:cNvPr id="15" name="object 15"/>
          <p:cNvSpPr txBox="1"/>
          <p:nvPr/>
        </p:nvSpPr>
        <p:spPr>
          <a:xfrm>
            <a:off x="1681926"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
        <p:nvSpPr>
          <p:cNvPr id="9" name="object 9"/>
          <p:cNvSpPr txBox="1"/>
          <p:nvPr/>
        </p:nvSpPr>
        <p:spPr>
          <a:xfrm>
            <a:off x="2605484" y="5038513"/>
            <a:ext cx="153035" cy="299720"/>
          </a:xfrm>
          <a:prstGeom prst="rect">
            <a:avLst/>
          </a:prstGeom>
        </p:spPr>
        <p:txBody>
          <a:bodyPr vert="horz" wrap="square" lIns="0" tIns="12700" rIns="0" bIns="0" rtlCol="0">
            <a:spAutoFit/>
          </a:bodyPr>
          <a:lstStyle/>
          <a:p>
            <a:pPr marL="12700">
              <a:spcBef>
                <a:spcPts val="100"/>
              </a:spcBef>
            </a:pPr>
            <a:r>
              <a:rPr dirty="0">
                <a:latin typeface="Arial"/>
                <a:cs typeface="Arial"/>
              </a:rPr>
              <a:t>3</a:t>
            </a:r>
            <a:endParaRPr>
              <a:latin typeface="Arial"/>
              <a:cs typeface="Arial"/>
            </a:endParaRPr>
          </a:p>
        </p:txBody>
      </p:sp>
      <p:sp>
        <p:nvSpPr>
          <p:cNvPr id="10" name="object 10"/>
          <p:cNvSpPr txBox="1">
            <a:spLocks noGrp="1"/>
          </p:cNvSpPr>
          <p:nvPr>
            <p:ph type="title"/>
          </p:nvPr>
        </p:nvSpPr>
        <p:spPr>
          <a:xfrm>
            <a:off x="2320632" y="256361"/>
            <a:ext cx="3708400" cy="1120820"/>
          </a:xfrm>
          <a:prstGeom prst="rect">
            <a:avLst/>
          </a:prstGeom>
        </p:spPr>
        <p:txBody>
          <a:bodyPr vert="horz" wrap="square" lIns="0" tIns="12700" rIns="0" bIns="0" rtlCol="0" anchor="ctr">
            <a:spAutoFit/>
          </a:bodyPr>
          <a:lstStyle/>
          <a:p>
            <a:pPr marL="12700">
              <a:spcBef>
                <a:spcPts val="100"/>
              </a:spcBef>
            </a:pPr>
            <a:r>
              <a:rPr spc="-5" dirty="0"/>
              <a:t>Convolution</a:t>
            </a:r>
            <a:r>
              <a:rPr spc="-90" dirty="0"/>
              <a:t> </a:t>
            </a:r>
            <a:r>
              <a:rPr spc="-5" dirty="0"/>
              <a:t>Layer</a:t>
            </a:r>
            <a:endParaRPr dirty="0"/>
          </a:p>
        </p:txBody>
      </p:sp>
      <p:sp>
        <p:nvSpPr>
          <p:cNvPr id="11" name="object 11"/>
          <p:cNvSpPr txBox="1"/>
          <p:nvPr/>
        </p:nvSpPr>
        <p:spPr>
          <a:xfrm>
            <a:off x="2348250" y="1762105"/>
            <a:ext cx="5960745" cy="391160"/>
          </a:xfrm>
          <a:prstGeom prst="rect">
            <a:avLst/>
          </a:prstGeom>
        </p:spPr>
        <p:txBody>
          <a:bodyPr vert="horz" wrap="square" lIns="0" tIns="12700" rIns="0" bIns="0" rtlCol="0">
            <a:spAutoFit/>
          </a:bodyPr>
          <a:lstStyle/>
          <a:p>
            <a:pPr marL="12700">
              <a:spcBef>
                <a:spcPts val="100"/>
              </a:spcBef>
            </a:pPr>
            <a:r>
              <a:rPr sz="2400" spc="-5" dirty="0">
                <a:latin typeface="Arial"/>
                <a:cs typeface="Arial"/>
              </a:rPr>
              <a:t>32x32x3 image </a:t>
            </a:r>
            <a:r>
              <a:rPr sz="2400" dirty="0">
                <a:latin typeface="Arial"/>
                <a:cs typeface="Arial"/>
              </a:rPr>
              <a:t>-&gt; </a:t>
            </a:r>
            <a:r>
              <a:rPr sz="2400" spc="-5" dirty="0">
                <a:latin typeface="Arial"/>
                <a:cs typeface="Arial"/>
              </a:rPr>
              <a:t>preserve </a:t>
            </a:r>
            <a:r>
              <a:rPr sz="2400" dirty="0">
                <a:latin typeface="Arial"/>
                <a:cs typeface="Arial"/>
              </a:rPr>
              <a:t>spatial</a:t>
            </a:r>
            <a:r>
              <a:rPr sz="2400" spc="-95" dirty="0">
                <a:latin typeface="Arial"/>
                <a:cs typeface="Arial"/>
              </a:rPr>
              <a:t> </a:t>
            </a:r>
            <a:r>
              <a:rPr sz="2400" dirty="0">
                <a:latin typeface="Arial"/>
                <a:cs typeface="Arial"/>
              </a:rPr>
              <a:t>structure</a:t>
            </a:r>
            <a:endParaRPr sz="2400">
              <a:latin typeface="Arial"/>
              <a:cs typeface="Arial"/>
            </a:endParaRPr>
          </a:p>
        </p:txBody>
      </p:sp>
      <p:sp>
        <p:nvSpPr>
          <p:cNvPr id="12" name="object 12"/>
          <p:cNvSpPr txBox="1"/>
          <p:nvPr/>
        </p:nvSpPr>
        <p:spPr>
          <a:xfrm>
            <a:off x="3615398" y="4561371"/>
            <a:ext cx="559435" cy="299720"/>
          </a:xfrm>
          <a:prstGeom prst="rect">
            <a:avLst/>
          </a:prstGeom>
        </p:spPr>
        <p:txBody>
          <a:bodyPr vert="horz" wrap="square" lIns="0" tIns="12700" rIns="0" bIns="0" rtlCol="0">
            <a:spAutoFit/>
          </a:bodyPr>
          <a:lstStyle/>
          <a:p>
            <a:pPr marL="12700">
              <a:spcBef>
                <a:spcPts val="100"/>
              </a:spcBef>
            </a:pPr>
            <a:r>
              <a:rPr spc="-5" dirty="0">
                <a:solidFill>
                  <a:srgbClr val="0000FF"/>
                </a:solidFill>
                <a:latin typeface="Arial"/>
                <a:cs typeface="Arial"/>
              </a:rPr>
              <a:t>width</a:t>
            </a:r>
            <a:endParaRPr>
              <a:latin typeface="Arial"/>
              <a:cs typeface="Arial"/>
            </a:endParaRPr>
          </a:p>
        </p:txBody>
      </p:sp>
      <p:sp>
        <p:nvSpPr>
          <p:cNvPr id="13" name="object 13"/>
          <p:cNvSpPr txBox="1"/>
          <p:nvPr/>
        </p:nvSpPr>
        <p:spPr>
          <a:xfrm>
            <a:off x="4035374" y="3045947"/>
            <a:ext cx="648335" cy="299720"/>
          </a:xfrm>
          <a:prstGeom prst="rect">
            <a:avLst/>
          </a:prstGeom>
        </p:spPr>
        <p:txBody>
          <a:bodyPr vert="horz" wrap="square" lIns="0" tIns="12700" rIns="0" bIns="0" rtlCol="0">
            <a:spAutoFit/>
          </a:bodyPr>
          <a:lstStyle/>
          <a:p>
            <a:pPr marL="12700">
              <a:spcBef>
                <a:spcPts val="100"/>
              </a:spcBef>
            </a:pPr>
            <a:r>
              <a:rPr spc="-5" dirty="0">
                <a:solidFill>
                  <a:srgbClr val="0000FF"/>
                </a:solidFill>
                <a:latin typeface="Arial"/>
                <a:cs typeface="Arial"/>
              </a:rPr>
              <a:t>height</a:t>
            </a:r>
            <a:endParaRPr>
              <a:latin typeface="Arial"/>
              <a:cs typeface="Arial"/>
            </a:endParaRPr>
          </a:p>
        </p:txBody>
      </p:sp>
      <p:sp>
        <p:nvSpPr>
          <p:cNvPr id="14" name="object 14"/>
          <p:cNvSpPr txBox="1"/>
          <p:nvPr/>
        </p:nvSpPr>
        <p:spPr>
          <a:xfrm>
            <a:off x="2902425" y="4586275"/>
            <a:ext cx="597535" cy="695325"/>
          </a:xfrm>
          <a:prstGeom prst="rect">
            <a:avLst/>
          </a:prstGeom>
        </p:spPr>
        <p:txBody>
          <a:bodyPr vert="horz" wrap="square" lIns="0" tIns="73025" rIns="0" bIns="0" rtlCol="0">
            <a:spAutoFit/>
          </a:bodyPr>
          <a:lstStyle/>
          <a:p>
            <a:pPr marL="309880">
              <a:spcBef>
                <a:spcPts val="575"/>
              </a:spcBef>
            </a:pPr>
            <a:r>
              <a:rPr spc="-5" dirty="0">
                <a:latin typeface="Arial"/>
                <a:cs typeface="Arial"/>
              </a:rPr>
              <a:t>32</a:t>
            </a:r>
            <a:endParaRPr>
              <a:latin typeface="Arial"/>
              <a:cs typeface="Arial"/>
            </a:endParaRPr>
          </a:p>
          <a:p>
            <a:pPr marL="12700">
              <a:spcBef>
                <a:spcPts val="480"/>
              </a:spcBef>
            </a:pPr>
            <a:r>
              <a:rPr spc="-5" dirty="0">
                <a:solidFill>
                  <a:srgbClr val="0000FF"/>
                </a:solidFill>
                <a:latin typeface="Arial"/>
                <a:cs typeface="Arial"/>
              </a:rPr>
              <a:t>depth</a:t>
            </a:r>
            <a:endParaRPr>
              <a:latin typeface="Arial"/>
              <a:cs typeface="Arial"/>
            </a:endParaRPr>
          </a:p>
        </p:txBody>
      </p:sp>
    </p:spTree>
    <p:extLst>
      <p:ext uri="{BB962C8B-B14F-4D97-AF65-F5344CB8AC3E}">
        <p14:creationId xmlns:p14="http://schemas.microsoft.com/office/powerpoint/2010/main" val="1892088396"/>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590447" y="3026237"/>
            <a:ext cx="213360" cy="2014855"/>
          </a:xfrm>
          <a:custGeom>
            <a:avLst/>
            <a:gdLst/>
            <a:ahLst/>
            <a:cxnLst/>
            <a:rect l="l" t="t" r="r" b="b"/>
            <a:pathLst>
              <a:path w="213359" h="2014854">
                <a:moveTo>
                  <a:pt x="0" y="0"/>
                </a:moveTo>
                <a:lnTo>
                  <a:pt x="213172" y="0"/>
                </a:lnTo>
                <a:lnTo>
                  <a:pt x="213172" y="2014680"/>
                </a:lnTo>
                <a:lnTo>
                  <a:pt x="0" y="2014680"/>
                </a:lnTo>
                <a:lnTo>
                  <a:pt x="0" y="0"/>
                </a:lnTo>
                <a:close/>
              </a:path>
            </a:pathLst>
          </a:custGeom>
          <a:solidFill>
            <a:srgbClr val="F4CCCC">
              <a:alpha val="51919"/>
            </a:srgbClr>
          </a:solidFill>
        </p:spPr>
        <p:txBody>
          <a:bodyPr wrap="square" lIns="0" tIns="0" rIns="0" bIns="0" rtlCol="0"/>
          <a:lstStyle/>
          <a:p>
            <a:endParaRPr/>
          </a:p>
        </p:txBody>
      </p:sp>
      <p:sp>
        <p:nvSpPr>
          <p:cNvPr id="3" name="object 3"/>
          <p:cNvSpPr/>
          <p:nvPr/>
        </p:nvSpPr>
        <p:spPr>
          <a:xfrm>
            <a:off x="2803621" y="2283009"/>
            <a:ext cx="743585" cy="2758440"/>
          </a:xfrm>
          <a:custGeom>
            <a:avLst/>
            <a:gdLst/>
            <a:ahLst/>
            <a:cxnLst/>
            <a:rect l="l" t="t" r="r" b="b"/>
            <a:pathLst>
              <a:path w="743585" h="2758440">
                <a:moveTo>
                  <a:pt x="0" y="2757907"/>
                </a:moveTo>
                <a:lnTo>
                  <a:pt x="0" y="743226"/>
                </a:lnTo>
                <a:lnTo>
                  <a:pt x="743226" y="0"/>
                </a:lnTo>
                <a:lnTo>
                  <a:pt x="743226" y="2014658"/>
                </a:lnTo>
                <a:lnTo>
                  <a:pt x="0" y="2757907"/>
                </a:lnTo>
                <a:close/>
              </a:path>
            </a:pathLst>
          </a:custGeom>
          <a:solidFill>
            <a:srgbClr val="C3A3A3">
              <a:alpha val="51919"/>
            </a:srgbClr>
          </a:solidFill>
        </p:spPr>
        <p:txBody>
          <a:bodyPr wrap="square" lIns="0" tIns="0" rIns="0" bIns="0" rtlCol="0"/>
          <a:lstStyle/>
          <a:p>
            <a:endParaRPr/>
          </a:p>
        </p:txBody>
      </p:sp>
      <p:sp>
        <p:nvSpPr>
          <p:cNvPr id="4" name="object 4"/>
          <p:cNvSpPr/>
          <p:nvPr/>
        </p:nvSpPr>
        <p:spPr>
          <a:xfrm>
            <a:off x="2590447" y="2283011"/>
            <a:ext cx="956944" cy="743585"/>
          </a:xfrm>
          <a:custGeom>
            <a:avLst/>
            <a:gdLst/>
            <a:ahLst/>
            <a:cxnLst/>
            <a:rect l="l" t="t" r="r" b="b"/>
            <a:pathLst>
              <a:path w="956944" h="743585">
                <a:moveTo>
                  <a:pt x="213172" y="743226"/>
                </a:moveTo>
                <a:lnTo>
                  <a:pt x="0" y="743226"/>
                </a:lnTo>
                <a:lnTo>
                  <a:pt x="743226" y="0"/>
                </a:lnTo>
                <a:lnTo>
                  <a:pt x="956398" y="0"/>
                </a:lnTo>
                <a:lnTo>
                  <a:pt x="213172" y="743226"/>
                </a:lnTo>
                <a:close/>
              </a:path>
            </a:pathLst>
          </a:custGeom>
          <a:solidFill>
            <a:srgbClr val="F6D6D6">
              <a:alpha val="51919"/>
            </a:srgbClr>
          </a:solidFill>
        </p:spPr>
        <p:txBody>
          <a:bodyPr wrap="square" lIns="0" tIns="0" rIns="0" bIns="0" rtlCol="0"/>
          <a:lstStyle/>
          <a:p>
            <a:endParaRPr/>
          </a:p>
        </p:txBody>
      </p:sp>
      <p:sp>
        <p:nvSpPr>
          <p:cNvPr id="5" name="object 5"/>
          <p:cNvSpPr/>
          <p:nvPr/>
        </p:nvSpPr>
        <p:spPr>
          <a:xfrm>
            <a:off x="2590447" y="2283009"/>
            <a:ext cx="956944" cy="2758440"/>
          </a:xfrm>
          <a:custGeom>
            <a:avLst/>
            <a:gdLst/>
            <a:ahLst/>
            <a:cxnLst/>
            <a:rect l="l" t="t" r="r" b="b"/>
            <a:pathLst>
              <a:path w="956944" h="2758440">
                <a:moveTo>
                  <a:pt x="0" y="743226"/>
                </a:moveTo>
                <a:lnTo>
                  <a:pt x="743226" y="0"/>
                </a:lnTo>
                <a:lnTo>
                  <a:pt x="956398" y="0"/>
                </a:lnTo>
                <a:lnTo>
                  <a:pt x="956398" y="2014658"/>
                </a:lnTo>
                <a:lnTo>
                  <a:pt x="213172" y="2757906"/>
                </a:lnTo>
                <a:lnTo>
                  <a:pt x="0" y="2757906"/>
                </a:lnTo>
                <a:lnTo>
                  <a:pt x="0" y="743226"/>
                </a:lnTo>
                <a:close/>
              </a:path>
            </a:pathLst>
          </a:custGeom>
          <a:ln w="19049">
            <a:solidFill>
              <a:srgbClr val="000000"/>
            </a:solidFill>
          </a:ln>
        </p:spPr>
        <p:txBody>
          <a:bodyPr wrap="square" lIns="0" tIns="0" rIns="0" bIns="0" rtlCol="0"/>
          <a:lstStyle/>
          <a:p>
            <a:endParaRPr/>
          </a:p>
        </p:txBody>
      </p:sp>
      <p:sp>
        <p:nvSpPr>
          <p:cNvPr id="6" name="object 6"/>
          <p:cNvSpPr/>
          <p:nvPr/>
        </p:nvSpPr>
        <p:spPr>
          <a:xfrm>
            <a:off x="2590447" y="2283011"/>
            <a:ext cx="956944" cy="743585"/>
          </a:xfrm>
          <a:custGeom>
            <a:avLst/>
            <a:gdLst/>
            <a:ahLst/>
            <a:cxnLst/>
            <a:rect l="l" t="t" r="r" b="b"/>
            <a:pathLst>
              <a:path w="956944" h="743585">
                <a:moveTo>
                  <a:pt x="0" y="743226"/>
                </a:moveTo>
                <a:lnTo>
                  <a:pt x="213172" y="743226"/>
                </a:lnTo>
                <a:lnTo>
                  <a:pt x="956398" y="0"/>
                </a:lnTo>
              </a:path>
            </a:pathLst>
          </a:custGeom>
          <a:ln w="19049">
            <a:solidFill>
              <a:srgbClr val="000000"/>
            </a:solidFill>
          </a:ln>
        </p:spPr>
        <p:txBody>
          <a:bodyPr wrap="square" lIns="0" tIns="0" rIns="0" bIns="0" rtlCol="0"/>
          <a:lstStyle/>
          <a:p>
            <a:endParaRPr/>
          </a:p>
        </p:txBody>
      </p:sp>
      <p:sp>
        <p:nvSpPr>
          <p:cNvPr id="7" name="object 7"/>
          <p:cNvSpPr/>
          <p:nvPr/>
        </p:nvSpPr>
        <p:spPr>
          <a:xfrm>
            <a:off x="2803619" y="3026237"/>
            <a:ext cx="0" cy="2014855"/>
          </a:xfrm>
          <a:custGeom>
            <a:avLst/>
            <a:gdLst/>
            <a:ahLst/>
            <a:cxnLst/>
            <a:rect l="l" t="t" r="r" b="b"/>
            <a:pathLst>
              <a:path h="2014854">
                <a:moveTo>
                  <a:pt x="0" y="0"/>
                </a:moveTo>
                <a:lnTo>
                  <a:pt x="0" y="2014680"/>
                </a:lnTo>
              </a:path>
            </a:pathLst>
          </a:custGeom>
          <a:ln w="19049">
            <a:solidFill>
              <a:srgbClr val="000000"/>
            </a:solidFill>
          </a:ln>
        </p:spPr>
        <p:txBody>
          <a:bodyPr wrap="square" lIns="0" tIns="0" rIns="0" bIns="0" rtlCol="0"/>
          <a:lstStyle/>
          <a:p>
            <a:endParaRPr/>
          </a:p>
        </p:txBody>
      </p:sp>
      <p:sp>
        <p:nvSpPr>
          <p:cNvPr id="8" name="object 8"/>
          <p:cNvSpPr txBox="1">
            <a:spLocks noGrp="1"/>
          </p:cNvSpPr>
          <p:nvPr>
            <p:ph type="title"/>
          </p:nvPr>
        </p:nvSpPr>
        <p:spPr>
          <a:xfrm>
            <a:off x="1597024" y="638596"/>
            <a:ext cx="3708400" cy="1120820"/>
          </a:xfrm>
          <a:prstGeom prst="rect">
            <a:avLst/>
          </a:prstGeom>
        </p:spPr>
        <p:txBody>
          <a:bodyPr vert="horz" wrap="square" lIns="0" tIns="12700" rIns="0" bIns="0" rtlCol="0" anchor="ctr">
            <a:spAutoFit/>
          </a:bodyPr>
          <a:lstStyle/>
          <a:p>
            <a:pPr marL="12700">
              <a:spcBef>
                <a:spcPts val="100"/>
              </a:spcBef>
            </a:pPr>
            <a:r>
              <a:rPr spc="-5" dirty="0"/>
              <a:t>Convolution</a:t>
            </a:r>
            <a:r>
              <a:rPr spc="-90" dirty="0"/>
              <a:t> </a:t>
            </a:r>
            <a:r>
              <a:rPr spc="-5" dirty="0"/>
              <a:t>Layer</a:t>
            </a:r>
            <a:endParaRPr/>
          </a:p>
        </p:txBody>
      </p:sp>
      <p:sp>
        <p:nvSpPr>
          <p:cNvPr id="9" name="object 9"/>
          <p:cNvSpPr/>
          <p:nvPr/>
        </p:nvSpPr>
        <p:spPr>
          <a:xfrm>
            <a:off x="5669891" y="3312682"/>
            <a:ext cx="132080" cy="663575"/>
          </a:xfrm>
          <a:custGeom>
            <a:avLst/>
            <a:gdLst/>
            <a:ahLst/>
            <a:cxnLst/>
            <a:rect l="l" t="t" r="r" b="b"/>
            <a:pathLst>
              <a:path w="132079" h="663575">
                <a:moveTo>
                  <a:pt x="0" y="0"/>
                </a:moveTo>
                <a:lnTo>
                  <a:pt x="131599" y="0"/>
                </a:lnTo>
                <a:lnTo>
                  <a:pt x="131599" y="663213"/>
                </a:lnTo>
                <a:lnTo>
                  <a:pt x="0" y="663213"/>
                </a:lnTo>
                <a:lnTo>
                  <a:pt x="0" y="0"/>
                </a:lnTo>
                <a:close/>
              </a:path>
            </a:pathLst>
          </a:custGeom>
          <a:solidFill>
            <a:srgbClr val="C8DAF7"/>
          </a:solidFill>
        </p:spPr>
        <p:txBody>
          <a:bodyPr wrap="square" lIns="0" tIns="0" rIns="0" bIns="0" rtlCol="0"/>
          <a:lstStyle/>
          <a:p>
            <a:endParaRPr/>
          </a:p>
        </p:txBody>
      </p:sp>
      <p:sp>
        <p:nvSpPr>
          <p:cNvPr id="10" name="object 10"/>
          <p:cNvSpPr/>
          <p:nvPr/>
        </p:nvSpPr>
        <p:spPr>
          <a:xfrm>
            <a:off x="5801491" y="3161984"/>
            <a:ext cx="151130" cy="814069"/>
          </a:xfrm>
          <a:custGeom>
            <a:avLst/>
            <a:gdLst/>
            <a:ahLst/>
            <a:cxnLst/>
            <a:rect l="l" t="t" r="r" b="b"/>
            <a:pathLst>
              <a:path w="151129" h="814069">
                <a:moveTo>
                  <a:pt x="0" y="813910"/>
                </a:moveTo>
                <a:lnTo>
                  <a:pt x="0" y="150697"/>
                </a:lnTo>
                <a:lnTo>
                  <a:pt x="150699" y="0"/>
                </a:lnTo>
                <a:lnTo>
                  <a:pt x="150699" y="663211"/>
                </a:lnTo>
                <a:lnTo>
                  <a:pt x="0" y="813910"/>
                </a:lnTo>
                <a:close/>
              </a:path>
            </a:pathLst>
          </a:custGeom>
          <a:solidFill>
            <a:srgbClr val="A0AEC6"/>
          </a:solidFill>
        </p:spPr>
        <p:txBody>
          <a:bodyPr wrap="square" lIns="0" tIns="0" rIns="0" bIns="0" rtlCol="0"/>
          <a:lstStyle/>
          <a:p>
            <a:endParaRPr/>
          </a:p>
        </p:txBody>
      </p:sp>
      <p:sp>
        <p:nvSpPr>
          <p:cNvPr id="11" name="object 11"/>
          <p:cNvSpPr/>
          <p:nvPr/>
        </p:nvSpPr>
        <p:spPr>
          <a:xfrm>
            <a:off x="5669893" y="3161982"/>
            <a:ext cx="282575" cy="151130"/>
          </a:xfrm>
          <a:custGeom>
            <a:avLst/>
            <a:gdLst/>
            <a:ahLst/>
            <a:cxnLst/>
            <a:rect l="l" t="t" r="r" b="b"/>
            <a:pathLst>
              <a:path w="282575" h="151130">
                <a:moveTo>
                  <a:pt x="131599" y="150697"/>
                </a:moveTo>
                <a:lnTo>
                  <a:pt x="0" y="150697"/>
                </a:lnTo>
                <a:lnTo>
                  <a:pt x="150699" y="0"/>
                </a:lnTo>
                <a:lnTo>
                  <a:pt x="282299" y="0"/>
                </a:lnTo>
                <a:lnTo>
                  <a:pt x="131599" y="150697"/>
                </a:lnTo>
                <a:close/>
              </a:path>
            </a:pathLst>
          </a:custGeom>
          <a:solidFill>
            <a:srgbClr val="D3E1F9"/>
          </a:solidFill>
        </p:spPr>
        <p:txBody>
          <a:bodyPr wrap="square" lIns="0" tIns="0" rIns="0" bIns="0" rtlCol="0"/>
          <a:lstStyle/>
          <a:p>
            <a:endParaRPr/>
          </a:p>
        </p:txBody>
      </p:sp>
      <p:sp>
        <p:nvSpPr>
          <p:cNvPr id="12" name="object 12"/>
          <p:cNvSpPr/>
          <p:nvPr/>
        </p:nvSpPr>
        <p:spPr>
          <a:xfrm>
            <a:off x="5669893" y="3161984"/>
            <a:ext cx="282575" cy="814069"/>
          </a:xfrm>
          <a:custGeom>
            <a:avLst/>
            <a:gdLst/>
            <a:ahLst/>
            <a:cxnLst/>
            <a:rect l="l" t="t" r="r" b="b"/>
            <a:pathLst>
              <a:path w="282575" h="814069">
                <a:moveTo>
                  <a:pt x="0" y="150697"/>
                </a:moveTo>
                <a:lnTo>
                  <a:pt x="150699" y="0"/>
                </a:lnTo>
                <a:lnTo>
                  <a:pt x="282299" y="0"/>
                </a:lnTo>
                <a:lnTo>
                  <a:pt x="282299" y="663211"/>
                </a:lnTo>
                <a:lnTo>
                  <a:pt x="131599" y="813910"/>
                </a:lnTo>
                <a:lnTo>
                  <a:pt x="0" y="813910"/>
                </a:lnTo>
                <a:lnTo>
                  <a:pt x="0" y="150697"/>
                </a:lnTo>
                <a:close/>
              </a:path>
            </a:pathLst>
          </a:custGeom>
          <a:ln w="19049">
            <a:solidFill>
              <a:srgbClr val="000000"/>
            </a:solidFill>
          </a:ln>
        </p:spPr>
        <p:txBody>
          <a:bodyPr wrap="square" lIns="0" tIns="0" rIns="0" bIns="0" rtlCol="0"/>
          <a:lstStyle/>
          <a:p>
            <a:endParaRPr/>
          </a:p>
        </p:txBody>
      </p:sp>
      <p:sp>
        <p:nvSpPr>
          <p:cNvPr id="13" name="object 13"/>
          <p:cNvSpPr/>
          <p:nvPr/>
        </p:nvSpPr>
        <p:spPr>
          <a:xfrm>
            <a:off x="5669893" y="3161982"/>
            <a:ext cx="282575" cy="151130"/>
          </a:xfrm>
          <a:custGeom>
            <a:avLst/>
            <a:gdLst/>
            <a:ahLst/>
            <a:cxnLst/>
            <a:rect l="l" t="t" r="r" b="b"/>
            <a:pathLst>
              <a:path w="282575" h="151130">
                <a:moveTo>
                  <a:pt x="0" y="150697"/>
                </a:moveTo>
                <a:lnTo>
                  <a:pt x="131599" y="150697"/>
                </a:lnTo>
                <a:lnTo>
                  <a:pt x="282299" y="0"/>
                </a:lnTo>
              </a:path>
            </a:pathLst>
          </a:custGeom>
          <a:ln w="19049">
            <a:solidFill>
              <a:srgbClr val="000000"/>
            </a:solidFill>
          </a:ln>
        </p:spPr>
        <p:txBody>
          <a:bodyPr wrap="square" lIns="0" tIns="0" rIns="0" bIns="0" rtlCol="0"/>
          <a:lstStyle/>
          <a:p>
            <a:endParaRPr/>
          </a:p>
        </p:txBody>
      </p:sp>
      <p:sp>
        <p:nvSpPr>
          <p:cNvPr id="14" name="object 14"/>
          <p:cNvSpPr/>
          <p:nvPr/>
        </p:nvSpPr>
        <p:spPr>
          <a:xfrm>
            <a:off x="5801491" y="3312681"/>
            <a:ext cx="0" cy="663575"/>
          </a:xfrm>
          <a:custGeom>
            <a:avLst/>
            <a:gdLst/>
            <a:ahLst/>
            <a:cxnLst/>
            <a:rect l="l" t="t" r="r" b="b"/>
            <a:pathLst>
              <a:path h="663575">
                <a:moveTo>
                  <a:pt x="0" y="0"/>
                </a:moveTo>
                <a:lnTo>
                  <a:pt x="0" y="663213"/>
                </a:lnTo>
              </a:path>
            </a:pathLst>
          </a:custGeom>
          <a:ln w="19049">
            <a:solidFill>
              <a:srgbClr val="000000"/>
            </a:solidFill>
          </a:ln>
        </p:spPr>
        <p:txBody>
          <a:bodyPr wrap="square" lIns="0" tIns="0" rIns="0" bIns="0" rtlCol="0"/>
          <a:lstStyle/>
          <a:p>
            <a:endParaRPr/>
          </a:p>
        </p:txBody>
      </p:sp>
      <p:sp>
        <p:nvSpPr>
          <p:cNvPr id="15" name="object 15"/>
          <p:cNvSpPr txBox="1">
            <a:spLocks noGrp="1"/>
          </p:cNvSpPr>
          <p:nvPr>
            <p:ph type="body" idx="1"/>
          </p:nvPr>
        </p:nvSpPr>
        <p:spPr>
          <a:xfrm>
            <a:off x="1933706" y="1612647"/>
            <a:ext cx="7886700" cy="3171766"/>
          </a:xfrm>
          <a:prstGeom prst="rect">
            <a:avLst/>
          </a:prstGeom>
        </p:spPr>
        <p:txBody>
          <a:bodyPr vert="horz" wrap="square" lIns="0" tIns="12700" rIns="0" bIns="0" rtlCol="0">
            <a:spAutoFit/>
          </a:bodyPr>
          <a:lstStyle/>
          <a:p>
            <a:pPr marL="12700">
              <a:spcBef>
                <a:spcPts val="100"/>
              </a:spcBef>
            </a:pPr>
            <a:r>
              <a:rPr spc="-5" dirty="0"/>
              <a:t>32x32x3</a:t>
            </a:r>
            <a:r>
              <a:rPr spc="-10" dirty="0"/>
              <a:t> </a:t>
            </a:r>
            <a:r>
              <a:rPr spc="-5" dirty="0"/>
              <a:t>image</a:t>
            </a:r>
          </a:p>
          <a:p>
            <a:pPr>
              <a:spcBef>
                <a:spcPts val="50"/>
              </a:spcBef>
            </a:pPr>
            <a:endParaRPr dirty="0">
              <a:latin typeface="Times New Roman"/>
              <a:cs typeface="Times New Roman"/>
            </a:endParaRPr>
          </a:p>
          <a:p>
            <a:pPr marR="69215" algn="ctr"/>
            <a:r>
              <a:rPr spc="-5" dirty="0"/>
              <a:t>5x5x3</a:t>
            </a:r>
            <a:r>
              <a:rPr spc="-10" dirty="0"/>
              <a:t> </a:t>
            </a:r>
            <a:r>
              <a:rPr spc="-5" dirty="0"/>
              <a:t>filter</a:t>
            </a:r>
          </a:p>
          <a:p>
            <a:pPr marL="1283970">
              <a:spcBef>
                <a:spcPts val="1550"/>
              </a:spcBef>
            </a:pPr>
            <a:r>
              <a:rPr sz="1800" spc="-5" dirty="0"/>
              <a:t>32</a:t>
            </a:r>
            <a:endParaRPr sz="1800" dirty="0"/>
          </a:p>
          <a:p>
            <a:pPr marL="4458970">
              <a:spcBef>
                <a:spcPts val="1580"/>
              </a:spcBef>
            </a:pPr>
            <a:r>
              <a:rPr sz="1800" b="1" spc="-5" dirty="0">
                <a:latin typeface="Arial"/>
                <a:cs typeface="Arial"/>
              </a:rPr>
              <a:t>Convolve </a:t>
            </a:r>
            <a:r>
              <a:rPr sz="1800" spc="-5" dirty="0"/>
              <a:t>the filter with the</a:t>
            </a:r>
            <a:r>
              <a:rPr sz="1800" spc="-70" dirty="0"/>
              <a:t> </a:t>
            </a:r>
            <a:r>
              <a:rPr sz="1800" spc="-5" dirty="0"/>
              <a:t>image</a:t>
            </a:r>
            <a:endParaRPr sz="1800" dirty="0">
              <a:latin typeface="Arial"/>
              <a:cs typeface="Arial"/>
            </a:endParaRPr>
          </a:p>
          <a:p>
            <a:pPr marL="4458970" marR="5080">
              <a:lnSpc>
                <a:spcPct val="100699"/>
              </a:lnSpc>
            </a:pPr>
            <a:r>
              <a:rPr sz="1800" spc="-5" dirty="0"/>
              <a:t>i.e. </a:t>
            </a:r>
            <a:r>
              <a:rPr sz="1800" dirty="0"/>
              <a:t>“slide </a:t>
            </a:r>
            <a:r>
              <a:rPr sz="1800" spc="-5" dirty="0"/>
              <a:t>over the image</a:t>
            </a:r>
            <a:r>
              <a:rPr sz="1800" spc="-90" dirty="0"/>
              <a:t> </a:t>
            </a:r>
            <a:r>
              <a:rPr sz="1800" dirty="0"/>
              <a:t>spatially,  computing </a:t>
            </a:r>
            <a:r>
              <a:rPr sz="1800" spc="-5" dirty="0"/>
              <a:t>dot</a:t>
            </a:r>
            <a:r>
              <a:rPr sz="1800" spc="-25" dirty="0"/>
              <a:t> </a:t>
            </a:r>
            <a:r>
              <a:rPr sz="1800" spc="-5" dirty="0"/>
              <a:t>products”</a:t>
            </a:r>
            <a:endParaRPr sz="1800" dirty="0"/>
          </a:p>
        </p:txBody>
      </p:sp>
      <p:sp>
        <p:nvSpPr>
          <p:cNvPr id="16" name="object 16"/>
          <p:cNvSpPr txBox="1"/>
          <p:nvPr/>
        </p:nvSpPr>
        <p:spPr>
          <a:xfrm>
            <a:off x="1681926"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dirty="0">
              <a:latin typeface="Arial"/>
              <a:cs typeface="Arial"/>
            </a:endParaRPr>
          </a:p>
        </p:txBody>
      </p:sp>
      <p:sp>
        <p:nvSpPr>
          <p:cNvPr id="17" name="object 17"/>
          <p:cNvSpPr txBox="1"/>
          <p:nvPr/>
        </p:nvSpPr>
        <p:spPr>
          <a:xfrm>
            <a:off x="3199900" y="4668538"/>
            <a:ext cx="280035" cy="269304"/>
          </a:xfrm>
          <a:prstGeom prst="rect">
            <a:avLst/>
          </a:prstGeom>
        </p:spPr>
        <p:txBody>
          <a:bodyPr vert="horz" wrap="square" lIns="0" tIns="0" rIns="0" bIns="0" rtlCol="0">
            <a:spAutoFit/>
          </a:bodyPr>
          <a:lstStyle/>
          <a:p>
            <a:pPr marL="12700">
              <a:lnSpc>
                <a:spcPts val="2090"/>
              </a:lnSpc>
            </a:pPr>
            <a:r>
              <a:rPr spc="-5" dirty="0">
                <a:latin typeface="Arial"/>
                <a:cs typeface="Arial"/>
              </a:rPr>
              <a:t>32</a:t>
            </a:r>
            <a:endParaRPr>
              <a:latin typeface="Arial"/>
              <a:cs typeface="Arial"/>
            </a:endParaRPr>
          </a:p>
        </p:txBody>
      </p:sp>
      <p:sp>
        <p:nvSpPr>
          <p:cNvPr id="18" name="object 18"/>
          <p:cNvSpPr txBox="1"/>
          <p:nvPr/>
        </p:nvSpPr>
        <p:spPr>
          <a:xfrm>
            <a:off x="2605484" y="5060167"/>
            <a:ext cx="153035" cy="269304"/>
          </a:xfrm>
          <a:prstGeom prst="rect">
            <a:avLst/>
          </a:prstGeom>
        </p:spPr>
        <p:txBody>
          <a:bodyPr vert="horz" wrap="square" lIns="0" tIns="0" rIns="0" bIns="0" rtlCol="0">
            <a:spAutoFit/>
          </a:bodyPr>
          <a:lstStyle/>
          <a:p>
            <a:pPr marL="12700">
              <a:lnSpc>
                <a:spcPts val="2090"/>
              </a:lnSpc>
            </a:pPr>
            <a:r>
              <a:rPr dirty="0">
                <a:latin typeface="Arial"/>
                <a:cs typeface="Arial"/>
              </a:rPr>
              <a:t>3</a:t>
            </a:r>
            <a:endParaRPr>
              <a:latin typeface="Arial"/>
              <a:cs typeface="Arial"/>
            </a:endParaRPr>
          </a:p>
        </p:txBody>
      </p:sp>
    </p:spTree>
    <p:extLst>
      <p:ext uri="{BB962C8B-B14F-4D97-AF65-F5344CB8AC3E}">
        <p14:creationId xmlns:p14="http://schemas.microsoft.com/office/powerpoint/2010/main" val="25401917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3231132" y="1035050"/>
            <a:ext cx="8943975" cy="5686425"/>
          </a:xfrm>
        </p:spPr>
      </p:pic>
      <p:sp>
        <p:nvSpPr>
          <p:cNvPr id="2" name="Title 1"/>
          <p:cNvSpPr>
            <a:spLocks noGrp="1"/>
          </p:cNvSpPr>
          <p:nvPr>
            <p:ph type="title"/>
          </p:nvPr>
        </p:nvSpPr>
        <p:spPr>
          <a:xfrm>
            <a:off x="838200" y="1"/>
            <a:ext cx="10515600" cy="1030020"/>
          </a:xfrm>
        </p:spPr>
        <p:txBody>
          <a:bodyPr>
            <a:noAutofit/>
          </a:bodyPr>
          <a:lstStyle/>
          <a:p>
            <a:r>
              <a:rPr lang="en-US" sz="3200" dirty="0"/>
              <a:t>The Mammalian Visual Cortex Inspires CNN</a:t>
            </a:r>
          </a:p>
        </p:txBody>
      </p:sp>
      <p:sp>
        <p:nvSpPr>
          <p:cNvPr id="4" name="Slide Number Placeholder 3"/>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83C173-7C03-404B-81A2-F5FA5A135A02}" type="slidenum">
              <a:rPr lang="en-US" smtClean="0"/>
              <a:pPr/>
              <a:t>28</a:t>
            </a:fld>
            <a:endParaRPr lang="en-US"/>
          </a:p>
        </p:txBody>
      </p:sp>
      <p:sp>
        <p:nvSpPr>
          <p:cNvPr id="3" name="Rectangle 2"/>
          <p:cNvSpPr/>
          <p:nvPr/>
        </p:nvSpPr>
        <p:spPr>
          <a:xfrm>
            <a:off x="3297375" y="2068944"/>
            <a:ext cx="3620654" cy="377767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644275" y="5283200"/>
            <a:ext cx="679994" cy="369332"/>
          </a:xfrm>
          <a:prstGeom prst="rect">
            <a:avLst/>
          </a:prstGeom>
          <a:solidFill>
            <a:schemeClr val="bg1">
              <a:lumMod val="85000"/>
            </a:schemeClr>
          </a:solidFill>
        </p:spPr>
        <p:txBody>
          <a:bodyPr wrap="none" rtlCol="0">
            <a:spAutoFit/>
          </a:bodyPr>
          <a:lstStyle/>
          <a:p>
            <a:r>
              <a:rPr lang="en-US" dirty="0"/>
              <a:t>input</a:t>
            </a:r>
          </a:p>
        </p:txBody>
      </p:sp>
      <p:sp>
        <p:nvSpPr>
          <p:cNvPr id="7" name="TextBox 6"/>
          <p:cNvSpPr txBox="1"/>
          <p:nvPr/>
        </p:nvSpPr>
        <p:spPr>
          <a:xfrm>
            <a:off x="6498402" y="2489861"/>
            <a:ext cx="825867" cy="369332"/>
          </a:xfrm>
          <a:prstGeom prst="rect">
            <a:avLst/>
          </a:prstGeom>
          <a:solidFill>
            <a:schemeClr val="bg1">
              <a:lumMod val="85000"/>
            </a:schemeClr>
          </a:solidFill>
        </p:spPr>
        <p:txBody>
          <a:bodyPr wrap="none" rtlCol="0">
            <a:spAutoFit/>
          </a:bodyPr>
          <a:lstStyle/>
          <a:p>
            <a:r>
              <a:rPr lang="en-US" dirty="0"/>
              <a:t>output</a:t>
            </a:r>
          </a:p>
        </p:txBody>
      </p:sp>
      <p:pic>
        <p:nvPicPr>
          <p:cNvPr id="8" name="Picture 7"/>
          <p:cNvPicPr>
            <a:picLocks noChangeAspect="1"/>
          </p:cNvPicPr>
          <p:nvPr/>
        </p:nvPicPr>
        <p:blipFill>
          <a:blip r:embed="rId4"/>
          <a:stretch>
            <a:fillRect/>
          </a:stretch>
        </p:blipFill>
        <p:spPr>
          <a:xfrm>
            <a:off x="479956" y="2068944"/>
            <a:ext cx="1717722" cy="3777674"/>
          </a:xfrm>
          <a:prstGeom prst="rect">
            <a:avLst/>
          </a:prstGeom>
        </p:spPr>
      </p:pic>
      <p:sp>
        <p:nvSpPr>
          <p:cNvPr id="9" name="TextBox 8"/>
          <p:cNvSpPr txBox="1"/>
          <p:nvPr/>
        </p:nvSpPr>
        <p:spPr>
          <a:xfrm>
            <a:off x="359595" y="1361058"/>
            <a:ext cx="1958444" cy="830997"/>
          </a:xfrm>
          <a:prstGeom prst="rect">
            <a:avLst/>
          </a:prstGeom>
          <a:noFill/>
        </p:spPr>
        <p:txBody>
          <a:bodyPr wrap="square" rtlCol="0">
            <a:spAutoFit/>
          </a:bodyPr>
          <a:lstStyle/>
          <a:p>
            <a:pPr algn="ctr"/>
            <a:r>
              <a:rPr lang="en-US" sz="2400" b="1" dirty="0"/>
              <a:t>Convolutional Neural Net</a:t>
            </a:r>
          </a:p>
        </p:txBody>
      </p:sp>
      <p:sp>
        <p:nvSpPr>
          <p:cNvPr id="10" name="Left-Right Arrow 9"/>
          <p:cNvSpPr/>
          <p:nvPr/>
        </p:nvSpPr>
        <p:spPr>
          <a:xfrm>
            <a:off x="2197678" y="3635946"/>
            <a:ext cx="1033454" cy="484632"/>
          </a:xfrm>
          <a:prstGeom prst="lef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0969552"/>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590447" y="3026237"/>
            <a:ext cx="213360" cy="2014855"/>
          </a:xfrm>
          <a:custGeom>
            <a:avLst/>
            <a:gdLst/>
            <a:ahLst/>
            <a:cxnLst/>
            <a:rect l="l" t="t" r="r" b="b"/>
            <a:pathLst>
              <a:path w="213359" h="2014854">
                <a:moveTo>
                  <a:pt x="0" y="0"/>
                </a:moveTo>
                <a:lnTo>
                  <a:pt x="213172" y="0"/>
                </a:lnTo>
                <a:lnTo>
                  <a:pt x="213172" y="2014680"/>
                </a:lnTo>
                <a:lnTo>
                  <a:pt x="0" y="2014680"/>
                </a:lnTo>
                <a:lnTo>
                  <a:pt x="0" y="0"/>
                </a:lnTo>
                <a:close/>
              </a:path>
            </a:pathLst>
          </a:custGeom>
          <a:solidFill>
            <a:srgbClr val="F4CCCC">
              <a:alpha val="51919"/>
            </a:srgbClr>
          </a:solidFill>
        </p:spPr>
        <p:txBody>
          <a:bodyPr wrap="square" lIns="0" tIns="0" rIns="0" bIns="0" rtlCol="0"/>
          <a:lstStyle/>
          <a:p>
            <a:endParaRPr/>
          </a:p>
        </p:txBody>
      </p:sp>
      <p:sp>
        <p:nvSpPr>
          <p:cNvPr id="3" name="object 3"/>
          <p:cNvSpPr/>
          <p:nvPr/>
        </p:nvSpPr>
        <p:spPr>
          <a:xfrm>
            <a:off x="2803621" y="2283009"/>
            <a:ext cx="743585" cy="2758440"/>
          </a:xfrm>
          <a:custGeom>
            <a:avLst/>
            <a:gdLst/>
            <a:ahLst/>
            <a:cxnLst/>
            <a:rect l="l" t="t" r="r" b="b"/>
            <a:pathLst>
              <a:path w="743585" h="2758440">
                <a:moveTo>
                  <a:pt x="0" y="2757907"/>
                </a:moveTo>
                <a:lnTo>
                  <a:pt x="0" y="743226"/>
                </a:lnTo>
                <a:lnTo>
                  <a:pt x="743226" y="0"/>
                </a:lnTo>
                <a:lnTo>
                  <a:pt x="743226" y="2014658"/>
                </a:lnTo>
                <a:lnTo>
                  <a:pt x="0" y="2757907"/>
                </a:lnTo>
                <a:close/>
              </a:path>
            </a:pathLst>
          </a:custGeom>
          <a:solidFill>
            <a:srgbClr val="C3A3A3">
              <a:alpha val="51919"/>
            </a:srgbClr>
          </a:solidFill>
        </p:spPr>
        <p:txBody>
          <a:bodyPr wrap="square" lIns="0" tIns="0" rIns="0" bIns="0" rtlCol="0"/>
          <a:lstStyle/>
          <a:p>
            <a:endParaRPr/>
          </a:p>
        </p:txBody>
      </p:sp>
      <p:sp>
        <p:nvSpPr>
          <p:cNvPr id="4" name="object 4"/>
          <p:cNvSpPr/>
          <p:nvPr/>
        </p:nvSpPr>
        <p:spPr>
          <a:xfrm>
            <a:off x="2590447" y="2283011"/>
            <a:ext cx="956944" cy="743585"/>
          </a:xfrm>
          <a:custGeom>
            <a:avLst/>
            <a:gdLst/>
            <a:ahLst/>
            <a:cxnLst/>
            <a:rect l="l" t="t" r="r" b="b"/>
            <a:pathLst>
              <a:path w="956944" h="743585">
                <a:moveTo>
                  <a:pt x="213172" y="743226"/>
                </a:moveTo>
                <a:lnTo>
                  <a:pt x="0" y="743226"/>
                </a:lnTo>
                <a:lnTo>
                  <a:pt x="743226" y="0"/>
                </a:lnTo>
                <a:lnTo>
                  <a:pt x="956398" y="0"/>
                </a:lnTo>
                <a:lnTo>
                  <a:pt x="213172" y="743226"/>
                </a:lnTo>
                <a:close/>
              </a:path>
            </a:pathLst>
          </a:custGeom>
          <a:solidFill>
            <a:srgbClr val="F6D6D6">
              <a:alpha val="51919"/>
            </a:srgbClr>
          </a:solidFill>
        </p:spPr>
        <p:txBody>
          <a:bodyPr wrap="square" lIns="0" tIns="0" rIns="0" bIns="0" rtlCol="0"/>
          <a:lstStyle/>
          <a:p>
            <a:endParaRPr/>
          </a:p>
        </p:txBody>
      </p:sp>
      <p:sp>
        <p:nvSpPr>
          <p:cNvPr id="5" name="object 5"/>
          <p:cNvSpPr/>
          <p:nvPr/>
        </p:nvSpPr>
        <p:spPr>
          <a:xfrm>
            <a:off x="2590447" y="2283009"/>
            <a:ext cx="956944" cy="2758440"/>
          </a:xfrm>
          <a:custGeom>
            <a:avLst/>
            <a:gdLst/>
            <a:ahLst/>
            <a:cxnLst/>
            <a:rect l="l" t="t" r="r" b="b"/>
            <a:pathLst>
              <a:path w="956944" h="2758440">
                <a:moveTo>
                  <a:pt x="0" y="743226"/>
                </a:moveTo>
                <a:lnTo>
                  <a:pt x="743226" y="0"/>
                </a:lnTo>
                <a:lnTo>
                  <a:pt x="956398" y="0"/>
                </a:lnTo>
                <a:lnTo>
                  <a:pt x="956398" y="2014658"/>
                </a:lnTo>
                <a:lnTo>
                  <a:pt x="213172" y="2757906"/>
                </a:lnTo>
                <a:lnTo>
                  <a:pt x="0" y="2757906"/>
                </a:lnTo>
                <a:lnTo>
                  <a:pt x="0" y="743226"/>
                </a:lnTo>
                <a:close/>
              </a:path>
            </a:pathLst>
          </a:custGeom>
          <a:ln w="19049">
            <a:solidFill>
              <a:srgbClr val="000000"/>
            </a:solidFill>
          </a:ln>
        </p:spPr>
        <p:txBody>
          <a:bodyPr wrap="square" lIns="0" tIns="0" rIns="0" bIns="0" rtlCol="0"/>
          <a:lstStyle/>
          <a:p>
            <a:endParaRPr/>
          </a:p>
        </p:txBody>
      </p:sp>
      <p:sp>
        <p:nvSpPr>
          <p:cNvPr id="6" name="object 6"/>
          <p:cNvSpPr/>
          <p:nvPr/>
        </p:nvSpPr>
        <p:spPr>
          <a:xfrm>
            <a:off x="2590447" y="2283011"/>
            <a:ext cx="956944" cy="743585"/>
          </a:xfrm>
          <a:custGeom>
            <a:avLst/>
            <a:gdLst/>
            <a:ahLst/>
            <a:cxnLst/>
            <a:rect l="l" t="t" r="r" b="b"/>
            <a:pathLst>
              <a:path w="956944" h="743585">
                <a:moveTo>
                  <a:pt x="0" y="743226"/>
                </a:moveTo>
                <a:lnTo>
                  <a:pt x="213172" y="743226"/>
                </a:lnTo>
                <a:lnTo>
                  <a:pt x="956398" y="0"/>
                </a:lnTo>
              </a:path>
            </a:pathLst>
          </a:custGeom>
          <a:ln w="19049">
            <a:solidFill>
              <a:srgbClr val="000000"/>
            </a:solidFill>
          </a:ln>
        </p:spPr>
        <p:txBody>
          <a:bodyPr wrap="square" lIns="0" tIns="0" rIns="0" bIns="0" rtlCol="0"/>
          <a:lstStyle/>
          <a:p>
            <a:endParaRPr/>
          </a:p>
        </p:txBody>
      </p:sp>
      <p:sp>
        <p:nvSpPr>
          <p:cNvPr id="7" name="object 7"/>
          <p:cNvSpPr/>
          <p:nvPr/>
        </p:nvSpPr>
        <p:spPr>
          <a:xfrm>
            <a:off x="2803619" y="3026237"/>
            <a:ext cx="0" cy="2014855"/>
          </a:xfrm>
          <a:custGeom>
            <a:avLst/>
            <a:gdLst/>
            <a:ahLst/>
            <a:cxnLst/>
            <a:rect l="l" t="t" r="r" b="b"/>
            <a:pathLst>
              <a:path h="2014854">
                <a:moveTo>
                  <a:pt x="0" y="0"/>
                </a:moveTo>
                <a:lnTo>
                  <a:pt x="0" y="2014680"/>
                </a:lnTo>
              </a:path>
            </a:pathLst>
          </a:custGeom>
          <a:ln w="19049">
            <a:solidFill>
              <a:srgbClr val="000000"/>
            </a:solidFill>
          </a:ln>
        </p:spPr>
        <p:txBody>
          <a:bodyPr wrap="square" lIns="0" tIns="0" rIns="0" bIns="0" rtlCol="0"/>
          <a:lstStyle/>
          <a:p>
            <a:endParaRPr/>
          </a:p>
        </p:txBody>
      </p:sp>
      <p:sp>
        <p:nvSpPr>
          <p:cNvPr id="8" name="object 8"/>
          <p:cNvSpPr txBox="1">
            <a:spLocks noGrp="1"/>
          </p:cNvSpPr>
          <p:nvPr>
            <p:ph type="title"/>
          </p:nvPr>
        </p:nvSpPr>
        <p:spPr>
          <a:xfrm>
            <a:off x="1597024" y="638596"/>
            <a:ext cx="3708400" cy="1120820"/>
          </a:xfrm>
          <a:prstGeom prst="rect">
            <a:avLst/>
          </a:prstGeom>
        </p:spPr>
        <p:txBody>
          <a:bodyPr vert="horz" wrap="square" lIns="0" tIns="12700" rIns="0" bIns="0" rtlCol="0" anchor="ctr">
            <a:spAutoFit/>
          </a:bodyPr>
          <a:lstStyle/>
          <a:p>
            <a:pPr marL="12700">
              <a:spcBef>
                <a:spcPts val="100"/>
              </a:spcBef>
            </a:pPr>
            <a:r>
              <a:rPr spc="-5" dirty="0"/>
              <a:t>Convolution</a:t>
            </a:r>
            <a:r>
              <a:rPr spc="-90" dirty="0"/>
              <a:t> </a:t>
            </a:r>
            <a:r>
              <a:rPr spc="-5" dirty="0"/>
              <a:t>Layer</a:t>
            </a:r>
            <a:endParaRPr/>
          </a:p>
        </p:txBody>
      </p:sp>
      <p:sp>
        <p:nvSpPr>
          <p:cNvPr id="9" name="object 9"/>
          <p:cNvSpPr/>
          <p:nvPr/>
        </p:nvSpPr>
        <p:spPr>
          <a:xfrm>
            <a:off x="5669891" y="3312682"/>
            <a:ext cx="132080" cy="663575"/>
          </a:xfrm>
          <a:custGeom>
            <a:avLst/>
            <a:gdLst/>
            <a:ahLst/>
            <a:cxnLst/>
            <a:rect l="l" t="t" r="r" b="b"/>
            <a:pathLst>
              <a:path w="132079" h="663575">
                <a:moveTo>
                  <a:pt x="0" y="0"/>
                </a:moveTo>
                <a:lnTo>
                  <a:pt x="131599" y="0"/>
                </a:lnTo>
                <a:lnTo>
                  <a:pt x="131599" y="663213"/>
                </a:lnTo>
                <a:lnTo>
                  <a:pt x="0" y="663213"/>
                </a:lnTo>
                <a:lnTo>
                  <a:pt x="0" y="0"/>
                </a:lnTo>
                <a:close/>
              </a:path>
            </a:pathLst>
          </a:custGeom>
          <a:solidFill>
            <a:srgbClr val="C8DAF7"/>
          </a:solidFill>
        </p:spPr>
        <p:txBody>
          <a:bodyPr wrap="square" lIns="0" tIns="0" rIns="0" bIns="0" rtlCol="0"/>
          <a:lstStyle/>
          <a:p>
            <a:endParaRPr/>
          </a:p>
        </p:txBody>
      </p:sp>
      <p:sp>
        <p:nvSpPr>
          <p:cNvPr id="10" name="object 10"/>
          <p:cNvSpPr/>
          <p:nvPr/>
        </p:nvSpPr>
        <p:spPr>
          <a:xfrm>
            <a:off x="5801491" y="3161984"/>
            <a:ext cx="151130" cy="814069"/>
          </a:xfrm>
          <a:custGeom>
            <a:avLst/>
            <a:gdLst/>
            <a:ahLst/>
            <a:cxnLst/>
            <a:rect l="l" t="t" r="r" b="b"/>
            <a:pathLst>
              <a:path w="151129" h="814069">
                <a:moveTo>
                  <a:pt x="0" y="813910"/>
                </a:moveTo>
                <a:lnTo>
                  <a:pt x="0" y="150697"/>
                </a:lnTo>
                <a:lnTo>
                  <a:pt x="150699" y="0"/>
                </a:lnTo>
                <a:lnTo>
                  <a:pt x="150699" y="663211"/>
                </a:lnTo>
                <a:lnTo>
                  <a:pt x="0" y="813910"/>
                </a:lnTo>
                <a:close/>
              </a:path>
            </a:pathLst>
          </a:custGeom>
          <a:solidFill>
            <a:srgbClr val="A0AEC6"/>
          </a:solidFill>
        </p:spPr>
        <p:txBody>
          <a:bodyPr wrap="square" lIns="0" tIns="0" rIns="0" bIns="0" rtlCol="0"/>
          <a:lstStyle/>
          <a:p>
            <a:endParaRPr/>
          </a:p>
        </p:txBody>
      </p:sp>
      <p:sp>
        <p:nvSpPr>
          <p:cNvPr id="11" name="object 11"/>
          <p:cNvSpPr/>
          <p:nvPr/>
        </p:nvSpPr>
        <p:spPr>
          <a:xfrm>
            <a:off x="5669893" y="3161982"/>
            <a:ext cx="282575" cy="151130"/>
          </a:xfrm>
          <a:custGeom>
            <a:avLst/>
            <a:gdLst/>
            <a:ahLst/>
            <a:cxnLst/>
            <a:rect l="l" t="t" r="r" b="b"/>
            <a:pathLst>
              <a:path w="282575" h="151130">
                <a:moveTo>
                  <a:pt x="131599" y="150697"/>
                </a:moveTo>
                <a:lnTo>
                  <a:pt x="0" y="150697"/>
                </a:lnTo>
                <a:lnTo>
                  <a:pt x="150699" y="0"/>
                </a:lnTo>
                <a:lnTo>
                  <a:pt x="282299" y="0"/>
                </a:lnTo>
                <a:lnTo>
                  <a:pt x="131599" y="150697"/>
                </a:lnTo>
                <a:close/>
              </a:path>
            </a:pathLst>
          </a:custGeom>
          <a:solidFill>
            <a:srgbClr val="D3E1F9"/>
          </a:solidFill>
        </p:spPr>
        <p:txBody>
          <a:bodyPr wrap="square" lIns="0" tIns="0" rIns="0" bIns="0" rtlCol="0"/>
          <a:lstStyle/>
          <a:p>
            <a:endParaRPr/>
          </a:p>
        </p:txBody>
      </p:sp>
      <p:sp>
        <p:nvSpPr>
          <p:cNvPr id="12" name="object 12"/>
          <p:cNvSpPr/>
          <p:nvPr/>
        </p:nvSpPr>
        <p:spPr>
          <a:xfrm>
            <a:off x="5669893" y="3161984"/>
            <a:ext cx="282575" cy="814069"/>
          </a:xfrm>
          <a:custGeom>
            <a:avLst/>
            <a:gdLst/>
            <a:ahLst/>
            <a:cxnLst/>
            <a:rect l="l" t="t" r="r" b="b"/>
            <a:pathLst>
              <a:path w="282575" h="814069">
                <a:moveTo>
                  <a:pt x="0" y="150697"/>
                </a:moveTo>
                <a:lnTo>
                  <a:pt x="150699" y="0"/>
                </a:lnTo>
                <a:lnTo>
                  <a:pt x="282299" y="0"/>
                </a:lnTo>
                <a:lnTo>
                  <a:pt x="282299" y="663211"/>
                </a:lnTo>
                <a:lnTo>
                  <a:pt x="131599" y="813910"/>
                </a:lnTo>
                <a:lnTo>
                  <a:pt x="0" y="813910"/>
                </a:lnTo>
                <a:lnTo>
                  <a:pt x="0" y="150697"/>
                </a:lnTo>
                <a:close/>
              </a:path>
            </a:pathLst>
          </a:custGeom>
          <a:ln w="19049">
            <a:solidFill>
              <a:srgbClr val="000000"/>
            </a:solidFill>
          </a:ln>
        </p:spPr>
        <p:txBody>
          <a:bodyPr wrap="square" lIns="0" tIns="0" rIns="0" bIns="0" rtlCol="0"/>
          <a:lstStyle/>
          <a:p>
            <a:endParaRPr/>
          </a:p>
        </p:txBody>
      </p:sp>
      <p:sp>
        <p:nvSpPr>
          <p:cNvPr id="13" name="object 13"/>
          <p:cNvSpPr/>
          <p:nvPr/>
        </p:nvSpPr>
        <p:spPr>
          <a:xfrm>
            <a:off x="5669893" y="3161982"/>
            <a:ext cx="282575" cy="151130"/>
          </a:xfrm>
          <a:custGeom>
            <a:avLst/>
            <a:gdLst/>
            <a:ahLst/>
            <a:cxnLst/>
            <a:rect l="l" t="t" r="r" b="b"/>
            <a:pathLst>
              <a:path w="282575" h="151130">
                <a:moveTo>
                  <a:pt x="0" y="150697"/>
                </a:moveTo>
                <a:lnTo>
                  <a:pt x="131599" y="150697"/>
                </a:lnTo>
                <a:lnTo>
                  <a:pt x="282299" y="0"/>
                </a:lnTo>
              </a:path>
            </a:pathLst>
          </a:custGeom>
          <a:ln w="19049">
            <a:solidFill>
              <a:srgbClr val="000000"/>
            </a:solidFill>
          </a:ln>
        </p:spPr>
        <p:txBody>
          <a:bodyPr wrap="square" lIns="0" tIns="0" rIns="0" bIns="0" rtlCol="0"/>
          <a:lstStyle/>
          <a:p>
            <a:endParaRPr/>
          </a:p>
        </p:txBody>
      </p:sp>
      <p:sp>
        <p:nvSpPr>
          <p:cNvPr id="14" name="object 14"/>
          <p:cNvSpPr/>
          <p:nvPr/>
        </p:nvSpPr>
        <p:spPr>
          <a:xfrm>
            <a:off x="5801491" y="3312681"/>
            <a:ext cx="0" cy="663575"/>
          </a:xfrm>
          <a:custGeom>
            <a:avLst/>
            <a:gdLst/>
            <a:ahLst/>
            <a:cxnLst/>
            <a:rect l="l" t="t" r="r" b="b"/>
            <a:pathLst>
              <a:path h="663575">
                <a:moveTo>
                  <a:pt x="0" y="0"/>
                </a:moveTo>
                <a:lnTo>
                  <a:pt x="0" y="663213"/>
                </a:lnTo>
              </a:path>
            </a:pathLst>
          </a:custGeom>
          <a:ln w="19049">
            <a:solidFill>
              <a:srgbClr val="000000"/>
            </a:solidFill>
          </a:ln>
        </p:spPr>
        <p:txBody>
          <a:bodyPr wrap="square" lIns="0" tIns="0" rIns="0" bIns="0" rtlCol="0"/>
          <a:lstStyle/>
          <a:p>
            <a:endParaRPr/>
          </a:p>
        </p:txBody>
      </p:sp>
      <p:sp>
        <p:nvSpPr>
          <p:cNvPr id="15" name="object 15"/>
          <p:cNvSpPr txBox="1">
            <a:spLocks noGrp="1"/>
          </p:cNvSpPr>
          <p:nvPr>
            <p:ph type="body" idx="1"/>
          </p:nvPr>
        </p:nvSpPr>
        <p:spPr>
          <a:xfrm>
            <a:off x="2138172" y="1676778"/>
            <a:ext cx="7886700" cy="3171766"/>
          </a:xfrm>
          <a:prstGeom prst="rect">
            <a:avLst/>
          </a:prstGeom>
        </p:spPr>
        <p:txBody>
          <a:bodyPr vert="horz" wrap="square" lIns="0" tIns="12700" rIns="0" bIns="0" rtlCol="0">
            <a:spAutoFit/>
          </a:bodyPr>
          <a:lstStyle/>
          <a:p>
            <a:pPr marL="12700">
              <a:spcBef>
                <a:spcPts val="100"/>
              </a:spcBef>
            </a:pPr>
            <a:r>
              <a:rPr spc="-5" dirty="0"/>
              <a:t>32x32x</a:t>
            </a:r>
            <a:r>
              <a:rPr spc="-5" dirty="0">
                <a:solidFill>
                  <a:srgbClr val="0000FF"/>
                </a:solidFill>
              </a:rPr>
              <a:t>3</a:t>
            </a:r>
            <a:r>
              <a:rPr spc="-10" dirty="0">
                <a:solidFill>
                  <a:srgbClr val="0000FF"/>
                </a:solidFill>
              </a:rPr>
              <a:t> </a:t>
            </a:r>
            <a:r>
              <a:rPr spc="-5" dirty="0"/>
              <a:t>image</a:t>
            </a:r>
          </a:p>
          <a:p>
            <a:pPr>
              <a:spcBef>
                <a:spcPts val="50"/>
              </a:spcBef>
            </a:pPr>
            <a:endParaRPr dirty="0">
              <a:latin typeface="Times New Roman"/>
              <a:cs typeface="Times New Roman"/>
            </a:endParaRPr>
          </a:p>
          <a:p>
            <a:pPr marR="69215" algn="ctr"/>
            <a:r>
              <a:rPr spc="-5" dirty="0"/>
              <a:t>5x5x</a:t>
            </a:r>
            <a:r>
              <a:rPr spc="-5" dirty="0">
                <a:solidFill>
                  <a:srgbClr val="0000FF"/>
                </a:solidFill>
              </a:rPr>
              <a:t>3</a:t>
            </a:r>
            <a:r>
              <a:rPr spc="-10" dirty="0">
                <a:solidFill>
                  <a:srgbClr val="0000FF"/>
                </a:solidFill>
              </a:rPr>
              <a:t> </a:t>
            </a:r>
            <a:r>
              <a:rPr spc="-5" dirty="0"/>
              <a:t>filter</a:t>
            </a:r>
          </a:p>
          <a:p>
            <a:pPr marL="1283970">
              <a:spcBef>
                <a:spcPts val="1550"/>
              </a:spcBef>
            </a:pPr>
            <a:r>
              <a:rPr sz="1800" spc="-5" dirty="0"/>
              <a:t>32</a:t>
            </a:r>
            <a:endParaRPr sz="1800" dirty="0"/>
          </a:p>
          <a:p>
            <a:pPr marL="4458970">
              <a:spcBef>
                <a:spcPts val="1580"/>
              </a:spcBef>
            </a:pPr>
            <a:r>
              <a:rPr sz="1800" b="1" spc="-5" dirty="0">
                <a:latin typeface="Arial"/>
                <a:cs typeface="Arial"/>
              </a:rPr>
              <a:t>Convolve </a:t>
            </a:r>
            <a:r>
              <a:rPr sz="1800" spc="-5" dirty="0"/>
              <a:t>the filter with the</a:t>
            </a:r>
            <a:r>
              <a:rPr sz="1800" spc="-70" dirty="0"/>
              <a:t> </a:t>
            </a:r>
            <a:r>
              <a:rPr sz="1800" spc="-5" dirty="0"/>
              <a:t>image</a:t>
            </a:r>
            <a:endParaRPr sz="1800" dirty="0">
              <a:latin typeface="Arial"/>
              <a:cs typeface="Arial"/>
            </a:endParaRPr>
          </a:p>
          <a:p>
            <a:pPr marL="4458970" marR="5080">
              <a:lnSpc>
                <a:spcPct val="100699"/>
              </a:lnSpc>
            </a:pPr>
            <a:r>
              <a:rPr sz="1800" spc="-5" dirty="0"/>
              <a:t>i.e. </a:t>
            </a:r>
            <a:r>
              <a:rPr sz="1800" dirty="0"/>
              <a:t>“slide </a:t>
            </a:r>
            <a:r>
              <a:rPr sz="1800" spc="-5" dirty="0"/>
              <a:t>over the image</a:t>
            </a:r>
            <a:r>
              <a:rPr sz="1800" spc="-90" dirty="0"/>
              <a:t> </a:t>
            </a:r>
            <a:r>
              <a:rPr sz="1800" dirty="0"/>
              <a:t>spatially,  computing </a:t>
            </a:r>
            <a:r>
              <a:rPr sz="1800" spc="-5" dirty="0"/>
              <a:t>dot</a:t>
            </a:r>
            <a:r>
              <a:rPr sz="1800" spc="-25" dirty="0"/>
              <a:t> </a:t>
            </a:r>
            <a:r>
              <a:rPr sz="1800" spc="-5" dirty="0"/>
              <a:t>products”</a:t>
            </a:r>
            <a:endParaRPr sz="1800" dirty="0"/>
          </a:p>
        </p:txBody>
      </p:sp>
      <p:sp>
        <p:nvSpPr>
          <p:cNvPr id="16" name="object 16"/>
          <p:cNvSpPr txBox="1"/>
          <p:nvPr/>
        </p:nvSpPr>
        <p:spPr>
          <a:xfrm>
            <a:off x="6560539" y="1197131"/>
            <a:ext cx="2890520" cy="553100"/>
          </a:xfrm>
          <a:prstGeom prst="rect">
            <a:avLst/>
          </a:prstGeom>
        </p:spPr>
        <p:txBody>
          <a:bodyPr vert="horz" wrap="square" lIns="0" tIns="10795" rIns="0" bIns="0" rtlCol="0">
            <a:spAutoFit/>
          </a:bodyPr>
          <a:lstStyle/>
          <a:p>
            <a:pPr marL="12700" marR="5080">
              <a:lnSpc>
                <a:spcPct val="100699"/>
              </a:lnSpc>
              <a:spcBef>
                <a:spcPts val="85"/>
              </a:spcBef>
            </a:pPr>
            <a:r>
              <a:rPr spc="-5" dirty="0">
                <a:solidFill>
                  <a:srgbClr val="0000FF"/>
                </a:solidFill>
                <a:latin typeface="Arial"/>
                <a:cs typeface="Arial"/>
              </a:rPr>
              <a:t>Filters always extend the full  depth of the input</a:t>
            </a:r>
            <a:r>
              <a:rPr spc="-45" dirty="0">
                <a:solidFill>
                  <a:srgbClr val="0000FF"/>
                </a:solidFill>
                <a:latin typeface="Arial"/>
                <a:cs typeface="Arial"/>
              </a:rPr>
              <a:t> </a:t>
            </a:r>
            <a:r>
              <a:rPr dirty="0">
                <a:solidFill>
                  <a:srgbClr val="0000FF"/>
                </a:solidFill>
                <a:latin typeface="Arial"/>
                <a:cs typeface="Arial"/>
              </a:rPr>
              <a:t>volume</a:t>
            </a:r>
            <a:endParaRPr>
              <a:latin typeface="Arial"/>
              <a:cs typeface="Arial"/>
            </a:endParaRPr>
          </a:p>
        </p:txBody>
      </p:sp>
      <p:sp>
        <p:nvSpPr>
          <p:cNvPr id="17" name="object 17"/>
          <p:cNvSpPr/>
          <p:nvPr/>
        </p:nvSpPr>
        <p:spPr>
          <a:xfrm>
            <a:off x="6544540" y="1956437"/>
            <a:ext cx="547370" cy="488315"/>
          </a:xfrm>
          <a:custGeom>
            <a:avLst/>
            <a:gdLst/>
            <a:ahLst/>
            <a:cxnLst/>
            <a:rect l="l" t="t" r="r" b="b"/>
            <a:pathLst>
              <a:path w="547370" h="488315">
                <a:moveTo>
                  <a:pt x="547148" y="0"/>
                </a:moveTo>
                <a:lnTo>
                  <a:pt x="0" y="487864"/>
                </a:lnTo>
              </a:path>
            </a:pathLst>
          </a:custGeom>
          <a:ln w="9524">
            <a:solidFill>
              <a:srgbClr val="0000FF"/>
            </a:solidFill>
          </a:ln>
        </p:spPr>
        <p:txBody>
          <a:bodyPr wrap="square" lIns="0" tIns="0" rIns="0" bIns="0" rtlCol="0"/>
          <a:lstStyle/>
          <a:p>
            <a:endParaRPr/>
          </a:p>
        </p:txBody>
      </p:sp>
      <p:sp>
        <p:nvSpPr>
          <p:cNvPr id="18" name="object 18"/>
          <p:cNvSpPr/>
          <p:nvPr/>
        </p:nvSpPr>
        <p:spPr>
          <a:xfrm>
            <a:off x="6512290" y="2432556"/>
            <a:ext cx="43180" cy="40640"/>
          </a:xfrm>
          <a:custGeom>
            <a:avLst/>
            <a:gdLst/>
            <a:ahLst/>
            <a:cxnLst/>
            <a:rect l="l" t="t" r="r" b="b"/>
            <a:pathLst>
              <a:path w="43179" h="40640">
                <a:moveTo>
                  <a:pt x="0" y="40509"/>
                </a:moveTo>
                <a:lnTo>
                  <a:pt x="21774" y="0"/>
                </a:lnTo>
                <a:lnTo>
                  <a:pt x="42724" y="23484"/>
                </a:lnTo>
                <a:lnTo>
                  <a:pt x="0" y="40509"/>
                </a:lnTo>
                <a:close/>
              </a:path>
            </a:pathLst>
          </a:custGeom>
          <a:solidFill>
            <a:srgbClr val="0000FF"/>
          </a:solidFill>
        </p:spPr>
        <p:txBody>
          <a:bodyPr wrap="square" lIns="0" tIns="0" rIns="0" bIns="0" rtlCol="0"/>
          <a:lstStyle/>
          <a:p>
            <a:endParaRPr/>
          </a:p>
        </p:txBody>
      </p:sp>
      <p:sp>
        <p:nvSpPr>
          <p:cNvPr id="19" name="object 19"/>
          <p:cNvSpPr/>
          <p:nvPr/>
        </p:nvSpPr>
        <p:spPr>
          <a:xfrm>
            <a:off x="6512290" y="2432556"/>
            <a:ext cx="43180" cy="40640"/>
          </a:xfrm>
          <a:custGeom>
            <a:avLst/>
            <a:gdLst/>
            <a:ahLst/>
            <a:cxnLst/>
            <a:rect l="l" t="t" r="r" b="b"/>
            <a:pathLst>
              <a:path w="43179" h="40640">
                <a:moveTo>
                  <a:pt x="21774" y="0"/>
                </a:moveTo>
                <a:lnTo>
                  <a:pt x="0" y="40509"/>
                </a:lnTo>
                <a:lnTo>
                  <a:pt x="42724" y="23484"/>
                </a:lnTo>
                <a:lnTo>
                  <a:pt x="21774" y="0"/>
                </a:lnTo>
                <a:close/>
              </a:path>
            </a:pathLst>
          </a:custGeom>
          <a:ln w="9524">
            <a:solidFill>
              <a:srgbClr val="0000FF"/>
            </a:solidFill>
          </a:ln>
        </p:spPr>
        <p:txBody>
          <a:bodyPr wrap="square" lIns="0" tIns="0" rIns="0" bIns="0" rtlCol="0"/>
          <a:lstStyle/>
          <a:p>
            <a:endParaRPr/>
          </a:p>
        </p:txBody>
      </p:sp>
      <p:sp>
        <p:nvSpPr>
          <p:cNvPr id="20" name="object 20"/>
          <p:cNvSpPr/>
          <p:nvPr/>
        </p:nvSpPr>
        <p:spPr>
          <a:xfrm>
            <a:off x="3679673" y="1585348"/>
            <a:ext cx="2527300" cy="223520"/>
          </a:xfrm>
          <a:custGeom>
            <a:avLst/>
            <a:gdLst/>
            <a:ahLst/>
            <a:cxnLst/>
            <a:rect l="l" t="t" r="r" b="b"/>
            <a:pathLst>
              <a:path w="2527300" h="223519">
                <a:moveTo>
                  <a:pt x="2526967" y="0"/>
                </a:moveTo>
                <a:lnTo>
                  <a:pt x="0" y="223269"/>
                </a:lnTo>
              </a:path>
            </a:pathLst>
          </a:custGeom>
          <a:ln w="9524">
            <a:solidFill>
              <a:srgbClr val="0000FF"/>
            </a:solidFill>
          </a:ln>
        </p:spPr>
        <p:txBody>
          <a:bodyPr wrap="square" lIns="0" tIns="0" rIns="0" bIns="0" rtlCol="0"/>
          <a:lstStyle/>
          <a:p>
            <a:endParaRPr/>
          </a:p>
        </p:txBody>
      </p:sp>
      <p:sp>
        <p:nvSpPr>
          <p:cNvPr id="21" name="object 21"/>
          <p:cNvSpPr/>
          <p:nvPr/>
        </p:nvSpPr>
        <p:spPr>
          <a:xfrm>
            <a:off x="3636615" y="1792945"/>
            <a:ext cx="44450" cy="31750"/>
          </a:xfrm>
          <a:custGeom>
            <a:avLst/>
            <a:gdLst/>
            <a:ahLst/>
            <a:cxnLst/>
            <a:rect l="l" t="t" r="r" b="b"/>
            <a:pathLst>
              <a:path w="44450" h="31750">
                <a:moveTo>
                  <a:pt x="44442" y="31344"/>
                </a:moveTo>
                <a:lnTo>
                  <a:pt x="0" y="19477"/>
                </a:lnTo>
                <a:lnTo>
                  <a:pt x="41672" y="0"/>
                </a:lnTo>
                <a:lnTo>
                  <a:pt x="44442" y="31344"/>
                </a:lnTo>
                <a:close/>
              </a:path>
            </a:pathLst>
          </a:custGeom>
          <a:solidFill>
            <a:srgbClr val="0000FF"/>
          </a:solidFill>
        </p:spPr>
        <p:txBody>
          <a:bodyPr wrap="square" lIns="0" tIns="0" rIns="0" bIns="0" rtlCol="0"/>
          <a:lstStyle/>
          <a:p>
            <a:endParaRPr/>
          </a:p>
        </p:txBody>
      </p:sp>
      <p:sp>
        <p:nvSpPr>
          <p:cNvPr id="22" name="object 22"/>
          <p:cNvSpPr/>
          <p:nvPr/>
        </p:nvSpPr>
        <p:spPr>
          <a:xfrm>
            <a:off x="3636615" y="1792945"/>
            <a:ext cx="44450" cy="31750"/>
          </a:xfrm>
          <a:custGeom>
            <a:avLst/>
            <a:gdLst/>
            <a:ahLst/>
            <a:cxnLst/>
            <a:rect l="l" t="t" r="r" b="b"/>
            <a:pathLst>
              <a:path w="44450" h="31750">
                <a:moveTo>
                  <a:pt x="41672" y="0"/>
                </a:moveTo>
                <a:lnTo>
                  <a:pt x="0" y="19477"/>
                </a:lnTo>
                <a:lnTo>
                  <a:pt x="44442" y="31344"/>
                </a:lnTo>
                <a:lnTo>
                  <a:pt x="41672" y="0"/>
                </a:lnTo>
                <a:close/>
              </a:path>
            </a:pathLst>
          </a:custGeom>
          <a:ln w="9524">
            <a:solidFill>
              <a:srgbClr val="0000FF"/>
            </a:solidFill>
          </a:ln>
        </p:spPr>
        <p:txBody>
          <a:bodyPr wrap="square" lIns="0" tIns="0" rIns="0" bIns="0" rtlCol="0"/>
          <a:lstStyle/>
          <a:p>
            <a:endParaRPr/>
          </a:p>
        </p:txBody>
      </p:sp>
      <p:sp>
        <p:nvSpPr>
          <p:cNvPr id="23" name="object 23"/>
          <p:cNvSpPr txBox="1"/>
          <p:nvPr/>
        </p:nvSpPr>
        <p:spPr>
          <a:xfrm>
            <a:off x="1681926"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
        <p:nvSpPr>
          <p:cNvPr id="24" name="object 24"/>
          <p:cNvSpPr txBox="1"/>
          <p:nvPr/>
        </p:nvSpPr>
        <p:spPr>
          <a:xfrm>
            <a:off x="3199900" y="4668538"/>
            <a:ext cx="280035" cy="269304"/>
          </a:xfrm>
          <a:prstGeom prst="rect">
            <a:avLst/>
          </a:prstGeom>
        </p:spPr>
        <p:txBody>
          <a:bodyPr vert="horz" wrap="square" lIns="0" tIns="0" rIns="0" bIns="0" rtlCol="0">
            <a:spAutoFit/>
          </a:bodyPr>
          <a:lstStyle/>
          <a:p>
            <a:pPr marL="12700">
              <a:lnSpc>
                <a:spcPts val="2090"/>
              </a:lnSpc>
            </a:pPr>
            <a:r>
              <a:rPr spc="-5" dirty="0">
                <a:latin typeface="Arial"/>
                <a:cs typeface="Arial"/>
              </a:rPr>
              <a:t>32</a:t>
            </a:r>
            <a:endParaRPr>
              <a:latin typeface="Arial"/>
              <a:cs typeface="Arial"/>
            </a:endParaRPr>
          </a:p>
        </p:txBody>
      </p:sp>
      <p:sp>
        <p:nvSpPr>
          <p:cNvPr id="25" name="object 25"/>
          <p:cNvSpPr txBox="1"/>
          <p:nvPr/>
        </p:nvSpPr>
        <p:spPr>
          <a:xfrm>
            <a:off x="2605484" y="5060167"/>
            <a:ext cx="153035" cy="269304"/>
          </a:xfrm>
          <a:prstGeom prst="rect">
            <a:avLst/>
          </a:prstGeom>
        </p:spPr>
        <p:txBody>
          <a:bodyPr vert="horz" wrap="square" lIns="0" tIns="0" rIns="0" bIns="0" rtlCol="0">
            <a:spAutoFit/>
          </a:bodyPr>
          <a:lstStyle/>
          <a:p>
            <a:pPr marL="12700">
              <a:lnSpc>
                <a:spcPts val="2090"/>
              </a:lnSpc>
            </a:pPr>
            <a:r>
              <a:rPr dirty="0">
                <a:latin typeface="Arial"/>
                <a:cs typeface="Arial"/>
              </a:rPr>
              <a:t>3</a:t>
            </a:r>
            <a:endParaRPr>
              <a:latin typeface="Arial"/>
              <a:cs typeface="Arial"/>
            </a:endParaRPr>
          </a:p>
        </p:txBody>
      </p:sp>
    </p:spTree>
    <p:extLst>
      <p:ext uri="{BB962C8B-B14F-4D97-AF65-F5344CB8AC3E}">
        <p14:creationId xmlns:p14="http://schemas.microsoft.com/office/powerpoint/2010/main" val="2559214962"/>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162396" y="3170794"/>
            <a:ext cx="132080" cy="663575"/>
          </a:xfrm>
          <a:custGeom>
            <a:avLst/>
            <a:gdLst/>
            <a:ahLst/>
            <a:cxnLst/>
            <a:rect l="l" t="t" r="r" b="b"/>
            <a:pathLst>
              <a:path w="132080" h="663575">
                <a:moveTo>
                  <a:pt x="0" y="0"/>
                </a:moveTo>
                <a:lnTo>
                  <a:pt x="131602" y="0"/>
                </a:lnTo>
                <a:lnTo>
                  <a:pt x="131602" y="663201"/>
                </a:lnTo>
                <a:lnTo>
                  <a:pt x="0" y="663201"/>
                </a:lnTo>
                <a:lnTo>
                  <a:pt x="0" y="0"/>
                </a:lnTo>
                <a:close/>
              </a:path>
            </a:pathLst>
          </a:custGeom>
          <a:solidFill>
            <a:srgbClr val="C8DAF7"/>
          </a:solidFill>
        </p:spPr>
        <p:txBody>
          <a:bodyPr wrap="square" lIns="0" tIns="0" rIns="0" bIns="0" rtlCol="0"/>
          <a:lstStyle/>
          <a:p>
            <a:endParaRPr/>
          </a:p>
        </p:txBody>
      </p:sp>
      <p:sp>
        <p:nvSpPr>
          <p:cNvPr id="3" name="object 3"/>
          <p:cNvSpPr/>
          <p:nvPr/>
        </p:nvSpPr>
        <p:spPr>
          <a:xfrm>
            <a:off x="3293998" y="3020097"/>
            <a:ext cx="151130" cy="814069"/>
          </a:xfrm>
          <a:custGeom>
            <a:avLst/>
            <a:gdLst/>
            <a:ahLst/>
            <a:cxnLst/>
            <a:rect l="l" t="t" r="r" b="b"/>
            <a:pathLst>
              <a:path w="151130" h="814069">
                <a:moveTo>
                  <a:pt x="0" y="813898"/>
                </a:moveTo>
                <a:lnTo>
                  <a:pt x="0" y="150697"/>
                </a:lnTo>
                <a:lnTo>
                  <a:pt x="150697" y="0"/>
                </a:lnTo>
                <a:lnTo>
                  <a:pt x="150697" y="663198"/>
                </a:lnTo>
                <a:lnTo>
                  <a:pt x="0" y="813898"/>
                </a:lnTo>
                <a:close/>
              </a:path>
            </a:pathLst>
          </a:custGeom>
          <a:solidFill>
            <a:srgbClr val="A0AEC6"/>
          </a:solidFill>
        </p:spPr>
        <p:txBody>
          <a:bodyPr wrap="square" lIns="0" tIns="0" rIns="0" bIns="0" rtlCol="0"/>
          <a:lstStyle/>
          <a:p>
            <a:endParaRPr/>
          </a:p>
        </p:txBody>
      </p:sp>
      <p:sp>
        <p:nvSpPr>
          <p:cNvPr id="4" name="object 4"/>
          <p:cNvSpPr/>
          <p:nvPr/>
        </p:nvSpPr>
        <p:spPr>
          <a:xfrm>
            <a:off x="3162398" y="3020095"/>
            <a:ext cx="282575" cy="151130"/>
          </a:xfrm>
          <a:custGeom>
            <a:avLst/>
            <a:gdLst/>
            <a:ahLst/>
            <a:cxnLst/>
            <a:rect l="l" t="t" r="r" b="b"/>
            <a:pathLst>
              <a:path w="282575" h="151130">
                <a:moveTo>
                  <a:pt x="131602" y="150697"/>
                </a:moveTo>
                <a:lnTo>
                  <a:pt x="0" y="150697"/>
                </a:lnTo>
                <a:lnTo>
                  <a:pt x="150697" y="0"/>
                </a:lnTo>
                <a:lnTo>
                  <a:pt x="282299" y="0"/>
                </a:lnTo>
                <a:lnTo>
                  <a:pt x="131602" y="150697"/>
                </a:lnTo>
                <a:close/>
              </a:path>
            </a:pathLst>
          </a:custGeom>
          <a:solidFill>
            <a:srgbClr val="D3E1F9"/>
          </a:solidFill>
        </p:spPr>
        <p:txBody>
          <a:bodyPr wrap="square" lIns="0" tIns="0" rIns="0" bIns="0" rtlCol="0"/>
          <a:lstStyle/>
          <a:p>
            <a:endParaRPr/>
          </a:p>
        </p:txBody>
      </p:sp>
      <p:sp>
        <p:nvSpPr>
          <p:cNvPr id="5" name="object 5"/>
          <p:cNvSpPr/>
          <p:nvPr/>
        </p:nvSpPr>
        <p:spPr>
          <a:xfrm>
            <a:off x="3162398" y="3020097"/>
            <a:ext cx="282575" cy="814069"/>
          </a:xfrm>
          <a:custGeom>
            <a:avLst/>
            <a:gdLst/>
            <a:ahLst/>
            <a:cxnLst/>
            <a:rect l="l" t="t" r="r" b="b"/>
            <a:pathLst>
              <a:path w="282575" h="814069">
                <a:moveTo>
                  <a:pt x="0" y="150697"/>
                </a:moveTo>
                <a:lnTo>
                  <a:pt x="150697" y="0"/>
                </a:lnTo>
                <a:lnTo>
                  <a:pt x="282299" y="0"/>
                </a:lnTo>
                <a:lnTo>
                  <a:pt x="282299" y="663198"/>
                </a:lnTo>
                <a:lnTo>
                  <a:pt x="131602" y="813898"/>
                </a:lnTo>
                <a:lnTo>
                  <a:pt x="0" y="813898"/>
                </a:lnTo>
                <a:lnTo>
                  <a:pt x="0" y="150697"/>
                </a:lnTo>
                <a:close/>
              </a:path>
            </a:pathLst>
          </a:custGeom>
          <a:ln w="19049">
            <a:solidFill>
              <a:srgbClr val="000000"/>
            </a:solidFill>
          </a:ln>
        </p:spPr>
        <p:txBody>
          <a:bodyPr wrap="square" lIns="0" tIns="0" rIns="0" bIns="0" rtlCol="0"/>
          <a:lstStyle/>
          <a:p>
            <a:endParaRPr/>
          </a:p>
        </p:txBody>
      </p:sp>
      <p:sp>
        <p:nvSpPr>
          <p:cNvPr id="6" name="object 6"/>
          <p:cNvSpPr/>
          <p:nvPr/>
        </p:nvSpPr>
        <p:spPr>
          <a:xfrm>
            <a:off x="3162398" y="3020095"/>
            <a:ext cx="282575" cy="151130"/>
          </a:xfrm>
          <a:custGeom>
            <a:avLst/>
            <a:gdLst/>
            <a:ahLst/>
            <a:cxnLst/>
            <a:rect l="l" t="t" r="r" b="b"/>
            <a:pathLst>
              <a:path w="282575" h="151130">
                <a:moveTo>
                  <a:pt x="0" y="150697"/>
                </a:moveTo>
                <a:lnTo>
                  <a:pt x="131602" y="150697"/>
                </a:lnTo>
                <a:lnTo>
                  <a:pt x="282299" y="0"/>
                </a:lnTo>
              </a:path>
            </a:pathLst>
          </a:custGeom>
          <a:ln w="19049">
            <a:solidFill>
              <a:srgbClr val="000000"/>
            </a:solidFill>
          </a:ln>
        </p:spPr>
        <p:txBody>
          <a:bodyPr wrap="square" lIns="0" tIns="0" rIns="0" bIns="0" rtlCol="0"/>
          <a:lstStyle/>
          <a:p>
            <a:endParaRPr/>
          </a:p>
        </p:txBody>
      </p:sp>
      <p:sp>
        <p:nvSpPr>
          <p:cNvPr id="7" name="object 7"/>
          <p:cNvSpPr/>
          <p:nvPr/>
        </p:nvSpPr>
        <p:spPr>
          <a:xfrm>
            <a:off x="3293998" y="3170794"/>
            <a:ext cx="0" cy="663575"/>
          </a:xfrm>
          <a:custGeom>
            <a:avLst/>
            <a:gdLst/>
            <a:ahLst/>
            <a:cxnLst/>
            <a:rect l="l" t="t" r="r" b="b"/>
            <a:pathLst>
              <a:path h="663575">
                <a:moveTo>
                  <a:pt x="0" y="0"/>
                </a:moveTo>
                <a:lnTo>
                  <a:pt x="0" y="663201"/>
                </a:lnTo>
              </a:path>
            </a:pathLst>
          </a:custGeom>
          <a:ln w="19049">
            <a:solidFill>
              <a:srgbClr val="000000"/>
            </a:solidFill>
          </a:ln>
        </p:spPr>
        <p:txBody>
          <a:bodyPr wrap="square" lIns="0" tIns="0" rIns="0" bIns="0" rtlCol="0"/>
          <a:lstStyle/>
          <a:p>
            <a:endParaRPr/>
          </a:p>
        </p:txBody>
      </p:sp>
      <p:sp>
        <p:nvSpPr>
          <p:cNvPr id="8" name="object 8"/>
          <p:cNvSpPr/>
          <p:nvPr/>
        </p:nvSpPr>
        <p:spPr>
          <a:xfrm>
            <a:off x="4758645" y="3285897"/>
            <a:ext cx="282575" cy="282575"/>
          </a:xfrm>
          <a:custGeom>
            <a:avLst/>
            <a:gdLst/>
            <a:ahLst/>
            <a:cxnLst/>
            <a:rect l="l" t="t" r="r" b="b"/>
            <a:pathLst>
              <a:path w="282575" h="282575">
                <a:moveTo>
                  <a:pt x="141149" y="282299"/>
                </a:moveTo>
                <a:lnTo>
                  <a:pt x="96537" y="275103"/>
                </a:lnTo>
                <a:lnTo>
                  <a:pt x="57790" y="255064"/>
                </a:lnTo>
                <a:lnTo>
                  <a:pt x="27235" y="224508"/>
                </a:lnTo>
                <a:lnTo>
                  <a:pt x="7196" y="185762"/>
                </a:lnTo>
                <a:lnTo>
                  <a:pt x="0" y="141149"/>
                </a:lnTo>
                <a:lnTo>
                  <a:pt x="7196" y="96535"/>
                </a:lnTo>
                <a:lnTo>
                  <a:pt x="27235" y="57788"/>
                </a:lnTo>
                <a:lnTo>
                  <a:pt x="57790" y="27233"/>
                </a:lnTo>
                <a:lnTo>
                  <a:pt x="96537" y="7195"/>
                </a:lnTo>
                <a:lnTo>
                  <a:pt x="141149" y="0"/>
                </a:lnTo>
                <a:lnTo>
                  <a:pt x="168812" y="2737"/>
                </a:lnTo>
                <a:lnTo>
                  <a:pt x="219460" y="23714"/>
                </a:lnTo>
                <a:lnTo>
                  <a:pt x="258579" y="62841"/>
                </a:lnTo>
                <a:lnTo>
                  <a:pt x="279561" y="113488"/>
                </a:lnTo>
                <a:lnTo>
                  <a:pt x="282299" y="141149"/>
                </a:lnTo>
                <a:lnTo>
                  <a:pt x="275103" y="185762"/>
                </a:lnTo>
                <a:lnTo>
                  <a:pt x="255064" y="224508"/>
                </a:lnTo>
                <a:lnTo>
                  <a:pt x="224508" y="255064"/>
                </a:lnTo>
                <a:lnTo>
                  <a:pt x="185762" y="275103"/>
                </a:lnTo>
                <a:lnTo>
                  <a:pt x="141149" y="282299"/>
                </a:lnTo>
                <a:close/>
              </a:path>
            </a:pathLst>
          </a:custGeom>
          <a:solidFill>
            <a:srgbClr val="C8DAF7"/>
          </a:solidFill>
        </p:spPr>
        <p:txBody>
          <a:bodyPr wrap="square" lIns="0" tIns="0" rIns="0" bIns="0" rtlCol="0"/>
          <a:lstStyle/>
          <a:p>
            <a:endParaRPr/>
          </a:p>
        </p:txBody>
      </p:sp>
      <p:sp>
        <p:nvSpPr>
          <p:cNvPr id="9" name="object 9"/>
          <p:cNvSpPr/>
          <p:nvPr/>
        </p:nvSpPr>
        <p:spPr>
          <a:xfrm>
            <a:off x="4758645" y="3285897"/>
            <a:ext cx="282575" cy="282575"/>
          </a:xfrm>
          <a:custGeom>
            <a:avLst/>
            <a:gdLst/>
            <a:ahLst/>
            <a:cxnLst/>
            <a:rect l="l" t="t" r="r" b="b"/>
            <a:pathLst>
              <a:path w="282575" h="282575">
                <a:moveTo>
                  <a:pt x="0" y="141149"/>
                </a:moveTo>
                <a:lnTo>
                  <a:pt x="7196" y="96535"/>
                </a:lnTo>
                <a:lnTo>
                  <a:pt x="27235" y="57788"/>
                </a:lnTo>
                <a:lnTo>
                  <a:pt x="57790" y="27233"/>
                </a:lnTo>
                <a:lnTo>
                  <a:pt x="96537" y="7195"/>
                </a:lnTo>
                <a:lnTo>
                  <a:pt x="141149" y="0"/>
                </a:lnTo>
                <a:lnTo>
                  <a:pt x="195165" y="10744"/>
                </a:lnTo>
                <a:lnTo>
                  <a:pt x="240949" y="41342"/>
                </a:lnTo>
                <a:lnTo>
                  <a:pt x="271552" y="87137"/>
                </a:lnTo>
                <a:lnTo>
                  <a:pt x="282299" y="141149"/>
                </a:lnTo>
                <a:lnTo>
                  <a:pt x="275103" y="185762"/>
                </a:lnTo>
                <a:lnTo>
                  <a:pt x="255064" y="224508"/>
                </a:lnTo>
                <a:lnTo>
                  <a:pt x="224508" y="255064"/>
                </a:lnTo>
                <a:lnTo>
                  <a:pt x="185762" y="275103"/>
                </a:lnTo>
                <a:lnTo>
                  <a:pt x="141149" y="282299"/>
                </a:lnTo>
                <a:lnTo>
                  <a:pt x="96537" y="275103"/>
                </a:lnTo>
                <a:lnTo>
                  <a:pt x="57790" y="255064"/>
                </a:lnTo>
                <a:lnTo>
                  <a:pt x="27235" y="224508"/>
                </a:lnTo>
                <a:lnTo>
                  <a:pt x="7196" y="185762"/>
                </a:lnTo>
                <a:lnTo>
                  <a:pt x="0" y="141149"/>
                </a:lnTo>
                <a:close/>
              </a:path>
            </a:pathLst>
          </a:custGeom>
          <a:ln w="19049">
            <a:solidFill>
              <a:srgbClr val="000000"/>
            </a:solidFill>
          </a:ln>
        </p:spPr>
        <p:txBody>
          <a:bodyPr wrap="square" lIns="0" tIns="0" rIns="0" bIns="0" rtlCol="0"/>
          <a:lstStyle/>
          <a:p>
            <a:endParaRPr/>
          </a:p>
        </p:txBody>
      </p:sp>
      <p:sp>
        <p:nvSpPr>
          <p:cNvPr id="10" name="object 10"/>
          <p:cNvSpPr/>
          <p:nvPr/>
        </p:nvSpPr>
        <p:spPr>
          <a:xfrm>
            <a:off x="3269146" y="3427046"/>
            <a:ext cx="1489710" cy="399415"/>
          </a:xfrm>
          <a:custGeom>
            <a:avLst/>
            <a:gdLst/>
            <a:ahLst/>
            <a:cxnLst/>
            <a:rect l="l" t="t" r="r" b="b"/>
            <a:pathLst>
              <a:path w="1489710" h="399414">
                <a:moveTo>
                  <a:pt x="0" y="398999"/>
                </a:moveTo>
                <a:lnTo>
                  <a:pt x="1489496" y="0"/>
                </a:lnTo>
              </a:path>
            </a:pathLst>
          </a:custGeom>
          <a:ln w="19049">
            <a:solidFill>
              <a:srgbClr val="000000"/>
            </a:solidFill>
          </a:ln>
        </p:spPr>
        <p:txBody>
          <a:bodyPr wrap="square" lIns="0" tIns="0" rIns="0" bIns="0" rtlCol="0"/>
          <a:lstStyle/>
          <a:p>
            <a:endParaRPr/>
          </a:p>
        </p:txBody>
      </p:sp>
      <p:sp>
        <p:nvSpPr>
          <p:cNvPr id="11" name="object 11"/>
          <p:cNvSpPr/>
          <p:nvPr/>
        </p:nvSpPr>
        <p:spPr>
          <a:xfrm>
            <a:off x="3288648" y="3189745"/>
            <a:ext cx="1470025" cy="237490"/>
          </a:xfrm>
          <a:custGeom>
            <a:avLst/>
            <a:gdLst/>
            <a:ahLst/>
            <a:cxnLst/>
            <a:rect l="l" t="t" r="r" b="b"/>
            <a:pathLst>
              <a:path w="1470025" h="237489">
                <a:moveTo>
                  <a:pt x="0" y="0"/>
                </a:moveTo>
                <a:lnTo>
                  <a:pt x="1469997" y="237299"/>
                </a:lnTo>
              </a:path>
            </a:pathLst>
          </a:custGeom>
          <a:ln w="19049">
            <a:solidFill>
              <a:srgbClr val="000000"/>
            </a:solidFill>
          </a:ln>
        </p:spPr>
        <p:txBody>
          <a:bodyPr wrap="square" lIns="0" tIns="0" rIns="0" bIns="0" rtlCol="0"/>
          <a:lstStyle/>
          <a:p>
            <a:endParaRPr/>
          </a:p>
        </p:txBody>
      </p:sp>
      <p:sp>
        <p:nvSpPr>
          <p:cNvPr id="12" name="object 12"/>
          <p:cNvSpPr/>
          <p:nvPr/>
        </p:nvSpPr>
        <p:spPr>
          <a:xfrm>
            <a:off x="3424848" y="3040347"/>
            <a:ext cx="1334135" cy="386715"/>
          </a:xfrm>
          <a:custGeom>
            <a:avLst/>
            <a:gdLst/>
            <a:ahLst/>
            <a:cxnLst/>
            <a:rect l="l" t="t" r="r" b="b"/>
            <a:pathLst>
              <a:path w="1334135" h="386714">
                <a:moveTo>
                  <a:pt x="0" y="0"/>
                </a:moveTo>
                <a:lnTo>
                  <a:pt x="1333797" y="386699"/>
                </a:lnTo>
              </a:path>
            </a:pathLst>
          </a:custGeom>
          <a:ln w="19049">
            <a:solidFill>
              <a:srgbClr val="000000"/>
            </a:solidFill>
          </a:ln>
        </p:spPr>
        <p:txBody>
          <a:bodyPr wrap="square" lIns="0" tIns="0" rIns="0" bIns="0" rtlCol="0"/>
          <a:lstStyle/>
          <a:p>
            <a:endParaRPr/>
          </a:p>
        </p:txBody>
      </p:sp>
      <p:sp>
        <p:nvSpPr>
          <p:cNvPr id="13" name="object 13"/>
          <p:cNvSpPr/>
          <p:nvPr/>
        </p:nvSpPr>
        <p:spPr>
          <a:xfrm>
            <a:off x="3450946" y="3427044"/>
            <a:ext cx="1308100" cy="250190"/>
          </a:xfrm>
          <a:custGeom>
            <a:avLst/>
            <a:gdLst/>
            <a:ahLst/>
            <a:cxnLst/>
            <a:rect l="l" t="t" r="r" b="b"/>
            <a:pathLst>
              <a:path w="1308100" h="250189">
                <a:moveTo>
                  <a:pt x="0" y="249599"/>
                </a:moveTo>
                <a:lnTo>
                  <a:pt x="1307697" y="0"/>
                </a:lnTo>
              </a:path>
            </a:pathLst>
          </a:custGeom>
          <a:ln w="19049">
            <a:solidFill>
              <a:srgbClr val="000000"/>
            </a:solidFill>
          </a:ln>
        </p:spPr>
        <p:txBody>
          <a:bodyPr wrap="square" lIns="0" tIns="0" rIns="0" bIns="0" rtlCol="0"/>
          <a:lstStyle/>
          <a:p>
            <a:endParaRPr/>
          </a:p>
        </p:txBody>
      </p:sp>
      <p:sp>
        <p:nvSpPr>
          <p:cNvPr id="14" name="object 14"/>
          <p:cNvSpPr txBox="1"/>
          <p:nvPr/>
        </p:nvSpPr>
        <p:spPr>
          <a:xfrm>
            <a:off x="3431519" y="4411969"/>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32</a:t>
            </a:r>
            <a:endParaRPr>
              <a:latin typeface="Arial"/>
              <a:cs typeface="Arial"/>
            </a:endParaRPr>
          </a:p>
        </p:txBody>
      </p:sp>
      <p:sp>
        <p:nvSpPr>
          <p:cNvPr id="15" name="object 15"/>
          <p:cNvSpPr txBox="1">
            <a:spLocks noGrp="1"/>
          </p:cNvSpPr>
          <p:nvPr>
            <p:ph type="title"/>
          </p:nvPr>
        </p:nvSpPr>
        <p:spPr>
          <a:xfrm>
            <a:off x="1717899" y="665875"/>
            <a:ext cx="3094990" cy="1120820"/>
          </a:xfrm>
          <a:prstGeom prst="rect">
            <a:avLst/>
          </a:prstGeom>
        </p:spPr>
        <p:txBody>
          <a:bodyPr vert="horz" wrap="square" lIns="0" tIns="12700" rIns="0" bIns="0" rtlCol="0" anchor="ctr">
            <a:spAutoFit/>
          </a:bodyPr>
          <a:lstStyle/>
          <a:p>
            <a:pPr marL="12700">
              <a:spcBef>
                <a:spcPts val="100"/>
              </a:spcBef>
            </a:pPr>
            <a:r>
              <a:rPr spc="-5" dirty="0"/>
              <a:t>Convolution</a:t>
            </a:r>
            <a:r>
              <a:rPr spc="-85" dirty="0"/>
              <a:t> </a:t>
            </a:r>
            <a:r>
              <a:rPr spc="-5" dirty="0"/>
              <a:t>Layer</a:t>
            </a:r>
          </a:p>
        </p:txBody>
      </p:sp>
      <p:sp>
        <p:nvSpPr>
          <p:cNvPr id="16" name="object 16"/>
          <p:cNvSpPr/>
          <p:nvPr/>
        </p:nvSpPr>
        <p:spPr>
          <a:xfrm>
            <a:off x="2745872" y="2791325"/>
            <a:ext cx="213360" cy="2014855"/>
          </a:xfrm>
          <a:custGeom>
            <a:avLst/>
            <a:gdLst/>
            <a:ahLst/>
            <a:cxnLst/>
            <a:rect l="l" t="t" r="r" b="b"/>
            <a:pathLst>
              <a:path w="213359" h="2014854">
                <a:moveTo>
                  <a:pt x="0" y="0"/>
                </a:moveTo>
                <a:lnTo>
                  <a:pt x="213172" y="0"/>
                </a:lnTo>
                <a:lnTo>
                  <a:pt x="213172" y="2014668"/>
                </a:lnTo>
                <a:lnTo>
                  <a:pt x="0" y="2014668"/>
                </a:lnTo>
                <a:lnTo>
                  <a:pt x="0" y="0"/>
                </a:lnTo>
                <a:close/>
              </a:path>
            </a:pathLst>
          </a:custGeom>
          <a:solidFill>
            <a:srgbClr val="F4CCCC">
              <a:alpha val="51919"/>
            </a:srgbClr>
          </a:solidFill>
        </p:spPr>
        <p:txBody>
          <a:bodyPr wrap="square" lIns="0" tIns="0" rIns="0" bIns="0" rtlCol="0"/>
          <a:lstStyle/>
          <a:p>
            <a:endParaRPr/>
          </a:p>
        </p:txBody>
      </p:sp>
      <p:sp>
        <p:nvSpPr>
          <p:cNvPr id="17" name="object 17"/>
          <p:cNvSpPr/>
          <p:nvPr/>
        </p:nvSpPr>
        <p:spPr>
          <a:xfrm>
            <a:off x="2959046" y="2048097"/>
            <a:ext cx="743585" cy="2758440"/>
          </a:xfrm>
          <a:custGeom>
            <a:avLst/>
            <a:gdLst/>
            <a:ahLst/>
            <a:cxnLst/>
            <a:rect l="l" t="t" r="r" b="b"/>
            <a:pathLst>
              <a:path w="743585" h="2758440">
                <a:moveTo>
                  <a:pt x="0" y="2757894"/>
                </a:moveTo>
                <a:lnTo>
                  <a:pt x="0" y="743226"/>
                </a:lnTo>
                <a:lnTo>
                  <a:pt x="743226" y="0"/>
                </a:lnTo>
                <a:lnTo>
                  <a:pt x="743226" y="2014670"/>
                </a:lnTo>
                <a:lnTo>
                  <a:pt x="0" y="2757894"/>
                </a:lnTo>
                <a:close/>
              </a:path>
            </a:pathLst>
          </a:custGeom>
          <a:solidFill>
            <a:srgbClr val="C3A3A3">
              <a:alpha val="51919"/>
            </a:srgbClr>
          </a:solidFill>
        </p:spPr>
        <p:txBody>
          <a:bodyPr wrap="square" lIns="0" tIns="0" rIns="0" bIns="0" rtlCol="0"/>
          <a:lstStyle/>
          <a:p>
            <a:endParaRPr/>
          </a:p>
        </p:txBody>
      </p:sp>
      <p:sp>
        <p:nvSpPr>
          <p:cNvPr id="18" name="object 18"/>
          <p:cNvSpPr/>
          <p:nvPr/>
        </p:nvSpPr>
        <p:spPr>
          <a:xfrm>
            <a:off x="2745872" y="2048099"/>
            <a:ext cx="956944" cy="743585"/>
          </a:xfrm>
          <a:custGeom>
            <a:avLst/>
            <a:gdLst/>
            <a:ahLst/>
            <a:cxnLst/>
            <a:rect l="l" t="t" r="r" b="b"/>
            <a:pathLst>
              <a:path w="956944" h="743585">
                <a:moveTo>
                  <a:pt x="213172" y="743226"/>
                </a:moveTo>
                <a:lnTo>
                  <a:pt x="0" y="743226"/>
                </a:lnTo>
                <a:lnTo>
                  <a:pt x="743226" y="0"/>
                </a:lnTo>
                <a:lnTo>
                  <a:pt x="956398" y="0"/>
                </a:lnTo>
                <a:lnTo>
                  <a:pt x="213172" y="743226"/>
                </a:lnTo>
                <a:close/>
              </a:path>
            </a:pathLst>
          </a:custGeom>
          <a:solidFill>
            <a:srgbClr val="F6D6D6">
              <a:alpha val="51919"/>
            </a:srgbClr>
          </a:solidFill>
        </p:spPr>
        <p:txBody>
          <a:bodyPr wrap="square" lIns="0" tIns="0" rIns="0" bIns="0" rtlCol="0"/>
          <a:lstStyle/>
          <a:p>
            <a:endParaRPr/>
          </a:p>
        </p:txBody>
      </p:sp>
      <p:sp>
        <p:nvSpPr>
          <p:cNvPr id="19" name="object 19"/>
          <p:cNvSpPr/>
          <p:nvPr/>
        </p:nvSpPr>
        <p:spPr>
          <a:xfrm>
            <a:off x="2745872" y="2048097"/>
            <a:ext cx="956944" cy="2758440"/>
          </a:xfrm>
          <a:custGeom>
            <a:avLst/>
            <a:gdLst/>
            <a:ahLst/>
            <a:cxnLst/>
            <a:rect l="l" t="t" r="r" b="b"/>
            <a:pathLst>
              <a:path w="956944" h="2758440">
                <a:moveTo>
                  <a:pt x="0" y="743226"/>
                </a:moveTo>
                <a:lnTo>
                  <a:pt x="743226" y="0"/>
                </a:lnTo>
                <a:lnTo>
                  <a:pt x="956398" y="0"/>
                </a:lnTo>
                <a:lnTo>
                  <a:pt x="956398" y="2014670"/>
                </a:lnTo>
                <a:lnTo>
                  <a:pt x="213172"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20" name="object 20"/>
          <p:cNvSpPr/>
          <p:nvPr/>
        </p:nvSpPr>
        <p:spPr>
          <a:xfrm>
            <a:off x="2745872" y="2048099"/>
            <a:ext cx="956944" cy="743585"/>
          </a:xfrm>
          <a:custGeom>
            <a:avLst/>
            <a:gdLst/>
            <a:ahLst/>
            <a:cxnLst/>
            <a:rect l="l" t="t" r="r" b="b"/>
            <a:pathLst>
              <a:path w="956944" h="743585">
                <a:moveTo>
                  <a:pt x="0" y="743226"/>
                </a:moveTo>
                <a:lnTo>
                  <a:pt x="213172" y="743226"/>
                </a:lnTo>
                <a:lnTo>
                  <a:pt x="956398" y="0"/>
                </a:lnTo>
              </a:path>
            </a:pathLst>
          </a:custGeom>
          <a:ln w="19049">
            <a:solidFill>
              <a:srgbClr val="000000"/>
            </a:solidFill>
          </a:ln>
        </p:spPr>
        <p:txBody>
          <a:bodyPr wrap="square" lIns="0" tIns="0" rIns="0" bIns="0" rtlCol="0"/>
          <a:lstStyle/>
          <a:p>
            <a:endParaRPr/>
          </a:p>
        </p:txBody>
      </p:sp>
      <p:sp>
        <p:nvSpPr>
          <p:cNvPr id="21" name="object 21"/>
          <p:cNvSpPr/>
          <p:nvPr/>
        </p:nvSpPr>
        <p:spPr>
          <a:xfrm>
            <a:off x="2959044" y="2791325"/>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22" name="object 22"/>
          <p:cNvSpPr txBox="1"/>
          <p:nvPr/>
        </p:nvSpPr>
        <p:spPr>
          <a:xfrm>
            <a:off x="3795821" y="1686556"/>
            <a:ext cx="3372485" cy="964366"/>
          </a:xfrm>
          <a:prstGeom prst="rect">
            <a:avLst/>
          </a:prstGeom>
        </p:spPr>
        <p:txBody>
          <a:bodyPr vert="horz" wrap="square" lIns="0" tIns="27939" rIns="0" bIns="0" rtlCol="0">
            <a:spAutoFit/>
          </a:bodyPr>
          <a:lstStyle/>
          <a:p>
            <a:pPr marL="1293495" marR="5080">
              <a:lnSpc>
                <a:spcPts val="2850"/>
              </a:lnSpc>
              <a:spcBef>
                <a:spcPts val="219"/>
              </a:spcBef>
            </a:pPr>
            <a:r>
              <a:rPr sz="2400" spc="-5" dirty="0">
                <a:solidFill>
                  <a:srgbClr val="FF0000"/>
                </a:solidFill>
                <a:latin typeface="Arial"/>
                <a:cs typeface="Arial"/>
              </a:rPr>
              <a:t>32x32x3</a:t>
            </a:r>
            <a:r>
              <a:rPr sz="2400" spc="-95" dirty="0">
                <a:solidFill>
                  <a:srgbClr val="FF0000"/>
                </a:solidFill>
                <a:latin typeface="Arial"/>
                <a:cs typeface="Arial"/>
              </a:rPr>
              <a:t> </a:t>
            </a:r>
            <a:r>
              <a:rPr sz="2400" spc="-5" dirty="0">
                <a:solidFill>
                  <a:srgbClr val="FF0000"/>
                </a:solidFill>
                <a:latin typeface="Arial"/>
                <a:cs typeface="Arial"/>
              </a:rPr>
              <a:t>image  </a:t>
            </a:r>
            <a:r>
              <a:rPr sz="2400" spc="-5" dirty="0">
                <a:solidFill>
                  <a:srgbClr val="0000FF"/>
                </a:solidFill>
                <a:latin typeface="Arial"/>
                <a:cs typeface="Arial"/>
              </a:rPr>
              <a:t>5x5x3</a:t>
            </a:r>
            <a:r>
              <a:rPr sz="2400" spc="-20" dirty="0">
                <a:solidFill>
                  <a:srgbClr val="0000FF"/>
                </a:solidFill>
                <a:latin typeface="Arial"/>
                <a:cs typeface="Arial"/>
              </a:rPr>
              <a:t> </a:t>
            </a:r>
            <a:r>
              <a:rPr sz="2400" spc="-5" dirty="0">
                <a:solidFill>
                  <a:srgbClr val="0000FF"/>
                </a:solidFill>
                <a:latin typeface="Arial"/>
                <a:cs typeface="Arial"/>
              </a:rPr>
              <a:t>filter</a:t>
            </a:r>
            <a:endParaRPr sz="2400">
              <a:latin typeface="Arial"/>
              <a:cs typeface="Arial"/>
            </a:endParaRPr>
          </a:p>
          <a:p>
            <a:pPr marL="12700">
              <a:lnSpc>
                <a:spcPts val="1475"/>
              </a:lnSpc>
            </a:pPr>
            <a:r>
              <a:rPr spc="-5" dirty="0">
                <a:latin typeface="Arial"/>
                <a:cs typeface="Arial"/>
              </a:rPr>
              <a:t>32</a:t>
            </a:r>
            <a:endParaRPr>
              <a:latin typeface="Arial"/>
              <a:cs typeface="Arial"/>
            </a:endParaRPr>
          </a:p>
        </p:txBody>
      </p:sp>
      <p:sp>
        <p:nvSpPr>
          <p:cNvPr id="23" name="object 23"/>
          <p:cNvSpPr/>
          <p:nvPr/>
        </p:nvSpPr>
        <p:spPr>
          <a:xfrm>
            <a:off x="3928259" y="1867499"/>
            <a:ext cx="929005" cy="220345"/>
          </a:xfrm>
          <a:custGeom>
            <a:avLst/>
            <a:gdLst/>
            <a:ahLst/>
            <a:cxnLst/>
            <a:rect l="l" t="t" r="r" b="b"/>
            <a:pathLst>
              <a:path w="929004" h="220344">
                <a:moveTo>
                  <a:pt x="928685" y="0"/>
                </a:moveTo>
                <a:lnTo>
                  <a:pt x="0" y="219929"/>
                </a:lnTo>
              </a:path>
            </a:pathLst>
          </a:custGeom>
          <a:ln w="9524">
            <a:solidFill>
              <a:srgbClr val="FF0000"/>
            </a:solidFill>
          </a:ln>
        </p:spPr>
        <p:txBody>
          <a:bodyPr wrap="square" lIns="0" tIns="0" rIns="0" bIns="0" rtlCol="0"/>
          <a:lstStyle/>
          <a:p>
            <a:endParaRPr/>
          </a:p>
        </p:txBody>
      </p:sp>
      <p:sp>
        <p:nvSpPr>
          <p:cNvPr id="24" name="object 24"/>
          <p:cNvSpPr/>
          <p:nvPr/>
        </p:nvSpPr>
        <p:spPr>
          <a:xfrm>
            <a:off x="3886195" y="2072119"/>
            <a:ext cx="45720" cy="31115"/>
          </a:xfrm>
          <a:custGeom>
            <a:avLst/>
            <a:gdLst/>
            <a:ahLst/>
            <a:cxnLst/>
            <a:rect l="l" t="t" r="r" b="b"/>
            <a:pathLst>
              <a:path w="45719" h="31115">
                <a:moveTo>
                  <a:pt x="45687" y="30619"/>
                </a:moveTo>
                <a:lnTo>
                  <a:pt x="0" y="25269"/>
                </a:lnTo>
                <a:lnTo>
                  <a:pt x="38434" y="0"/>
                </a:lnTo>
                <a:lnTo>
                  <a:pt x="45687" y="30619"/>
                </a:lnTo>
                <a:close/>
              </a:path>
            </a:pathLst>
          </a:custGeom>
          <a:solidFill>
            <a:srgbClr val="FF0000"/>
          </a:solidFill>
        </p:spPr>
        <p:txBody>
          <a:bodyPr wrap="square" lIns="0" tIns="0" rIns="0" bIns="0" rtlCol="0"/>
          <a:lstStyle/>
          <a:p>
            <a:endParaRPr/>
          </a:p>
        </p:txBody>
      </p:sp>
      <p:sp>
        <p:nvSpPr>
          <p:cNvPr id="25" name="object 25"/>
          <p:cNvSpPr/>
          <p:nvPr/>
        </p:nvSpPr>
        <p:spPr>
          <a:xfrm>
            <a:off x="3886195" y="2072119"/>
            <a:ext cx="45720" cy="31115"/>
          </a:xfrm>
          <a:custGeom>
            <a:avLst/>
            <a:gdLst/>
            <a:ahLst/>
            <a:cxnLst/>
            <a:rect l="l" t="t" r="r" b="b"/>
            <a:pathLst>
              <a:path w="45719" h="31115">
                <a:moveTo>
                  <a:pt x="38434" y="0"/>
                </a:moveTo>
                <a:lnTo>
                  <a:pt x="0" y="25269"/>
                </a:lnTo>
                <a:lnTo>
                  <a:pt x="45687" y="30619"/>
                </a:lnTo>
                <a:lnTo>
                  <a:pt x="38434" y="0"/>
                </a:lnTo>
                <a:close/>
              </a:path>
            </a:pathLst>
          </a:custGeom>
          <a:ln w="9524">
            <a:solidFill>
              <a:srgbClr val="FF0000"/>
            </a:solidFill>
          </a:ln>
        </p:spPr>
        <p:txBody>
          <a:bodyPr wrap="square" lIns="0" tIns="0" rIns="0" bIns="0" rtlCol="0"/>
          <a:lstStyle/>
          <a:p>
            <a:endParaRPr/>
          </a:p>
        </p:txBody>
      </p:sp>
      <p:sp>
        <p:nvSpPr>
          <p:cNvPr id="26" name="object 26"/>
          <p:cNvSpPr/>
          <p:nvPr/>
        </p:nvSpPr>
        <p:spPr>
          <a:xfrm>
            <a:off x="3614910" y="2351022"/>
            <a:ext cx="1346200" cy="523240"/>
          </a:xfrm>
          <a:custGeom>
            <a:avLst/>
            <a:gdLst/>
            <a:ahLst/>
            <a:cxnLst/>
            <a:rect l="l" t="t" r="r" b="b"/>
            <a:pathLst>
              <a:path w="1346200" h="523239">
                <a:moveTo>
                  <a:pt x="1345632" y="0"/>
                </a:moveTo>
                <a:lnTo>
                  <a:pt x="0" y="523188"/>
                </a:lnTo>
              </a:path>
            </a:pathLst>
          </a:custGeom>
          <a:ln w="9524">
            <a:solidFill>
              <a:srgbClr val="0000FF"/>
            </a:solidFill>
          </a:ln>
        </p:spPr>
        <p:txBody>
          <a:bodyPr wrap="square" lIns="0" tIns="0" rIns="0" bIns="0" rtlCol="0"/>
          <a:lstStyle/>
          <a:p>
            <a:endParaRPr/>
          </a:p>
        </p:txBody>
      </p:sp>
      <p:sp>
        <p:nvSpPr>
          <p:cNvPr id="27" name="object 27"/>
          <p:cNvSpPr/>
          <p:nvPr/>
        </p:nvSpPr>
        <p:spPr>
          <a:xfrm>
            <a:off x="3574625" y="2859548"/>
            <a:ext cx="46355" cy="30480"/>
          </a:xfrm>
          <a:custGeom>
            <a:avLst/>
            <a:gdLst/>
            <a:ahLst/>
            <a:cxnLst/>
            <a:rect l="l" t="t" r="r" b="b"/>
            <a:pathLst>
              <a:path w="46355" h="30480">
                <a:moveTo>
                  <a:pt x="0" y="30327"/>
                </a:moveTo>
                <a:lnTo>
                  <a:pt x="34587" y="0"/>
                </a:lnTo>
                <a:lnTo>
                  <a:pt x="45989" y="29324"/>
                </a:lnTo>
                <a:lnTo>
                  <a:pt x="0" y="30327"/>
                </a:lnTo>
                <a:close/>
              </a:path>
            </a:pathLst>
          </a:custGeom>
          <a:solidFill>
            <a:srgbClr val="0000FF"/>
          </a:solidFill>
        </p:spPr>
        <p:txBody>
          <a:bodyPr wrap="square" lIns="0" tIns="0" rIns="0" bIns="0" rtlCol="0"/>
          <a:lstStyle/>
          <a:p>
            <a:endParaRPr/>
          </a:p>
        </p:txBody>
      </p:sp>
      <p:sp>
        <p:nvSpPr>
          <p:cNvPr id="28" name="object 28"/>
          <p:cNvSpPr/>
          <p:nvPr/>
        </p:nvSpPr>
        <p:spPr>
          <a:xfrm>
            <a:off x="3574625" y="2859548"/>
            <a:ext cx="46355" cy="30480"/>
          </a:xfrm>
          <a:custGeom>
            <a:avLst/>
            <a:gdLst/>
            <a:ahLst/>
            <a:cxnLst/>
            <a:rect l="l" t="t" r="r" b="b"/>
            <a:pathLst>
              <a:path w="46355" h="30480">
                <a:moveTo>
                  <a:pt x="34587" y="0"/>
                </a:moveTo>
                <a:lnTo>
                  <a:pt x="0" y="30327"/>
                </a:lnTo>
                <a:lnTo>
                  <a:pt x="45989" y="29324"/>
                </a:lnTo>
                <a:lnTo>
                  <a:pt x="34587" y="0"/>
                </a:lnTo>
                <a:close/>
              </a:path>
            </a:pathLst>
          </a:custGeom>
          <a:ln w="9524">
            <a:solidFill>
              <a:srgbClr val="0000FF"/>
            </a:solidFill>
          </a:ln>
        </p:spPr>
        <p:txBody>
          <a:bodyPr wrap="square" lIns="0" tIns="0" rIns="0" bIns="0" rtlCol="0"/>
          <a:lstStyle/>
          <a:p>
            <a:endParaRPr/>
          </a:p>
        </p:txBody>
      </p:sp>
      <p:sp>
        <p:nvSpPr>
          <p:cNvPr id="29" name="object 29"/>
          <p:cNvSpPr/>
          <p:nvPr/>
        </p:nvSpPr>
        <p:spPr>
          <a:xfrm>
            <a:off x="5152619" y="3742969"/>
            <a:ext cx="354965" cy="127000"/>
          </a:xfrm>
          <a:custGeom>
            <a:avLst/>
            <a:gdLst/>
            <a:ahLst/>
            <a:cxnLst/>
            <a:rect l="l" t="t" r="r" b="b"/>
            <a:pathLst>
              <a:path w="354964" h="127000">
                <a:moveTo>
                  <a:pt x="354474" y="126574"/>
                </a:moveTo>
                <a:lnTo>
                  <a:pt x="0" y="0"/>
                </a:lnTo>
              </a:path>
            </a:pathLst>
          </a:custGeom>
          <a:ln w="9524">
            <a:solidFill>
              <a:srgbClr val="000000"/>
            </a:solidFill>
          </a:ln>
        </p:spPr>
        <p:txBody>
          <a:bodyPr wrap="square" lIns="0" tIns="0" rIns="0" bIns="0" rtlCol="0"/>
          <a:lstStyle/>
          <a:p>
            <a:endParaRPr/>
          </a:p>
        </p:txBody>
      </p:sp>
      <p:sp>
        <p:nvSpPr>
          <p:cNvPr id="30" name="object 30"/>
          <p:cNvSpPr/>
          <p:nvPr/>
        </p:nvSpPr>
        <p:spPr>
          <a:xfrm>
            <a:off x="5111919" y="3728146"/>
            <a:ext cx="46355" cy="29845"/>
          </a:xfrm>
          <a:custGeom>
            <a:avLst/>
            <a:gdLst/>
            <a:ahLst/>
            <a:cxnLst/>
            <a:rect l="l" t="t" r="r" b="b"/>
            <a:pathLst>
              <a:path w="46354" h="29844">
                <a:moveTo>
                  <a:pt x="35399" y="29624"/>
                </a:moveTo>
                <a:lnTo>
                  <a:pt x="0" y="274"/>
                </a:lnTo>
                <a:lnTo>
                  <a:pt x="45974" y="0"/>
                </a:lnTo>
                <a:lnTo>
                  <a:pt x="35399" y="29624"/>
                </a:lnTo>
                <a:close/>
              </a:path>
            </a:pathLst>
          </a:custGeom>
          <a:solidFill>
            <a:srgbClr val="000000"/>
          </a:solidFill>
        </p:spPr>
        <p:txBody>
          <a:bodyPr wrap="square" lIns="0" tIns="0" rIns="0" bIns="0" rtlCol="0"/>
          <a:lstStyle/>
          <a:p>
            <a:endParaRPr/>
          </a:p>
        </p:txBody>
      </p:sp>
      <p:sp>
        <p:nvSpPr>
          <p:cNvPr id="31" name="object 31"/>
          <p:cNvSpPr/>
          <p:nvPr/>
        </p:nvSpPr>
        <p:spPr>
          <a:xfrm>
            <a:off x="5111919" y="3728146"/>
            <a:ext cx="46355" cy="29845"/>
          </a:xfrm>
          <a:custGeom>
            <a:avLst/>
            <a:gdLst/>
            <a:ahLst/>
            <a:cxnLst/>
            <a:rect l="l" t="t" r="r" b="b"/>
            <a:pathLst>
              <a:path w="46354" h="29844">
                <a:moveTo>
                  <a:pt x="45974" y="0"/>
                </a:moveTo>
                <a:lnTo>
                  <a:pt x="0" y="274"/>
                </a:lnTo>
                <a:lnTo>
                  <a:pt x="35399" y="29624"/>
                </a:lnTo>
                <a:lnTo>
                  <a:pt x="45974" y="0"/>
                </a:lnTo>
                <a:close/>
              </a:path>
            </a:pathLst>
          </a:custGeom>
          <a:ln w="9524">
            <a:solidFill>
              <a:srgbClr val="000000"/>
            </a:solidFill>
          </a:ln>
        </p:spPr>
        <p:txBody>
          <a:bodyPr wrap="square" lIns="0" tIns="0" rIns="0" bIns="0" rtlCol="0"/>
          <a:lstStyle/>
          <a:p>
            <a:endParaRPr/>
          </a:p>
        </p:txBody>
      </p:sp>
      <p:sp>
        <p:nvSpPr>
          <p:cNvPr id="32" name="object 32"/>
          <p:cNvSpPr txBox="1"/>
          <p:nvPr/>
        </p:nvSpPr>
        <p:spPr>
          <a:xfrm>
            <a:off x="5667992" y="3670375"/>
            <a:ext cx="4799330" cy="1128395"/>
          </a:xfrm>
          <a:prstGeom prst="rect">
            <a:avLst/>
          </a:prstGeom>
        </p:spPr>
        <p:txBody>
          <a:bodyPr vert="horz" wrap="square" lIns="0" tIns="12700" rIns="0" bIns="0" rtlCol="0">
            <a:spAutoFit/>
          </a:bodyPr>
          <a:lstStyle/>
          <a:p>
            <a:pPr marL="12700">
              <a:spcBef>
                <a:spcPts val="100"/>
              </a:spcBef>
            </a:pPr>
            <a:r>
              <a:rPr b="1" dirty="0">
                <a:latin typeface="Arial"/>
                <a:cs typeface="Arial"/>
              </a:rPr>
              <a:t>1</a:t>
            </a:r>
            <a:r>
              <a:rPr b="1" spc="-10" dirty="0">
                <a:latin typeface="Arial"/>
                <a:cs typeface="Arial"/>
              </a:rPr>
              <a:t> </a:t>
            </a:r>
            <a:r>
              <a:rPr b="1" spc="-5" dirty="0">
                <a:latin typeface="Arial"/>
                <a:cs typeface="Arial"/>
              </a:rPr>
              <a:t>number:</a:t>
            </a:r>
            <a:endParaRPr>
              <a:latin typeface="Arial"/>
              <a:cs typeface="Arial"/>
            </a:endParaRPr>
          </a:p>
          <a:p>
            <a:pPr marL="12700" marR="210820">
              <a:lnSpc>
                <a:spcPct val="100699"/>
              </a:lnSpc>
            </a:pPr>
            <a:r>
              <a:rPr spc="-5" dirty="0">
                <a:latin typeface="Arial"/>
                <a:cs typeface="Arial"/>
              </a:rPr>
              <a:t>the </a:t>
            </a:r>
            <a:r>
              <a:rPr dirty="0">
                <a:latin typeface="Arial"/>
                <a:cs typeface="Arial"/>
              </a:rPr>
              <a:t>result </a:t>
            </a:r>
            <a:r>
              <a:rPr spc="-5" dirty="0">
                <a:latin typeface="Arial"/>
                <a:cs typeface="Arial"/>
              </a:rPr>
              <a:t>of taking </a:t>
            </a:r>
            <a:r>
              <a:rPr dirty="0">
                <a:latin typeface="Arial"/>
                <a:cs typeface="Arial"/>
              </a:rPr>
              <a:t>a </a:t>
            </a:r>
            <a:r>
              <a:rPr spc="-5" dirty="0">
                <a:latin typeface="Arial"/>
                <a:cs typeface="Arial"/>
              </a:rPr>
              <a:t>dot product between the  filter and </a:t>
            </a:r>
            <a:r>
              <a:rPr dirty="0">
                <a:latin typeface="Arial"/>
                <a:cs typeface="Arial"/>
              </a:rPr>
              <a:t>a small </a:t>
            </a:r>
            <a:r>
              <a:rPr spc="-5" dirty="0">
                <a:latin typeface="Arial"/>
                <a:cs typeface="Arial"/>
              </a:rPr>
              <a:t>5x5x3 </a:t>
            </a:r>
            <a:r>
              <a:rPr dirty="0">
                <a:latin typeface="Arial"/>
                <a:cs typeface="Arial"/>
              </a:rPr>
              <a:t>chunk </a:t>
            </a:r>
            <a:r>
              <a:rPr spc="-5" dirty="0">
                <a:latin typeface="Arial"/>
                <a:cs typeface="Arial"/>
              </a:rPr>
              <a:t>of the</a:t>
            </a:r>
            <a:r>
              <a:rPr spc="-70" dirty="0">
                <a:latin typeface="Arial"/>
                <a:cs typeface="Arial"/>
              </a:rPr>
              <a:t> </a:t>
            </a:r>
            <a:r>
              <a:rPr spc="-5" dirty="0">
                <a:latin typeface="Arial"/>
                <a:cs typeface="Arial"/>
              </a:rPr>
              <a:t>image</a:t>
            </a:r>
            <a:endParaRPr>
              <a:latin typeface="Arial"/>
              <a:cs typeface="Arial"/>
            </a:endParaRPr>
          </a:p>
          <a:p>
            <a:pPr marL="12700">
              <a:spcBef>
                <a:spcPts val="15"/>
              </a:spcBef>
            </a:pPr>
            <a:r>
              <a:rPr dirty="0">
                <a:latin typeface="Arial"/>
                <a:cs typeface="Arial"/>
              </a:rPr>
              <a:t>(i.e. </a:t>
            </a:r>
            <a:r>
              <a:rPr spc="-5" dirty="0">
                <a:latin typeface="Arial"/>
                <a:cs typeface="Arial"/>
              </a:rPr>
              <a:t>5*5*3 </a:t>
            </a:r>
            <a:r>
              <a:rPr dirty="0">
                <a:latin typeface="Arial"/>
                <a:cs typeface="Arial"/>
              </a:rPr>
              <a:t>= </a:t>
            </a:r>
            <a:r>
              <a:rPr spc="-5" dirty="0">
                <a:latin typeface="Arial"/>
                <a:cs typeface="Arial"/>
              </a:rPr>
              <a:t>75-dimensional dot product </a:t>
            </a:r>
            <a:r>
              <a:rPr dirty="0">
                <a:latin typeface="Arial"/>
                <a:cs typeface="Arial"/>
              </a:rPr>
              <a:t>+</a:t>
            </a:r>
            <a:r>
              <a:rPr spc="-90" dirty="0">
                <a:latin typeface="Arial"/>
                <a:cs typeface="Arial"/>
              </a:rPr>
              <a:t> </a:t>
            </a:r>
            <a:r>
              <a:rPr spc="-5" dirty="0">
                <a:latin typeface="Arial"/>
                <a:cs typeface="Arial"/>
              </a:rPr>
              <a:t>bias)</a:t>
            </a:r>
            <a:endParaRPr>
              <a:latin typeface="Arial"/>
              <a:cs typeface="Arial"/>
            </a:endParaRPr>
          </a:p>
        </p:txBody>
      </p:sp>
      <p:sp>
        <p:nvSpPr>
          <p:cNvPr id="33" name="object 33"/>
          <p:cNvSpPr/>
          <p:nvPr/>
        </p:nvSpPr>
        <p:spPr>
          <a:xfrm>
            <a:off x="6683064" y="2182549"/>
            <a:ext cx="282300" cy="235249"/>
          </a:xfrm>
          <a:prstGeom prst="rect">
            <a:avLst/>
          </a:prstGeom>
          <a:blipFill>
            <a:blip r:embed="rId2" cstate="print"/>
            <a:stretch>
              <a:fillRect/>
            </a:stretch>
          </a:blipFill>
        </p:spPr>
        <p:txBody>
          <a:bodyPr wrap="square" lIns="0" tIns="0" rIns="0" bIns="0" rtlCol="0"/>
          <a:lstStyle/>
          <a:p>
            <a:endParaRPr/>
          </a:p>
        </p:txBody>
      </p:sp>
      <p:sp>
        <p:nvSpPr>
          <p:cNvPr id="34" name="object 34"/>
          <p:cNvSpPr/>
          <p:nvPr/>
        </p:nvSpPr>
        <p:spPr>
          <a:xfrm>
            <a:off x="5740693" y="4893068"/>
            <a:ext cx="1195743" cy="393599"/>
          </a:xfrm>
          <a:prstGeom prst="rect">
            <a:avLst/>
          </a:prstGeom>
          <a:blipFill>
            <a:blip r:embed="rId3" cstate="print"/>
            <a:stretch>
              <a:fillRect/>
            </a:stretch>
          </a:blipFill>
        </p:spPr>
        <p:txBody>
          <a:bodyPr wrap="square" lIns="0" tIns="0" rIns="0" bIns="0" rtlCol="0"/>
          <a:lstStyle/>
          <a:p>
            <a:endParaRPr/>
          </a:p>
        </p:txBody>
      </p:sp>
      <p:sp>
        <p:nvSpPr>
          <p:cNvPr id="35" name="object 35"/>
          <p:cNvSpPr txBox="1"/>
          <p:nvPr/>
        </p:nvSpPr>
        <p:spPr>
          <a:xfrm>
            <a:off x="1681926"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
        <p:nvSpPr>
          <p:cNvPr id="36" name="object 36"/>
          <p:cNvSpPr txBox="1"/>
          <p:nvPr/>
        </p:nvSpPr>
        <p:spPr>
          <a:xfrm>
            <a:off x="2760912" y="4825262"/>
            <a:ext cx="153035" cy="269304"/>
          </a:xfrm>
          <a:prstGeom prst="rect">
            <a:avLst/>
          </a:prstGeom>
        </p:spPr>
        <p:txBody>
          <a:bodyPr vert="horz" wrap="square" lIns="0" tIns="0" rIns="0" bIns="0" rtlCol="0">
            <a:spAutoFit/>
          </a:bodyPr>
          <a:lstStyle/>
          <a:p>
            <a:pPr marL="12700">
              <a:lnSpc>
                <a:spcPts val="2090"/>
              </a:lnSpc>
            </a:pPr>
            <a:r>
              <a:rPr dirty="0">
                <a:latin typeface="Arial"/>
                <a:cs typeface="Arial"/>
              </a:rPr>
              <a:t>3</a:t>
            </a:r>
            <a:endParaRPr>
              <a:latin typeface="Arial"/>
              <a:cs typeface="Arial"/>
            </a:endParaRPr>
          </a:p>
        </p:txBody>
      </p:sp>
    </p:spTree>
    <p:extLst>
      <p:ext uri="{BB962C8B-B14F-4D97-AF65-F5344CB8AC3E}">
        <p14:creationId xmlns:p14="http://schemas.microsoft.com/office/powerpoint/2010/main" val="704484452"/>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162396" y="3170794"/>
            <a:ext cx="132080" cy="663575"/>
          </a:xfrm>
          <a:custGeom>
            <a:avLst/>
            <a:gdLst/>
            <a:ahLst/>
            <a:cxnLst/>
            <a:rect l="l" t="t" r="r" b="b"/>
            <a:pathLst>
              <a:path w="132080" h="663575">
                <a:moveTo>
                  <a:pt x="0" y="0"/>
                </a:moveTo>
                <a:lnTo>
                  <a:pt x="131602" y="0"/>
                </a:lnTo>
                <a:lnTo>
                  <a:pt x="131602" y="663201"/>
                </a:lnTo>
                <a:lnTo>
                  <a:pt x="0" y="663201"/>
                </a:lnTo>
                <a:lnTo>
                  <a:pt x="0" y="0"/>
                </a:lnTo>
                <a:close/>
              </a:path>
            </a:pathLst>
          </a:custGeom>
          <a:solidFill>
            <a:srgbClr val="C8DAF7"/>
          </a:solidFill>
        </p:spPr>
        <p:txBody>
          <a:bodyPr wrap="square" lIns="0" tIns="0" rIns="0" bIns="0" rtlCol="0"/>
          <a:lstStyle/>
          <a:p>
            <a:endParaRPr/>
          </a:p>
        </p:txBody>
      </p:sp>
      <p:sp>
        <p:nvSpPr>
          <p:cNvPr id="3" name="object 3"/>
          <p:cNvSpPr/>
          <p:nvPr/>
        </p:nvSpPr>
        <p:spPr>
          <a:xfrm>
            <a:off x="3293998" y="3020097"/>
            <a:ext cx="151130" cy="814069"/>
          </a:xfrm>
          <a:custGeom>
            <a:avLst/>
            <a:gdLst/>
            <a:ahLst/>
            <a:cxnLst/>
            <a:rect l="l" t="t" r="r" b="b"/>
            <a:pathLst>
              <a:path w="151130" h="814069">
                <a:moveTo>
                  <a:pt x="0" y="813898"/>
                </a:moveTo>
                <a:lnTo>
                  <a:pt x="0" y="150697"/>
                </a:lnTo>
                <a:lnTo>
                  <a:pt x="150697" y="0"/>
                </a:lnTo>
                <a:lnTo>
                  <a:pt x="150697" y="663198"/>
                </a:lnTo>
                <a:lnTo>
                  <a:pt x="0" y="813898"/>
                </a:lnTo>
                <a:close/>
              </a:path>
            </a:pathLst>
          </a:custGeom>
          <a:solidFill>
            <a:srgbClr val="A0AEC6"/>
          </a:solidFill>
        </p:spPr>
        <p:txBody>
          <a:bodyPr wrap="square" lIns="0" tIns="0" rIns="0" bIns="0" rtlCol="0"/>
          <a:lstStyle/>
          <a:p>
            <a:endParaRPr/>
          </a:p>
        </p:txBody>
      </p:sp>
      <p:sp>
        <p:nvSpPr>
          <p:cNvPr id="4" name="object 4"/>
          <p:cNvSpPr/>
          <p:nvPr/>
        </p:nvSpPr>
        <p:spPr>
          <a:xfrm>
            <a:off x="3162398" y="3020095"/>
            <a:ext cx="282575" cy="151130"/>
          </a:xfrm>
          <a:custGeom>
            <a:avLst/>
            <a:gdLst/>
            <a:ahLst/>
            <a:cxnLst/>
            <a:rect l="l" t="t" r="r" b="b"/>
            <a:pathLst>
              <a:path w="282575" h="151130">
                <a:moveTo>
                  <a:pt x="131602" y="150697"/>
                </a:moveTo>
                <a:lnTo>
                  <a:pt x="0" y="150697"/>
                </a:lnTo>
                <a:lnTo>
                  <a:pt x="150697" y="0"/>
                </a:lnTo>
                <a:lnTo>
                  <a:pt x="282299" y="0"/>
                </a:lnTo>
                <a:lnTo>
                  <a:pt x="131602" y="150697"/>
                </a:lnTo>
                <a:close/>
              </a:path>
            </a:pathLst>
          </a:custGeom>
          <a:solidFill>
            <a:srgbClr val="D3E1F9"/>
          </a:solidFill>
        </p:spPr>
        <p:txBody>
          <a:bodyPr wrap="square" lIns="0" tIns="0" rIns="0" bIns="0" rtlCol="0"/>
          <a:lstStyle/>
          <a:p>
            <a:endParaRPr/>
          </a:p>
        </p:txBody>
      </p:sp>
      <p:sp>
        <p:nvSpPr>
          <p:cNvPr id="5" name="object 5"/>
          <p:cNvSpPr/>
          <p:nvPr/>
        </p:nvSpPr>
        <p:spPr>
          <a:xfrm>
            <a:off x="3162398" y="3020097"/>
            <a:ext cx="282575" cy="814069"/>
          </a:xfrm>
          <a:custGeom>
            <a:avLst/>
            <a:gdLst/>
            <a:ahLst/>
            <a:cxnLst/>
            <a:rect l="l" t="t" r="r" b="b"/>
            <a:pathLst>
              <a:path w="282575" h="814069">
                <a:moveTo>
                  <a:pt x="0" y="150697"/>
                </a:moveTo>
                <a:lnTo>
                  <a:pt x="150697" y="0"/>
                </a:lnTo>
                <a:lnTo>
                  <a:pt x="282299" y="0"/>
                </a:lnTo>
                <a:lnTo>
                  <a:pt x="282299" y="663198"/>
                </a:lnTo>
                <a:lnTo>
                  <a:pt x="131602" y="813898"/>
                </a:lnTo>
                <a:lnTo>
                  <a:pt x="0" y="813898"/>
                </a:lnTo>
                <a:lnTo>
                  <a:pt x="0" y="150697"/>
                </a:lnTo>
                <a:close/>
              </a:path>
            </a:pathLst>
          </a:custGeom>
          <a:ln w="19049">
            <a:solidFill>
              <a:srgbClr val="000000"/>
            </a:solidFill>
          </a:ln>
        </p:spPr>
        <p:txBody>
          <a:bodyPr wrap="square" lIns="0" tIns="0" rIns="0" bIns="0" rtlCol="0"/>
          <a:lstStyle/>
          <a:p>
            <a:endParaRPr/>
          </a:p>
        </p:txBody>
      </p:sp>
      <p:sp>
        <p:nvSpPr>
          <p:cNvPr id="6" name="object 6"/>
          <p:cNvSpPr/>
          <p:nvPr/>
        </p:nvSpPr>
        <p:spPr>
          <a:xfrm>
            <a:off x="3162398" y="3020095"/>
            <a:ext cx="282575" cy="151130"/>
          </a:xfrm>
          <a:custGeom>
            <a:avLst/>
            <a:gdLst/>
            <a:ahLst/>
            <a:cxnLst/>
            <a:rect l="l" t="t" r="r" b="b"/>
            <a:pathLst>
              <a:path w="282575" h="151130">
                <a:moveTo>
                  <a:pt x="0" y="150697"/>
                </a:moveTo>
                <a:lnTo>
                  <a:pt x="131602" y="150697"/>
                </a:lnTo>
                <a:lnTo>
                  <a:pt x="282299" y="0"/>
                </a:lnTo>
              </a:path>
            </a:pathLst>
          </a:custGeom>
          <a:ln w="19049">
            <a:solidFill>
              <a:srgbClr val="000000"/>
            </a:solidFill>
          </a:ln>
        </p:spPr>
        <p:txBody>
          <a:bodyPr wrap="square" lIns="0" tIns="0" rIns="0" bIns="0" rtlCol="0"/>
          <a:lstStyle/>
          <a:p>
            <a:endParaRPr/>
          </a:p>
        </p:txBody>
      </p:sp>
      <p:sp>
        <p:nvSpPr>
          <p:cNvPr id="7" name="object 7"/>
          <p:cNvSpPr/>
          <p:nvPr/>
        </p:nvSpPr>
        <p:spPr>
          <a:xfrm>
            <a:off x="3293998" y="3170794"/>
            <a:ext cx="0" cy="663575"/>
          </a:xfrm>
          <a:custGeom>
            <a:avLst/>
            <a:gdLst/>
            <a:ahLst/>
            <a:cxnLst/>
            <a:rect l="l" t="t" r="r" b="b"/>
            <a:pathLst>
              <a:path h="663575">
                <a:moveTo>
                  <a:pt x="0" y="0"/>
                </a:moveTo>
                <a:lnTo>
                  <a:pt x="0" y="663201"/>
                </a:lnTo>
              </a:path>
            </a:pathLst>
          </a:custGeom>
          <a:ln w="19049">
            <a:solidFill>
              <a:srgbClr val="000000"/>
            </a:solidFill>
          </a:ln>
        </p:spPr>
        <p:txBody>
          <a:bodyPr wrap="square" lIns="0" tIns="0" rIns="0" bIns="0" rtlCol="0"/>
          <a:lstStyle/>
          <a:p>
            <a:endParaRPr/>
          </a:p>
        </p:txBody>
      </p:sp>
      <p:sp>
        <p:nvSpPr>
          <p:cNvPr id="8" name="object 8"/>
          <p:cNvSpPr/>
          <p:nvPr/>
        </p:nvSpPr>
        <p:spPr>
          <a:xfrm>
            <a:off x="4758645" y="3285897"/>
            <a:ext cx="282575" cy="282575"/>
          </a:xfrm>
          <a:custGeom>
            <a:avLst/>
            <a:gdLst/>
            <a:ahLst/>
            <a:cxnLst/>
            <a:rect l="l" t="t" r="r" b="b"/>
            <a:pathLst>
              <a:path w="282575" h="282575">
                <a:moveTo>
                  <a:pt x="141149" y="282299"/>
                </a:moveTo>
                <a:lnTo>
                  <a:pt x="96537" y="275103"/>
                </a:lnTo>
                <a:lnTo>
                  <a:pt x="57790" y="255064"/>
                </a:lnTo>
                <a:lnTo>
                  <a:pt x="27235" y="224508"/>
                </a:lnTo>
                <a:lnTo>
                  <a:pt x="7196" y="185762"/>
                </a:lnTo>
                <a:lnTo>
                  <a:pt x="0" y="141149"/>
                </a:lnTo>
                <a:lnTo>
                  <a:pt x="7196" y="96535"/>
                </a:lnTo>
                <a:lnTo>
                  <a:pt x="27235" y="57788"/>
                </a:lnTo>
                <a:lnTo>
                  <a:pt x="57790" y="27233"/>
                </a:lnTo>
                <a:lnTo>
                  <a:pt x="96537" y="7195"/>
                </a:lnTo>
                <a:lnTo>
                  <a:pt x="141149" y="0"/>
                </a:lnTo>
                <a:lnTo>
                  <a:pt x="168812" y="2737"/>
                </a:lnTo>
                <a:lnTo>
                  <a:pt x="219460" y="23714"/>
                </a:lnTo>
                <a:lnTo>
                  <a:pt x="258579" y="62841"/>
                </a:lnTo>
                <a:lnTo>
                  <a:pt x="279561" y="113488"/>
                </a:lnTo>
                <a:lnTo>
                  <a:pt x="282299" y="141149"/>
                </a:lnTo>
                <a:lnTo>
                  <a:pt x="275103" y="185762"/>
                </a:lnTo>
                <a:lnTo>
                  <a:pt x="255064" y="224508"/>
                </a:lnTo>
                <a:lnTo>
                  <a:pt x="224508" y="255064"/>
                </a:lnTo>
                <a:lnTo>
                  <a:pt x="185762" y="275103"/>
                </a:lnTo>
                <a:lnTo>
                  <a:pt x="141149" y="282299"/>
                </a:lnTo>
                <a:close/>
              </a:path>
            </a:pathLst>
          </a:custGeom>
          <a:solidFill>
            <a:srgbClr val="C8DAF7"/>
          </a:solidFill>
        </p:spPr>
        <p:txBody>
          <a:bodyPr wrap="square" lIns="0" tIns="0" rIns="0" bIns="0" rtlCol="0"/>
          <a:lstStyle/>
          <a:p>
            <a:endParaRPr/>
          </a:p>
        </p:txBody>
      </p:sp>
      <p:sp>
        <p:nvSpPr>
          <p:cNvPr id="9" name="object 9"/>
          <p:cNvSpPr/>
          <p:nvPr/>
        </p:nvSpPr>
        <p:spPr>
          <a:xfrm>
            <a:off x="4758645" y="3285897"/>
            <a:ext cx="282575" cy="282575"/>
          </a:xfrm>
          <a:custGeom>
            <a:avLst/>
            <a:gdLst/>
            <a:ahLst/>
            <a:cxnLst/>
            <a:rect l="l" t="t" r="r" b="b"/>
            <a:pathLst>
              <a:path w="282575" h="282575">
                <a:moveTo>
                  <a:pt x="0" y="141149"/>
                </a:moveTo>
                <a:lnTo>
                  <a:pt x="7196" y="96535"/>
                </a:lnTo>
                <a:lnTo>
                  <a:pt x="27235" y="57788"/>
                </a:lnTo>
                <a:lnTo>
                  <a:pt x="57790" y="27233"/>
                </a:lnTo>
                <a:lnTo>
                  <a:pt x="96537" y="7195"/>
                </a:lnTo>
                <a:lnTo>
                  <a:pt x="141149" y="0"/>
                </a:lnTo>
                <a:lnTo>
                  <a:pt x="195165" y="10744"/>
                </a:lnTo>
                <a:lnTo>
                  <a:pt x="240949" y="41342"/>
                </a:lnTo>
                <a:lnTo>
                  <a:pt x="271552" y="87137"/>
                </a:lnTo>
                <a:lnTo>
                  <a:pt x="282299" y="141149"/>
                </a:lnTo>
                <a:lnTo>
                  <a:pt x="275103" y="185762"/>
                </a:lnTo>
                <a:lnTo>
                  <a:pt x="255064" y="224508"/>
                </a:lnTo>
                <a:lnTo>
                  <a:pt x="224508" y="255064"/>
                </a:lnTo>
                <a:lnTo>
                  <a:pt x="185762" y="275103"/>
                </a:lnTo>
                <a:lnTo>
                  <a:pt x="141149" y="282299"/>
                </a:lnTo>
                <a:lnTo>
                  <a:pt x="96537" y="275103"/>
                </a:lnTo>
                <a:lnTo>
                  <a:pt x="57790" y="255064"/>
                </a:lnTo>
                <a:lnTo>
                  <a:pt x="27235" y="224508"/>
                </a:lnTo>
                <a:lnTo>
                  <a:pt x="7196" y="185762"/>
                </a:lnTo>
                <a:lnTo>
                  <a:pt x="0" y="141149"/>
                </a:lnTo>
                <a:close/>
              </a:path>
            </a:pathLst>
          </a:custGeom>
          <a:ln w="19049">
            <a:solidFill>
              <a:srgbClr val="000000"/>
            </a:solidFill>
          </a:ln>
        </p:spPr>
        <p:txBody>
          <a:bodyPr wrap="square" lIns="0" tIns="0" rIns="0" bIns="0" rtlCol="0"/>
          <a:lstStyle/>
          <a:p>
            <a:endParaRPr/>
          </a:p>
        </p:txBody>
      </p:sp>
      <p:sp>
        <p:nvSpPr>
          <p:cNvPr id="10" name="object 10"/>
          <p:cNvSpPr/>
          <p:nvPr/>
        </p:nvSpPr>
        <p:spPr>
          <a:xfrm>
            <a:off x="3269146" y="3427046"/>
            <a:ext cx="1489710" cy="399415"/>
          </a:xfrm>
          <a:custGeom>
            <a:avLst/>
            <a:gdLst/>
            <a:ahLst/>
            <a:cxnLst/>
            <a:rect l="l" t="t" r="r" b="b"/>
            <a:pathLst>
              <a:path w="1489710" h="399414">
                <a:moveTo>
                  <a:pt x="0" y="398999"/>
                </a:moveTo>
                <a:lnTo>
                  <a:pt x="1489496" y="0"/>
                </a:lnTo>
              </a:path>
            </a:pathLst>
          </a:custGeom>
          <a:ln w="19049">
            <a:solidFill>
              <a:srgbClr val="000000"/>
            </a:solidFill>
          </a:ln>
        </p:spPr>
        <p:txBody>
          <a:bodyPr wrap="square" lIns="0" tIns="0" rIns="0" bIns="0" rtlCol="0"/>
          <a:lstStyle/>
          <a:p>
            <a:endParaRPr/>
          </a:p>
        </p:txBody>
      </p:sp>
      <p:sp>
        <p:nvSpPr>
          <p:cNvPr id="11" name="object 11"/>
          <p:cNvSpPr/>
          <p:nvPr/>
        </p:nvSpPr>
        <p:spPr>
          <a:xfrm>
            <a:off x="3288648" y="3189745"/>
            <a:ext cx="1470025" cy="237490"/>
          </a:xfrm>
          <a:custGeom>
            <a:avLst/>
            <a:gdLst/>
            <a:ahLst/>
            <a:cxnLst/>
            <a:rect l="l" t="t" r="r" b="b"/>
            <a:pathLst>
              <a:path w="1470025" h="237489">
                <a:moveTo>
                  <a:pt x="0" y="0"/>
                </a:moveTo>
                <a:lnTo>
                  <a:pt x="1469997" y="237299"/>
                </a:lnTo>
              </a:path>
            </a:pathLst>
          </a:custGeom>
          <a:ln w="19049">
            <a:solidFill>
              <a:srgbClr val="000000"/>
            </a:solidFill>
          </a:ln>
        </p:spPr>
        <p:txBody>
          <a:bodyPr wrap="square" lIns="0" tIns="0" rIns="0" bIns="0" rtlCol="0"/>
          <a:lstStyle/>
          <a:p>
            <a:endParaRPr/>
          </a:p>
        </p:txBody>
      </p:sp>
      <p:sp>
        <p:nvSpPr>
          <p:cNvPr id="12" name="object 12"/>
          <p:cNvSpPr/>
          <p:nvPr/>
        </p:nvSpPr>
        <p:spPr>
          <a:xfrm>
            <a:off x="3424848" y="3040347"/>
            <a:ext cx="1334135" cy="386715"/>
          </a:xfrm>
          <a:custGeom>
            <a:avLst/>
            <a:gdLst/>
            <a:ahLst/>
            <a:cxnLst/>
            <a:rect l="l" t="t" r="r" b="b"/>
            <a:pathLst>
              <a:path w="1334135" h="386714">
                <a:moveTo>
                  <a:pt x="0" y="0"/>
                </a:moveTo>
                <a:lnTo>
                  <a:pt x="1333797" y="386699"/>
                </a:lnTo>
              </a:path>
            </a:pathLst>
          </a:custGeom>
          <a:ln w="19049">
            <a:solidFill>
              <a:srgbClr val="000000"/>
            </a:solidFill>
          </a:ln>
        </p:spPr>
        <p:txBody>
          <a:bodyPr wrap="square" lIns="0" tIns="0" rIns="0" bIns="0" rtlCol="0"/>
          <a:lstStyle/>
          <a:p>
            <a:endParaRPr/>
          </a:p>
        </p:txBody>
      </p:sp>
      <p:sp>
        <p:nvSpPr>
          <p:cNvPr id="13" name="object 13"/>
          <p:cNvSpPr/>
          <p:nvPr/>
        </p:nvSpPr>
        <p:spPr>
          <a:xfrm>
            <a:off x="3450946" y="3427044"/>
            <a:ext cx="1308100" cy="250190"/>
          </a:xfrm>
          <a:custGeom>
            <a:avLst/>
            <a:gdLst/>
            <a:ahLst/>
            <a:cxnLst/>
            <a:rect l="l" t="t" r="r" b="b"/>
            <a:pathLst>
              <a:path w="1308100" h="250189">
                <a:moveTo>
                  <a:pt x="0" y="249599"/>
                </a:moveTo>
                <a:lnTo>
                  <a:pt x="1307697" y="0"/>
                </a:lnTo>
              </a:path>
            </a:pathLst>
          </a:custGeom>
          <a:ln w="19049">
            <a:solidFill>
              <a:srgbClr val="000000"/>
            </a:solidFill>
          </a:ln>
        </p:spPr>
        <p:txBody>
          <a:bodyPr wrap="square" lIns="0" tIns="0" rIns="0" bIns="0" rtlCol="0"/>
          <a:lstStyle/>
          <a:p>
            <a:endParaRPr/>
          </a:p>
        </p:txBody>
      </p:sp>
      <p:sp>
        <p:nvSpPr>
          <p:cNvPr id="14" name="object 14"/>
          <p:cNvSpPr txBox="1"/>
          <p:nvPr/>
        </p:nvSpPr>
        <p:spPr>
          <a:xfrm>
            <a:off x="3431519" y="4411969"/>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32</a:t>
            </a:r>
            <a:endParaRPr>
              <a:latin typeface="Arial"/>
              <a:cs typeface="Arial"/>
            </a:endParaRPr>
          </a:p>
        </p:txBody>
      </p:sp>
      <p:sp>
        <p:nvSpPr>
          <p:cNvPr id="15" name="object 15"/>
          <p:cNvSpPr txBox="1">
            <a:spLocks noGrp="1"/>
          </p:cNvSpPr>
          <p:nvPr>
            <p:ph type="title"/>
          </p:nvPr>
        </p:nvSpPr>
        <p:spPr>
          <a:xfrm>
            <a:off x="1717899" y="665875"/>
            <a:ext cx="3094990" cy="1120820"/>
          </a:xfrm>
          <a:prstGeom prst="rect">
            <a:avLst/>
          </a:prstGeom>
        </p:spPr>
        <p:txBody>
          <a:bodyPr vert="horz" wrap="square" lIns="0" tIns="12700" rIns="0" bIns="0" rtlCol="0" anchor="ctr">
            <a:spAutoFit/>
          </a:bodyPr>
          <a:lstStyle/>
          <a:p>
            <a:pPr marL="12700">
              <a:spcBef>
                <a:spcPts val="100"/>
              </a:spcBef>
            </a:pPr>
            <a:r>
              <a:rPr spc="-5" dirty="0"/>
              <a:t>Convolution</a:t>
            </a:r>
            <a:r>
              <a:rPr spc="-85" dirty="0"/>
              <a:t> </a:t>
            </a:r>
            <a:r>
              <a:rPr spc="-5" dirty="0"/>
              <a:t>Layer</a:t>
            </a:r>
          </a:p>
        </p:txBody>
      </p:sp>
      <p:sp>
        <p:nvSpPr>
          <p:cNvPr id="16" name="object 16"/>
          <p:cNvSpPr/>
          <p:nvPr/>
        </p:nvSpPr>
        <p:spPr>
          <a:xfrm>
            <a:off x="2745872" y="2791325"/>
            <a:ext cx="213360" cy="2014855"/>
          </a:xfrm>
          <a:custGeom>
            <a:avLst/>
            <a:gdLst/>
            <a:ahLst/>
            <a:cxnLst/>
            <a:rect l="l" t="t" r="r" b="b"/>
            <a:pathLst>
              <a:path w="213359" h="2014854">
                <a:moveTo>
                  <a:pt x="0" y="0"/>
                </a:moveTo>
                <a:lnTo>
                  <a:pt x="213172" y="0"/>
                </a:lnTo>
                <a:lnTo>
                  <a:pt x="213172" y="2014668"/>
                </a:lnTo>
                <a:lnTo>
                  <a:pt x="0" y="2014668"/>
                </a:lnTo>
                <a:lnTo>
                  <a:pt x="0" y="0"/>
                </a:lnTo>
                <a:close/>
              </a:path>
            </a:pathLst>
          </a:custGeom>
          <a:solidFill>
            <a:srgbClr val="F4CCCC">
              <a:alpha val="51919"/>
            </a:srgbClr>
          </a:solidFill>
        </p:spPr>
        <p:txBody>
          <a:bodyPr wrap="square" lIns="0" tIns="0" rIns="0" bIns="0" rtlCol="0"/>
          <a:lstStyle/>
          <a:p>
            <a:endParaRPr/>
          </a:p>
        </p:txBody>
      </p:sp>
      <p:sp>
        <p:nvSpPr>
          <p:cNvPr id="17" name="object 17"/>
          <p:cNvSpPr/>
          <p:nvPr/>
        </p:nvSpPr>
        <p:spPr>
          <a:xfrm>
            <a:off x="2959046" y="2048097"/>
            <a:ext cx="743585" cy="2758440"/>
          </a:xfrm>
          <a:custGeom>
            <a:avLst/>
            <a:gdLst/>
            <a:ahLst/>
            <a:cxnLst/>
            <a:rect l="l" t="t" r="r" b="b"/>
            <a:pathLst>
              <a:path w="743585" h="2758440">
                <a:moveTo>
                  <a:pt x="0" y="2757894"/>
                </a:moveTo>
                <a:lnTo>
                  <a:pt x="0" y="743226"/>
                </a:lnTo>
                <a:lnTo>
                  <a:pt x="743226" y="0"/>
                </a:lnTo>
                <a:lnTo>
                  <a:pt x="743226" y="2014670"/>
                </a:lnTo>
                <a:lnTo>
                  <a:pt x="0" y="2757894"/>
                </a:lnTo>
                <a:close/>
              </a:path>
            </a:pathLst>
          </a:custGeom>
          <a:solidFill>
            <a:srgbClr val="C3A3A3">
              <a:alpha val="51919"/>
            </a:srgbClr>
          </a:solidFill>
        </p:spPr>
        <p:txBody>
          <a:bodyPr wrap="square" lIns="0" tIns="0" rIns="0" bIns="0" rtlCol="0"/>
          <a:lstStyle/>
          <a:p>
            <a:endParaRPr/>
          </a:p>
        </p:txBody>
      </p:sp>
      <p:sp>
        <p:nvSpPr>
          <p:cNvPr id="18" name="object 18"/>
          <p:cNvSpPr/>
          <p:nvPr/>
        </p:nvSpPr>
        <p:spPr>
          <a:xfrm>
            <a:off x="2745872" y="2048099"/>
            <a:ext cx="956944" cy="743585"/>
          </a:xfrm>
          <a:custGeom>
            <a:avLst/>
            <a:gdLst/>
            <a:ahLst/>
            <a:cxnLst/>
            <a:rect l="l" t="t" r="r" b="b"/>
            <a:pathLst>
              <a:path w="956944" h="743585">
                <a:moveTo>
                  <a:pt x="213172" y="743226"/>
                </a:moveTo>
                <a:lnTo>
                  <a:pt x="0" y="743226"/>
                </a:lnTo>
                <a:lnTo>
                  <a:pt x="743226" y="0"/>
                </a:lnTo>
                <a:lnTo>
                  <a:pt x="956398" y="0"/>
                </a:lnTo>
                <a:lnTo>
                  <a:pt x="213172" y="743226"/>
                </a:lnTo>
                <a:close/>
              </a:path>
            </a:pathLst>
          </a:custGeom>
          <a:solidFill>
            <a:srgbClr val="F6D6D6">
              <a:alpha val="51919"/>
            </a:srgbClr>
          </a:solidFill>
        </p:spPr>
        <p:txBody>
          <a:bodyPr wrap="square" lIns="0" tIns="0" rIns="0" bIns="0" rtlCol="0"/>
          <a:lstStyle/>
          <a:p>
            <a:endParaRPr/>
          </a:p>
        </p:txBody>
      </p:sp>
      <p:sp>
        <p:nvSpPr>
          <p:cNvPr id="19" name="object 19"/>
          <p:cNvSpPr/>
          <p:nvPr/>
        </p:nvSpPr>
        <p:spPr>
          <a:xfrm>
            <a:off x="2745872" y="2048097"/>
            <a:ext cx="956944" cy="2758440"/>
          </a:xfrm>
          <a:custGeom>
            <a:avLst/>
            <a:gdLst/>
            <a:ahLst/>
            <a:cxnLst/>
            <a:rect l="l" t="t" r="r" b="b"/>
            <a:pathLst>
              <a:path w="956944" h="2758440">
                <a:moveTo>
                  <a:pt x="0" y="743226"/>
                </a:moveTo>
                <a:lnTo>
                  <a:pt x="743226" y="0"/>
                </a:lnTo>
                <a:lnTo>
                  <a:pt x="956398" y="0"/>
                </a:lnTo>
                <a:lnTo>
                  <a:pt x="956398" y="2014670"/>
                </a:lnTo>
                <a:lnTo>
                  <a:pt x="213172"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20" name="object 20"/>
          <p:cNvSpPr/>
          <p:nvPr/>
        </p:nvSpPr>
        <p:spPr>
          <a:xfrm>
            <a:off x="2745872" y="2048099"/>
            <a:ext cx="956944" cy="743585"/>
          </a:xfrm>
          <a:custGeom>
            <a:avLst/>
            <a:gdLst/>
            <a:ahLst/>
            <a:cxnLst/>
            <a:rect l="l" t="t" r="r" b="b"/>
            <a:pathLst>
              <a:path w="956944" h="743585">
                <a:moveTo>
                  <a:pt x="0" y="743226"/>
                </a:moveTo>
                <a:lnTo>
                  <a:pt x="213172" y="743226"/>
                </a:lnTo>
                <a:lnTo>
                  <a:pt x="956398" y="0"/>
                </a:lnTo>
              </a:path>
            </a:pathLst>
          </a:custGeom>
          <a:ln w="19049">
            <a:solidFill>
              <a:srgbClr val="000000"/>
            </a:solidFill>
          </a:ln>
        </p:spPr>
        <p:txBody>
          <a:bodyPr wrap="square" lIns="0" tIns="0" rIns="0" bIns="0" rtlCol="0"/>
          <a:lstStyle/>
          <a:p>
            <a:endParaRPr/>
          </a:p>
        </p:txBody>
      </p:sp>
      <p:sp>
        <p:nvSpPr>
          <p:cNvPr id="21" name="object 21"/>
          <p:cNvSpPr/>
          <p:nvPr/>
        </p:nvSpPr>
        <p:spPr>
          <a:xfrm>
            <a:off x="2959044" y="2791325"/>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22" name="object 22"/>
          <p:cNvSpPr txBox="1"/>
          <p:nvPr/>
        </p:nvSpPr>
        <p:spPr>
          <a:xfrm>
            <a:off x="3795821" y="1686556"/>
            <a:ext cx="3372485" cy="964366"/>
          </a:xfrm>
          <a:prstGeom prst="rect">
            <a:avLst/>
          </a:prstGeom>
        </p:spPr>
        <p:txBody>
          <a:bodyPr vert="horz" wrap="square" lIns="0" tIns="27939" rIns="0" bIns="0" rtlCol="0">
            <a:spAutoFit/>
          </a:bodyPr>
          <a:lstStyle/>
          <a:p>
            <a:pPr marL="1293495" marR="5080">
              <a:lnSpc>
                <a:spcPts val="2850"/>
              </a:lnSpc>
              <a:spcBef>
                <a:spcPts val="219"/>
              </a:spcBef>
            </a:pPr>
            <a:r>
              <a:rPr sz="2400" spc="-5" dirty="0">
                <a:solidFill>
                  <a:srgbClr val="FF0000"/>
                </a:solidFill>
                <a:latin typeface="Arial"/>
                <a:cs typeface="Arial"/>
              </a:rPr>
              <a:t>32x32x3</a:t>
            </a:r>
            <a:r>
              <a:rPr sz="2400" spc="-95" dirty="0">
                <a:solidFill>
                  <a:srgbClr val="FF0000"/>
                </a:solidFill>
                <a:latin typeface="Arial"/>
                <a:cs typeface="Arial"/>
              </a:rPr>
              <a:t> </a:t>
            </a:r>
            <a:r>
              <a:rPr sz="2400" spc="-5" dirty="0">
                <a:solidFill>
                  <a:srgbClr val="FF0000"/>
                </a:solidFill>
                <a:latin typeface="Arial"/>
                <a:cs typeface="Arial"/>
              </a:rPr>
              <a:t>image  </a:t>
            </a:r>
            <a:r>
              <a:rPr sz="2400" spc="-5" dirty="0">
                <a:solidFill>
                  <a:srgbClr val="0000FF"/>
                </a:solidFill>
                <a:latin typeface="Arial"/>
                <a:cs typeface="Arial"/>
              </a:rPr>
              <a:t>5x5x3</a:t>
            </a:r>
            <a:r>
              <a:rPr sz="2400" spc="-20" dirty="0">
                <a:solidFill>
                  <a:srgbClr val="0000FF"/>
                </a:solidFill>
                <a:latin typeface="Arial"/>
                <a:cs typeface="Arial"/>
              </a:rPr>
              <a:t> </a:t>
            </a:r>
            <a:r>
              <a:rPr sz="2400" spc="-5" dirty="0">
                <a:solidFill>
                  <a:srgbClr val="0000FF"/>
                </a:solidFill>
                <a:latin typeface="Arial"/>
                <a:cs typeface="Arial"/>
              </a:rPr>
              <a:t>filter</a:t>
            </a:r>
            <a:endParaRPr sz="2400">
              <a:latin typeface="Arial"/>
              <a:cs typeface="Arial"/>
            </a:endParaRPr>
          </a:p>
          <a:p>
            <a:pPr marL="12700">
              <a:lnSpc>
                <a:spcPts val="1475"/>
              </a:lnSpc>
            </a:pPr>
            <a:r>
              <a:rPr spc="-5" dirty="0">
                <a:latin typeface="Arial"/>
                <a:cs typeface="Arial"/>
              </a:rPr>
              <a:t>32</a:t>
            </a:r>
            <a:endParaRPr>
              <a:latin typeface="Arial"/>
              <a:cs typeface="Arial"/>
            </a:endParaRPr>
          </a:p>
        </p:txBody>
      </p:sp>
      <p:sp>
        <p:nvSpPr>
          <p:cNvPr id="23" name="object 23"/>
          <p:cNvSpPr/>
          <p:nvPr/>
        </p:nvSpPr>
        <p:spPr>
          <a:xfrm>
            <a:off x="3928259" y="1867499"/>
            <a:ext cx="929005" cy="220345"/>
          </a:xfrm>
          <a:custGeom>
            <a:avLst/>
            <a:gdLst/>
            <a:ahLst/>
            <a:cxnLst/>
            <a:rect l="l" t="t" r="r" b="b"/>
            <a:pathLst>
              <a:path w="929004" h="220344">
                <a:moveTo>
                  <a:pt x="928685" y="0"/>
                </a:moveTo>
                <a:lnTo>
                  <a:pt x="0" y="219929"/>
                </a:lnTo>
              </a:path>
            </a:pathLst>
          </a:custGeom>
          <a:ln w="9524">
            <a:solidFill>
              <a:srgbClr val="FF0000"/>
            </a:solidFill>
          </a:ln>
        </p:spPr>
        <p:txBody>
          <a:bodyPr wrap="square" lIns="0" tIns="0" rIns="0" bIns="0" rtlCol="0"/>
          <a:lstStyle/>
          <a:p>
            <a:endParaRPr/>
          </a:p>
        </p:txBody>
      </p:sp>
      <p:sp>
        <p:nvSpPr>
          <p:cNvPr id="24" name="object 24"/>
          <p:cNvSpPr/>
          <p:nvPr/>
        </p:nvSpPr>
        <p:spPr>
          <a:xfrm>
            <a:off x="3886195" y="2072119"/>
            <a:ext cx="45720" cy="31115"/>
          </a:xfrm>
          <a:custGeom>
            <a:avLst/>
            <a:gdLst/>
            <a:ahLst/>
            <a:cxnLst/>
            <a:rect l="l" t="t" r="r" b="b"/>
            <a:pathLst>
              <a:path w="45719" h="31115">
                <a:moveTo>
                  <a:pt x="45687" y="30619"/>
                </a:moveTo>
                <a:lnTo>
                  <a:pt x="0" y="25269"/>
                </a:lnTo>
                <a:lnTo>
                  <a:pt x="38434" y="0"/>
                </a:lnTo>
                <a:lnTo>
                  <a:pt x="45687" y="30619"/>
                </a:lnTo>
                <a:close/>
              </a:path>
            </a:pathLst>
          </a:custGeom>
          <a:solidFill>
            <a:srgbClr val="FF0000"/>
          </a:solidFill>
        </p:spPr>
        <p:txBody>
          <a:bodyPr wrap="square" lIns="0" tIns="0" rIns="0" bIns="0" rtlCol="0"/>
          <a:lstStyle/>
          <a:p>
            <a:endParaRPr/>
          </a:p>
        </p:txBody>
      </p:sp>
      <p:sp>
        <p:nvSpPr>
          <p:cNvPr id="25" name="object 25"/>
          <p:cNvSpPr/>
          <p:nvPr/>
        </p:nvSpPr>
        <p:spPr>
          <a:xfrm>
            <a:off x="3886195" y="2072119"/>
            <a:ext cx="45720" cy="31115"/>
          </a:xfrm>
          <a:custGeom>
            <a:avLst/>
            <a:gdLst/>
            <a:ahLst/>
            <a:cxnLst/>
            <a:rect l="l" t="t" r="r" b="b"/>
            <a:pathLst>
              <a:path w="45719" h="31115">
                <a:moveTo>
                  <a:pt x="38434" y="0"/>
                </a:moveTo>
                <a:lnTo>
                  <a:pt x="0" y="25269"/>
                </a:lnTo>
                <a:lnTo>
                  <a:pt x="45687" y="30619"/>
                </a:lnTo>
                <a:lnTo>
                  <a:pt x="38434" y="0"/>
                </a:lnTo>
                <a:close/>
              </a:path>
            </a:pathLst>
          </a:custGeom>
          <a:ln w="9524">
            <a:solidFill>
              <a:srgbClr val="FF0000"/>
            </a:solidFill>
          </a:ln>
        </p:spPr>
        <p:txBody>
          <a:bodyPr wrap="square" lIns="0" tIns="0" rIns="0" bIns="0" rtlCol="0"/>
          <a:lstStyle/>
          <a:p>
            <a:endParaRPr/>
          </a:p>
        </p:txBody>
      </p:sp>
      <p:sp>
        <p:nvSpPr>
          <p:cNvPr id="26" name="object 26"/>
          <p:cNvSpPr/>
          <p:nvPr/>
        </p:nvSpPr>
        <p:spPr>
          <a:xfrm>
            <a:off x="3614910" y="2351022"/>
            <a:ext cx="1346200" cy="523240"/>
          </a:xfrm>
          <a:custGeom>
            <a:avLst/>
            <a:gdLst/>
            <a:ahLst/>
            <a:cxnLst/>
            <a:rect l="l" t="t" r="r" b="b"/>
            <a:pathLst>
              <a:path w="1346200" h="523239">
                <a:moveTo>
                  <a:pt x="1345632" y="0"/>
                </a:moveTo>
                <a:lnTo>
                  <a:pt x="0" y="523188"/>
                </a:lnTo>
              </a:path>
            </a:pathLst>
          </a:custGeom>
          <a:ln w="9524">
            <a:solidFill>
              <a:srgbClr val="0000FF"/>
            </a:solidFill>
          </a:ln>
        </p:spPr>
        <p:txBody>
          <a:bodyPr wrap="square" lIns="0" tIns="0" rIns="0" bIns="0" rtlCol="0"/>
          <a:lstStyle/>
          <a:p>
            <a:endParaRPr/>
          </a:p>
        </p:txBody>
      </p:sp>
      <p:sp>
        <p:nvSpPr>
          <p:cNvPr id="27" name="object 27"/>
          <p:cNvSpPr/>
          <p:nvPr/>
        </p:nvSpPr>
        <p:spPr>
          <a:xfrm>
            <a:off x="3574625" y="2859548"/>
            <a:ext cx="46355" cy="30480"/>
          </a:xfrm>
          <a:custGeom>
            <a:avLst/>
            <a:gdLst/>
            <a:ahLst/>
            <a:cxnLst/>
            <a:rect l="l" t="t" r="r" b="b"/>
            <a:pathLst>
              <a:path w="46355" h="30480">
                <a:moveTo>
                  <a:pt x="0" y="30327"/>
                </a:moveTo>
                <a:lnTo>
                  <a:pt x="34587" y="0"/>
                </a:lnTo>
                <a:lnTo>
                  <a:pt x="45989" y="29324"/>
                </a:lnTo>
                <a:lnTo>
                  <a:pt x="0" y="30327"/>
                </a:lnTo>
                <a:close/>
              </a:path>
            </a:pathLst>
          </a:custGeom>
          <a:solidFill>
            <a:srgbClr val="0000FF"/>
          </a:solidFill>
        </p:spPr>
        <p:txBody>
          <a:bodyPr wrap="square" lIns="0" tIns="0" rIns="0" bIns="0" rtlCol="0"/>
          <a:lstStyle/>
          <a:p>
            <a:endParaRPr/>
          </a:p>
        </p:txBody>
      </p:sp>
      <p:sp>
        <p:nvSpPr>
          <p:cNvPr id="28" name="object 28"/>
          <p:cNvSpPr/>
          <p:nvPr/>
        </p:nvSpPr>
        <p:spPr>
          <a:xfrm>
            <a:off x="3574625" y="2859548"/>
            <a:ext cx="46355" cy="30480"/>
          </a:xfrm>
          <a:custGeom>
            <a:avLst/>
            <a:gdLst/>
            <a:ahLst/>
            <a:cxnLst/>
            <a:rect l="l" t="t" r="r" b="b"/>
            <a:pathLst>
              <a:path w="46355" h="30480">
                <a:moveTo>
                  <a:pt x="34587" y="0"/>
                </a:moveTo>
                <a:lnTo>
                  <a:pt x="0" y="30327"/>
                </a:lnTo>
                <a:lnTo>
                  <a:pt x="45989" y="29324"/>
                </a:lnTo>
                <a:lnTo>
                  <a:pt x="34587" y="0"/>
                </a:lnTo>
                <a:close/>
              </a:path>
            </a:pathLst>
          </a:custGeom>
          <a:ln w="9524">
            <a:solidFill>
              <a:srgbClr val="0000FF"/>
            </a:solidFill>
          </a:ln>
        </p:spPr>
        <p:txBody>
          <a:bodyPr wrap="square" lIns="0" tIns="0" rIns="0" bIns="0" rtlCol="0"/>
          <a:lstStyle/>
          <a:p>
            <a:endParaRPr/>
          </a:p>
        </p:txBody>
      </p:sp>
      <p:sp>
        <p:nvSpPr>
          <p:cNvPr id="29" name="object 29"/>
          <p:cNvSpPr/>
          <p:nvPr/>
        </p:nvSpPr>
        <p:spPr>
          <a:xfrm>
            <a:off x="5495892" y="3430344"/>
            <a:ext cx="2308860" cy="0"/>
          </a:xfrm>
          <a:custGeom>
            <a:avLst/>
            <a:gdLst/>
            <a:ahLst/>
            <a:cxnLst/>
            <a:rect l="l" t="t" r="r" b="b"/>
            <a:pathLst>
              <a:path w="2308860">
                <a:moveTo>
                  <a:pt x="0" y="0"/>
                </a:moveTo>
                <a:lnTo>
                  <a:pt x="2308645" y="0"/>
                </a:lnTo>
              </a:path>
            </a:pathLst>
          </a:custGeom>
          <a:ln w="9524">
            <a:solidFill>
              <a:srgbClr val="666666"/>
            </a:solidFill>
          </a:ln>
        </p:spPr>
        <p:txBody>
          <a:bodyPr wrap="square" lIns="0" tIns="0" rIns="0" bIns="0" rtlCol="0"/>
          <a:lstStyle/>
          <a:p>
            <a:endParaRPr/>
          </a:p>
        </p:txBody>
      </p:sp>
      <p:sp>
        <p:nvSpPr>
          <p:cNvPr id="30" name="object 30"/>
          <p:cNvSpPr/>
          <p:nvPr/>
        </p:nvSpPr>
        <p:spPr>
          <a:xfrm>
            <a:off x="7804539" y="3414619"/>
            <a:ext cx="43815" cy="31750"/>
          </a:xfrm>
          <a:custGeom>
            <a:avLst/>
            <a:gdLst/>
            <a:ahLst/>
            <a:cxnLst/>
            <a:rect l="l" t="t" r="r" b="b"/>
            <a:pathLst>
              <a:path w="43814" h="31750">
                <a:moveTo>
                  <a:pt x="0" y="31449"/>
                </a:moveTo>
                <a:lnTo>
                  <a:pt x="0" y="0"/>
                </a:lnTo>
                <a:lnTo>
                  <a:pt x="43224" y="15724"/>
                </a:lnTo>
                <a:lnTo>
                  <a:pt x="0" y="31449"/>
                </a:lnTo>
                <a:close/>
              </a:path>
            </a:pathLst>
          </a:custGeom>
          <a:solidFill>
            <a:srgbClr val="666666"/>
          </a:solidFill>
        </p:spPr>
        <p:txBody>
          <a:bodyPr wrap="square" lIns="0" tIns="0" rIns="0" bIns="0" rtlCol="0"/>
          <a:lstStyle/>
          <a:p>
            <a:endParaRPr/>
          </a:p>
        </p:txBody>
      </p:sp>
      <p:sp>
        <p:nvSpPr>
          <p:cNvPr id="31" name="object 31"/>
          <p:cNvSpPr/>
          <p:nvPr/>
        </p:nvSpPr>
        <p:spPr>
          <a:xfrm>
            <a:off x="7804539" y="3414619"/>
            <a:ext cx="43815" cy="31750"/>
          </a:xfrm>
          <a:custGeom>
            <a:avLst/>
            <a:gdLst/>
            <a:ahLst/>
            <a:cxnLst/>
            <a:rect l="l" t="t" r="r" b="b"/>
            <a:pathLst>
              <a:path w="43814" h="31750">
                <a:moveTo>
                  <a:pt x="0" y="31449"/>
                </a:moveTo>
                <a:lnTo>
                  <a:pt x="43224" y="15724"/>
                </a:lnTo>
                <a:lnTo>
                  <a:pt x="0" y="0"/>
                </a:lnTo>
                <a:lnTo>
                  <a:pt x="0" y="31449"/>
                </a:lnTo>
                <a:close/>
              </a:path>
            </a:pathLst>
          </a:custGeom>
          <a:ln w="9524">
            <a:solidFill>
              <a:srgbClr val="666666"/>
            </a:solidFill>
          </a:ln>
        </p:spPr>
        <p:txBody>
          <a:bodyPr wrap="square" lIns="0" tIns="0" rIns="0" bIns="0" rtlCol="0"/>
          <a:lstStyle/>
          <a:p>
            <a:endParaRPr/>
          </a:p>
        </p:txBody>
      </p:sp>
      <p:sp>
        <p:nvSpPr>
          <p:cNvPr id="32" name="object 32"/>
          <p:cNvSpPr txBox="1"/>
          <p:nvPr/>
        </p:nvSpPr>
        <p:spPr>
          <a:xfrm>
            <a:off x="5439440" y="3632074"/>
            <a:ext cx="2413000" cy="553100"/>
          </a:xfrm>
          <a:prstGeom prst="rect">
            <a:avLst/>
          </a:prstGeom>
        </p:spPr>
        <p:txBody>
          <a:bodyPr vert="horz" wrap="square" lIns="0" tIns="10795" rIns="0" bIns="0" rtlCol="0">
            <a:spAutoFit/>
          </a:bodyPr>
          <a:lstStyle/>
          <a:p>
            <a:pPr marL="12700" marR="5080">
              <a:lnSpc>
                <a:spcPct val="100699"/>
              </a:lnSpc>
              <a:spcBef>
                <a:spcPts val="85"/>
              </a:spcBef>
            </a:pPr>
            <a:r>
              <a:rPr dirty="0">
                <a:latin typeface="Arial"/>
                <a:cs typeface="Arial"/>
              </a:rPr>
              <a:t>convolve (slide) </a:t>
            </a:r>
            <a:r>
              <a:rPr spc="-5" dirty="0">
                <a:latin typeface="Arial"/>
                <a:cs typeface="Arial"/>
              </a:rPr>
              <a:t>over</a:t>
            </a:r>
            <a:r>
              <a:rPr spc="-110" dirty="0">
                <a:latin typeface="Arial"/>
                <a:cs typeface="Arial"/>
              </a:rPr>
              <a:t> </a:t>
            </a:r>
            <a:r>
              <a:rPr spc="-5" dirty="0">
                <a:latin typeface="Arial"/>
                <a:cs typeface="Arial"/>
              </a:rPr>
              <a:t>all  </a:t>
            </a:r>
            <a:r>
              <a:rPr dirty="0">
                <a:latin typeface="Arial"/>
                <a:cs typeface="Arial"/>
              </a:rPr>
              <a:t>spatial</a:t>
            </a:r>
            <a:r>
              <a:rPr spc="-15" dirty="0">
                <a:latin typeface="Arial"/>
                <a:cs typeface="Arial"/>
              </a:rPr>
              <a:t> </a:t>
            </a:r>
            <a:r>
              <a:rPr spc="-5" dirty="0">
                <a:latin typeface="Arial"/>
                <a:cs typeface="Arial"/>
              </a:rPr>
              <a:t>locations</a:t>
            </a:r>
            <a:endParaRPr>
              <a:latin typeface="Arial"/>
              <a:cs typeface="Arial"/>
            </a:endParaRPr>
          </a:p>
        </p:txBody>
      </p:sp>
      <p:sp>
        <p:nvSpPr>
          <p:cNvPr id="33" name="object 33"/>
          <p:cNvSpPr/>
          <p:nvPr/>
        </p:nvSpPr>
        <p:spPr>
          <a:xfrm>
            <a:off x="8598935" y="2912272"/>
            <a:ext cx="92710" cy="1894205"/>
          </a:xfrm>
          <a:custGeom>
            <a:avLst/>
            <a:gdLst/>
            <a:ahLst/>
            <a:cxnLst/>
            <a:rect l="l" t="t" r="r" b="b"/>
            <a:pathLst>
              <a:path w="92709" h="1894204">
                <a:moveTo>
                  <a:pt x="0" y="0"/>
                </a:moveTo>
                <a:lnTo>
                  <a:pt x="92224" y="0"/>
                </a:lnTo>
                <a:lnTo>
                  <a:pt x="92224" y="1893721"/>
                </a:lnTo>
                <a:lnTo>
                  <a:pt x="0" y="1893721"/>
                </a:lnTo>
                <a:lnTo>
                  <a:pt x="0" y="0"/>
                </a:lnTo>
                <a:close/>
              </a:path>
            </a:pathLst>
          </a:custGeom>
          <a:solidFill>
            <a:srgbClr val="C8DAF7"/>
          </a:solidFill>
        </p:spPr>
        <p:txBody>
          <a:bodyPr wrap="square" lIns="0" tIns="0" rIns="0" bIns="0" rtlCol="0"/>
          <a:lstStyle/>
          <a:p>
            <a:endParaRPr/>
          </a:p>
        </p:txBody>
      </p:sp>
      <p:sp>
        <p:nvSpPr>
          <p:cNvPr id="34" name="object 34"/>
          <p:cNvSpPr/>
          <p:nvPr/>
        </p:nvSpPr>
        <p:spPr>
          <a:xfrm>
            <a:off x="8691162" y="2048097"/>
            <a:ext cx="864235" cy="2758440"/>
          </a:xfrm>
          <a:custGeom>
            <a:avLst/>
            <a:gdLst/>
            <a:ahLst/>
            <a:cxnLst/>
            <a:rect l="l" t="t" r="r" b="b"/>
            <a:pathLst>
              <a:path w="864234" h="2758440">
                <a:moveTo>
                  <a:pt x="0" y="2757894"/>
                </a:moveTo>
                <a:lnTo>
                  <a:pt x="0" y="864173"/>
                </a:lnTo>
                <a:lnTo>
                  <a:pt x="864173" y="0"/>
                </a:lnTo>
                <a:lnTo>
                  <a:pt x="864173" y="1893721"/>
                </a:lnTo>
                <a:lnTo>
                  <a:pt x="0" y="2757894"/>
                </a:lnTo>
                <a:close/>
              </a:path>
            </a:pathLst>
          </a:custGeom>
          <a:solidFill>
            <a:srgbClr val="A0AEC6"/>
          </a:solidFill>
        </p:spPr>
        <p:txBody>
          <a:bodyPr wrap="square" lIns="0" tIns="0" rIns="0" bIns="0" rtlCol="0"/>
          <a:lstStyle/>
          <a:p>
            <a:endParaRPr/>
          </a:p>
        </p:txBody>
      </p:sp>
      <p:sp>
        <p:nvSpPr>
          <p:cNvPr id="35" name="object 35"/>
          <p:cNvSpPr/>
          <p:nvPr/>
        </p:nvSpPr>
        <p:spPr>
          <a:xfrm>
            <a:off x="8598935" y="2048099"/>
            <a:ext cx="956944" cy="864235"/>
          </a:xfrm>
          <a:custGeom>
            <a:avLst/>
            <a:gdLst/>
            <a:ahLst/>
            <a:cxnLst/>
            <a:rect l="l" t="t" r="r" b="b"/>
            <a:pathLst>
              <a:path w="956945" h="864235">
                <a:moveTo>
                  <a:pt x="92224" y="864173"/>
                </a:moveTo>
                <a:lnTo>
                  <a:pt x="0" y="864173"/>
                </a:lnTo>
                <a:lnTo>
                  <a:pt x="864173" y="0"/>
                </a:lnTo>
                <a:lnTo>
                  <a:pt x="956398" y="0"/>
                </a:lnTo>
                <a:lnTo>
                  <a:pt x="92224" y="864173"/>
                </a:lnTo>
                <a:close/>
              </a:path>
            </a:pathLst>
          </a:custGeom>
          <a:solidFill>
            <a:srgbClr val="D3E1F9"/>
          </a:solidFill>
        </p:spPr>
        <p:txBody>
          <a:bodyPr wrap="square" lIns="0" tIns="0" rIns="0" bIns="0" rtlCol="0"/>
          <a:lstStyle/>
          <a:p>
            <a:endParaRPr/>
          </a:p>
        </p:txBody>
      </p:sp>
      <p:sp>
        <p:nvSpPr>
          <p:cNvPr id="36" name="object 36"/>
          <p:cNvSpPr/>
          <p:nvPr/>
        </p:nvSpPr>
        <p:spPr>
          <a:xfrm>
            <a:off x="8598935" y="2048097"/>
            <a:ext cx="956944" cy="2758440"/>
          </a:xfrm>
          <a:custGeom>
            <a:avLst/>
            <a:gdLst/>
            <a:ahLst/>
            <a:cxnLst/>
            <a:rect l="l" t="t" r="r" b="b"/>
            <a:pathLst>
              <a:path w="956945" h="2758440">
                <a:moveTo>
                  <a:pt x="0" y="864173"/>
                </a:moveTo>
                <a:lnTo>
                  <a:pt x="864173" y="0"/>
                </a:lnTo>
                <a:lnTo>
                  <a:pt x="956398" y="0"/>
                </a:lnTo>
                <a:lnTo>
                  <a:pt x="956398" y="1893721"/>
                </a:lnTo>
                <a:lnTo>
                  <a:pt x="92224" y="2757894"/>
                </a:lnTo>
                <a:lnTo>
                  <a:pt x="0" y="2757894"/>
                </a:lnTo>
                <a:lnTo>
                  <a:pt x="0" y="864173"/>
                </a:lnTo>
                <a:close/>
              </a:path>
            </a:pathLst>
          </a:custGeom>
          <a:ln w="19049">
            <a:solidFill>
              <a:srgbClr val="000000"/>
            </a:solidFill>
          </a:ln>
        </p:spPr>
        <p:txBody>
          <a:bodyPr wrap="square" lIns="0" tIns="0" rIns="0" bIns="0" rtlCol="0"/>
          <a:lstStyle/>
          <a:p>
            <a:endParaRPr/>
          </a:p>
        </p:txBody>
      </p:sp>
      <p:sp>
        <p:nvSpPr>
          <p:cNvPr id="37" name="object 37"/>
          <p:cNvSpPr/>
          <p:nvPr/>
        </p:nvSpPr>
        <p:spPr>
          <a:xfrm>
            <a:off x="8598935" y="2048099"/>
            <a:ext cx="956944" cy="864235"/>
          </a:xfrm>
          <a:custGeom>
            <a:avLst/>
            <a:gdLst/>
            <a:ahLst/>
            <a:cxnLst/>
            <a:rect l="l" t="t" r="r" b="b"/>
            <a:pathLst>
              <a:path w="956945" h="864235">
                <a:moveTo>
                  <a:pt x="0" y="864173"/>
                </a:moveTo>
                <a:lnTo>
                  <a:pt x="92224" y="864173"/>
                </a:lnTo>
                <a:lnTo>
                  <a:pt x="956398" y="0"/>
                </a:lnTo>
              </a:path>
            </a:pathLst>
          </a:custGeom>
          <a:ln w="19049">
            <a:solidFill>
              <a:srgbClr val="000000"/>
            </a:solidFill>
          </a:ln>
        </p:spPr>
        <p:txBody>
          <a:bodyPr wrap="square" lIns="0" tIns="0" rIns="0" bIns="0" rtlCol="0"/>
          <a:lstStyle/>
          <a:p>
            <a:endParaRPr/>
          </a:p>
        </p:txBody>
      </p:sp>
      <p:sp>
        <p:nvSpPr>
          <p:cNvPr id="38" name="object 38"/>
          <p:cNvSpPr/>
          <p:nvPr/>
        </p:nvSpPr>
        <p:spPr>
          <a:xfrm>
            <a:off x="8691160" y="2912272"/>
            <a:ext cx="0" cy="1894205"/>
          </a:xfrm>
          <a:custGeom>
            <a:avLst/>
            <a:gdLst/>
            <a:ahLst/>
            <a:cxnLst/>
            <a:rect l="l" t="t" r="r" b="b"/>
            <a:pathLst>
              <a:path h="1894204">
                <a:moveTo>
                  <a:pt x="0" y="0"/>
                </a:moveTo>
                <a:lnTo>
                  <a:pt x="0" y="1893721"/>
                </a:lnTo>
              </a:path>
            </a:pathLst>
          </a:custGeom>
          <a:ln w="19049">
            <a:solidFill>
              <a:srgbClr val="000000"/>
            </a:solidFill>
          </a:ln>
        </p:spPr>
        <p:txBody>
          <a:bodyPr wrap="square" lIns="0" tIns="0" rIns="0" bIns="0" rtlCol="0"/>
          <a:lstStyle/>
          <a:p>
            <a:endParaRPr/>
          </a:p>
        </p:txBody>
      </p:sp>
      <p:sp>
        <p:nvSpPr>
          <p:cNvPr id="39" name="object 39"/>
          <p:cNvSpPr txBox="1"/>
          <p:nvPr/>
        </p:nvSpPr>
        <p:spPr>
          <a:xfrm>
            <a:off x="8677362" y="1444804"/>
            <a:ext cx="1625600" cy="299720"/>
          </a:xfrm>
          <a:prstGeom prst="rect">
            <a:avLst/>
          </a:prstGeom>
        </p:spPr>
        <p:txBody>
          <a:bodyPr vert="horz" wrap="square" lIns="0" tIns="12700" rIns="0" bIns="0" rtlCol="0">
            <a:spAutoFit/>
          </a:bodyPr>
          <a:lstStyle/>
          <a:p>
            <a:pPr marL="12700">
              <a:spcBef>
                <a:spcPts val="100"/>
              </a:spcBef>
            </a:pPr>
            <a:r>
              <a:rPr b="1" spc="-5" dirty="0">
                <a:solidFill>
                  <a:srgbClr val="0000FF"/>
                </a:solidFill>
                <a:latin typeface="Arial"/>
                <a:cs typeface="Arial"/>
              </a:rPr>
              <a:t>activation</a:t>
            </a:r>
            <a:r>
              <a:rPr b="1" spc="-80" dirty="0">
                <a:solidFill>
                  <a:srgbClr val="0000FF"/>
                </a:solidFill>
                <a:latin typeface="Arial"/>
                <a:cs typeface="Arial"/>
              </a:rPr>
              <a:t> </a:t>
            </a:r>
            <a:r>
              <a:rPr b="1" spc="-5" dirty="0">
                <a:solidFill>
                  <a:srgbClr val="0000FF"/>
                </a:solidFill>
                <a:latin typeface="Arial"/>
                <a:cs typeface="Arial"/>
              </a:rPr>
              <a:t>map</a:t>
            </a:r>
            <a:endParaRPr>
              <a:latin typeface="Arial"/>
              <a:cs typeface="Arial"/>
            </a:endParaRPr>
          </a:p>
        </p:txBody>
      </p:sp>
      <p:sp>
        <p:nvSpPr>
          <p:cNvPr id="42" name="object 42"/>
          <p:cNvSpPr txBox="1"/>
          <p:nvPr/>
        </p:nvSpPr>
        <p:spPr>
          <a:xfrm>
            <a:off x="1681926"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
        <p:nvSpPr>
          <p:cNvPr id="43" name="object 43"/>
          <p:cNvSpPr txBox="1"/>
          <p:nvPr/>
        </p:nvSpPr>
        <p:spPr>
          <a:xfrm>
            <a:off x="2760912" y="4825262"/>
            <a:ext cx="153035" cy="269304"/>
          </a:xfrm>
          <a:prstGeom prst="rect">
            <a:avLst/>
          </a:prstGeom>
        </p:spPr>
        <p:txBody>
          <a:bodyPr vert="horz" wrap="square" lIns="0" tIns="0" rIns="0" bIns="0" rtlCol="0">
            <a:spAutoFit/>
          </a:bodyPr>
          <a:lstStyle/>
          <a:p>
            <a:pPr marL="12700">
              <a:lnSpc>
                <a:spcPts val="2090"/>
              </a:lnSpc>
            </a:pPr>
            <a:r>
              <a:rPr dirty="0">
                <a:latin typeface="Arial"/>
                <a:cs typeface="Arial"/>
              </a:rPr>
              <a:t>3</a:t>
            </a:r>
            <a:endParaRPr>
              <a:latin typeface="Arial"/>
              <a:cs typeface="Arial"/>
            </a:endParaRPr>
          </a:p>
        </p:txBody>
      </p:sp>
      <p:sp>
        <p:nvSpPr>
          <p:cNvPr id="44" name="object 44"/>
          <p:cNvSpPr txBox="1"/>
          <p:nvPr/>
        </p:nvSpPr>
        <p:spPr>
          <a:xfrm>
            <a:off x="8556454" y="4847103"/>
            <a:ext cx="153035" cy="269304"/>
          </a:xfrm>
          <a:prstGeom prst="rect">
            <a:avLst/>
          </a:prstGeom>
        </p:spPr>
        <p:txBody>
          <a:bodyPr vert="horz" wrap="square" lIns="0" tIns="0" rIns="0" bIns="0" rtlCol="0">
            <a:spAutoFit/>
          </a:bodyPr>
          <a:lstStyle/>
          <a:p>
            <a:pPr marL="12700">
              <a:lnSpc>
                <a:spcPts val="2090"/>
              </a:lnSpc>
            </a:pPr>
            <a:r>
              <a:rPr dirty="0">
                <a:latin typeface="Arial"/>
                <a:cs typeface="Arial"/>
              </a:rPr>
              <a:t>1</a:t>
            </a:r>
            <a:endParaRPr>
              <a:latin typeface="Arial"/>
              <a:cs typeface="Arial"/>
            </a:endParaRPr>
          </a:p>
        </p:txBody>
      </p:sp>
      <p:sp>
        <p:nvSpPr>
          <p:cNvPr id="40" name="object 40"/>
          <p:cNvSpPr txBox="1"/>
          <p:nvPr/>
        </p:nvSpPr>
        <p:spPr>
          <a:xfrm>
            <a:off x="9223964" y="4369773"/>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28</a:t>
            </a:r>
            <a:endParaRPr>
              <a:latin typeface="Arial"/>
              <a:cs typeface="Arial"/>
            </a:endParaRPr>
          </a:p>
        </p:txBody>
      </p:sp>
      <p:sp>
        <p:nvSpPr>
          <p:cNvPr id="41" name="object 41"/>
          <p:cNvSpPr txBox="1"/>
          <p:nvPr/>
        </p:nvSpPr>
        <p:spPr>
          <a:xfrm>
            <a:off x="9628367" y="2958790"/>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28</a:t>
            </a:r>
            <a:endParaRPr>
              <a:latin typeface="Arial"/>
              <a:cs typeface="Arial"/>
            </a:endParaRPr>
          </a:p>
        </p:txBody>
      </p:sp>
    </p:spTree>
    <p:extLst>
      <p:ext uri="{BB962C8B-B14F-4D97-AF65-F5344CB8AC3E}">
        <p14:creationId xmlns:p14="http://schemas.microsoft.com/office/powerpoint/2010/main" val="4256491638"/>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598935" y="2912272"/>
            <a:ext cx="92710" cy="1894205"/>
          </a:xfrm>
          <a:custGeom>
            <a:avLst/>
            <a:gdLst/>
            <a:ahLst/>
            <a:cxnLst/>
            <a:rect l="l" t="t" r="r" b="b"/>
            <a:pathLst>
              <a:path w="92709" h="1894204">
                <a:moveTo>
                  <a:pt x="0" y="0"/>
                </a:moveTo>
                <a:lnTo>
                  <a:pt x="92224" y="0"/>
                </a:lnTo>
                <a:lnTo>
                  <a:pt x="92224" y="1893721"/>
                </a:lnTo>
                <a:lnTo>
                  <a:pt x="0" y="1893721"/>
                </a:lnTo>
                <a:lnTo>
                  <a:pt x="0" y="0"/>
                </a:lnTo>
                <a:close/>
              </a:path>
            </a:pathLst>
          </a:custGeom>
          <a:solidFill>
            <a:srgbClr val="C8DAF7"/>
          </a:solidFill>
        </p:spPr>
        <p:txBody>
          <a:bodyPr wrap="square" lIns="0" tIns="0" rIns="0" bIns="0" rtlCol="0"/>
          <a:lstStyle/>
          <a:p>
            <a:endParaRPr/>
          </a:p>
        </p:txBody>
      </p:sp>
      <p:sp>
        <p:nvSpPr>
          <p:cNvPr id="3" name="object 3"/>
          <p:cNvSpPr/>
          <p:nvPr/>
        </p:nvSpPr>
        <p:spPr>
          <a:xfrm>
            <a:off x="8691162" y="2048097"/>
            <a:ext cx="864235" cy="2758440"/>
          </a:xfrm>
          <a:custGeom>
            <a:avLst/>
            <a:gdLst/>
            <a:ahLst/>
            <a:cxnLst/>
            <a:rect l="l" t="t" r="r" b="b"/>
            <a:pathLst>
              <a:path w="864234" h="2758440">
                <a:moveTo>
                  <a:pt x="0" y="2757894"/>
                </a:moveTo>
                <a:lnTo>
                  <a:pt x="0" y="864173"/>
                </a:lnTo>
                <a:lnTo>
                  <a:pt x="864173" y="0"/>
                </a:lnTo>
                <a:lnTo>
                  <a:pt x="864173" y="1893721"/>
                </a:lnTo>
                <a:lnTo>
                  <a:pt x="0" y="2757894"/>
                </a:lnTo>
                <a:close/>
              </a:path>
            </a:pathLst>
          </a:custGeom>
          <a:solidFill>
            <a:srgbClr val="A0AEC6"/>
          </a:solidFill>
        </p:spPr>
        <p:txBody>
          <a:bodyPr wrap="square" lIns="0" tIns="0" rIns="0" bIns="0" rtlCol="0"/>
          <a:lstStyle/>
          <a:p>
            <a:endParaRPr/>
          </a:p>
        </p:txBody>
      </p:sp>
      <p:sp>
        <p:nvSpPr>
          <p:cNvPr id="4" name="object 4"/>
          <p:cNvSpPr/>
          <p:nvPr/>
        </p:nvSpPr>
        <p:spPr>
          <a:xfrm>
            <a:off x="8598935" y="2048099"/>
            <a:ext cx="956944" cy="864235"/>
          </a:xfrm>
          <a:custGeom>
            <a:avLst/>
            <a:gdLst/>
            <a:ahLst/>
            <a:cxnLst/>
            <a:rect l="l" t="t" r="r" b="b"/>
            <a:pathLst>
              <a:path w="956945" h="864235">
                <a:moveTo>
                  <a:pt x="92224" y="864173"/>
                </a:moveTo>
                <a:lnTo>
                  <a:pt x="0" y="864173"/>
                </a:lnTo>
                <a:lnTo>
                  <a:pt x="864173" y="0"/>
                </a:lnTo>
                <a:lnTo>
                  <a:pt x="956398" y="0"/>
                </a:lnTo>
                <a:lnTo>
                  <a:pt x="92224" y="864173"/>
                </a:lnTo>
                <a:close/>
              </a:path>
            </a:pathLst>
          </a:custGeom>
          <a:solidFill>
            <a:srgbClr val="D3E1F9"/>
          </a:solidFill>
        </p:spPr>
        <p:txBody>
          <a:bodyPr wrap="square" lIns="0" tIns="0" rIns="0" bIns="0" rtlCol="0"/>
          <a:lstStyle/>
          <a:p>
            <a:endParaRPr/>
          </a:p>
        </p:txBody>
      </p:sp>
      <p:sp>
        <p:nvSpPr>
          <p:cNvPr id="5" name="object 5"/>
          <p:cNvSpPr/>
          <p:nvPr/>
        </p:nvSpPr>
        <p:spPr>
          <a:xfrm>
            <a:off x="8598935" y="2048097"/>
            <a:ext cx="956944" cy="2758440"/>
          </a:xfrm>
          <a:custGeom>
            <a:avLst/>
            <a:gdLst/>
            <a:ahLst/>
            <a:cxnLst/>
            <a:rect l="l" t="t" r="r" b="b"/>
            <a:pathLst>
              <a:path w="956945" h="2758440">
                <a:moveTo>
                  <a:pt x="0" y="864173"/>
                </a:moveTo>
                <a:lnTo>
                  <a:pt x="864173" y="0"/>
                </a:lnTo>
                <a:lnTo>
                  <a:pt x="956398" y="0"/>
                </a:lnTo>
                <a:lnTo>
                  <a:pt x="956398" y="1893721"/>
                </a:lnTo>
                <a:lnTo>
                  <a:pt x="92224" y="2757894"/>
                </a:lnTo>
                <a:lnTo>
                  <a:pt x="0" y="2757894"/>
                </a:lnTo>
                <a:lnTo>
                  <a:pt x="0" y="864173"/>
                </a:lnTo>
                <a:close/>
              </a:path>
            </a:pathLst>
          </a:custGeom>
          <a:ln w="19049">
            <a:solidFill>
              <a:srgbClr val="000000"/>
            </a:solidFill>
          </a:ln>
        </p:spPr>
        <p:txBody>
          <a:bodyPr wrap="square" lIns="0" tIns="0" rIns="0" bIns="0" rtlCol="0"/>
          <a:lstStyle/>
          <a:p>
            <a:endParaRPr/>
          </a:p>
        </p:txBody>
      </p:sp>
      <p:sp>
        <p:nvSpPr>
          <p:cNvPr id="6" name="object 6"/>
          <p:cNvSpPr/>
          <p:nvPr/>
        </p:nvSpPr>
        <p:spPr>
          <a:xfrm>
            <a:off x="8598935" y="2048099"/>
            <a:ext cx="956944" cy="864235"/>
          </a:xfrm>
          <a:custGeom>
            <a:avLst/>
            <a:gdLst/>
            <a:ahLst/>
            <a:cxnLst/>
            <a:rect l="l" t="t" r="r" b="b"/>
            <a:pathLst>
              <a:path w="956945" h="864235">
                <a:moveTo>
                  <a:pt x="0" y="864173"/>
                </a:moveTo>
                <a:lnTo>
                  <a:pt x="92224" y="864173"/>
                </a:lnTo>
                <a:lnTo>
                  <a:pt x="956398" y="0"/>
                </a:lnTo>
              </a:path>
            </a:pathLst>
          </a:custGeom>
          <a:ln w="19049">
            <a:solidFill>
              <a:srgbClr val="000000"/>
            </a:solidFill>
          </a:ln>
        </p:spPr>
        <p:txBody>
          <a:bodyPr wrap="square" lIns="0" tIns="0" rIns="0" bIns="0" rtlCol="0"/>
          <a:lstStyle/>
          <a:p>
            <a:endParaRPr/>
          </a:p>
        </p:txBody>
      </p:sp>
      <p:sp>
        <p:nvSpPr>
          <p:cNvPr id="7" name="object 7"/>
          <p:cNvSpPr/>
          <p:nvPr/>
        </p:nvSpPr>
        <p:spPr>
          <a:xfrm>
            <a:off x="8691160" y="2912272"/>
            <a:ext cx="0" cy="1894205"/>
          </a:xfrm>
          <a:custGeom>
            <a:avLst/>
            <a:gdLst/>
            <a:ahLst/>
            <a:cxnLst/>
            <a:rect l="l" t="t" r="r" b="b"/>
            <a:pathLst>
              <a:path h="1894204">
                <a:moveTo>
                  <a:pt x="0" y="0"/>
                </a:moveTo>
                <a:lnTo>
                  <a:pt x="0" y="1893721"/>
                </a:lnTo>
              </a:path>
            </a:pathLst>
          </a:custGeom>
          <a:ln w="19049">
            <a:solidFill>
              <a:srgbClr val="000000"/>
            </a:solidFill>
          </a:ln>
        </p:spPr>
        <p:txBody>
          <a:bodyPr wrap="square" lIns="0" tIns="0" rIns="0" bIns="0" rtlCol="0"/>
          <a:lstStyle/>
          <a:p>
            <a:endParaRPr/>
          </a:p>
        </p:txBody>
      </p:sp>
      <p:sp>
        <p:nvSpPr>
          <p:cNvPr id="8" name="object 8"/>
          <p:cNvSpPr/>
          <p:nvPr/>
        </p:nvSpPr>
        <p:spPr>
          <a:xfrm>
            <a:off x="3162396" y="3170794"/>
            <a:ext cx="132080" cy="663575"/>
          </a:xfrm>
          <a:custGeom>
            <a:avLst/>
            <a:gdLst/>
            <a:ahLst/>
            <a:cxnLst/>
            <a:rect l="l" t="t" r="r" b="b"/>
            <a:pathLst>
              <a:path w="132080" h="663575">
                <a:moveTo>
                  <a:pt x="0" y="0"/>
                </a:moveTo>
                <a:lnTo>
                  <a:pt x="131602" y="0"/>
                </a:lnTo>
                <a:lnTo>
                  <a:pt x="131602" y="663201"/>
                </a:lnTo>
                <a:lnTo>
                  <a:pt x="0" y="663201"/>
                </a:lnTo>
                <a:lnTo>
                  <a:pt x="0" y="0"/>
                </a:lnTo>
                <a:close/>
              </a:path>
            </a:pathLst>
          </a:custGeom>
          <a:solidFill>
            <a:srgbClr val="D8E9D3"/>
          </a:solidFill>
        </p:spPr>
        <p:txBody>
          <a:bodyPr wrap="square" lIns="0" tIns="0" rIns="0" bIns="0" rtlCol="0"/>
          <a:lstStyle/>
          <a:p>
            <a:endParaRPr/>
          </a:p>
        </p:txBody>
      </p:sp>
      <p:sp>
        <p:nvSpPr>
          <p:cNvPr id="9" name="object 9"/>
          <p:cNvSpPr/>
          <p:nvPr/>
        </p:nvSpPr>
        <p:spPr>
          <a:xfrm>
            <a:off x="3293998" y="3020097"/>
            <a:ext cx="151130" cy="814069"/>
          </a:xfrm>
          <a:custGeom>
            <a:avLst/>
            <a:gdLst/>
            <a:ahLst/>
            <a:cxnLst/>
            <a:rect l="l" t="t" r="r" b="b"/>
            <a:pathLst>
              <a:path w="151130" h="814069">
                <a:moveTo>
                  <a:pt x="0" y="813898"/>
                </a:moveTo>
                <a:lnTo>
                  <a:pt x="0" y="150697"/>
                </a:lnTo>
                <a:lnTo>
                  <a:pt x="150697" y="0"/>
                </a:lnTo>
                <a:lnTo>
                  <a:pt x="150697" y="663198"/>
                </a:lnTo>
                <a:lnTo>
                  <a:pt x="0" y="813898"/>
                </a:lnTo>
                <a:close/>
              </a:path>
            </a:pathLst>
          </a:custGeom>
          <a:solidFill>
            <a:srgbClr val="ACBAA8"/>
          </a:solidFill>
        </p:spPr>
        <p:txBody>
          <a:bodyPr wrap="square" lIns="0" tIns="0" rIns="0" bIns="0" rtlCol="0"/>
          <a:lstStyle/>
          <a:p>
            <a:endParaRPr/>
          </a:p>
        </p:txBody>
      </p:sp>
      <p:sp>
        <p:nvSpPr>
          <p:cNvPr id="10" name="object 10"/>
          <p:cNvSpPr/>
          <p:nvPr/>
        </p:nvSpPr>
        <p:spPr>
          <a:xfrm>
            <a:off x="3162398" y="3020095"/>
            <a:ext cx="282575" cy="151130"/>
          </a:xfrm>
          <a:custGeom>
            <a:avLst/>
            <a:gdLst/>
            <a:ahLst/>
            <a:cxnLst/>
            <a:rect l="l" t="t" r="r" b="b"/>
            <a:pathLst>
              <a:path w="282575" h="151130">
                <a:moveTo>
                  <a:pt x="131602" y="150697"/>
                </a:moveTo>
                <a:lnTo>
                  <a:pt x="0" y="150697"/>
                </a:lnTo>
                <a:lnTo>
                  <a:pt x="150697" y="0"/>
                </a:lnTo>
                <a:lnTo>
                  <a:pt x="282299" y="0"/>
                </a:lnTo>
                <a:lnTo>
                  <a:pt x="131602" y="150697"/>
                </a:lnTo>
                <a:close/>
              </a:path>
            </a:pathLst>
          </a:custGeom>
          <a:solidFill>
            <a:srgbClr val="DFEDDB"/>
          </a:solidFill>
        </p:spPr>
        <p:txBody>
          <a:bodyPr wrap="square" lIns="0" tIns="0" rIns="0" bIns="0" rtlCol="0"/>
          <a:lstStyle/>
          <a:p>
            <a:endParaRPr/>
          </a:p>
        </p:txBody>
      </p:sp>
      <p:sp>
        <p:nvSpPr>
          <p:cNvPr id="11" name="object 11"/>
          <p:cNvSpPr/>
          <p:nvPr/>
        </p:nvSpPr>
        <p:spPr>
          <a:xfrm>
            <a:off x="3162398" y="3020097"/>
            <a:ext cx="282575" cy="814069"/>
          </a:xfrm>
          <a:custGeom>
            <a:avLst/>
            <a:gdLst/>
            <a:ahLst/>
            <a:cxnLst/>
            <a:rect l="l" t="t" r="r" b="b"/>
            <a:pathLst>
              <a:path w="282575" h="814069">
                <a:moveTo>
                  <a:pt x="0" y="150697"/>
                </a:moveTo>
                <a:lnTo>
                  <a:pt x="150697" y="0"/>
                </a:lnTo>
                <a:lnTo>
                  <a:pt x="282299" y="0"/>
                </a:lnTo>
                <a:lnTo>
                  <a:pt x="282299" y="663198"/>
                </a:lnTo>
                <a:lnTo>
                  <a:pt x="131602" y="813898"/>
                </a:lnTo>
                <a:lnTo>
                  <a:pt x="0" y="813898"/>
                </a:lnTo>
                <a:lnTo>
                  <a:pt x="0" y="150697"/>
                </a:lnTo>
                <a:close/>
              </a:path>
            </a:pathLst>
          </a:custGeom>
          <a:ln w="19049">
            <a:solidFill>
              <a:srgbClr val="000000"/>
            </a:solidFill>
          </a:ln>
        </p:spPr>
        <p:txBody>
          <a:bodyPr wrap="square" lIns="0" tIns="0" rIns="0" bIns="0" rtlCol="0"/>
          <a:lstStyle/>
          <a:p>
            <a:endParaRPr/>
          </a:p>
        </p:txBody>
      </p:sp>
      <p:sp>
        <p:nvSpPr>
          <p:cNvPr id="12" name="object 12"/>
          <p:cNvSpPr/>
          <p:nvPr/>
        </p:nvSpPr>
        <p:spPr>
          <a:xfrm>
            <a:off x="3162398" y="3020095"/>
            <a:ext cx="282575" cy="151130"/>
          </a:xfrm>
          <a:custGeom>
            <a:avLst/>
            <a:gdLst/>
            <a:ahLst/>
            <a:cxnLst/>
            <a:rect l="l" t="t" r="r" b="b"/>
            <a:pathLst>
              <a:path w="282575" h="151130">
                <a:moveTo>
                  <a:pt x="0" y="150697"/>
                </a:moveTo>
                <a:lnTo>
                  <a:pt x="131602" y="150697"/>
                </a:lnTo>
                <a:lnTo>
                  <a:pt x="282299" y="0"/>
                </a:lnTo>
              </a:path>
            </a:pathLst>
          </a:custGeom>
          <a:ln w="19049">
            <a:solidFill>
              <a:srgbClr val="000000"/>
            </a:solidFill>
          </a:ln>
        </p:spPr>
        <p:txBody>
          <a:bodyPr wrap="square" lIns="0" tIns="0" rIns="0" bIns="0" rtlCol="0"/>
          <a:lstStyle/>
          <a:p>
            <a:endParaRPr/>
          </a:p>
        </p:txBody>
      </p:sp>
      <p:sp>
        <p:nvSpPr>
          <p:cNvPr id="13" name="object 13"/>
          <p:cNvSpPr/>
          <p:nvPr/>
        </p:nvSpPr>
        <p:spPr>
          <a:xfrm>
            <a:off x="3293998" y="3170794"/>
            <a:ext cx="0" cy="663575"/>
          </a:xfrm>
          <a:custGeom>
            <a:avLst/>
            <a:gdLst/>
            <a:ahLst/>
            <a:cxnLst/>
            <a:rect l="l" t="t" r="r" b="b"/>
            <a:pathLst>
              <a:path h="663575">
                <a:moveTo>
                  <a:pt x="0" y="0"/>
                </a:moveTo>
                <a:lnTo>
                  <a:pt x="0" y="663201"/>
                </a:lnTo>
              </a:path>
            </a:pathLst>
          </a:custGeom>
          <a:ln w="19049">
            <a:solidFill>
              <a:srgbClr val="000000"/>
            </a:solidFill>
          </a:ln>
        </p:spPr>
        <p:txBody>
          <a:bodyPr wrap="square" lIns="0" tIns="0" rIns="0" bIns="0" rtlCol="0"/>
          <a:lstStyle/>
          <a:p>
            <a:endParaRPr/>
          </a:p>
        </p:txBody>
      </p:sp>
      <p:sp>
        <p:nvSpPr>
          <p:cNvPr id="14" name="object 14"/>
          <p:cNvSpPr/>
          <p:nvPr/>
        </p:nvSpPr>
        <p:spPr>
          <a:xfrm>
            <a:off x="4758645" y="3285897"/>
            <a:ext cx="282575" cy="282575"/>
          </a:xfrm>
          <a:custGeom>
            <a:avLst/>
            <a:gdLst/>
            <a:ahLst/>
            <a:cxnLst/>
            <a:rect l="l" t="t" r="r" b="b"/>
            <a:pathLst>
              <a:path w="282575" h="282575">
                <a:moveTo>
                  <a:pt x="141149" y="282299"/>
                </a:moveTo>
                <a:lnTo>
                  <a:pt x="96537" y="275103"/>
                </a:lnTo>
                <a:lnTo>
                  <a:pt x="57790" y="255064"/>
                </a:lnTo>
                <a:lnTo>
                  <a:pt x="27235" y="224508"/>
                </a:lnTo>
                <a:lnTo>
                  <a:pt x="7196" y="185762"/>
                </a:lnTo>
                <a:lnTo>
                  <a:pt x="0" y="141149"/>
                </a:lnTo>
                <a:lnTo>
                  <a:pt x="7196" y="96535"/>
                </a:lnTo>
                <a:lnTo>
                  <a:pt x="27235" y="57788"/>
                </a:lnTo>
                <a:lnTo>
                  <a:pt x="57790" y="27233"/>
                </a:lnTo>
                <a:lnTo>
                  <a:pt x="96537" y="7195"/>
                </a:lnTo>
                <a:lnTo>
                  <a:pt x="141149" y="0"/>
                </a:lnTo>
                <a:lnTo>
                  <a:pt x="168812" y="2737"/>
                </a:lnTo>
                <a:lnTo>
                  <a:pt x="219460" y="23714"/>
                </a:lnTo>
                <a:lnTo>
                  <a:pt x="258579" y="62841"/>
                </a:lnTo>
                <a:lnTo>
                  <a:pt x="279561" y="113488"/>
                </a:lnTo>
                <a:lnTo>
                  <a:pt x="282299" y="141149"/>
                </a:lnTo>
                <a:lnTo>
                  <a:pt x="275103" y="185762"/>
                </a:lnTo>
                <a:lnTo>
                  <a:pt x="255064" y="224508"/>
                </a:lnTo>
                <a:lnTo>
                  <a:pt x="224508" y="255064"/>
                </a:lnTo>
                <a:lnTo>
                  <a:pt x="185762" y="275103"/>
                </a:lnTo>
                <a:lnTo>
                  <a:pt x="141149" y="282299"/>
                </a:lnTo>
                <a:close/>
              </a:path>
            </a:pathLst>
          </a:custGeom>
          <a:solidFill>
            <a:srgbClr val="D8E9D3"/>
          </a:solidFill>
        </p:spPr>
        <p:txBody>
          <a:bodyPr wrap="square" lIns="0" tIns="0" rIns="0" bIns="0" rtlCol="0"/>
          <a:lstStyle/>
          <a:p>
            <a:endParaRPr/>
          </a:p>
        </p:txBody>
      </p:sp>
      <p:sp>
        <p:nvSpPr>
          <p:cNvPr id="15" name="object 15"/>
          <p:cNvSpPr/>
          <p:nvPr/>
        </p:nvSpPr>
        <p:spPr>
          <a:xfrm>
            <a:off x="4758645" y="3285897"/>
            <a:ext cx="282575" cy="282575"/>
          </a:xfrm>
          <a:custGeom>
            <a:avLst/>
            <a:gdLst/>
            <a:ahLst/>
            <a:cxnLst/>
            <a:rect l="l" t="t" r="r" b="b"/>
            <a:pathLst>
              <a:path w="282575" h="282575">
                <a:moveTo>
                  <a:pt x="0" y="141149"/>
                </a:moveTo>
                <a:lnTo>
                  <a:pt x="7196" y="96535"/>
                </a:lnTo>
                <a:lnTo>
                  <a:pt x="27235" y="57788"/>
                </a:lnTo>
                <a:lnTo>
                  <a:pt x="57790" y="27233"/>
                </a:lnTo>
                <a:lnTo>
                  <a:pt x="96537" y="7195"/>
                </a:lnTo>
                <a:lnTo>
                  <a:pt x="141149" y="0"/>
                </a:lnTo>
                <a:lnTo>
                  <a:pt x="195165" y="10744"/>
                </a:lnTo>
                <a:lnTo>
                  <a:pt x="240949" y="41342"/>
                </a:lnTo>
                <a:lnTo>
                  <a:pt x="271552" y="87137"/>
                </a:lnTo>
                <a:lnTo>
                  <a:pt x="282299" y="141149"/>
                </a:lnTo>
                <a:lnTo>
                  <a:pt x="275103" y="185762"/>
                </a:lnTo>
                <a:lnTo>
                  <a:pt x="255064" y="224508"/>
                </a:lnTo>
                <a:lnTo>
                  <a:pt x="224508" y="255064"/>
                </a:lnTo>
                <a:lnTo>
                  <a:pt x="185762" y="275103"/>
                </a:lnTo>
                <a:lnTo>
                  <a:pt x="141149" y="282299"/>
                </a:lnTo>
                <a:lnTo>
                  <a:pt x="96537" y="275103"/>
                </a:lnTo>
                <a:lnTo>
                  <a:pt x="57790" y="255064"/>
                </a:lnTo>
                <a:lnTo>
                  <a:pt x="27235" y="224508"/>
                </a:lnTo>
                <a:lnTo>
                  <a:pt x="7196" y="185762"/>
                </a:lnTo>
                <a:lnTo>
                  <a:pt x="0" y="141149"/>
                </a:lnTo>
                <a:close/>
              </a:path>
            </a:pathLst>
          </a:custGeom>
          <a:ln w="19049">
            <a:solidFill>
              <a:srgbClr val="000000"/>
            </a:solidFill>
          </a:ln>
        </p:spPr>
        <p:txBody>
          <a:bodyPr wrap="square" lIns="0" tIns="0" rIns="0" bIns="0" rtlCol="0"/>
          <a:lstStyle/>
          <a:p>
            <a:endParaRPr/>
          </a:p>
        </p:txBody>
      </p:sp>
      <p:sp>
        <p:nvSpPr>
          <p:cNvPr id="16" name="object 16"/>
          <p:cNvSpPr/>
          <p:nvPr/>
        </p:nvSpPr>
        <p:spPr>
          <a:xfrm>
            <a:off x="3269146" y="3427046"/>
            <a:ext cx="1489710" cy="399415"/>
          </a:xfrm>
          <a:custGeom>
            <a:avLst/>
            <a:gdLst/>
            <a:ahLst/>
            <a:cxnLst/>
            <a:rect l="l" t="t" r="r" b="b"/>
            <a:pathLst>
              <a:path w="1489710" h="399414">
                <a:moveTo>
                  <a:pt x="0" y="398999"/>
                </a:moveTo>
                <a:lnTo>
                  <a:pt x="1489496" y="0"/>
                </a:lnTo>
              </a:path>
            </a:pathLst>
          </a:custGeom>
          <a:ln w="19049">
            <a:solidFill>
              <a:srgbClr val="000000"/>
            </a:solidFill>
          </a:ln>
        </p:spPr>
        <p:txBody>
          <a:bodyPr wrap="square" lIns="0" tIns="0" rIns="0" bIns="0" rtlCol="0"/>
          <a:lstStyle/>
          <a:p>
            <a:endParaRPr/>
          </a:p>
        </p:txBody>
      </p:sp>
      <p:sp>
        <p:nvSpPr>
          <p:cNvPr id="17" name="object 17"/>
          <p:cNvSpPr/>
          <p:nvPr/>
        </p:nvSpPr>
        <p:spPr>
          <a:xfrm>
            <a:off x="3288648" y="3189745"/>
            <a:ext cx="1470025" cy="237490"/>
          </a:xfrm>
          <a:custGeom>
            <a:avLst/>
            <a:gdLst/>
            <a:ahLst/>
            <a:cxnLst/>
            <a:rect l="l" t="t" r="r" b="b"/>
            <a:pathLst>
              <a:path w="1470025" h="237489">
                <a:moveTo>
                  <a:pt x="0" y="0"/>
                </a:moveTo>
                <a:lnTo>
                  <a:pt x="1469997" y="237299"/>
                </a:lnTo>
              </a:path>
            </a:pathLst>
          </a:custGeom>
          <a:ln w="19049">
            <a:solidFill>
              <a:srgbClr val="000000"/>
            </a:solidFill>
          </a:ln>
        </p:spPr>
        <p:txBody>
          <a:bodyPr wrap="square" lIns="0" tIns="0" rIns="0" bIns="0" rtlCol="0"/>
          <a:lstStyle/>
          <a:p>
            <a:endParaRPr/>
          </a:p>
        </p:txBody>
      </p:sp>
      <p:sp>
        <p:nvSpPr>
          <p:cNvPr id="18" name="object 18"/>
          <p:cNvSpPr/>
          <p:nvPr/>
        </p:nvSpPr>
        <p:spPr>
          <a:xfrm>
            <a:off x="3424848" y="3040347"/>
            <a:ext cx="1334135" cy="386715"/>
          </a:xfrm>
          <a:custGeom>
            <a:avLst/>
            <a:gdLst/>
            <a:ahLst/>
            <a:cxnLst/>
            <a:rect l="l" t="t" r="r" b="b"/>
            <a:pathLst>
              <a:path w="1334135" h="386714">
                <a:moveTo>
                  <a:pt x="0" y="0"/>
                </a:moveTo>
                <a:lnTo>
                  <a:pt x="1333797" y="386699"/>
                </a:lnTo>
              </a:path>
            </a:pathLst>
          </a:custGeom>
          <a:ln w="19049">
            <a:solidFill>
              <a:srgbClr val="000000"/>
            </a:solidFill>
          </a:ln>
        </p:spPr>
        <p:txBody>
          <a:bodyPr wrap="square" lIns="0" tIns="0" rIns="0" bIns="0" rtlCol="0"/>
          <a:lstStyle/>
          <a:p>
            <a:endParaRPr/>
          </a:p>
        </p:txBody>
      </p:sp>
      <p:sp>
        <p:nvSpPr>
          <p:cNvPr id="19" name="object 19"/>
          <p:cNvSpPr/>
          <p:nvPr/>
        </p:nvSpPr>
        <p:spPr>
          <a:xfrm>
            <a:off x="3450946" y="3427044"/>
            <a:ext cx="1308100" cy="250190"/>
          </a:xfrm>
          <a:custGeom>
            <a:avLst/>
            <a:gdLst/>
            <a:ahLst/>
            <a:cxnLst/>
            <a:rect l="l" t="t" r="r" b="b"/>
            <a:pathLst>
              <a:path w="1308100" h="250189">
                <a:moveTo>
                  <a:pt x="0" y="249599"/>
                </a:moveTo>
                <a:lnTo>
                  <a:pt x="1307697" y="0"/>
                </a:lnTo>
              </a:path>
            </a:pathLst>
          </a:custGeom>
          <a:ln w="19049">
            <a:solidFill>
              <a:srgbClr val="000000"/>
            </a:solidFill>
          </a:ln>
        </p:spPr>
        <p:txBody>
          <a:bodyPr wrap="square" lIns="0" tIns="0" rIns="0" bIns="0" rtlCol="0"/>
          <a:lstStyle/>
          <a:p>
            <a:endParaRPr/>
          </a:p>
        </p:txBody>
      </p:sp>
      <p:sp>
        <p:nvSpPr>
          <p:cNvPr id="20" name="object 20"/>
          <p:cNvSpPr txBox="1"/>
          <p:nvPr/>
        </p:nvSpPr>
        <p:spPr>
          <a:xfrm>
            <a:off x="3431519" y="4411969"/>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32</a:t>
            </a:r>
            <a:endParaRPr>
              <a:latin typeface="Arial"/>
              <a:cs typeface="Arial"/>
            </a:endParaRPr>
          </a:p>
        </p:txBody>
      </p:sp>
      <p:sp>
        <p:nvSpPr>
          <p:cNvPr id="21" name="object 21"/>
          <p:cNvSpPr txBox="1"/>
          <p:nvPr/>
        </p:nvSpPr>
        <p:spPr>
          <a:xfrm>
            <a:off x="3795821" y="2338800"/>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32</a:t>
            </a:r>
            <a:endParaRPr>
              <a:latin typeface="Arial"/>
              <a:cs typeface="Arial"/>
            </a:endParaRPr>
          </a:p>
        </p:txBody>
      </p:sp>
      <p:sp>
        <p:nvSpPr>
          <p:cNvPr id="22" name="object 22"/>
          <p:cNvSpPr txBox="1"/>
          <p:nvPr/>
        </p:nvSpPr>
        <p:spPr>
          <a:xfrm>
            <a:off x="2760912" y="4803608"/>
            <a:ext cx="153035" cy="299720"/>
          </a:xfrm>
          <a:prstGeom prst="rect">
            <a:avLst/>
          </a:prstGeom>
        </p:spPr>
        <p:txBody>
          <a:bodyPr vert="horz" wrap="square" lIns="0" tIns="12700" rIns="0" bIns="0" rtlCol="0">
            <a:spAutoFit/>
          </a:bodyPr>
          <a:lstStyle/>
          <a:p>
            <a:pPr marL="12700">
              <a:spcBef>
                <a:spcPts val="100"/>
              </a:spcBef>
            </a:pPr>
            <a:r>
              <a:rPr dirty="0">
                <a:latin typeface="Arial"/>
                <a:cs typeface="Arial"/>
              </a:rPr>
              <a:t>3</a:t>
            </a:r>
            <a:endParaRPr>
              <a:latin typeface="Arial"/>
              <a:cs typeface="Arial"/>
            </a:endParaRPr>
          </a:p>
        </p:txBody>
      </p:sp>
      <p:sp>
        <p:nvSpPr>
          <p:cNvPr id="23" name="object 23"/>
          <p:cNvSpPr txBox="1"/>
          <p:nvPr/>
        </p:nvSpPr>
        <p:spPr>
          <a:xfrm>
            <a:off x="1717899" y="984984"/>
            <a:ext cx="3094990" cy="482600"/>
          </a:xfrm>
          <a:prstGeom prst="rect">
            <a:avLst/>
          </a:prstGeom>
        </p:spPr>
        <p:txBody>
          <a:bodyPr vert="horz" wrap="square" lIns="0" tIns="12700" rIns="0" bIns="0" rtlCol="0">
            <a:spAutoFit/>
          </a:bodyPr>
          <a:lstStyle/>
          <a:p>
            <a:pPr marL="12700">
              <a:spcBef>
                <a:spcPts val="100"/>
              </a:spcBef>
            </a:pPr>
            <a:r>
              <a:rPr sz="3000" spc="-5" dirty="0">
                <a:latin typeface="Arial"/>
                <a:cs typeface="Arial"/>
              </a:rPr>
              <a:t>Convolution</a:t>
            </a:r>
            <a:r>
              <a:rPr sz="3000" spc="-85" dirty="0">
                <a:latin typeface="Arial"/>
                <a:cs typeface="Arial"/>
              </a:rPr>
              <a:t> </a:t>
            </a:r>
            <a:r>
              <a:rPr sz="3000" spc="-5" dirty="0">
                <a:latin typeface="Arial"/>
                <a:cs typeface="Arial"/>
              </a:rPr>
              <a:t>Layer</a:t>
            </a:r>
            <a:endParaRPr sz="3000">
              <a:latin typeface="Arial"/>
              <a:cs typeface="Arial"/>
            </a:endParaRPr>
          </a:p>
        </p:txBody>
      </p:sp>
      <p:sp>
        <p:nvSpPr>
          <p:cNvPr id="24" name="object 24"/>
          <p:cNvSpPr txBox="1"/>
          <p:nvPr/>
        </p:nvSpPr>
        <p:spPr>
          <a:xfrm>
            <a:off x="5076740" y="1686558"/>
            <a:ext cx="2091689" cy="772005"/>
          </a:xfrm>
          <a:prstGeom prst="rect">
            <a:avLst/>
          </a:prstGeom>
        </p:spPr>
        <p:txBody>
          <a:bodyPr vert="horz" wrap="square" lIns="0" tIns="27939" rIns="0" bIns="0" rtlCol="0">
            <a:spAutoFit/>
          </a:bodyPr>
          <a:lstStyle/>
          <a:p>
            <a:pPr marL="12700" marR="5080">
              <a:lnSpc>
                <a:spcPts val="2850"/>
              </a:lnSpc>
              <a:spcBef>
                <a:spcPts val="219"/>
              </a:spcBef>
            </a:pPr>
            <a:r>
              <a:rPr sz="2400" spc="-5" dirty="0">
                <a:solidFill>
                  <a:srgbClr val="FF0000"/>
                </a:solidFill>
                <a:latin typeface="Arial"/>
                <a:cs typeface="Arial"/>
              </a:rPr>
              <a:t>32x32x3</a:t>
            </a:r>
            <a:r>
              <a:rPr sz="2400" spc="-95" dirty="0">
                <a:solidFill>
                  <a:srgbClr val="FF0000"/>
                </a:solidFill>
                <a:latin typeface="Arial"/>
                <a:cs typeface="Arial"/>
              </a:rPr>
              <a:t> </a:t>
            </a:r>
            <a:r>
              <a:rPr sz="2400" spc="-5" dirty="0">
                <a:solidFill>
                  <a:srgbClr val="FF0000"/>
                </a:solidFill>
                <a:latin typeface="Arial"/>
                <a:cs typeface="Arial"/>
              </a:rPr>
              <a:t>image  </a:t>
            </a:r>
            <a:r>
              <a:rPr sz="2400" spc="-5" dirty="0">
                <a:solidFill>
                  <a:srgbClr val="38751C"/>
                </a:solidFill>
                <a:latin typeface="Arial"/>
                <a:cs typeface="Arial"/>
              </a:rPr>
              <a:t>5x5x3</a:t>
            </a:r>
            <a:r>
              <a:rPr sz="2400" spc="-20" dirty="0">
                <a:solidFill>
                  <a:srgbClr val="38751C"/>
                </a:solidFill>
                <a:latin typeface="Arial"/>
                <a:cs typeface="Arial"/>
              </a:rPr>
              <a:t> </a:t>
            </a:r>
            <a:r>
              <a:rPr sz="2400" spc="-5" dirty="0">
                <a:solidFill>
                  <a:srgbClr val="38751C"/>
                </a:solidFill>
                <a:latin typeface="Arial"/>
                <a:cs typeface="Arial"/>
              </a:rPr>
              <a:t>filter</a:t>
            </a:r>
            <a:endParaRPr sz="2400">
              <a:latin typeface="Arial"/>
              <a:cs typeface="Arial"/>
            </a:endParaRPr>
          </a:p>
        </p:txBody>
      </p:sp>
      <p:sp>
        <p:nvSpPr>
          <p:cNvPr id="25" name="object 25"/>
          <p:cNvSpPr/>
          <p:nvPr/>
        </p:nvSpPr>
        <p:spPr>
          <a:xfrm>
            <a:off x="3928259" y="1867499"/>
            <a:ext cx="929005" cy="220345"/>
          </a:xfrm>
          <a:custGeom>
            <a:avLst/>
            <a:gdLst/>
            <a:ahLst/>
            <a:cxnLst/>
            <a:rect l="l" t="t" r="r" b="b"/>
            <a:pathLst>
              <a:path w="929004" h="220344">
                <a:moveTo>
                  <a:pt x="928685" y="0"/>
                </a:moveTo>
                <a:lnTo>
                  <a:pt x="0" y="219929"/>
                </a:lnTo>
              </a:path>
            </a:pathLst>
          </a:custGeom>
          <a:ln w="9524">
            <a:solidFill>
              <a:srgbClr val="FF0000"/>
            </a:solidFill>
          </a:ln>
        </p:spPr>
        <p:txBody>
          <a:bodyPr wrap="square" lIns="0" tIns="0" rIns="0" bIns="0" rtlCol="0"/>
          <a:lstStyle/>
          <a:p>
            <a:endParaRPr/>
          </a:p>
        </p:txBody>
      </p:sp>
      <p:sp>
        <p:nvSpPr>
          <p:cNvPr id="26" name="object 26"/>
          <p:cNvSpPr/>
          <p:nvPr/>
        </p:nvSpPr>
        <p:spPr>
          <a:xfrm>
            <a:off x="3886195" y="2072119"/>
            <a:ext cx="45720" cy="31115"/>
          </a:xfrm>
          <a:custGeom>
            <a:avLst/>
            <a:gdLst/>
            <a:ahLst/>
            <a:cxnLst/>
            <a:rect l="l" t="t" r="r" b="b"/>
            <a:pathLst>
              <a:path w="45719" h="31115">
                <a:moveTo>
                  <a:pt x="45687" y="30619"/>
                </a:moveTo>
                <a:lnTo>
                  <a:pt x="0" y="25269"/>
                </a:lnTo>
                <a:lnTo>
                  <a:pt x="38434" y="0"/>
                </a:lnTo>
                <a:lnTo>
                  <a:pt x="45687" y="30619"/>
                </a:lnTo>
                <a:close/>
              </a:path>
            </a:pathLst>
          </a:custGeom>
          <a:solidFill>
            <a:srgbClr val="FF0000"/>
          </a:solidFill>
        </p:spPr>
        <p:txBody>
          <a:bodyPr wrap="square" lIns="0" tIns="0" rIns="0" bIns="0" rtlCol="0"/>
          <a:lstStyle/>
          <a:p>
            <a:endParaRPr/>
          </a:p>
        </p:txBody>
      </p:sp>
      <p:sp>
        <p:nvSpPr>
          <p:cNvPr id="27" name="object 27"/>
          <p:cNvSpPr/>
          <p:nvPr/>
        </p:nvSpPr>
        <p:spPr>
          <a:xfrm>
            <a:off x="3886195" y="2072119"/>
            <a:ext cx="45720" cy="31115"/>
          </a:xfrm>
          <a:custGeom>
            <a:avLst/>
            <a:gdLst/>
            <a:ahLst/>
            <a:cxnLst/>
            <a:rect l="l" t="t" r="r" b="b"/>
            <a:pathLst>
              <a:path w="45719" h="31115">
                <a:moveTo>
                  <a:pt x="38434" y="0"/>
                </a:moveTo>
                <a:lnTo>
                  <a:pt x="0" y="25269"/>
                </a:lnTo>
                <a:lnTo>
                  <a:pt x="45687" y="30619"/>
                </a:lnTo>
                <a:lnTo>
                  <a:pt x="38434" y="0"/>
                </a:lnTo>
                <a:close/>
              </a:path>
            </a:pathLst>
          </a:custGeom>
          <a:ln w="9524">
            <a:solidFill>
              <a:srgbClr val="FF0000"/>
            </a:solidFill>
          </a:ln>
        </p:spPr>
        <p:txBody>
          <a:bodyPr wrap="square" lIns="0" tIns="0" rIns="0" bIns="0" rtlCol="0"/>
          <a:lstStyle/>
          <a:p>
            <a:endParaRPr/>
          </a:p>
        </p:txBody>
      </p:sp>
      <p:sp>
        <p:nvSpPr>
          <p:cNvPr id="28" name="object 28"/>
          <p:cNvSpPr/>
          <p:nvPr/>
        </p:nvSpPr>
        <p:spPr>
          <a:xfrm>
            <a:off x="3614910" y="2351022"/>
            <a:ext cx="1346200" cy="523240"/>
          </a:xfrm>
          <a:custGeom>
            <a:avLst/>
            <a:gdLst/>
            <a:ahLst/>
            <a:cxnLst/>
            <a:rect l="l" t="t" r="r" b="b"/>
            <a:pathLst>
              <a:path w="1346200" h="523239">
                <a:moveTo>
                  <a:pt x="1345632" y="0"/>
                </a:moveTo>
                <a:lnTo>
                  <a:pt x="0" y="523188"/>
                </a:lnTo>
              </a:path>
            </a:pathLst>
          </a:custGeom>
          <a:ln w="9524">
            <a:solidFill>
              <a:srgbClr val="38751C"/>
            </a:solidFill>
          </a:ln>
        </p:spPr>
        <p:txBody>
          <a:bodyPr wrap="square" lIns="0" tIns="0" rIns="0" bIns="0" rtlCol="0"/>
          <a:lstStyle/>
          <a:p>
            <a:endParaRPr/>
          </a:p>
        </p:txBody>
      </p:sp>
      <p:sp>
        <p:nvSpPr>
          <p:cNvPr id="29" name="object 29"/>
          <p:cNvSpPr/>
          <p:nvPr/>
        </p:nvSpPr>
        <p:spPr>
          <a:xfrm>
            <a:off x="3574625" y="2859548"/>
            <a:ext cx="46355" cy="30480"/>
          </a:xfrm>
          <a:custGeom>
            <a:avLst/>
            <a:gdLst/>
            <a:ahLst/>
            <a:cxnLst/>
            <a:rect l="l" t="t" r="r" b="b"/>
            <a:pathLst>
              <a:path w="46355" h="30480">
                <a:moveTo>
                  <a:pt x="0" y="30327"/>
                </a:moveTo>
                <a:lnTo>
                  <a:pt x="34587" y="0"/>
                </a:lnTo>
                <a:lnTo>
                  <a:pt x="45989" y="29324"/>
                </a:lnTo>
                <a:lnTo>
                  <a:pt x="0" y="30327"/>
                </a:lnTo>
                <a:close/>
              </a:path>
            </a:pathLst>
          </a:custGeom>
          <a:solidFill>
            <a:srgbClr val="38751C"/>
          </a:solidFill>
        </p:spPr>
        <p:txBody>
          <a:bodyPr wrap="square" lIns="0" tIns="0" rIns="0" bIns="0" rtlCol="0"/>
          <a:lstStyle/>
          <a:p>
            <a:endParaRPr/>
          </a:p>
        </p:txBody>
      </p:sp>
      <p:sp>
        <p:nvSpPr>
          <p:cNvPr id="30" name="object 30"/>
          <p:cNvSpPr/>
          <p:nvPr/>
        </p:nvSpPr>
        <p:spPr>
          <a:xfrm>
            <a:off x="3574625" y="2859548"/>
            <a:ext cx="46355" cy="30480"/>
          </a:xfrm>
          <a:custGeom>
            <a:avLst/>
            <a:gdLst/>
            <a:ahLst/>
            <a:cxnLst/>
            <a:rect l="l" t="t" r="r" b="b"/>
            <a:pathLst>
              <a:path w="46355" h="30480">
                <a:moveTo>
                  <a:pt x="34587" y="0"/>
                </a:moveTo>
                <a:lnTo>
                  <a:pt x="0" y="30327"/>
                </a:lnTo>
                <a:lnTo>
                  <a:pt x="45989" y="29324"/>
                </a:lnTo>
                <a:lnTo>
                  <a:pt x="34587" y="0"/>
                </a:lnTo>
                <a:close/>
              </a:path>
            </a:pathLst>
          </a:custGeom>
          <a:ln w="9524">
            <a:solidFill>
              <a:srgbClr val="38751C"/>
            </a:solidFill>
          </a:ln>
        </p:spPr>
        <p:txBody>
          <a:bodyPr wrap="square" lIns="0" tIns="0" rIns="0" bIns="0" rtlCol="0"/>
          <a:lstStyle/>
          <a:p>
            <a:endParaRPr/>
          </a:p>
        </p:txBody>
      </p:sp>
      <p:sp>
        <p:nvSpPr>
          <p:cNvPr id="31" name="object 31"/>
          <p:cNvSpPr/>
          <p:nvPr/>
        </p:nvSpPr>
        <p:spPr>
          <a:xfrm>
            <a:off x="5495892" y="3430344"/>
            <a:ext cx="2308860" cy="0"/>
          </a:xfrm>
          <a:custGeom>
            <a:avLst/>
            <a:gdLst/>
            <a:ahLst/>
            <a:cxnLst/>
            <a:rect l="l" t="t" r="r" b="b"/>
            <a:pathLst>
              <a:path w="2308860">
                <a:moveTo>
                  <a:pt x="0" y="0"/>
                </a:moveTo>
                <a:lnTo>
                  <a:pt x="2308645" y="0"/>
                </a:lnTo>
              </a:path>
            </a:pathLst>
          </a:custGeom>
          <a:ln w="9524">
            <a:solidFill>
              <a:srgbClr val="666666"/>
            </a:solidFill>
          </a:ln>
        </p:spPr>
        <p:txBody>
          <a:bodyPr wrap="square" lIns="0" tIns="0" rIns="0" bIns="0" rtlCol="0"/>
          <a:lstStyle/>
          <a:p>
            <a:endParaRPr/>
          </a:p>
        </p:txBody>
      </p:sp>
      <p:sp>
        <p:nvSpPr>
          <p:cNvPr id="32" name="object 32"/>
          <p:cNvSpPr/>
          <p:nvPr/>
        </p:nvSpPr>
        <p:spPr>
          <a:xfrm>
            <a:off x="7804539" y="3414619"/>
            <a:ext cx="43815" cy="31750"/>
          </a:xfrm>
          <a:custGeom>
            <a:avLst/>
            <a:gdLst/>
            <a:ahLst/>
            <a:cxnLst/>
            <a:rect l="l" t="t" r="r" b="b"/>
            <a:pathLst>
              <a:path w="43814" h="31750">
                <a:moveTo>
                  <a:pt x="0" y="31449"/>
                </a:moveTo>
                <a:lnTo>
                  <a:pt x="0" y="0"/>
                </a:lnTo>
                <a:lnTo>
                  <a:pt x="43224" y="15724"/>
                </a:lnTo>
                <a:lnTo>
                  <a:pt x="0" y="31449"/>
                </a:lnTo>
                <a:close/>
              </a:path>
            </a:pathLst>
          </a:custGeom>
          <a:solidFill>
            <a:srgbClr val="666666"/>
          </a:solidFill>
        </p:spPr>
        <p:txBody>
          <a:bodyPr wrap="square" lIns="0" tIns="0" rIns="0" bIns="0" rtlCol="0"/>
          <a:lstStyle/>
          <a:p>
            <a:endParaRPr/>
          </a:p>
        </p:txBody>
      </p:sp>
      <p:sp>
        <p:nvSpPr>
          <p:cNvPr id="33" name="object 33"/>
          <p:cNvSpPr/>
          <p:nvPr/>
        </p:nvSpPr>
        <p:spPr>
          <a:xfrm>
            <a:off x="7804539" y="3414619"/>
            <a:ext cx="43815" cy="31750"/>
          </a:xfrm>
          <a:custGeom>
            <a:avLst/>
            <a:gdLst/>
            <a:ahLst/>
            <a:cxnLst/>
            <a:rect l="l" t="t" r="r" b="b"/>
            <a:pathLst>
              <a:path w="43814" h="31750">
                <a:moveTo>
                  <a:pt x="0" y="31449"/>
                </a:moveTo>
                <a:lnTo>
                  <a:pt x="43224" y="15724"/>
                </a:lnTo>
                <a:lnTo>
                  <a:pt x="0" y="0"/>
                </a:lnTo>
                <a:lnTo>
                  <a:pt x="0" y="31449"/>
                </a:lnTo>
                <a:close/>
              </a:path>
            </a:pathLst>
          </a:custGeom>
          <a:ln w="9524">
            <a:solidFill>
              <a:srgbClr val="666666"/>
            </a:solidFill>
          </a:ln>
        </p:spPr>
        <p:txBody>
          <a:bodyPr wrap="square" lIns="0" tIns="0" rIns="0" bIns="0" rtlCol="0"/>
          <a:lstStyle/>
          <a:p>
            <a:endParaRPr/>
          </a:p>
        </p:txBody>
      </p:sp>
      <p:sp>
        <p:nvSpPr>
          <p:cNvPr id="34" name="object 34"/>
          <p:cNvSpPr txBox="1"/>
          <p:nvPr/>
        </p:nvSpPr>
        <p:spPr>
          <a:xfrm>
            <a:off x="5439440" y="3632074"/>
            <a:ext cx="2413000" cy="553100"/>
          </a:xfrm>
          <a:prstGeom prst="rect">
            <a:avLst/>
          </a:prstGeom>
        </p:spPr>
        <p:txBody>
          <a:bodyPr vert="horz" wrap="square" lIns="0" tIns="10795" rIns="0" bIns="0" rtlCol="0">
            <a:spAutoFit/>
          </a:bodyPr>
          <a:lstStyle/>
          <a:p>
            <a:pPr marL="12700" marR="5080">
              <a:lnSpc>
                <a:spcPct val="100699"/>
              </a:lnSpc>
              <a:spcBef>
                <a:spcPts val="85"/>
              </a:spcBef>
            </a:pPr>
            <a:r>
              <a:rPr dirty="0">
                <a:latin typeface="Arial"/>
                <a:cs typeface="Arial"/>
              </a:rPr>
              <a:t>convolve (slide) </a:t>
            </a:r>
            <a:r>
              <a:rPr spc="-5" dirty="0">
                <a:latin typeface="Arial"/>
                <a:cs typeface="Arial"/>
              </a:rPr>
              <a:t>over</a:t>
            </a:r>
            <a:r>
              <a:rPr spc="-110" dirty="0">
                <a:latin typeface="Arial"/>
                <a:cs typeface="Arial"/>
              </a:rPr>
              <a:t> </a:t>
            </a:r>
            <a:r>
              <a:rPr spc="-5" dirty="0">
                <a:latin typeface="Arial"/>
                <a:cs typeface="Arial"/>
              </a:rPr>
              <a:t>all  </a:t>
            </a:r>
            <a:r>
              <a:rPr dirty="0">
                <a:latin typeface="Arial"/>
                <a:cs typeface="Arial"/>
              </a:rPr>
              <a:t>spatial</a:t>
            </a:r>
            <a:r>
              <a:rPr spc="-15" dirty="0">
                <a:latin typeface="Arial"/>
                <a:cs typeface="Arial"/>
              </a:rPr>
              <a:t> </a:t>
            </a:r>
            <a:r>
              <a:rPr spc="-5" dirty="0">
                <a:latin typeface="Arial"/>
                <a:cs typeface="Arial"/>
              </a:rPr>
              <a:t>locations</a:t>
            </a:r>
            <a:endParaRPr>
              <a:latin typeface="Arial"/>
              <a:cs typeface="Arial"/>
            </a:endParaRPr>
          </a:p>
        </p:txBody>
      </p:sp>
      <p:sp>
        <p:nvSpPr>
          <p:cNvPr id="35" name="object 35"/>
          <p:cNvSpPr/>
          <p:nvPr/>
        </p:nvSpPr>
        <p:spPr>
          <a:xfrm>
            <a:off x="8976910" y="2912272"/>
            <a:ext cx="92710" cy="1894205"/>
          </a:xfrm>
          <a:custGeom>
            <a:avLst/>
            <a:gdLst/>
            <a:ahLst/>
            <a:cxnLst/>
            <a:rect l="l" t="t" r="r" b="b"/>
            <a:pathLst>
              <a:path w="92709" h="1894204">
                <a:moveTo>
                  <a:pt x="0" y="0"/>
                </a:moveTo>
                <a:lnTo>
                  <a:pt x="92224" y="0"/>
                </a:lnTo>
                <a:lnTo>
                  <a:pt x="92224" y="1893721"/>
                </a:lnTo>
                <a:lnTo>
                  <a:pt x="0" y="1893721"/>
                </a:lnTo>
                <a:lnTo>
                  <a:pt x="0" y="0"/>
                </a:lnTo>
                <a:close/>
              </a:path>
            </a:pathLst>
          </a:custGeom>
          <a:solidFill>
            <a:srgbClr val="D8E9D3"/>
          </a:solidFill>
        </p:spPr>
        <p:txBody>
          <a:bodyPr wrap="square" lIns="0" tIns="0" rIns="0" bIns="0" rtlCol="0"/>
          <a:lstStyle/>
          <a:p>
            <a:endParaRPr/>
          </a:p>
        </p:txBody>
      </p:sp>
      <p:sp>
        <p:nvSpPr>
          <p:cNvPr id="36" name="object 36"/>
          <p:cNvSpPr/>
          <p:nvPr/>
        </p:nvSpPr>
        <p:spPr>
          <a:xfrm>
            <a:off x="9069136" y="2048097"/>
            <a:ext cx="864235" cy="2758440"/>
          </a:xfrm>
          <a:custGeom>
            <a:avLst/>
            <a:gdLst/>
            <a:ahLst/>
            <a:cxnLst/>
            <a:rect l="l" t="t" r="r" b="b"/>
            <a:pathLst>
              <a:path w="864234" h="2758440">
                <a:moveTo>
                  <a:pt x="0" y="2757894"/>
                </a:moveTo>
                <a:lnTo>
                  <a:pt x="0" y="864173"/>
                </a:lnTo>
                <a:lnTo>
                  <a:pt x="864173" y="0"/>
                </a:lnTo>
                <a:lnTo>
                  <a:pt x="864173" y="1893721"/>
                </a:lnTo>
                <a:lnTo>
                  <a:pt x="0" y="2757894"/>
                </a:lnTo>
                <a:close/>
              </a:path>
            </a:pathLst>
          </a:custGeom>
          <a:solidFill>
            <a:srgbClr val="ACBAA8"/>
          </a:solidFill>
        </p:spPr>
        <p:txBody>
          <a:bodyPr wrap="square" lIns="0" tIns="0" rIns="0" bIns="0" rtlCol="0"/>
          <a:lstStyle/>
          <a:p>
            <a:endParaRPr/>
          </a:p>
        </p:txBody>
      </p:sp>
      <p:sp>
        <p:nvSpPr>
          <p:cNvPr id="37" name="object 37"/>
          <p:cNvSpPr/>
          <p:nvPr/>
        </p:nvSpPr>
        <p:spPr>
          <a:xfrm>
            <a:off x="8976910" y="2048099"/>
            <a:ext cx="956944" cy="864235"/>
          </a:xfrm>
          <a:custGeom>
            <a:avLst/>
            <a:gdLst/>
            <a:ahLst/>
            <a:cxnLst/>
            <a:rect l="l" t="t" r="r" b="b"/>
            <a:pathLst>
              <a:path w="956945" h="864235">
                <a:moveTo>
                  <a:pt x="92224" y="864173"/>
                </a:moveTo>
                <a:lnTo>
                  <a:pt x="0" y="864173"/>
                </a:lnTo>
                <a:lnTo>
                  <a:pt x="864173" y="0"/>
                </a:lnTo>
                <a:lnTo>
                  <a:pt x="956398" y="0"/>
                </a:lnTo>
                <a:lnTo>
                  <a:pt x="92224" y="864173"/>
                </a:lnTo>
                <a:close/>
              </a:path>
            </a:pathLst>
          </a:custGeom>
          <a:solidFill>
            <a:srgbClr val="DFEDDB"/>
          </a:solidFill>
        </p:spPr>
        <p:txBody>
          <a:bodyPr wrap="square" lIns="0" tIns="0" rIns="0" bIns="0" rtlCol="0"/>
          <a:lstStyle/>
          <a:p>
            <a:endParaRPr/>
          </a:p>
        </p:txBody>
      </p:sp>
      <p:sp>
        <p:nvSpPr>
          <p:cNvPr id="38" name="object 38"/>
          <p:cNvSpPr/>
          <p:nvPr/>
        </p:nvSpPr>
        <p:spPr>
          <a:xfrm>
            <a:off x="8976910" y="2048097"/>
            <a:ext cx="956944" cy="2758440"/>
          </a:xfrm>
          <a:custGeom>
            <a:avLst/>
            <a:gdLst/>
            <a:ahLst/>
            <a:cxnLst/>
            <a:rect l="l" t="t" r="r" b="b"/>
            <a:pathLst>
              <a:path w="956945" h="2758440">
                <a:moveTo>
                  <a:pt x="0" y="864173"/>
                </a:moveTo>
                <a:lnTo>
                  <a:pt x="864173" y="0"/>
                </a:lnTo>
                <a:lnTo>
                  <a:pt x="956398" y="0"/>
                </a:lnTo>
                <a:lnTo>
                  <a:pt x="956398" y="1893721"/>
                </a:lnTo>
                <a:lnTo>
                  <a:pt x="92224" y="2757894"/>
                </a:lnTo>
                <a:lnTo>
                  <a:pt x="0" y="2757894"/>
                </a:lnTo>
                <a:lnTo>
                  <a:pt x="0" y="864173"/>
                </a:lnTo>
                <a:close/>
              </a:path>
            </a:pathLst>
          </a:custGeom>
          <a:ln w="19049">
            <a:solidFill>
              <a:srgbClr val="000000"/>
            </a:solidFill>
          </a:ln>
        </p:spPr>
        <p:txBody>
          <a:bodyPr wrap="square" lIns="0" tIns="0" rIns="0" bIns="0" rtlCol="0"/>
          <a:lstStyle/>
          <a:p>
            <a:endParaRPr/>
          </a:p>
        </p:txBody>
      </p:sp>
      <p:sp>
        <p:nvSpPr>
          <p:cNvPr id="39" name="object 39"/>
          <p:cNvSpPr/>
          <p:nvPr/>
        </p:nvSpPr>
        <p:spPr>
          <a:xfrm>
            <a:off x="8976910" y="2048099"/>
            <a:ext cx="956944" cy="864235"/>
          </a:xfrm>
          <a:custGeom>
            <a:avLst/>
            <a:gdLst/>
            <a:ahLst/>
            <a:cxnLst/>
            <a:rect l="l" t="t" r="r" b="b"/>
            <a:pathLst>
              <a:path w="956945" h="864235">
                <a:moveTo>
                  <a:pt x="0" y="864173"/>
                </a:moveTo>
                <a:lnTo>
                  <a:pt x="92224" y="864173"/>
                </a:lnTo>
                <a:lnTo>
                  <a:pt x="956398" y="0"/>
                </a:lnTo>
              </a:path>
            </a:pathLst>
          </a:custGeom>
          <a:ln w="19049">
            <a:solidFill>
              <a:srgbClr val="000000"/>
            </a:solidFill>
          </a:ln>
        </p:spPr>
        <p:txBody>
          <a:bodyPr wrap="square" lIns="0" tIns="0" rIns="0" bIns="0" rtlCol="0"/>
          <a:lstStyle/>
          <a:p>
            <a:endParaRPr/>
          </a:p>
        </p:txBody>
      </p:sp>
      <p:sp>
        <p:nvSpPr>
          <p:cNvPr id="40" name="object 40"/>
          <p:cNvSpPr/>
          <p:nvPr/>
        </p:nvSpPr>
        <p:spPr>
          <a:xfrm>
            <a:off x="9069134" y="2912272"/>
            <a:ext cx="0" cy="1894205"/>
          </a:xfrm>
          <a:custGeom>
            <a:avLst/>
            <a:gdLst/>
            <a:ahLst/>
            <a:cxnLst/>
            <a:rect l="l" t="t" r="r" b="b"/>
            <a:pathLst>
              <a:path h="1894204">
                <a:moveTo>
                  <a:pt x="0" y="0"/>
                </a:moveTo>
                <a:lnTo>
                  <a:pt x="0" y="1893721"/>
                </a:lnTo>
              </a:path>
            </a:pathLst>
          </a:custGeom>
          <a:ln w="19049">
            <a:solidFill>
              <a:srgbClr val="000000"/>
            </a:solidFill>
          </a:ln>
        </p:spPr>
        <p:txBody>
          <a:bodyPr wrap="square" lIns="0" tIns="0" rIns="0" bIns="0" rtlCol="0"/>
          <a:lstStyle/>
          <a:p>
            <a:endParaRPr/>
          </a:p>
        </p:txBody>
      </p:sp>
      <p:sp>
        <p:nvSpPr>
          <p:cNvPr id="41" name="object 41"/>
          <p:cNvSpPr txBox="1"/>
          <p:nvPr/>
        </p:nvSpPr>
        <p:spPr>
          <a:xfrm>
            <a:off x="8646910" y="1673404"/>
            <a:ext cx="1752600" cy="299720"/>
          </a:xfrm>
          <a:prstGeom prst="rect">
            <a:avLst/>
          </a:prstGeom>
        </p:spPr>
        <p:txBody>
          <a:bodyPr vert="horz" wrap="square" lIns="0" tIns="12700" rIns="0" bIns="0" rtlCol="0">
            <a:spAutoFit/>
          </a:bodyPr>
          <a:lstStyle/>
          <a:p>
            <a:pPr marL="12700">
              <a:spcBef>
                <a:spcPts val="100"/>
              </a:spcBef>
            </a:pPr>
            <a:r>
              <a:rPr b="1" spc="-5" dirty="0">
                <a:latin typeface="Arial"/>
                <a:cs typeface="Arial"/>
              </a:rPr>
              <a:t>activation</a:t>
            </a:r>
            <a:r>
              <a:rPr b="1" spc="-80" dirty="0">
                <a:latin typeface="Arial"/>
                <a:cs typeface="Arial"/>
              </a:rPr>
              <a:t> </a:t>
            </a:r>
            <a:r>
              <a:rPr b="1" spc="-5" dirty="0">
                <a:latin typeface="Arial"/>
                <a:cs typeface="Arial"/>
              </a:rPr>
              <a:t>maps</a:t>
            </a:r>
            <a:endParaRPr>
              <a:latin typeface="Arial"/>
              <a:cs typeface="Arial"/>
            </a:endParaRPr>
          </a:p>
        </p:txBody>
      </p:sp>
      <p:sp>
        <p:nvSpPr>
          <p:cNvPr id="42" name="object 42"/>
          <p:cNvSpPr txBox="1"/>
          <p:nvPr/>
        </p:nvSpPr>
        <p:spPr>
          <a:xfrm>
            <a:off x="8934434" y="4825449"/>
            <a:ext cx="153035" cy="299720"/>
          </a:xfrm>
          <a:prstGeom prst="rect">
            <a:avLst/>
          </a:prstGeom>
        </p:spPr>
        <p:txBody>
          <a:bodyPr vert="horz" wrap="square" lIns="0" tIns="12700" rIns="0" bIns="0" rtlCol="0">
            <a:spAutoFit/>
          </a:bodyPr>
          <a:lstStyle/>
          <a:p>
            <a:pPr marL="12700">
              <a:spcBef>
                <a:spcPts val="100"/>
              </a:spcBef>
            </a:pPr>
            <a:r>
              <a:rPr dirty="0">
                <a:latin typeface="Arial"/>
                <a:cs typeface="Arial"/>
              </a:rPr>
              <a:t>1</a:t>
            </a:r>
            <a:endParaRPr>
              <a:latin typeface="Arial"/>
              <a:cs typeface="Arial"/>
            </a:endParaRPr>
          </a:p>
        </p:txBody>
      </p:sp>
      <p:sp>
        <p:nvSpPr>
          <p:cNvPr id="43" name="object 43"/>
          <p:cNvSpPr txBox="1"/>
          <p:nvPr/>
        </p:nvSpPr>
        <p:spPr>
          <a:xfrm>
            <a:off x="9601944" y="4369773"/>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28</a:t>
            </a:r>
            <a:endParaRPr>
              <a:latin typeface="Arial"/>
              <a:cs typeface="Arial"/>
            </a:endParaRPr>
          </a:p>
        </p:txBody>
      </p:sp>
      <p:sp>
        <p:nvSpPr>
          <p:cNvPr id="44" name="object 44"/>
          <p:cNvSpPr txBox="1"/>
          <p:nvPr/>
        </p:nvSpPr>
        <p:spPr>
          <a:xfrm>
            <a:off x="10006336" y="2958790"/>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28</a:t>
            </a:r>
            <a:endParaRPr>
              <a:latin typeface="Arial"/>
              <a:cs typeface="Arial"/>
            </a:endParaRPr>
          </a:p>
        </p:txBody>
      </p:sp>
      <p:sp>
        <p:nvSpPr>
          <p:cNvPr id="45" name="object 45"/>
          <p:cNvSpPr/>
          <p:nvPr/>
        </p:nvSpPr>
        <p:spPr>
          <a:xfrm>
            <a:off x="2745872" y="2791325"/>
            <a:ext cx="213360" cy="2014855"/>
          </a:xfrm>
          <a:custGeom>
            <a:avLst/>
            <a:gdLst/>
            <a:ahLst/>
            <a:cxnLst/>
            <a:rect l="l" t="t" r="r" b="b"/>
            <a:pathLst>
              <a:path w="213359" h="2014854">
                <a:moveTo>
                  <a:pt x="0" y="0"/>
                </a:moveTo>
                <a:lnTo>
                  <a:pt x="213172" y="0"/>
                </a:lnTo>
                <a:lnTo>
                  <a:pt x="213172" y="2014668"/>
                </a:lnTo>
                <a:lnTo>
                  <a:pt x="0" y="2014668"/>
                </a:lnTo>
                <a:lnTo>
                  <a:pt x="0" y="0"/>
                </a:lnTo>
                <a:close/>
              </a:path>
            </a:pathLst>
          </a:custGeom>
          <a:solidFill>
            <a:srgbClr val="F4CCCC">
              <a:alpha val="51919"/>
            </a:srgbClr>
          </a:solidFill>
        </p:spPr>
        <p:txBody>
          <a:bodyPr wrap="square" lIns="0" tIns="0" rIns="0" bIns="0" rtlCol="0"/>
          <a:lstStyle/>
          <a:p>
            <a:endParaRPr/>
          </a:p>
        </p:txBody>
      </p:sp>
      <p:sp>
        <p:nvSpPr>
          <p:cNvPr id="46" name="object 46"/>
          <p:cNvSpPr/>
          <p:nvPr/>
        </p:nvSpPr>
        <p:spPr>
          <a:xfrm>
            <a:off x="2959046" y="2048097"/>
            <a:ext cx="743585" cy="2758440"/>
          </a:xfrm>
          <a:custGeom>
            <a:avLst/>
            <a:gdLst/>
            <a:ahLst/>
            <a:cxnLst/>
            <a:rect l="l" t="t" r="r" b="b"/>
            <a:pathLst>
              <a:path w="743585" h="2758440">
                <a:moveTo>
                  <a:pt x="0" y="2757894"/>
                </a:moveTo>
                <a:lnTo>
                  <a:pt x="0" y="743226"/>
                </a:lnTo>
                <a:lnTo>
                  <a:pt x="743226" y="0"/>
                </a:lnTo>
                <a:lnTo>
                  <a:pt x="743226" y="2014670"/>
                </a:lnTo>
                <a:lnTo>
                  <a:pt x="0" y="2757894"/>
                </a:lnTo>
                <a:close/>
              </a:path>
            </a:pathLst>
          </a:custGeom>
          <a:solidFill>
            <a:srgbClr val="C3A3A3">
              <a:alpha val="51919"/>
            </a:srgbClr>
          </a:solidFill>
        </p:spPr>
        <p:txBody>
          <a:bodyPr wrap="square" lIns="0" tIns="0" rIns="0" bIns="0" rtlCol="0"/>
          <a:lstStyle/>
          <a:p>
            <a:endParaRPr/>
          </a:p>
        </p:txBody>
      </p:sp>
      <p:sp>
        <p:nvSpPr>
          <p:cNvPr id="47" name="object 47"/>
          <p:cNvSpPr/>
          <p:nvPr/>
        </p:nvSpPr>
        <p:spPr>
          <a:xfrm>
            <a:off x="2745872" y="2048099"/>
            <a:ext cx="956944" cy="743585"/>
          </a:xfrm>
          <a:custGeom>
            <a:avLst/>
            <a:gdLst/>
            <a:ahLst/>
            <a:cxnLst/>
            <a:rect l="l" t="t" r="r" b="b"/>
            <a:pathLst>
              <a:path w="956944" h="743585">
                <a:moveTo>
                  <a:pt x="213172" y="743226"/>
                </a:moveTo>
                <a:lnTo>
                  <a:pt x="0" y="743226"/>
                </a:lnTo>
                <a:lnTo>
                  <a:pt x="743226" y="0"/>
                </a:lnTo>
                <a:lnTo>
                  <a:pt x="956398" y="0"/>
                </a:lnTo>
                <a:lnTo>
                  <a:pt x="213172" y="743226"/>
                </a:lnTo>
                <a:close/>
              </a:path>
            </a:pathLst>
          </a:custGeom>
          <a:solidFill>
            <a:srgbClr val="F6D6D6">
              <a:alpha val="51919"/>
            </a:srgbClr>
          </a:solidFill>
        </p:spPr>
        <p:txBody>
          <a:bodyPr wrap="square" lIns="0" tIns="0" rIns="0" bIns="0" rtlCol="0"/>
          <a:lstStyle/>
          <a:p>
            <a:endParaRPr/>
          </a:p>
        </p:txBody>
      </p:sp>
      <p:sp>
        <p:nvSpPr>
          <p:cNvPr id="48" name="object 48"/>
          <p:cNvSpPr/>
          <p:nvPr/>
        </p:nvSpPr>
        <p:spPr>
          <a:xfrm>
            <a:off x="2745872" y="2048097"/>
            <a:ext cx="956944" cy="2758440"/>
          </a:xfrm>
          <a:custGeom>
            <a:avLst/>
            <a:gdLst/>
            <a:ahLst/>
            <a:cxnLst/>
            <a:rect l="l" t="t" r="r" b="b"/>
            <a:pathLst>
              <a:path w="956944" h="2758440">
                <a:moveTo>
                  <a:pt x="0" y="743226"/>
                </a:moveTo>
                <a:lnTo>
                  <a:pt x="743226" y="0"/>
                </a:lnTo>
                <a:lnTo>
                  <a:pt x="956398" y="0"/>
                </a:lnTo>
                <a:lnTo>
                  <a:pt x="956398" y="2014670"/>
                </a:lnTo>
                <a:lnTo>
                  <a:pt x="213172"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49" name="object 49"/>
          <p:cNvSpPr/>
          <p:nvPr/>
        </p:nvSpPr>
        <p:spPr>
          <a:xfrm>
            <a:off x="2745872" y="2048099"/>
            <a:ext cx="956944" cy="743585"/>
          </a:xfrm>
          <a:custGeom>
            <a:avLst/>
            <a:gdLst/>
            <a:ahLst/>
            <a:cxnLst/>
            <a:rect l="l" t="t" r="r" b="b"/>
            <a:pathLst>
              <a:path w="956944" h="743585">
                <a:moveTo>
                  <a:pt x="0" y="743226"/>
                </a:moveTo>
                <a:lnTo>
                  <a:pt x="213172" y="743226"/>
                </a:lnTo>
                <a:lnTo>
                  <a:pt x="956398" y="0"/>
                </a:lnTo>
              </a:path>
            </a:pathLst>
          </a:custGeom>
          <a:ln w="19049">
            <a:solidFill>
              <a:srgbClr val="000000"/>
            </a:solidFill>
          </a:ln>
        </p:spPr>
        <p:txBody>
          <a:bodyPr wrap="square" lIns="0" tIns="0" rIns="0" bIns="0" rtlCol="0"/>
          <a:lstStyle/>
          <a:p>
            <a:endParaRPr/>
          </a:p>
        </p:txBody>
      </p:sp>
      <p:sp>
        <p:nvSpPr>
          <p:cNvPr id="50" name="object 50"/>
          <p:cNvSpPr/>
          <p:nvPr/>
        </p:nvSpPr>
        <p:spPr>
          <a:xfrm>
            <a:off x="2959044" y="2791325"/>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51" name="object 51"/>
          <p:cNvSpPr txBox="1">
            <a:spLocks noGrp="1"/>
          </p:cNvSpPr>
          <p:nvPr>
            <p:ph type="title"/>
          </p:nvPr>
        </p:nvSpPr>
        <p:spPr>
          <a:xfrm>
            <a:off x="5708570" y="682018"/>
            <a:ext cx="4107179" cy="751488"/>
          </a:xfrm>
          <a:prstGeom prst="rect">
            <a:avLst/>
          </a:prstGeom>
        </p:spPr>
        <p:txBody>
          <a:bodyPr vert="horz" wrap="square" lIns="0" tIns="12700" rIns="0" bIns="0" rtlCol="0" anchor="ctr">
            <a:spAutoFit/>
          </a:bodyPr>
          <a:lstStyle/>
          <a:p>
            <a:pPr marL="12700">
              <a:spcBef>
                <a:spcPts val="100"/>
              </a:spcBef>
            </a:pPr>
            <a:r>
              <a:rPr sz="2400" dirty="0"/>
              <a:t>consider a second, </a:t>
            </a:r>
            <a:r>
              <a:rPr sz="2400" spc="-5" dirty="0">
                <a:solidFill>
                  <a:srgbClr val="38751C"/>
                </a:solidFill>
              </a:rPr>
              <a:t>green</a:t>
            </a:r>
            <a:r>
              <a:rPr sz="2400" spc="-100" dirty="0">
                <a:solidFill>
                  <a:srgbClr val="38751C"/>
                </a:solidFill>
              </a:rPr>
              <a:t> </a:t>
            </a:r>
            <a:r>
              <a:rPr sz="2400" spc="-5" dirty="0"/>
              <a:t>filter</a:t>
            </a:r>
            <a:endParaRPr sz="2400"/>
          </a:p>
        </p:txBody>
      </p:sp>
      <p:sp>
        <p:nvSpPr>
          <p:cNvPr id="52" name="object 52"/>
          <p:cNvSpPr txBox="1"/>
          <p:nvPr/>
        </p:nvSpPr>
        <p:spPr>
          <a:xfrm>
            <a:off x="1681926"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
        <p:nvSpPr>
          <p:cNvPr id="53" name="object 53"/>
          <p:cNvSpPr txBox="1"/>
          <p:nvPr/>
        </p:nvSpPr>
        <p:spPr>
          <a:xfrm>
            <a:off x="6923118" y="5562145"/>
            <a:ext cx="1579880" cy="318135"/>
          </a:xfrm>
          <a:prstGeom prst="rect">
            <a:avLst/>
          </a:prstGeom>
        </p:spPr>
        <p:txBody>
          <a:bodyPr vert="horz" wrap="square" lIns="0" tIns="0" rIns="0" bIns="0" rtlCol="0">
            <a:spAutoFit/>
          </a:bodyPr>
          <a:lstStyle/>
          <a:p>
            <a:pPr marL="12700">
              <a:lnSpc>
                <a:spcPts val="2380"/>
              </a:lnSpc>
            </a:pPr>
            <a:r>
              <a:rPr sz="3000" spc="-7" baseline="1388" dirty="0">
                <a:solidFill>
                  <a:srgbClr val="FFFFFF"/>
                </a:solidFill>
                <a:latin typeface="Arial"/>
                <a:cs typeface="Arial"/>
              </a:rPr>
              <a:t>Lecture </a:t>
            </a:r>
            <a:r>
              <a:rPr sz="3000" baseline="1388" dirty="0">
                <a:solidFill>
                  <a:srgbClr val="FFFFFF"/>
                </a:solidFill>
                <a:latin typeface="Arial"/>
                <a:cs typeface="Arial"/>
              </a:rPr>
              <a:t>5 -</a:t>
            </a:r>
            <a:r>
              <a:rPr sz="3000" spc="-284" baseline="1388" dirty="0">
                <a:solidFill>
                  <a:srgbClr val="FFFFFF"/>
                </a:solidFill>
                <a:latin typeface="Arial"/>
                <a:cs typeface="Arial"/>
              </a:rPr>
              <a:t> </a:t>
            </a:r>
            <a:r>
              <a:rPr sz="2000" spc="-5" dirty="0">
                <a:solidFill>
                  <a:srgbClr val="FFFFFF"/>
                </a:solidFill>
                <a:latin typeface="Arial"/>
                <a:cs typeface="Arial"/>
              </a:rPr>
              <a:t>33</a:t>
            </a:r>
            <a:endParaRPr sz="2000">
              <a:latin typeface="Arial"/>
              <a:cs typeface="Arial"/>
            </a:endParaRPr>
          </a:p>
        </p:txBody>
      </p:sp>
    </p:spTree>
    <p:extLst>
      <p:ext uri="{BB962C8B-B14F-4D97-AF65-F5344CB8AC3E}">
        <p14:creationId xmlns:p14="http://schemas.microsoft.com/office/powerpoint/2010/main" val="390119927"/>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745872" y="2562726"/>
            <a:ext cx="213360" cy="2014855"/>
          </a:xfrm>
          <a:custGeom>
            <a:avLst/>
            <a:gdLst/>
            <a:ahLst/>
            <a:cxnLst/>
            <a:rect l="l" t="t" r="r" b="b"/>
            <a:pathLst>
              <a:path w="213359" h="2014854">
                <a:moveTo>
                  <a:pt x="0" y="0"/>
                </a:moveTo>
                <a:lnTo>
                  <a:pt x="213172" y="0"/>
                </a:lnTo>
                <a:lnTo>
                  <a:pt x="213172" y="2014668"/>
                </a:lnTo>
                <a:lnTo>
                  <a:pt x="0" y="2014668"/>
                </a:lnTo>
                <a:lnTo>
                  <a:pt x="0" y="0"/>
                </a:lnTo>
                <a:close/>
              </a:path>
            </a:pathLst>
          </a:custGeom>
          <a:solidFill>
            <a:srgbClr val="F4CCCC">
              <a:alpha val="51919"/>
            </a:srgbClr>
          </a:solidFill>
        </p:spPr>
        <p:txBody>
          <a:bodyPr wrap="square" lIns="0" tIns="0" rIns="0" bIns="0" rtlCol="0"/>
          <a:lstStyle/>
          <a:p>
            <a:endParaRPr/>
          </a:p>
        </p:txBody>
      </p:sp>
      <p:sp>
        <p:nvSpPr>
          <p:cNvPr id="3" name="object 3"/>
          <p:cNvSpPr/>
          <p:nvPr/>
        </p:nvSpPr>
        <p:spPr>
          <a:xfrm>
            <a:off x="2959046" y="1819498"/>
            <a:ext cx="743585" cy="2758440"/>
          </a:xfrm>
          <a:custGeom>
            <a:avLst/>
            <a:gdLst/>
            <a:ahLst/>
            <a:cxnLst/>
            <a:rect l="l" t="t" r="r" b="b"/>
            <a:pathLst>
              <a:path w="743585" h="2758440">
                <a:moveTo>
                  <a:pt x="0" y="2757894"/>
                </a:moveTo>
                <a:lnTo>
                  <a:pt x="0" y="743226"/>
                </a:lnTo>
                <a:lnTo>
                  <a:pt x="743226" y="0"/>
                </a:lnTo>
                <a:lnTo>
                  <a:pt x="743226" y="2014670"/>
                </a:lnTo>
                <a:lnTo>
                  <a:pt x="0" y="2757894"/>
                </a:lnTo>
                <a:close/>
              </a:path>
            </a:pathLst>
          </a:custGeom>
          <a:solidFill>
            <a:srgbClr val="C3A3A3">
              <a:alpha val="51919"/>
            </a:srgbClr>
          </a:solidFill>
        </p:spPr>
        <p:txBody>
          <a:bodyPr wrap="square" lIns="0" tIns="0" rIns="0" bIns="0" rtlCol="0"/>
          <a:lstStyle/>
          <a:p>
            <a:endParaRPr/>
          </a:p>
        </p:txBody>
      </p:sp>
      <p:sp>
        <p:nvSpPr>
          <p:cNvPr id="4" name="object 4"/>
          <p:cNvSpPr/>
          <p:nvPr/>
        </p:nvSpPr>
        <p:spPr>
          <a:xfrm>
            <a:off x="2745872" y="1819500"/>
            <a:ext cx="956944" cy="743585"/>
          </a:xfrm>
          <a:custGeom>
            <a:avLst/>
            <a:gdLst/>
            <a:ahLst/>
            <a:cxnLst/>
            <a:rect l="l" t="t" r="r" b="b"/>
            <a:pathLst>
              <a:path w="956944" h="743585">
                <a:moveTo>
                  <a:pt x="213172" y="743226"/>
                </a:moveTo>
                <a:lnTo>
                  <a:pt x="0" y="743226"/>
                </a:lnTo>
                <a:lnTo>
                  <a:pt x="743226" y="0"/>
                </a:lnTo>
                <a:lnTo>
                  <a:pt x="956398" y="0"/>
                </a:lnTo>
                <a:lnTo>
                  <a:pt x="213172" y="743226"/>
                </a:lnTo>
                <a:close/>
              </a:path>
            </a:pathLst>
          </a:custGeom>
          <a:solidFill>
            <a:srgbClr val="F6D6D6">
              <a:alpha val="51919"/>
            </a:srgbClr>
          </a:solidFill>
        </p:spPr>
        <p:txBody>
          <a:bodyPr wrap="square" lIns="0" tIns="0" rIns="0" bIns="0" rtlCol="0"/>
          <a:lstStyle/>
          <a:p>
            <a:endParaRPr/>
          </a:p>
        </p:txBody>
      </p:sp>
      <p:sp>
        <p:nvSpPr>
          <p:cNvPr id="5" name="object 5"/>
          <p:cNvSpPr/>
          <p:nvPr/>
        </p:nvSpPr>
        <p:spPr>
          <a:xfrm>
            <a:off x="2745872" y="1819498"/>
            <a:ext cx="956944" cy="2758440"/>
          </a:xfrm>
          <a:custGeom>
            <a:avLst/>
            <a:gdLst/>
            <a:ahLst/>
            <a:cxnLst/>
            <a:rect l="l" t="t" r="r" b="b"/>
            <a:pathLst>
              <a:path w="956944" h="2758440">
                <a:moveTo>
                  <a:pt x="0" y="743226"/>
                </a:moveTo>
                <a:lnTo>
                  <a:pt x="743226" y="0"/>
                </a:lnTo>
                <a:lnTo>
                  <a:pt x="956398" y="0"/>
                </a:lnTo>
                <a:lnTo>
                  <a:pt x="956398" y="2014670"/>
                </a:lnTo>
                <a:lnTo>
                  <a:pt x="213172"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6" name="object 6"/>
          <p:cNvSpPr/>
          <p:nvPr/>
        </p:nvSpPr>
        <p:spPr>
          <a:xfrm>
            <a:off x="2745872" y="1819500"/>
            <a:ext cx="956944" cy="743585"/>
          </a:xfrm>
          <a:custGeom>
            <a:avLst/>
            <a:gdLst/>
            <a:ahLst/>
            <a:cxnLst/>
            <a:rect l="l" t="t" r="r" b="b"/>
            <a:pathLst>
              <a:path w="956944" h="743585">
                <a:moveTo>
                  <a:pt x="0" y="743226"/>
                </a:moveTo>
                <a:lnTo>
                  <a:pt x="213172" y="743226"/>
                </a:lnTo>
                <a:lnTo>
                  <a:pt x="956398" y="0"/>
                </a:lnTo>
              </a:path>
            </a:pathLst>
          </a:custGeom>
          <a:ln w="19049">
            <a:solidFill>
              <a:srgbClr val="000000"/>
            </a:solidFill>
          </a:ln>
        </p:spPr>
        <p:txBody>
          <a:bodyPr wrap="square" lIns="0" tIns="0" rIns="0" bIns="0" rtlCol="0"/>
          <a:lstStyle/>
          <a:p>
            <a:endParaRPr/>
          </a:p>
        </p:txBody>
      </p:sp>
      <p:sp>
        <p:nvSpPr>
          <p:cNvPr id="7" name="object 7"/>
          <p:cNvSpPr/>
          <p:nvPr/>
        </p:nvSpPr>
        <p:spPr>
          <a:xfrm>
            <a:off x="2959044" y="2562726"/>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8" name="object 8"/>
          <p:cNvSpPr/>
          <p:nvPr/>
        </p:nvSpPr>
        <p:spPr>
          <a:xfrm>
            <a:off x="7227338" y="2683673"/>
            <a:ext cx="92710" cy="1894205"/>
          </a:xfrm>
          <a:custGeom>
            <a:avLst/>
            <a:gdLst/>
            <a:ahLst/>
            <a:cxnLst/>
            <a:rect l="l" t="t" r="r" b="b"/>
            <a:pathLst>
              <a:path w="92710" h="1894204">
                <a:moveTo>
                  <a:pt x="0" y="0"/>
                </a:moveTo>
                <a:lnTo>
                  <a:pt x="92224" y="0"/>
                </a:lnTo>
                <a:lnTo>
                  <a:pt x="92224" y="1893721"/>
                </a:lnTo>
                <a:lnTo>
                  <a:pt x="0" y="1893721"/>
                </a:lnTo>
                <a:lnTo>
                  <a:pt x="0" y="0"/>
                </a:lnTo>
                <a:close/>
              </a:path>
            </a:pathLst>
          </a:custGeom>
          <a:solidFill>
            <a:srgbClr val="C8DAF7"/>
          </a:solidFill>
        </p:spPr>
        <p:txBody>
          <a:bodyPr wrap="square" lIns="0" tIns="0" rIns="0" bIns="0" rtlCol="0"/>
          <a:lstStyle/>
          <a:p>
            <a:endParaRPr/>
          </a:p>
        </p:txBody>
      </p:sp>
      <p:sp>
        <p:nvSpPr>
          <p:cNvPr id="9" name="object 9"/>
          <p:cNvSpPr/>
          <p:nvPr/>
        </p:nvSpPr>
        <p:spPr>
          <a:xfrm>
            <a:off x="7319565" y="1819498"/>
            <a:ext cx="864235" cy="2758440"/>
          </a:xfrm>
          <a:custGeom>
            <a:avLst/>
            <a:gdLst/>
            <a:ahLst/>
            <a:cxnLst/>
            <a:rect l="l" t="t" r="r" b="b"/>
            <a:pathLst>
              <a:path w="864234" h="2758440">
                <a:moveTo>
                  <a:pt x="0" y="2757894"/>
                </a:moveTo>
                <a:lnTo>
                  <a:pt x="0" y="864173"/>
                </a:lnTo>
                <a:lnTo>
                  <a:pt x="864173" y="0"/>
                </a:lnTo>
                <a:lnTo>
                  <a:pt x="864173" y="1893721"/>
                </a:lnTo>
                <a:lnTo>
                  <a:pt x="0" y="2757894"/>
                </a:lnTo>
                <a:close/>
              </a:path>
            </a:pathLst>
          </a:custGeom>
          <a:solidFill>
            <a:srgbClr val="A0AEC6"/>
          </a:solidFill>
        </p:spPr>
        <p:txBody>
          <a:bodyPr wrap="square" lIns="0" tIns="0" rIns="0" bIns="0" rtlCol="0"/>
          <a:lstStyle/>
          <a:p>
            <a:endParaRPr/>
          </a:p>
        </p:txBody>
      </p:sp>
      <p:sp>
        <p:nvSpPr>
          <p:cNvPr id="10" name="object 10"/>
          <p:cNvSpPr/>
          <p:nvPr/>
        </p:nvSpPr>
        <p:spPr>
          <a:xfrm>
            <a:off x="7227338" y="1819500"/>
            <a:ext cx="956944" cy="864235"/>
          </a:xfrm>
          <a:custGeom>
            <a:avLst/>
            <a:gdLst/>
            <a:ahLst/>
            <a:cxnLst/>
            <a:rect l="l" t="t" r="r" b="b"/>
            <a:pathLst>
              <a:path w="956945" h="864235">
                <a:moveTo>
                  <a:pt x="92224" y="864173"/>
                </a:moveTo>
                <a:lnTo>
                  <a:pt x="0" y="864173"/>
                </a:lnTo>
                <a:lnTo>
                  <a:pt x="864173" y="0"/>
                </a:lnTo>
                <a:lnTo>
                  <a:pt x="956398" y="0"/>
                </a:lnTo>
                <a:lnTo>
                  <a:pt x="92224" y="864173"/>
                </a:lnTo>
                <a:close/>
              </a:path>
            </a:pathLst>
          </a:custGeom>
          <a:solidFill>
            <a:srgbClr val="D3E1F9"/>
          </a:solidFill>
        </p:spPr>
        <p:txBody>
          <a:bodyPr wrap="square" lIns="0" tIns="0" rIns="0" bIns="0" rtlCol="0"/>
          <a:lstStyle/>
          <a:p>
            <a:endParaRPr/>
          </a:p>
        </p:txBody>
      </p:sp>
      <p:sp>
        <p:nvSpPr>
          <p:cNvPr id="11" name="object 11"/>
          <p:cNvSpPr/>
          <p:nvPr/>
        </p:nvSpPr>
        <p:spPr>
          <a:xfrm>
            <a:off x="7227338" y="1819498"/>
            <a:ext cx="956944" cy="2758440"/>
          </a:xfrm>
          <a:custGeom>
            <a:avLst/>
            <a:gdLst/>
            <a:ahLst/>
            <a:cxnLst/>
            <a:rect l="l" t="t" r="r" b="b"/>
            <a:pathLst>
              <a:path w="956945" h="2758440">
                <a:moveTo>
                  <a:pt x="0" y="864173"/>
                </a:moveTo>
                <a:lnTo>
                  <a:pt x="864173" y="0"/>
                </a:lnTo>
                <a:lnTo>
                  <a:pt x="956398" y="0"/>
                </a:lnTo>
                <a:lnTo>
                  <a:pt x="956398" y="1893721"/>
                </a:lnTo>
                <a:lnTo>
                  <a:pt x="92224" y="2757894"/>
                </a:lnTo>
                <a:lnTo>
                  <a:pt x="0" y="2757894"/>
                </a:lnTo>
                <a:lnTo>
                  <a:pt x="0" y="864173"/>
                </a:lnTo>
                <a:close/>
              </a:path>
            </a:pathLst>
          </a:custGeom>
          <a:ln w="19049">
            <a:solidFill>
              <a:srgbClr val="000000"/>
            </a:solidFill>
          </a:ln>
        </p:spPr>
        <p:txBody>
          <a:bodyPr wrap="square" lIns="0" tIns="0" rIns="0" bIns="0" rtlCol="0"/>
          <a:lstStyle/>
          <a:p>
            <a:endParaRPr/>
          </a:p>
        </p:txBody>
      </p:sp>
      <p:sp>
        <p:nvSpPr>
          <p:cNvPr id="12" name="object 12"/>
          <p:cNvSpPr/>
          <p:nvPr/>
        </p:nvSpPr>
        <p:spPr>
          <a:xfrm>
            <a:off x="7227338" y="1819500"/>
            <a:ext cx="956944" cy="864235"/>
          </a:xfrm>
          <a:custGeom>
            <a:avLst/>
            <a:gdLst/>
            <a:ahLst/>
            <a:cxnLst/>
            <a:rect l="l" t="t" r="r" b="b"/>
            <a:pathLst>
              <a:path w="956945" h="864235">
                <a:moveTo>
                  <a:pt x="0" y="864173"/>
                </a:moveTo>
                <a:lnTo>
                  <a:pt x="92224" y="864173"/>
                </a:lnTo>
                <a:lnTo>
                  <a:pt x="956398" y="0"/>
                </a:lnTo>
              </a:path>
            </a:pathLst>
          </a:custGeom>
          <a:ln w="19049">
            <a:solidFill>
              <a:srgbClr val="000000"/>
            </a:solidFill>
          </a:ln>
        </p:spPr>
        <p:txBody>
          <a:bodyPr wrap="square" lIns="0" tIns="0" rIns="0" bIns="0" rtlCol="0"/>
          <a:lstStyle/>
          <a:p>
            <a:endParaRPr/>
          </a:p>
        </p:txBody>
      </p:sp>
      <p:sp>
        <p:nvSpPr>
          <p:cNvPr id="13" name="object 13"/>
          <p:cNvSpPr/>
          <p:nvPr/>
        </p:nvSpPr>
        <p:spPr>
          <a:xfrm>
            <a:off x="7319563" y="2683673"/>
            <a:ext cx="0" cy="1894205"/>
          </a:xfrm>
          <a:custGeom>
            <a:avLst/>
            <a:gdLst/>
            <a:ahLst/>
            <a:cxnLst/>
            <a:rect l="l" t="t" r="r" b="b"/>
            <a:pathLst>
              <a:path h="1894204">
                <a:moveTo>
                  <a:pt x="0" y="0"/>
                </a:moveTo>
                <a:lnTo>
                  <a:pt x="0" y="1893721"/>
                </a:lnTo>
              </a:path>
            </a:pathLst>
          </a:custGeom>
          <a:ln w="19049">
            <a:solidFill>
              <a:srgbClr val="000000"/>
            </a:solidFill>
          </a:ln>
        </p:spPr>
        <p:txBody>
          <a:bodyPr wrap="square" lIns="0" tIns="0" rIns="0" bIns="0" rtlCol="0"/>
          <a:lstStyle/>
          <a:p>
            <a:endParaRPr/>
          </a:p>
        </p:txBody>
      </p:sp>
      <p:sp>
        <p:nvSpPr>
          <p:cNvPr id="14" name="object 14"/>
          <p:cNvSpPr txBox="1"/>
          <p:nvPr/>
        </p:nvSpPr>
        <p:spPr>
          <a:xfrm>
            <a:off x="3431519" y="4183370"/>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32</a:t>
            </a:r>
            <a:endParaRPr>
              <a:latin typeface="Arial"/>
              <a:cs typeface="Arial"/>
            </a:endParaRPr>
          </a:p>
        </p:txBody>
      </p:sp>
      <p:sp>
        <p:nvSpPr>
          <p:cNvPr id="15" name="object 15"/>
          <p:cNvSpPr txBox="1"/>
          <p:nvPr/>
        </p:nvSpPr>
        <p:spPr>
          <a:xfrm>
            <a:off x="3795821" y="2110200"/>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32</a:t>
            </a:r>
            <a:endParaRPr>
              <a:latin typeface="Arial"/>
              <a:cs typeface="Arial"/>
            </a:endParaRPr>
          </a:p>
        </p:txBody>
      </p:sp>
      <p:sp>
        <p:nvSpPr>
          <p:cNvPr id="16" name="object 16"/>
          <p:cNvSpPr txBox="1"/>
          <p:nvPr/>
        </p:nvSpPr>
        <p:spPr>
          <a:xfrm>
            <a:off x="2760912" y="4575008"/>
            <a:ext cx="153035" cy="299720"/>
          </a:xfrm>
          <a:prstGeom prst="rect">
            <a:avLst/>
          </a:prstGeom>
        </p:spPr>
        <p:txBody>
          <a:bodyPr vert="horz" wrap="square" lIns="0" tIns="12700" rIns="0" bIns="0" rtlCol="0">
            <a:spAutoFit/>
          </a:bodyPr>
          <a:lstStyle/>
          <a:p>
            <a:pPr marL="12700">
              <a:spcBef>
                <a:spcPts val="100"/>
              </a:spcBef>
            </a:pPr>
            <a:r>
              <a:rPr dirty="0">
                <a:latin typeface="Arial"/>
                <a:cs typeface="Arial"/>
              </a:rPr>
              <a:t>3</a:t>
            </a:r>
            <a:endParaRPr>
              <a:latin typeface="Arial"/>
              <a:cs typeface="Arial"/>
            </a:endParaRPr>
          </a:p>
        </p:txBody>
      </p:sp>
      <p:sp>
        <p:nvSpPr>
          <p:cNvPr id="17" name="object 17"/>
          <p:cNvSpPr/>
          <p:nvPr/>
        </p:nvSpPr>
        <p:spPr>
          <a:xfrm>
            <a:off x="4352894" y="3201745"/>
            <a:ext cx="2308860" cy="0"/>
          </a:xfrm>
          <a:custGeom>
            <a:avLst/>
            <a:gdLst/>
            <a:ahLst/>
            <a:cxnLst/>
            <a:rect l="l" t="t" r="r" b="b"/>
            <a:pathLst>
              <a:path w="2308860">
                <a:moveTo>
                  <a:pt x="0" y="0"/>
                </a:moveTo>
                <a:lnTo>
                  <a:pt x="2308645" y="0"/>
                </a:lnTo>
              </a:path>
            </a:pathLst>
          </a:custGeom>
          <a:ln w="9524">
            <a:solidFill>
              <a:srgbClr val="666666"/>
            </a:solidFill>
          </a:ln>
        </p:spPr>
        <p:txBody>
          <a:bodyPr wrap="square" lIns="0" tIns="0" rIns="0" bIns="0" rtlCol="0"/>
          <a:lstStyle/>
          <a:p>
            <a:endParaRPr/>
          </a:p>
        </p:txBody>
      </p:sp>
      <p:sp>
        <p:nvSpPr>
          <p:cNvPr id="18" name="object 18"/>
          <p:cNvSpPr/>
          <p:nvPr/>
        </p:nvSpPr>
        <p:spPr>
          <a:xfrm>
            <a:off x="6661541" y="3186012"/>
            <a:ext cx="43815" cy="31750"/>
          </a:xfrm>
          <a:custGeom>
            <a:avLst/>
            <a:gdLst/>
            <a:ahLst/>
            <a:cxnLst/>
            <a:rect l="l" t="t" r="r" b="b"/>
            <a:pathLst>
              <a:path w="43814" h="31750">
                <a:moveTo>
                  <a:pt x="0" y="31464"/>
                </a:moveTo>
                <a:lnTo>
                  <a:pt x="0" y="0"/>
                </a:lnTo>
                <a:lnTo>
                  <a:pt x="43224" y="15732"/>
                </a:lnTo>
                <a:lnTo>
                  <a:pt x="0" y="31464"/>
                </a:lnTo>
                <a:close/>
              </a:path>
            </a:pathLst>
          </a:custGeom>
          <a:solidFill>
            <a:srgbClr val="666666"/>
          </a:solidFill>
        </p:spPr>
        <p:txBody>
          <a:bodyPr wrap="square" lIns="0" tIns="0" rIns="0" bIns="0" rtlCol="0"/>
          <a:lstStyle/>
          <a:p>
            <a:endParaRPr/>
          </a:p>
        </p:txBody>
      </p:sp>
      <p:sp>
        <p:nvSpPr>
          <p:cNvPr id="19" name="object 19"/>
          <p:cNvSpPr/>
          <p:nvPr/>
        </p:nvSpPr>
        <p:spPr>
          <a:xfrm>
            <a:off x="6661541" y="3186012"/>
            <a:ext cx="43815" cy="31750"/>
          </a:xfrm>
          <a:custGeom>
            <a:avLst/>
            <a:gdLst/>
            <a:ahLst/>
            <a:cxnLst/>
            <a:rect l="l" t="t" r="r" b="b"/>
            <a:pathLst>
              <a:path w="43814" h="31750">
                <a:moveTo>
                  <a:pt x="0" y="31464"/>
                </a:moveTo>
                <a:lnTo>
                  <a:pt x="43224" y="15732"/>
                </a:lnTo>
                <a:lnTo>
                  <a:pt x="0" y="0"/>
                </a:lnTo>
                <a:lnTo>
                  <a:pt x="0" y="31464"/>
                </a:lnTo>
                <a:close/>
              </a:path>
            </a:pathLst>
          </a:custGeom>
          <a:ln w="9524">
            <a:solidFill>
              <a:srgbClr val="666666"/>
            </a:solidFill>
          </a:ln>
        </p:spPr>
        <p:txBody>
          <a:bodyPr wrap="square" lIns="0" tIns="0" rIns="0" bIns="0" rtlCol="0"/>
          <a:lstStyle/>
          <a:p>
            <a:endParaRPr/>
          </a:p>
        </p:txBody>
      </p:sp>
      <p:sp>
        <p:nvSpPr>
          <p:cNvPr id="20" name="object 20"/>
          <p:cNvSpPr txBox="1"/>
          <p:nvPr/>
        </p:nvSpPr>
        <p:spPr>
          <a:xfrm>
            <a:off x="4448842" y="3251074"/>
            <a:ext cx="1866900" cy="299720"/>
          </a:xfrm>
          <a:prstGeom prst="rect">
            <a:avLst/>
          </a:prstGeom>
        </p:spPr>
        <p:txBody>
          <a:bodyPr vert="horz" wrap="square" lIns="0" tIns="12700" rIns="0" bIns="0" rtlCol="0">
            <a:spAutoFit/>
          </a:bodyPr>
          <a:lstStyle/>
          <a:p>
            <a:pPr marL="12700">
              <a:spcBef>
                <a:spcPts val="100"/>
              </a:spcBef>
            </a:pPr>
            <a:r>
              <a:rPr spc="-5" dirty="0">
                <a:latin typeface="Arial"/>
                <a:cs typeface="Arial"/>
              </a:rPr>
              <a:t>Convolution</a:t>
            </a:r>
            <a:r>
              <a:rPr spc="-80" dirty="0">
                <a:latin typeface="Arial"/>
                <a:cs typeface="Arial"/>
              </a:rPr>
              <a:t> </a:t>
            </a:r>
            <a:r>
              <a:rPr spc="-5" dirty="0">
                <a:latin typeface="Arial"/>
                <a:cs typeface="Arial"/>
              </a:rPr>
              <a:t>Layer</a:t>
            </a:r>
            <a:endParaRPr>
              <a:latin typeface="Arial"/>
              <a:cs typeface="Arial"/>
            </a:endParaRPr>
          </a:p>
        </p:txBody>
      </p:sp>
      <p:sp>
        <p:nvSpPr>
          <p:cNvPr id="21" name="object 21"/>
          <p:cNvSpPr/>
          <p:nvPr/>
        </p:nvSpPr>
        <p:spPr>
          <a:xfrm>
            <a:off x="7376713" y="2683673"/>
            <a:ext cx="92710" cy="1894205"/>
          </a:xfrm>
          <a:custGeom>
            <a:avLst/>
            <a:gdLst/>
            <a:ahLst/>
            <a:cxnLst/>
            <a:rect l="l" t="t" r="r" b="b"/>
            <a:pathLst>
              <a:path w="92710" h="1894204">
                <a:moveTo>
                  <a:pt x="0" y="0"/>
                </a:moveTo>
                <a:lnTo>
                  <a:pt x="92224" y="0"/>
                </a:lnTo>
                <a:lnTo>
                  <a:pt x="92224" y="1893721"/>
                </a:lnTo>
                <a:lnTo>
                  <a:pt x="0" y="1893721"/>
                </a:lnTo>
                <a:lnTo>
                  <a:pt x="0" y="0"/>
                </a:lnTo>
                <a:close/>
              </a:path>
            </a:pathLst>
          </a:custGeom>
          <a:solidFill>
            <a:srgbClr val="D8E9D3"/>
          </a:solidFill>
        </p:spPr>
        <p:txBody>
          <a:bodyPr wrap="square" lIns="0" tIns="0" rIns="0" bIns="0" rtlCol="0"/>
          <a:lstStyle/>
          <a:p>
            <a:endParaRPr/>
          </a:p>
        </p:txBody>
      </p:sp>
      <p:sp>
        <p:nvSpPr>
          <p:cNvPr id="22" name="object 22"/>
          <p:cNvSpPr/>
          <p:nvPr/>
        </p:nvSpPr>
        <p:spPr>
          <a:xfrm>
            <a:off x="7468940" y="1819498"/>
            <a:ext cx="864235" cy="2758440"/>
          </a:xfrm>
          <a:custGeom>
            <a:avLst/>
            <a:gdLst/>
            <a:ahLst/>
            <a:cxnLst/>
            <a:rect l="l" t="t" r="r" b="b"/>
            <a:pathLst>
              <a:path w="864234" h="2758440">
                <a:moveTo>
                  <a:pt x="0" y="2757894"/>
                </a:moveTo>
                <a:lnTo>
                  <a:pt x="0" y="864173"/>
                </a:lnTo>
                <a:lnTo>
                  <a:pt x="864173" y="0"/>
                </a:lnTo>
                <a:lnTo>
                  <a:pt x="864173" y="1893721"/>
                </a:lnTo>
                <a:lnTo>
                  <a:pt x="0" y="2757894"/>
                </a:lnTo>
                <a:close/>
              </a:path>
            </a:pathLst>
          </a:custGeom>
          <a:solidFill>
            <a:srgbClr val="ACBAA8"/>
          </a:solidFill>
        </p:spPr>
        <p:txBody>
          <a:bodyPr wrap="square" lIns="0" tIns="0" rIns="0" bIns="0" rtlCol="0"/>
          <a:lstStyle/>
          <a:p>
            <a:endParaRPr/>
          </a:p>
        </p:txBody>
      </p:sp>
      <p:sp>
        <p:nvSpPr>
          <p:cNvPr id="23" name="object 23"/>
          <p:cNvSpPr/>
          <p:nvPr/>
        </p:nvSpPr>
        <p:spPr>
          <a:xfrm>
            <a:off x="7376713" y="1819500"/>
            <a:ext cx="956944" cy="864235"/>
          </a:xfrm>
          <a:custGeom>
            <a:avLst/>
            <a:gdLst/>
            <a:ahLst/>
            <a:cxnLst/>
            <a:rect l="l" t="t" r="r" b="b"/>
            <a:pathLst>
              <a:path w="956945" h="864235">
                <a:moveTo>
                  <a:pt x="92224" y="864173"/>
                </a:moveTo>
                <a:lnTo>
                  <a:pt x="0" y="864173"/>
                </a:lnTo>
                <a:lnTo>
                  <a:pt x="864173" y="0"/>
                </a:lnTo>
                <a:lnTo>
                  <a:pt x="956398" y="0"/>
                </a:lnTo>
                <a:lnTo>
                  <a:pt x="92224" y="864173"/>
                </a:lnTo>
                <a:close/>
              </a:path>
            </a:pathLst>
          </a:custGeom>
          <a:solidFill>
            <a:srgbClr val="DFEDDB"/>
          </a:solidFill>
        </p:spPr>
        <p:txBody>
          <a:bodyPr wrap="square" lIns="0" tIns="0" rIns="0" bIns="0" rtlCol="0"/>
          <a:lstStyle/>
          <a:p>
            <a:endParaRPr/>
          </a:p>
        </p:txBody>
      </p:sp>
      <p:sp>
        <p:nvSpPr>
          <p:cNvPr id="24" name="object 24"/>
          <p:cNvSpPr/>
          <p:nvPr/>
        </p:nvSpPr>
        <p:spPr>
          <a:xfrm>
            <a:off x="7376713" y="1819498"/>
            <a:ext cx="956944" cy="2758440"/>
          </a:xfrm>
          <a:custGeom>
            <a:avLst/>
            <a:gdLst/>
            <a:ahLst/>
            <a:cxnLst/>
            <a:rect l="l" t="t" r="r" b="b"/>
            <a:pathLst>
              <a:path w="956945" h="2758440">
                <a:moveTo>
                  <a:pt x="0" y="864173"/>
                </a:moveTo>
                <a:lnTo>
                  <a:pt x="864173" y="0"/>
                </a:lnTo>
                <a:lnTo>
                  <a:pt x="956398" y="0"/>
                </a:lnTo>
                <a:lnTo>
                  <a:pt x="956398" y="1893721"/>
                </a:lnTo>
                <a:lnTo>
                  <a:pt x="92224" y="2757894"/>
                </a:lnTo>
                <a:lnTo>
                  <a:pt x="0" y="2757894"/>
                </a:lnTo>
                <a:lnTo>
                  <a:pt x="0" y="864173"/>
                </a:lnTo>
                <a:close/>
              </a:path>
            </a:pathLst>
          </a:custGeom>
          <a:ln w="19049">
            <a:solidFill>
              <a:srgbClr val="000000"/>
            </a:solidFill>
          </a:ln>
        </p:spPr>
        <p:txBody>
          <a:bodyPr wrap="square" lIns="0" tIns="0" rIns="0" bIns="0" rtlCol="0"/>
          <a:lstStyle/>
          <a:p>
            <a:endParaRPr/>
          </a:p>
        </p:txBody>
      </p:sp>
      <p:sp>
        <p:nvSpPr>
          <p:cNvPr id="25" name="object 25"/>
          <p:cNvSpPr/>
          <p:nvPr/>
        </p:nvSpPr>
        <p:spPr>
          <a:xfrm>
            <a:off x="7376713" y="1819500"/>
            <a:ext cx="956944" cy="864235"/>
          </a:xfrm>
          <a:custGeom>
            <a:avLst/>
            <a:gdLst/>
            <a:ahLst/>
            <a:cxnLst/>
            <a:rect l="l" t="t" r="r" b="b"/>
            <a:pathLst>
              <a:path w="956945" h="864235">
                <a:moveTo>
                  <a:pt x="0" y="864173"/>
                </a:moveTo>
                <a:lnTo>
                  <a:pt x="92224" y="864173"/>
                </a:lnTo>
                <a:lnTo>
                  <a:pt x="956398" y="0"/>
                </a:lnTo>
              </a:path>
            </a:pathLst>
          </a:custGeom>
          <a:ln w="19049">
            <a:solidFill>
              <a:srgbClr val="000000"/>
            </a:solidFill>
          </a:ln>
        </p:spPr>
        <p:txBody>
          <a:bodyPr wrap="square" lIns="0" tIns="0" rIns="0" bIns="0" rtlCol="0"/>
          <a:lstStyle/>
          <a:p>
            <a:endParaRPr/>
          </a:p>
        </p:txBody>
      </p:sp>
      <p:sp>
        <p:nvSpPr>
          <p:cNvPr id="26" name="object 26"/>
          <p:cNvSpPr/>
          <p:nvPr/>
        </p:nvSpPr>
        <p:spPr>
          <a:xfrm>
            <a:off x="7468937" y="2683673"/>
            <a:ext cx="0" cy="1894205"/>
          </a:xfrm>
          <a:custGeom>
            <a:avLst/>
            <a:gdLst/>
            <a:ahLst/>
            <a:cxnLst/>
            <a:rect l="l" t="t" r="r" b="b"/>
            <a:pathLst>
              <a:path h="1894204">
                <a:moveTo>
                  <a:pt x="0" y="0"/>
                </a:moveTo>
                <a:lnTo>
                  <a:pt x="0" y="1893721"/>
                </a:lnTo>
              </a:path>
            </a:pathLst>
          </a:custGeom>
          <a:ln w="19049">
            <a:solidFill>
              <a:srgbClr val="000000"/>
            </a:solidFill>
          </a:ln>
        </p:spPr>
        <p:txBody>
          <a:bodyPr wrap="square" lIns="0" tIns="0" rIns="0" bIns="0" rtlCol="0"/>
          <a:lstStyle/>
          <a:p>
            <a:endParaRPr/>
          </a:p>
        </p:txBody>
      </p:sp>
      <p:sp>
        <p:nvSpPr>
          <p:cNvPr id="27" name="object 27"/>
          <p:cNvSpPr txBox="1"/>
          <p:nvPr/>
        </p:nvSpPr>
        <p:spPr>
          <a:xfrm>
            <a:off x="7427713" y="1444804"/>
            <a:ext cx="1752600" cy="299720"/>
          </a:xfrm>
          <a:prstGeom prst="rect">
            <a:avLst/>
          </a:prstGeom>
        </p:spPr>
        <p:txBody>
          <a:bodyPr vert="horz" wrap="square" lIns="0" tIns="12700" rIns="0" bIns="0" rtlCol="0">
            <a:spAutoFit/>
          </a:bodyPr>
          <a:lstStyle/>
          <a:p>
            <a:pPr marL="12700">
              <a:spcBef>
                <a:spcPts val="100"/>
              </a:spcBef>
            </a:pPr>
            <a:r>
              <a:rPr b="1" spc="-5" dirty="0">
                <a:latin typeface="Arial"/>
                <a:cs typeface="Arial"/>
              </a:rPr>
              <a:t>activation</a:t>
            </a:r>
            <a:r>
              <a:rPr b="1" spc="-80" dirty="0">
                <a:latin typeface="Arial"/>
                <a:cs typeface="Arial"/>
              </a:rPr>
              <a:t> </a:t>
            </a:r>
            <a:r>
              <a:rPr b="1" spc="-5" dirty="0">
                <a:latin typeface="Arial"/>
                <a:cs typeface="Arial"/>
              </a:rPr>
              <a:t>maps</a:t>
            </a:r>
            <a:endParaRPr>
              <a:latin typeface="Arial"/>
              <a:cs typeface="Arial"/>
            </a:endParaRPr>
          </a:p>
        </p:txBody>
      </p:sp>
      <p:sp>
        <p:nvSpPr>
          <p:cNvPr id="28" name="object 28"/>
          <p:cNvSpPr txBox="1"/>
          <p:nvPr/>
        </p:nvSpPr>
        <p:spPr>
          <a:xfrm>
            <a:off x="7562836" y="4596849"/>
            <a:ext cx="153035" cy="299720"/>
          </a:xfrm>
          <a:prstGeom prst="rect">
            <a:avLst/>
          </a:prstGeom>
        </p:spPr>
        <p:txBody>
          <a:bodyPr vert="horz" wrap="square" lIns="0" tIns="12700" rIns="0" bIns="0" rtlCol="0">
            <a:spAutoFit/>
          </a:bodyPr>
          <a:lstStyle/>
          <a:p>
            <a:pPr marL="12700">
              <a:spcBef>
                <a:spcPts val="100"/>
              </a:spcBef>
            </a:pPr>
            <a:r>
              <a:rPr dirty="0">
                <a:latin typeface="Arial"/>
                <a:cs typeface="Arial"/>
              </a:rPr>
              <a:t>6</a:t>
            </a:r>
            <a:endParaRPr>
              <a:latin typeface="Arial"/>
              <a:cs typeface="Arial"/>
            </a:endParaRPr>
          </a:p>
        </p:txBody>
      </p:sp>
      <p:sp>
        <p:nvSpPr>
          <p:cNvPr id="29" name="object 29"/>
          <p:cNvSpPr txBox="1"/>
          <p:nvPr/>
        </p:nvSpPr>
        <p:spPr>
          <a:xfrm>
            <a:off x="8618413" y="4160396"/>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28</a:t>
            </a:r>
            <a:endParaRPr>
              <a:latin typeface="Arial"/>
              <a:cs typeface="Arial"/>
            </a:endParaRPr>
          </a:p>
        </p:txBody>
      </p:sp>
      <p:sp>
        <p:nvSpPr>
          <p:cNvPr id="30" name="object 30"/>
          <p:cNvSpPr txBox="1"/>
          <p:nvPr/>
        </p:nvSpPr>
        <p:spPr>
          <a:xfrm>
            <a:off x="9110112" y="2580087"/>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28</a:t>
            </a:r>
            <a:endParaRPr>
              <a:latin typeface="Arial"/>
              <a:cs typeface="Arial"/>
            </a:endParaRPr>
          </a:p>
        </p:txBody>
      </p:sp>
      <p:sp>
        <p:nvSpPr>
          <p:cNvPr id="31" name="object 31"/>
          <p:cNvSpPr txBox="1">
            <a:spLocks noGrp="1"/>
          </p:cNvSpPr>
          <p:nvPr>
            <p:ph type="title"/>
          </p:nvPr>
        </p:nvSpPr>
        <p:spPr>
          <a:xfrm>
            <a:off x="1873351" y="866002"/>
            <a:ext cx="8189595" cy="628377"/>
          </a:xfrm>
          <a:prstGeom prst="rect">
            <a:avLst/>
          </a:prstGeom>
        </p:spPr>
        <p:txBody>
          <a:bodyPr vert="horz" wrap="square" lIns="0" tIns="12700" rIns="0" bIns="0" rtlCol="0" anchor="ctr">
            <a:spAutoFit/>
          </a:bodyPr>
          <a:lstStyle/>
          <a:p>
            <a:pPr marL="12700">
              <a:spcBef>
                <a:spcPts val="100"/>
              </a:spcBef>
            </a:pPr>
            <a:r>
              <a:rPr sz="2000" spc="-5" dirty="0"/>
              <a:t>For example, if we had </a:t>
            </a:r>
            <a:r>
              <a:rPr sz="2000" dirty="0"/>
              <a:t>6 </a:t>
            </a:r>
            <a:r>
              <a:rPr sz="2000" spc="-5" dirty="0"/>
              <a:t>5x5 filters, we’ll get </a:t>
            </a:r>
            <a:r>
              <a:rPr sz="2000" dirty="0"/>
              <a:t>6 separate </a:t>
            </a:r>
            <a:r>
              <a:rPr sz="2000" spc="-5" dirty="0"/>
              <a:t>activation</a:t>
            </a:r>
            <a:r>
              <a:rPr sz="2000" spc="-70" dirty="0"/>
              <a:t> </a:t>
            </a:r>
            <a:r>
              <a:rPr sz="2000" dirty="0"/>
              <a:t>maps:</a:t>
            </a:r>
            <a:endParaRPr sz="2000"/>
          </a:p>
        </p:txBody>
      </p:sp>
      <p:sp>
        <p:nvSpPr>
          <p:cNvPr id="32" name="object 32"/>
          <p:cNvSpPr/>
          <p:nvPr/>
        </p:nvSpPr>
        <p:spPr>
          <a:xfrm>
            <a:off x="7529112" y="2683673"/>
            <a:ext cx="92710" cy="1894205"/>
          </a:xfrm>
          <a:custGeom>
            <a:avLst/>
            <a:gdLst/>
            <a:ahLst/>
            <a:cxnLst/>
            <a:rect l="l" t="t" r="r" b="b"/>
            <a:pathLst>
              <a:path w="92710" h="1894204">
                <a:moveTo>
                  <a:pt x="0" y="0"/>
                </a:moveTo>
                <a:lnTo>
                  <a:pt x="92224" y="0"/>
                </a:lnTo>
                <a:lnTo>
                  <a:pt x="92224" y="1893721"/>
                </a:lnTo>
                <a:lnTo>
                  <a:pt x="0" y="1893721"/>
                </a:lnTo>
                <a:lnTo>
                  <a:pt x="0" y="0"/>
                </a:lnTo>
                <a:close/>
              </a:path>
            </a:pathLst>
          </a:custGeom>
          <a:solidFill>
            <a:srgbClr val="F4CCCC"/>
          </a:solidFill>
        </p:spPr>
        <p:txBody>
          <a:bodyPr wrap="square" lIns="0" tIns="0" rIns="0" bIns="0" rtlCol="0"/>
          <a:lstStyle/>
          <a:p>
            <a:endParaRPr/>
          </a:p>
        </p:txBody>
      </p:sp>
      <p:sp>
        <p:nvSpPr>
          <p:cNvPr id="33" name="object 33"/>
          <p:cNvSpPr/>
          <p:nvPr/>
        </p:nvSpPr>
        <p:spPr>
          <a:xfrm>
            <a:off x="7621339" y="1819498"/>
            <a:ext cx="864235" cy="2758440"/>
          </a:xfrm>
          <a:custGeom>
            <a:avLst/>
            <a:gdLst/>
            <a:ahLst/>
            <a:cxnLst/>
            <a:rect l="l" t="t" r="r" b="b"/>
            <a:pathLst>
              <a:path w="864234" h="2758440">
                <a:moveTo>
                  <a:pt x="0" y="2757894"/>
                </a:moveTo>
                <a:lnTo>
                  <a:pt x="0" y="864173"/>
                </a:lnTo>
                <a:lnTo>
                  <a:pt x="864173" y="0"/>
                </a:lnTo>
                <a:lnTo>
                  <a:pt x="864173" y="1893721"/>
                </a:lnTo>
                <a:lnTo>
                  <a:pt x="0" y="2757894"/>
                </a:lnTo>
                <a:close/>
              </a:path>
            </a:pathLst>
          </a:custGeom>
          <a:solidFill>
            <a:srgbClr val="C3A3A3"/>
          </a:solidFill>
        </p:spPr>
        <p:txBody>
          <a:bodyPr wrap="square" lIns="0" tIns="0" rIns="0" bIns="0" rtlCol="0"/>
          <a:lstStyle/>
          <a:p>
            <a:endParaRPr/>
          </a:p>
        </p:txBody>
      </p:sp>
      <p:sp>
        <p:nvSpPr>
          <p:cNvPr id="34" name="object 34"/>
          <p:cNvSpPr/>
          <p:nvPr/>
        </p:nvSpPr>
        <p:spPr>
          <a:xfrm>
            <a:off x="7529112" y="1819500"/>
            <a:ext cx="956944" cy="864235"/>
          </a:xfrm>
          <a:custGeom>
            <a:avLst/>
            <a:gdLst/>
            <a:ahLst/>
            <a:cxnLst/>
            <a:rect l="l" t="t" r="r" b="b"/>
            <a:pathLst>
              <a:path w="956945" h="864235">
                <a:moveTo>
                  <a:pt x="92224" y="864173"/>
                </a:moveTo>
                <a:lnTo>
                  <a:pt x="0" y="864173"/>
                </a:lnTo>
                <a:lnTo>
                  <a:pt x="864173" y="0"/>
                </a:lnTo>
                <a:lnTo>
                  <a:pt x="956398" y="0"/>
                </a:lnTo>
                <a:lnTo>
                  <a:pt x="92224" y="864173"/>
                </a:lnTo>
                <a:close/>
              </a:path>
            </a:pathLst>
          </a:custGeom>
          <a:solidFill>
            <a:srgbClr val="F6D6D6"/>
          </a:solidFill>
        </p:spPr>
        <p:txBody>
          <a:bodyPr wrap="square" lIns="0" tIns="0" rIns="0" bIns="0" rtlCol="0"/>
          <a:lstStyle/>
          <a:p>
            <a:endParaRPr/>
          </a:p>
        </p:txBody>
      </p:sp>
      <p:sp>
        <p:nvSpPr>
          <p:cNvPr id="35" name="object 35"/>
          <p:cNvSpPr/>
          <p:nvPr/>
        </p:nvSpPr>
        <p:spPr>
          <a:xfrm>
            <a:off x="7529112" y="1819498"/>
            <a:ext cx="956944" cy="2758440"/>
          </a:xfrm>
          <a:custGeom>
            <a:avLst/>
            <a:gdLst/>
            <a:ahLst/>
            <a:cxnLst/>
            <a:rect l="l" t="t" r="r" b="b"/>
            <a:pathLst>
              <a:path w="956945" h="2758440">
                <a:moveTo>
                  <a:pt x="0" y="864173"/>
                </a:moveTo>
                <a:lnTo>
                  <a:pt x="864173" y="0"/>
                </a:lnTo>
                <a:lnTo>
                  <a:pt x="956398" y="0"/>
                </a:lnTo>
                <a:lnTo>
                  <a:pt x="956398" y="1893721"/>
                </a:lnTo>
                <a:lnTo>
                  <a:pt x="92224" y="2757894"/>
                </a:lnTo>
                <a:lnTo>
                  <a:pt x="0" y="2757894"/>
                </a:lnTo>
                <a:lnTo>
                  <a:pt x="0" y="864173"/>
                </a:lnTo>
                <a:close/>
              </a:path>
            </a:pathLst>
          </a:custGeom>
          <a:ln w="19049">
            <a:solidFill>
              <a:srgbClr val="000000"/>
            </a:solidFill>
          </a:ln>
        </p:spPr>
        <p:txBody>
          <a:bodyPr wrap="square" lIns="0" tIns="0" rIns="0" bIns="0" rtlCol="0"/>
          <a:lstStyle/>
          <a:p>
            <a:endParaRPr/>
          </a:p>
        </p:txBody>
      </p:sp>
      <p:sp>
        <p:nvSpPr>
          <p:cNvPr id="36" name="object 36"/>
          <p:cNvSpPr/>
          <p:nvPr/>
        </p:nvSpPr>
        <p:spPr>
          <a:xfrm>
            <a:off x="7529112" y="1819500"/>
            <a:ext cx="956944" cy="864235"/>
          </a:xfrm>
          <a:custGeom>
            <a:avLst/>
            <a:gdLst/>
            <a:ahLst/>
            <a:cxnLst/>
            <a:rect l="l" t="t" r="r" b="b"/>
            <a:pathLst>
              <a:path w="956945" h="864235">
                <a:moveTo>
                  <a:pt x="0" y="864173"/>
                </a:moveTo>
                <a:lnTo>
                  <a:pt x="92224" y="864173"/>
                </a:lnTo>
                <a:lnTo>
                  <a:pt x="956398" y="0"/>
                </a:lnTo>
              </a:path>
            </a:pathLst>
          </a:custGeom>
          <a:ln w="19049">
            <a:solidFill>
              <a:srgbClr val="000000"/>
            </a:solidFill>
          </a:ln>
        </p:spPr>
        <p:txBody>
          <a:bodyPr wrap="square" lIns="0" tIns="0" rIns="0" bIns="0" rtlCol="0"/>
          <a:lstStyle/>
          <a:p>
            <a:endParaRPr/>
          </a:p>
        </p:txBody>
      </p:sp>
      <p:sp>
        <p:nvSpPr>
          <p:cNvPr id="37" name="object 37"/>
          <p:cNvSpPr/>
          <p:nvPr/>
        </p:nvSpPr>
        <p:spPr>
          <a:xfrm>
            <a:off x="7621337" y="2683673"/>
            <a:ext cx="0" cy="1894205"/>
          </a:xfrm>
          <a:custGeom>
            <a:avLst/>
            <a:gdLst/>
            <a:ahLst/>
            <a:cxnLst/>
            <a:rect l="l" t="t" r="r" b="b"/>
            <a:pathLst>
              <a:path h="1894204">
                <a:moveTo>
                  <a:pt x="0" y="0"/>
                </a:moveTo>
                <a:lnTo>
                  <a:pt x="0" y="1893721"/>
                </a:lnTo>
              </a:path>
            </a:pathLst>
          </a:custGeom>
          <a:ln w="19049">
            <a:solidFill>
              <a:srgbClr val="000000"/>
            </a:solidFill>
          </a:ln>
        </p:spPr>
        <p:txBody>
          <a:bodyPr wrap="square" lIns="0" tIns="0" rIns="0" bIns="0" rtlCol="0"/>
          <a:lstStyle/>
          <a:p>
            <a:endParaRPr/>
          </a:p>
        </p:txBody>
      </p:sp>
      <p:sp>
        <p:nvSpPr>
          <p:cNvPr id="38" name="object 38"/>
          <p:cNvSpPr/>
          <p:nvPr/>
        </p:nvSpPr>
        <p:spPr>
          <a:xfrm>
            <a:off x="7681512" y="2683673"/>
            <a:ext cx="92710" cy="1894205"/>
          </a:xfrm>
          <a:custGeom>
            <a:avLst/>
            <a:gdLst/>
            <a:ahLst/>
            <a:cxnLst/>
            <a:rect l="l" t="t" r="r" b="b"/>
            <a:pathLst>
              <a:path w="92710" h="1894204">
                <a:moveTo>
                  <a:pt x="0" y="0"/>
                </a:moveTo>
                <a:lnTo>
                  <a:pt x="92224" y="0"/>
                </a:lnTo>
                <a:lnTo>
                  <a:pt x="92224" y="1893721"/>
                </a:lnTo>
                <a:lnTo>
                  <a:pt x="0" y="1893721"/>
                </a:lnTo>
                <a:lnTo>
                  <a:pt x="0" y="0"/>
                </a:lnTo>
                <a:close/>
              </a:path>
            </a:pathLst>
          </a:custGeom>
          <a:solidFill>
            <a:srgbClr val="FFF2CC"/>
          </a:solidFill>
        </p:spPr>
        <p:txBody>
          <a:bodyPr wrap="square" lIns="0" tIns="0" rIns="0" bIns="0" rtlCol="0"/>
          <a:lstStyle/>
          <a:p>
            <a:endParaRPr/>
          </a:p>
        </p:txBody>
      </p:sp>
      <p:sp>
        <p:nvSpPr>
          <p:cNvPr id="39" name="object 39"/>
          <p:cNvSpPr/>
          <p:nvPr/>
        </p:nvSpPr>
        <p:spPr>
          <a:xfrm>
            <a:off x="7773739" y="1819498"/>
            <a:ext cx="864235" cy="2758440"/>
          </a:xfrm>
          <a:custGeom>
            <a:avLst/>
            <a:gdLst/>
            <a:ahLst/>
            <a:cxnLst/>
            <a:rect l="l" t="t" r="r" b="b"/>
            <a:pathLst>
              <a:path w="864234" h="2758440">
                <a:moveTo>
                  <a:pt x="0" y="2757894"/>
                </a:moveTo>
                <a:lnTo>
                  <a:pt x="0" y="864173"/>
                </a:lnTo>
                <a:lnTo>
                  <a:pt x="864173" y="0"/>
                </a:lnTo>
                <a:lnTo>
                  <a:pt x="864173" y="1893721"/>
                </a:lnTo>
                <a:lnTo>
                  <a:pt x="0" y="2757894"/>
                </a:lnTo>
                <a:close/>
              </a:path>
            </a:pathLst>
          </a:custGeom>
          <a:solidFill>
            <a:srgbClr val="CAC1A3"/>
          </a:solidFill>
        </p:spPr>
        <p:txBody>
          <a:bodyPr wrap="square" lIns="0" tIns="0" rIns="0" bIns="0" rtlCol="0"/>
          <a:lstStyle/>
          <a:p>
            <a:endParaRPr/>
          </a:p>
        </p:txBody>
      </p:sp>
      <p:sp>
        <p:nvSpPr>
          <p:cNvPr id="40" name="object 40"/>
          <p:cNvSpPr/>
          <p:nvPr/>
        </p:nvSpPr>
        <p:spPr>
          <a:xfrm>
            <a:off x="7681512" y="1819500"/>
            <a:ext cx="956944" cy="864235"/>
          </a:xfrm>
          <a:custGeom>
            <a:avLst/>
            <a:gdLst/>
            <a:ahLst/>
            <a:cxnLst/>
            <a:rect l="l" t="t" r="r" b="b"/>
            <a:pathLst>
              <a:path w="956945" h="864235">
                <a:moveTo>
                  <a:pt x="92224" y="864173"/>
                </a:moveTo>
                <a:lnTo>
                  <a:pt x="0" y="864173"/>
                </a:lnTo>
                <a:lnTo>
                  <a:pt x="864173" y="0"/>
                </a:lnTo>
                <a:lnTo>
                  <a:pt x="956398" y="0"/>
                </a:lnTo>
                <a:lnTo>
                  <a:pt x="92224" y="864173"/>
                </a:lnTo>
                <a:close/>
              </a:path>
            </a:pathLst>
          </a:custGeom>
          <a:solidFill>
            <a:srgbClr val="FFF4D6"/>
          </a:solidFill>
        </p:spPr>
        <p:txBody>
          <a:bodyPr wrap="square" lIns="0" tIns="0" rIns="0" bIns="0" rtlCol="0"/>
          <a:lstStyle/>
          <a:p>
            <a:endParaRPr/>
          </a:p>
        </p:txBody>
      </p:sp>
      <p:sp>
        <p:nvSpPr>
          <p:cNvPr id="41" name="object 41"/>
          <p:cNvSpPr/>
          <p:nvPr/>
        </p:nvSpPr>
        <p:spPr>
          <a:xfrm>
            <a:off x="7681512" y="1819498"/>
            <a:ext cx="956944" cy="2758440"/>
          </a:xfrm>
          <a:custGeom>
            <a:avLst/>
            <a:gdLst/>
            <a:ahLst/>
            <a:cxnLst/>
            <a:rect l="l" t="t" r="r" b="b"/>
            <a:pathLst>
              <a:path w="956945" h="2758440">
                <a:moveTo>
                  <a:pt x="0" y="864173"/>
                </a:moveTo>
                <a:lnTo>
                  <a:pt x="864173" y="0"/>
                </a:lnTo>
                <a:lnTo>
                  <a:pt x="956398" y="0"/>
                </a:lnTo>
                <a:lnTo>
                  <a:pt x="956398" y="1893721"/>
                </a:lnTo>
                <a:lnTo>
                  <a:pt x="92224" y="2757894"/>
                </a:lnTo>
                <a:lnTo>
                  <a:pt x="0" y="2757894"/>
                </a:lnTo>
                <a:lnTo>
                  <a:pt x="0" y="864173"/>
                </a:lnTo>
                <a:close/>
              </a:path>
            </a:pathLst>
          </a:custGeom>
          <a:ln w="19049">
            <a:solidFill>
              <a:srgbClr val="000000"/>
            </a:solidFill>
          </a:ln>
        </p:spPr>
        <p:txBody>
          <a:bodyPr wrap="square" lIns="0" tIns="0" rIns="0" bIns="0" rtlCol="0"/>
          <a:lstStyle/>
          <a:p>
            <a:endParaRPr/>
          </a:p>
        </p:txBody>
      </p:sp>
      <p:sp>
        <p:nvSpPr>
          <p:cNvPr id="42" name="object 42"/>
          <p:cNvSpPr/>
          <p:nvPr/>
        </p:nvSpPr>
        <p:spPr>
          <a:xfrm>
            <a:off x="7681512" y="1819500"/>
            <a:ext cx="956944" cy="864235"/>
          </a:xfrm>
          <a:custGeom>
            <a:avLst/>
            <a:gdLst/>
            <a:ahLst/>
            <a:cxnLst/>
            <a:rect l="l" t="t" r="r" b="b"/>
            <a:pathLst>
              <a:path w="956945" h="864235">
                <a:moveTo>
                  <a:pt x="0" y="864173"/>
                </a:moveTo>
                <a:lnTo>
                  <a:pt x="92224" y="864173"/>
                </a:lnTo>
                <a:lnTo>
                  <a:pt x="956398" y="0"/>
                </a:lnTo>
              </a:path>
            </a:pathLst>
          </a:custGeom>
          <a:ln w="19049">
            <a:solidFill>
              <a:srgbClr val="000000"/>
            </a:solidFill>
          </a:ln>
        </p:spPr>
        <p:txBody>
          <a:bodyPr wrap="square" lIns="0" tIns="0" rIns="0" bIns="0" rtlCol="0"/>
          <a:lstStyle/>
          <a:p>
            <a:endParaRPr/>
          </a:p>
        </p:txBody>
      </p:sp>
      <p:sp>
        <p:nvSpPr>
          <p:cNvPr id="43" name="object 43"/>
          <p:cNvSpPr/>
          <p:nvPr/>
        </p:nvSpPr>
        <p:spPr>
          <a:xfrm>
            <a:off x="7773737" y="2683673"/>
            <a:ext cx="0" cy="1894205"/>
          </a:xfrm>
          <a:custGeom>
            <a:avLst/>
            <a:gdLst/>
            <a:ahLst/>
            <a:cxnLst/>
            <a:rect l="l" t="t" r="r" b="b"/>
            <a:pathLst>
              <a:path h="1894204">
                <a:moveTo>
                  <a:pt x="0" y="0"/>
                </a:moveTo>
                <a:lnTo>
                  <a:pt x="0" y="1893721"/>
                </a:lnTo>
              </a:path>
            </a:pathLst>
          </a:custGeom>
          <a:ln w="19049">
            <a:solidFill>
              <a:srgbClr val="000000"/>
            </a:solidFill>
          </a:ln>
        </p:spPr>
        <p:txBody>
          <a:bodyPr wrap="square" lIns="0" tIns="0" rIns="0" bIns="0" rtlCol="0"/>
          <a:lstStyle/>
          <a:p>
            <a:endParaRPr/>
          </a:p>
        </p:txBody>
      </p:sp>
      <p:sp>
        <p:nvSpPr>
          <p:cNvPr id="44" name="object 44"/>
          <p:cNvSpPr/>
          <p:nvPr/>
        </p:nvSpPr>
        <p:spPr>
          <a:xfrm>
            <a:off x="7833912" y="2683673"/>
            <a:ext cx="92710" cy="1894205"/>
          </a:xfrm>
          <a:custGeom>
            <a:avLst/>
            <a:gdLst/>
            <a:ahLst/>
            <a:cxnLst/>
            <a:rect l="l" t="t" r="r" b="b"/>
            <a:pathLst>
              <a:path w="92710" h="1894204">
                <a:moveTo>
                  <a:pt x="0" y="0"/>
                </a:moveTo>
                <a:lnTo>
                  <a:pt x="92224" y="0"/>
                </a:lnTo>
                <a:lnTo>
                  <a:pt x="92224" y="1893721"/>
                </a:lnTo>
                <a:lnTo>
                  <a:pt x="0" y="1893721"/>
                </a:lnTo>
                <a:lnTo>
                  <a:pt x="0" y="0"/>
                </a:lnTo>
                <a:close/>
              </a:path>
            </a:pathLst>
          </a:custGeom>
          <a:solidFill>
            <a:srgbClr val="D8D1E8"/>
          </a:solidFill>
        </p:spPr>
        <p:txBody>
          <a:bodyPr wrap="square" lIns="0" tIns="0" rIns="0" bIns="0" rtlCol="0"/>
          <a:lstStyle/>
          <a:p>
            <a:endParaRPr/>
          </a:p>
        </p:txBody>
      </p:sp>
      <p:sp>
        <p:nvSpPr>
          <p:cNvPr id="45" name="object 45"/>
          <p:cNvSpPr/>
          <p:nvPr/>
        </p:nvSpPr>
        <p:spPr>
          <a:xfrm>
            <a:off x="7926139" y="1819498"/>
            <a:ext cx="864235" cy="2758440"/>
          </a:xfrm>
          <a:custGeom>
            <a:avLst/>
            <a:gdLst/>
            <a:ahLst/>
            <a:cxnLst/>
            <a:rect l="l" t="t" r="r" b="b"/>
            <a:pathLst>
              <a:path w="864234" h="2758440">
                <a:moveTo>
                  <a:pt x="0" y="2757894"/>
                </a:moveTo>
                <a:lnTo>
                  <a:pt x="0" y="864173"/>
                </a:lnTo>
                <a:lnTo>
                  <a:pt x="864173" y="0"/>
                </a:lnTo>
                <a:lnTo>
                  <a:pt x="864173" y="1893721"/>
                </a:lnTo>
                <a:lnTo>
                  <a:pt x="0" y="2757894"/>
                </a:lnTo>
                <a:close/>
              </a:path>
            </a:pathLst>
          </a:custGeom>
          <a:solidFill>
            <a:srgbClr val="ACA7BA"/>
          </a:solidFill>
        </p:spPr>
        <p:txBody>
          <a:bodyPr wrap="square" lIns="0" tIns="0" rIns="0" bIns="0" rtlCol="0"/>
          <a:lstStyle/>
          <a:p>
            <a:endParaRPr/>
          </a:p>
        </p:txBody>
      </p:sp>
      <p:sp>
        <p:nvSpPr>
          <p:cNvPr id="46" name="object 46"/>
          <p:cNvSpPr/>
          <p:nvPr/>
        </p:nvSpPr>
        <p:spPr>
          <a:xfrm>
            <a:off x="7833912" y="1819500"/>
            <a:ext cx="956944" cy="864235"/>
          </a:xfrm>
          <a:custGeom>
            <a:avLst/>
            <a:gdLst/>
            <a:ahLst/>
            <a:cxnLst/>
            <a:rect l="l" t="t" r="r" b="b"/>
            <a:pathLst>
              <a:path w="956945" h="864235">
                <a:moveTo>
                  <a:pt x="92224" y="864173"/>
                </a:moveTo>
                <a:lnTo>
                  <a:pt x="0" y="864173"/>
                </a:lnTo>
                <a:lnTo>
                  <a:pt x="864173" y="0"/>
                </a:lnTo>
                <a:lnTo>
                  <a:pt x="956398" y="0"/>
                </a:lnTo>
                <a:lnTo>
                  <a:pt x="92224" y="864173"/>
                </a:lnTo>
                <a:close/>
              </a:path>
            </a:pathLst>
          </a:custGeom>
          <a:solidFill>
            <a:srgbClr val="DFDBED"/>
          </a:solidFill>
        </p:spPr>
        <p:txBody>
          <a:bodyPr wrap="square" lIns="0" tIns="0" rIns="0" bIns="0" rtlCol="0"/>
          <a:lstStyle/>
          <a:p>
            <a:endParaRPr/>
          </a:p>
        </p:txBody>
      </p:sp>
      <p:sp>
        <p:nvSpPr>
          <p:cNvPr id="47" name="object 47"/>
          <p:cNvSpPr/>
          <p:nvPr/>
        </p:nvSpPr>
        <p:spPr>
          <a:xfrm>
            <a:off x="7833912" y="1819498"/>
            <a:ext cx="956944" cy="2758440"/>
          </a:xfrm>
          <a:custGeom>
            <a:avLst/>
            <a:gdLst/>
            <a:ahLst/>
            <a:cxnLst/>
            <a:rect l="l" t="t" r="r" b="b"/>
            <a:pathLst>
              <a:path w="956945" h="2758440">
                <a:moveTo>
                  <a:pt x="0" y="864173"/>
                </a:moveTo>
                <a:lnTo>
                  <a:pt x="864173" y="0"/>
                </a:lnTo>
                <a:lnTo>
                  <a:pt x="956398" y="0"/>
                </a:lnTo>
                <a:lnTo>
                  <a:pt x="956398" y="1893721"/>
                </a:lnTo>
                <a:lnTo>
                  <a:pt x="92224" y="2757894"/>
                </a:lnTo>
                <a:lnTo>
                  <a:pt x="0" y="2757894"/>
                </a:lnTo>
                <a:lnTo>
                  <a:pt x="0" y="864173"/>
                </a:lnTo>
                <a:close/>
              </a:path>
            </a:pathLst>
          </a:custGeom>
          <a:ln w="19049">
            <a:solidFill>
              <a:srgbClr val="000000"/>
            </a:solidFill>
          </a:ln>
        </p:spPr>
        <p:txBody>
          <a:bodyPr wrap="square" lIns="0" tIns="0" rIns="0" bIns="0" rtlCol="0"/>
          <a:lstStyle/>
          <a:p>
            <a:endParaRPr/>
          </a:p>
        </p:txBody>
      </p:sp>
      <p:sp>
        <p:nvSpPr>
          <p:cNvPr id="48" name="object 48"/>
          <p:cNvSpPr/>
          <p:nvPr/>
        </p:nvSpPr>
        <p:spPr>
          <a:xfrm>
            <a:off x="7833912" y="1819500"/>
            <a:ext cx="956944" cy="864235"/>
          </a:xfrm>
          <a:custGeom>
            <a:avLst/>
            <a:gdLst/>
            <a:ahLst/>
            <a:cxnLst/>
            <a:rect l="l" t="t" r="r" b="b"/>
            <a:pathLst>
              <a:path w="956945" h="864235">
                <a:moveTo>
                  <a:pt x="0" y="864173"/>
                </a:moveTo>
                <a:lnTo>
                  <a:pt x="92224" y="864173"/>
                </a:lnTo>
                <a:lnTo>
                  <a:pt x="956398" y="0"/>
                </a:lnTo>
              </a:path>
            </a:pathLst>
          </a:custGeom>
          <a:ln w="19049">
            <a:solidFill>
              <a:srgbClr val="000000"/>
            </a:solidFill>
          </a:ln>
        </p:spPr>
        <p:txBody>
          <a:bodyPr wrap="square" lIns="0" tIns="0" rIns="0" bIns="0" rtlCol="0"/>
          <a:lstStyle/>
          <a:p>
            <a:endParaRPr/>
          </a:p>
        </p:txBody>
      </p:sp>
      <p:sp>
        <p:nvSpPr>
          <p:cNvPr id="49" name="object 49"/>
          <p:cNvSpPr/>
          <p:nvPr/>
        </p:nvSpPr>
        <p:spPr>
          <a:xfrm>
            <a:off x="7926137" y="2683673"/>
            <a:ext cx="0" cy="1894205"/>
          </a:xfrm>
          <a:custGeom>
            <a:avLst/>
            <a:gdLst/>
            <a:ahLst/>
            <a:cxnLst/>
            <a:rect l="l" t="t" r="r" b="b"/>
            <a:pathLst>
              <a:path h="1894204">
                <a:moveTo>
                  <a:pt x="0" y="0"/>
                </a:moveTo>
                <a:lnTo>
                  <a:pt x="0" y="1893721"/>
                </a:lnTo>
              </a:path>
            </a:pathLst>
          </a:custGeom>
          <a:ln w="19049">
            <a:solidFill>
              <a:srgbClr val="000000"/>
            </a:solidFill>
          </a:ln>
        </p:spPr>
        <p:txBody>
          <a:bodyPr wrap="square" lIns="0" tIns="0" rIns="0" bIns="0" rtlCol="0"/>
          <a:lstStyle/>
          <a:p>
            <a:endParaRPr/>
          </a:p>
        </p:txBody>
      </p:sp>
      <p:sp>
        <p:nvSpPr>
          <p:cNvPr id="50" name="object 50"/>
          <p:cNvSpPr/>
          <p:nvPr/>
        </p:nvSpPr>
        <p:spPr>
          <a:xfrm>
            <a:off x="7986312" y="2683673"/>
            <a:ext cx="92710" cy="1894205"/>
          </a:xfrm>
          <a:custGeom>
            <a:avLst/>
            <a:gdLst/>
            <a:ahLst/>
            <a:cxnLst/>
            <a:rect l="l" t="t" r="r" b="b"/>
            <a:pathLst>
              <a:path w="92709" h="1894204">
                <a:moveTo>
                  <a:pt x="0" y="0"/>
                </a:moveTo>
                <a:lnTo>
                  <a:pt x="92224" y="0"/>
                </a:lnTo>
                <a:lnTo>
                  <a:pt x="92224" y="1893721"/>
                </a:lnTo>
                <a:lnTo>
                  <a:pt x="0" y="1893721"/>
                </a:lnTo>
                <a:lnTo>
                  <a:pt x="0" y="0"/>
                </a:lnTo>
                <a:close/>
              </a:path>
            </a:pathLst>
          </a:custGeom>
          <a:solidFill>
            <a:srgbClr val="FBE4CD"/>
          </a:solidFill>
        </p:spPr>
        <p:txBody>
          <a:bodyPr wrap="square" lIns="0" tIns="0" rIns="0" bIns="0" rtlCol="0"/>
          <a:lstStyle/>
          <a:p>
            <a:endParaRPr/>
          </a:p>
        </p:txBody>
      </p:sp>
      <p:sp>
        <p:nvSpPr>
          <p:cNvPr id="51" name="object 51"/>
          <p:cNvSpPr/>
          <p:nvPr/>
        </p:nvSpPr>
        <p:spPr>
          <a:xfrm>
            <a:off x="8078539" y="1819498"/>
            <a:ext cx="864235" cy="2758440"/>
          </a:xfrm>
          <a:custGeom>
            <a:avLst/>
            <a:gdLst/>
            <a:ahLst/>
            <a:cxnLst/>
            <a:rect l="l" t="t" r="r" b="b"/>
            <a:pathLst>
              <a:path w="864234" h="2758440">
                <a:moveTo>
                  <a:pt x="0" y="2757894"/>
                </a:moveTo>
                <a:lnTo>
                  <a:pt x="0" y="864173"/>
                </a:lnTo>
                <a:lnTo>
                  <a:pt x="864173" y="0"/>
                </a:lnTo>
                <a:lnTo>
                  <a:pt x="864173" y="1893721"/>
                </a:lnTo>
                <a:lnTo>
                  <a:pt x="0" y="2757894"/>
                </a:lnTo>
                <a:close/>
              </a:path>
            </a:pathLst>
          </a:custGeom>
          <a:solidFill>
            <a:srgbClr val="C8B6A3"/>
          </a:solidFill>
        </p:spPr>
        <p:txBody>
          <a:bodyPr wrap="square" lIns="0" tIns="0" rIns="0" bIns="0" rtlCol="0"/>
          <a:lstStyle/>
          <a:p>
            <a:endParaRPr/>
          </a:p>
        </p:txBody>
      </p:sp>
      <p:sp>
        <p:nvSpPr>
          <p:cNvPr id="52" name="object 52"/>
          <p:cNvSpPr/>
          <p:nvPr/>
        </p:nvSpPr>
        <p:spPr>
          <a:xfrm>
            <a:off x="7986312" y="1819500"/>
            <a:ext cx="956944" cy="864235"/>
          </a:xfrm>
          <a:custGeom>
            <a:avLst/>
            <a:gdLst/>
            <a:ahLst/>
            <a:cxnLst/>
            <a:rect l="l" t="t" r="r" b="b"/>
            <a:pathLst>
              <a:path w="956945" h="864235">
                <a:moveTo>
                  <a:pt x="92224" y="864173"/>
                </a:moveTo>
                <a:lnTo>
                  <a:pt x="0" y="864173"/>
                </a:lnTo>
                <a:lnTo>
                  <a:pt x="864173" y="0"/>
                </a:lnTo>
                <a:lnTo>
                  <a:pt x="956398" y="0"/>
                </a:lnTo>
                <a:lnTo>
                  <a:pt x="92224" y="864173"/>
                </a:lnTo>
                <a:close/>
              </a:path>
            </a:pathLst>
          </a:custGeom>
          <a:solidFill>
            <a:srgbClr val="FBE9D6"/>
          </a:solidFill>
        </p:spPr>
        <p:txBody>
          <a:bodyPr wrap="square" lIns="0" tIns="0" rIns="0" bIns="0" rtlCol="0"/>
          <a:lstStyle/>
          <a:p>
            <a:endParaRPr/>
          </a:p>
        </p:txBody>
      </p:sp>
      <p:sp>
        <p:nvSpPr>
          <p:cNvPr id="53" name="object 53"/>
          <p:cNvSpPr/>
          <p:nvPr/>
        </p:nvSpPr>
        <p:spPr>
          <a:xfrm>
            <a:off x="7986312" y="1819498"/>
            <a:ext cx="956944" cy="2758440"/>
          </a:xfrm>
          <a:custGeom>
            <a:avLst/>
            <a:gdLst/>
            <a:ahLst/>
            <a:cxnLst/>
            <a:rect l="l" t="t" r="r" b="b"/>
            <a:pathLst>
              <a:path w="956945" h="2758440">
                <a:moveTo>
                  <a:pt x="0" y="864173"/>
                </a:moveTo>
                <a:lnTo>
                  <a:pt x="864173" y="0"/>
                </a:lnTo>
                <a:lnTo>
                  <a:pt x="956398" y="0"/>
                </a:lnTo>
                <a:lnTo>
                  <a:pt x="956398" y="1893721"/>
                </a:lnTo>
                <a:lnTo>
                  <a:pt x="92224" y="2757894"/>
                </a:lnTo>
                <a:lnTo>
                  <a:pt x="0" y="2757894"/>
                </a:lnTo>
                <a:lnTo>
                  <a:pt x="0" y="864173"/>
                </a:lnTo>
                <a:close/>
              </a:path>
            </a:pathLst>
          </a:custGeom>
          <a:ln w="19049">
            <a:solidFill>
              <a:srgbClr val="000000"/>
            </a:solidFill>
          </a:ln>
        </p:spPr>
        <p:txBody>
          <a:bodyPr wrap="square" lIns="0" tIns="0" rIns="0" bIns="0" rtlCol="0"/>
          <a:lstStyle/>
          <a:p>
            <a:endParaRPr/>
          </a:p>
        </p:txBody>
      </p:sp>
      <p:sp>
        <p:nvSpPr>
          <p:cNvPr id="54" name="object 54"/>
          <p:cNvSpPr/>
          <p:nvPr/>
        </p:nvSpPr>
        <p:spPr>
          <a:xfrm>
            <a:off x="7986312" y="1819500"/>
            <a:ext cx="956944" cy="864235"/>
          </a:xfrm>
          <a:custGeom>
            <a:avLst/>
            <a:gdLst/>
            <a:ahLst/>
            <a:cxnLst/>
            <a:rect l="l" t="t" r="r" b="b"/>
            <a:pathLst>
              <a:path w="956945" h="864235">
                <a:moveTo>
                  <a:pt x="0" y="864173"/>
                </a:moveTo>
                <a:lnTo>
                  <a:pt x="92224" y="864173"/>
                </a:lnTo>
                <a:lnTo>
                  <a:pt x="956398" y="0"/>
                </a:lnTo>
              </a:path>
            </a:pathLst>
          </a:custGeom>
          <a:ln w="19049">
            <a:solidFill>
              <a:srgbClr val="000000"/>
            </a:solidFill>
          </a:ln>
        </p:spPr>
        <p:txBody>
          <a:bodyPr wrap="square" lIns="0" tIns="0" rIns="0" bIns="0" rtlCol="0"/>
          <a:lstStyle/>
          <a:p>
            <a:endParaRPr/>
          </a:p>
        </p:txBody>
      </p:sp>
      <p:sp>
        <p:nvSpPr>
          <p:cNvPr id="55" name="object 55"/>
          <p:cNvSpPr/>
          <p:nvPr/>
        </p:nvSpPr>
        <p:spPr>
          <a:xfrm>
            <a:off x="8078537" y="2683673"/>
            <a:ext cx="0" cy="1894205"/>
          </a:xfrm>
          <a:custGeom>
            <a:avLst/>
            <a:gdLst/>
            <a:ahLst/>
            <a:cxnLst/>
            <a:rect l="l" t="t" r="r" b="b"/>
            <a:pathLst>
              <a:path h="1894204">
                <a:moveTo>
                  <a:pt x="0" y="0"/>
                </a:moveTo>
                <a:lnTo>
                  <a:pt x="0" y="1893721"/>
                </a:lnTo>
              </a:path>
            </a:pathLst>
          </a:custGeom>
          <a:ln w="19049">
            <a:solidFill>
              <a:srgbClr val="000000"/>
            </a:solidFill>
          </a:ln>
        </p:spPr>
        <p:txBody>
          <a:bodyPr wrap="square" lIns="0" tIns="0" rIns="0" bIns="0" rtlCol="0"/>
          <a:lstStyle/>
          <a:p>
            <a:endParaRPr/>
          </a:p>
        </p:txBody>
      </p:sp>
      <p:sp>
        <p:nvSpPr>
          <p:cNvPr id="56" name="object 56"/>
          <p:cNvSpPr txBox="1"/>
          <p:nvPr/>
        </p:nvSpPr>
        <p:spPr>
          <a:xfrm>
            <a:off x="2416673" y="5030867"/>
            <a:ext cx="6399530" cy="330200"/>
          </a:xfrm>
          <a:prstGeom prst="rect">
            <a:avLst/>
          </a:prstGeom>
        </p:spPr>
        <p:txBody>
          <a:bodyPr vert="horz" wrap="square" lIns="0" tIns="12700" rIns="0" bIns="0" rtlCol="0">
            <a:spAutoFit/>
          </a:bodyPr>
          <a:lstStyle/>
          <a:p>
            <a:pPr marL="12700">
              <a:spcBef>
                <a:spcPts val="100"/>
              </a:spcBef>
            </a:pPr>
            <a:r>
              <a:rPr sz="2000" spc="-5" dirty="0">
                <a:latin typeface="Arial"/>
                <a:cs typeface="Arial"/>
              </a:rPr>
              <a:t>We </a:t>
            </a:r>
            <a:r>
              <a:rPr sz="2000" dirty="0">
                <a:latin typeface="Arial"/>
                <a:cs typeface="Arial"/>
              </a:rPr>
              <a:t>stack </a:t>
            </a:r>
            <a:r>
              <a:rPr sz="2000" spc="-5" dirty="0">
                <a:latin typeface="Arial"/>
                <a:cs typeface="Arial"/>
              </a:rPr>
              <a:t>these up to get </a:t>
            </a:r>
            <a:r>
              <a:rPr sz="2000" dirty="0">
                <a:latin typeface="Arial"/>
                <a:cs typeface="Arial"/>
              </a:rPr>
              <a:t>a “new </a:t>
            </a:r>
            <a:r>
              <a:rPr sz="2000" spc="-5" dirty="0">
                <a:latin typeface="Arial"/>
                <a:cs typeface="Arial"/>
              </a:rPr>
              <a:t>image” of </a:t>
            </a:r>
            <a:r>
              <a:rPr sz="2000" dirty="0">
                <a:latin typeface="Arial"/>
                <a:cs typeface="Arial"/>
              </a:rPr>
              <a:t>size</a:t>
            </a:r>
            <a:r>
              <a:rPr sz="2000" spc="-90" dirty="0">
                <a:latin typeface="Arial"/>
                <a:cs typeface="Arial"/>
              </a:rPr>
              <a:t> </a:t>
            </a:r>
            <a:r>
              <a:rPr sz="2000" spc="-5" dirty="0">
                <a:latin typeface="Arial"/>
                <a:cs typeface="Arial"/>
              </a:rPr>
              <a:t>28x28x6!</a:t>
            </a:r>
            <a:endParaRPr sz="2000">
              <a:latin typeface="Arial"/>
              <a:cs typeface="Arial"/>
            </a:endParaRPr>
          </a:p>
        </p:txBody>
      </p:sp>
      <p:sp>
        <p:nvSpPr>
          <p:cNvPr id="57" name="object 57"/>
          <p:cNvSpPr txBox="1"/>
          <p:nvPr/>
        </p:nvSpPr>
        <p:spPr>
          <a:xfrm>
            <a:off x="1681926"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Tree>
    <p:extLst>
      <p:ext uri="{BB962C8B-B14F-4D97-AF65-F5344CB8AC3E}">
        <p14:creationId xmlns:p14="http://schemas.microsoft.com/office/powerpoint/2010/main" val="2127502080"/>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02251" y="1076557"/>
            <a:ext cx="7517765" cy="575945"/>
          </a:xfrm>
          <a:prstGeom prst="rect">
            <a:avLst/>
          </a:prstGeom>
        </p:spPr>
        <p:txBody>
          <a:bodyPr vert="horz" wrap="square" lIns="0" tIns="10795" rIns="0" bIns="0" rtlCol="0" anchor="ctr">
            <a:spAutoFit/>
          </a:bodyPr>
          <a:lstStyle/>
          <a:p>
            <a:pPr marL="12700" marR="5080">
              <a:lnSpc>
                <a:spcPct val="100699"/>
              </a:lnSpc>
              <a:spcBef>
                <a:spcPts val="85"/>
              </a:spcBef>
            </a:pPr>
            <a:r>
              <a:rPr sz="1800" b="1" spc="-5" dirty="0">
                <a:latin typeface="Arial"/>
                <a:cs typeface="Arial"/>
              </a:rPr>
              <a:t>Preview: </a:t>
            </a:r>
            <a:r>
              <a:rPr sz="1800" spc="-5" dirty="0"/>
              <a:t>ConvNet is </a:t>
            </a:r>
            <a:r>
              <a:rPr sz="1800" dirty="0"/>
              <a:t>a sequence </a:t>
            </a:r>
            <a:r>
              <a:rPr sz="1800" spc="-5" dirty="0"/>
              <a:t>of Convolution Layers, interspersed with  activation</a:t>
            </a:r>
            <a:r>
              <a:rPr sz="1800" spc="-10" dirty="0"/>
              <a:t> </a:t>
            </a:r>
            <a:r>
              <a:rPr sz="1800" spc="-5" dirty="0"/>
              <a:t>functions</a:t>
            </a:r>
            <a:endParaRPr sz="1800">
              <a:latin typeface="Arial"/>
              <a:cs typeface="Arial"/>
            </a:endParaRPr>
          </a:p>
        </p:txBody>
      </p:sp>
      <p:sp>
        <p:nvSpPr>
          <p:cNvPr id="3" name="object 3"/>
          <p:cNvSpPr/>
          <p:nvPr/>
        </p:nvSpPr>
        <p:spPr>
          <a:xfrm>
            <a:off x="1701074" y="2726775"/>
            <a:ext cx="213360" cy="2014855"/>
          </a:xfrm>
          <a:custGeom>
            <a:avLst/>
            <a:gdLst/>
            <a:ahLst/>
            <a:cxnLst/>
            <a:rect l="l" t="t" r="r" b="b"/>
            <a:pathLst>
              <a:path w="213360" h="2014854">
                <a:moveTo>
                  <a:pt x="0" y="0"/>
                </a:moveTo>
                <a:lnTo>
                  <a:pt x="213172" y="0"/>
                </a:lnTo>
                <a:lnTo>
                  <a:pt x="213172" y="2014668"/>
                </a:lnTo>
                <a:lnTo>
                  <a:pt x="0" y="2014668"/>
                </a:lnTo>
                <a:lnTo>
                  <a:pt x="0" y="0"/>
                </a:lnTo>
                <a:close/>
              </a:path>
            </a:pathLst>
          </a:custGeom>
          <a:solidFill>
            <a:srgbClr val="F4CCCC">
              <a:alpha val="51919"/>
            </a:srgbClr>
          </a:solidFill>
        </p:spPr>
        <p:txBody>
          <a:bodyPr wrap="square" lIns="0" tIns="0" rIns="0" bIns="0" rtlCol="0"/>
          <a:lstStyle/>
          <a:p>
            <a:endParaRPr/>
          </a:p>
        </p:txBody>
      </p:sp>
      <p:sp>
        <p:nvSpPr>
          <p:cNvPr id="4" name="object 4"/>
          <p:cNvSpPr/>
          <p:nvPr/>
        </p:nvSpPr>
        <p:spPr>
          <a:xfrm>
            <a:off x="1914248" y="1983547"/>
            <a:ext cx="743585" cy="2758440"/>
          </a:xfrm>
          <a:custGeom>
            <a:avLst/>
            <a:gdLst/>
            <a:ahLst/>
            <a:cxnLst/>
            <a:rect l="l" t="t" r="r" b="b"/>
            <a:pathLst>
              <a:path w="743585" h="2758440">
                <a:moveTo>
                  <a:pt x="0" y="2757894"/>
                </a:moveTo>
                <a:lnTo>
                  <a:pt x="0" y="743226"/>
                </a:lnTo>
                <a:lnTo>
                  <a:pt x="743226" y="0"/>
                </a:lnTo>
                <a:lnTo>
                  <a:pt x="743226" y="2014670"/>
                </a:lnTo>
                <a:lnTo>
                  <a:pt x="0" y="2757894"/>
                </a:lnTo>
                <a:close/>
              </a:path>
            </a:pathLst>
          </a:custGeom>
          <a:solidFill>
            <a:srgbClr val="C3A3A3">
              <a:alpha val="51919"/>
            </a:srgbClr>
          </a:solidFill>
        </p:spPr>
        <p:txBody>
          <a:bodyPr wrap="square" lIns="0" tIns="0" rIns="0" bIns="0" rtlCol="0"/>
          <a:lstStyle/>
          <a:p>
            <a:endParaRPr/>
          </a:p>
        </p:txBody>
      </p:sp>
      <p:sp>
        <p:nvSpPr>
          <p:cNvPr id="5" name="object 5"/>
          <p:cNvSpPr/>
          <p:nvPr/>
        </p:nvSpPr>
        <p:spPr>
          <a:xfrm>
            <a:off x="1701074" y="1983549"/>
            <a:ext cx="956944" cy="743585"/>
          </a:xfrm>
          <a:custGeom>
            <a:avLst/>
            <a:gdLst/>
            <a:ahLst/>
            <a:cxnLst/>
            <a:rect l="l" t="t" r="r" b="b"/>
            <a:pathLst>
              <a:path w="956944" h="743585">
                <a:moveTo>
                  <a:pt x="213172" y="743226"/>
                </a:moveTo>
                <a:lnTo>
                  <a:pt x="0" y="743226"/>
                </a:lnTo>
                <a:lnTo>
                  <a:pt x="743226" y="0"/>
                </a:lnTo>
                <a:lnTo>
                  <a:pt x="956398" y="0"/>
                </a:lnTo>
                <a:lnTo>
                  <a:pt x="213172" y="743226"/>
                </a:lnTo>
                <a:close/>
              </a:path>
            </a:pathLst>
          </a:custGeom>
          <a:solidFill>
            <a:srgbClr val="F6D6D6">
              <a:alpha val="51919"/>
            </a:srgbClr>
          </a:solidFill>
        </p:spPr>
        <p:txBody>
          <a:bodyPr wrap="square" lIns="0" tIns="0" rIns="0" bIns="0" rtlCol="0"/>
          <a:lstStyle/>
          <a:p>
            <a:endParaRPr/>
          </a:p>
        </p:txBody>
      </p:sp>
      <p:sp>
        <p:nvSpPr>
          <p:cNvPr id="6" name="object 6"/>
          <p:cNvSpPr/>
          <p:nvPr/>
        </p:nvSpPr>
        <p:spPr>
          <a:xfrm>
            <a:off x="1701074" y="1983547"/>
            <a:ext cx="956944" cy="2758440"/>
          </a:xfrm>
          <a:custGeom>
            <a:avLst/>
            <a:gdLst/>
            <a:ahLst/>
            <a:cxnLst/>
            <a:rect l="l" t="t" r="r" b="b"/>
            <a:pathLst>
              <a:path w="956944" h="2758440">
                <a:moveTo>
                  <a:pt x="0" y="743226"/>
                </a:moveTo>
                <a:lnTo>
                  <a:pt x="743226" y="0"/>
                </a:lnTo>
                <a:lnTo>
                  <a:pt x="956398" y="0"/>
                </a:lnTo>
                <a:lnTo>
                  <a:pt x="956398" y="2014670"/>
                </a:lnTo>
                <a:lnTo>
                  <a:pt x="213172"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7" name="object 7"/>
          <p:cNvSpPr/>
          <p:nvPr/>
        </p:nvSpPr>
        <p:spPr>
          <a:xfrm>
            <a:off x="1701074" y="1983549"/>
            <a:ext cx="956944" cy="743585"/>
          </a:xfrm>
          <a:custGeom>
            <a:avLst/>
            <a:gdLst/>
            <a:ahLst/>
            <a:cxnLst/>
            <a:rect l="l" t="t" r="r" b="b"/>
            <a:pathLst>
              <a:path w="956944" h="743585">
                <a:moveTo>
                  <a:pt x="0" y="743226"/>
                </a:moveTo>
                <a:lnTo>
                  <a:pt x="213172" y="743226"/>
                </a:lnTo>
                <a:lnTo>
                  <a:pt x="956398" y="0"/>
                </a:lnTo>
              </a:path>
            </a:pathLst>
          </a:custGeom>
          <a:ln w="19049">
            <a:solidFill>
              <a:srgbClr val="000000"/>
            </a:solidFill>
          </a:ln>
        </p:spPr>
        <p:txBody>
          <a:bodyPr wrap="square" lIns="0" tIns="0" rIns="0" bIns="0" rtlCol="0"/>
          <a:lstStyle/>
          <a:p>
            <a:endParaRPr/>
          </a:p>
        </p:txBody>
      </p:sp>
      <p:sp>
        <p:nvSpPr>
          <p:cNvPr id="8" name="object 8"/>
          <p:cNvSpPr/>
          <p:nvPr/>
        </p:nvSpPr>
        <p:spPr>
          <a:xfrm>
            <a:off x="1914246" y="2726775"/>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9" name="object 9"/>
          <p:cNvSpPr txBox="1"/>
          <p:nvPr/>
        </p:nvSpPr>
        <p:spPr>
          <a:xfrm>
            <a:off x="2386724" y="4347428"/>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32</a:t>
            </a:r>
            <a:endParaRPr>
              <a:latin typeface="Arial"/>
              <a:cs typeface="Arial"/>
            </a:endParaRPr>
          </a:p>
        </p:txBody>
      </p:sp>
      <p:sp>
        <p:nvSpPr>
          <p:cNvPr id="10" name="object 10"/>
          <p:cNvSpPr txBox="1"/>
          <p:nvPr/>
        </p:nvSpPr>
        <p:spPr>
          <a:xfrm>
            <a:off x="2751025" y="2274249"/>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32</a:t>
            </a:r>
            <a:endParaRPr>
              <a:latin typeface="Arial"/>
              <a:cs typeface="Arial"/>
            </a:endParaRPr>
          </a:p>
        </p:txBody>
      </p:sp>
      <p:sp>
        <p:nvSpPr>
          <p:cNvPr id="11" name="object 11"/>
          <p:cNvSpPr txBox="1"/>
          <p:nvPr/>
        </p:nvSpPr>
        <p:spPr>
          <a:xfrm>
            <a:off x="1716114" y="4739057"/>
            <a:ext cx="153035" cy="299720"/>
          </a:xfrm>
          <a:prstGeom prst="rect">
            <a:avLst/>
          </a:prstGeom>
        </p:spPr>
        <p:txBody>
          <a:bodyPr vert="horz" wrap="square" lIns="0" tIns="12700" rIns="0" bIns="0" rtlCol="0">
            <a:spAutoFit/>
          </a:bodyPr>
          <a:lstStyle/>
          <a:p>
            <a:pPr marL="12700">
              <a:spcBef>
                <a:spcPts val="100"/>
              </a:spcBef>
            </a:pPr>
            <a:r>
              <a:rPr dirty="0">
                <a:latin typeface="Arial"/>
                <a:cs typeface="Arial"/>
              </a:rPr>
              <a:t>3</a:t>
            </a:r>
            <a:endParaRPr>
              <a:latin typeface="Arial"/>
              <a:cs typeface="Arial"/>
            </a:endParaRPr>
          </a:p>
        </p:txBody>
      </p:sp>
      <p:sp>
        <p:nvSpPr>
          <p:cNvPr id="12" name="object 12"/>
          <p:cNvSpPr/>
          <p:nvPr/>
        </p:nvSpPr>
        <p:spPr>
          <a:xfrm>
            <a:off x="3005872" y="3262195"/>
            <a:ext cx="930910" cy="0"/>
          </a:xfrm>
          <a:custGeom>
            <a:avLst/>
            <a:gdLst/>
            <a:ahLst/>
            <a:cxnLst/>
            <a:rect l="l" t="t" r="r" b="b"/>
            <a:pathLst>
              <a:path w="930910">
                <a:moveTo>
                  <a:pt x="0" y="0"/>
                </a:moveTo>
                <a:lnTo>
                  <a:pt x="930448" y="0"/>
                </a:lnTo>
              </a:path>
            </a:pathLst>
          </a:custGeom>
          <a:ln w="9524">
            <a:solidFill>
              <a:srgbClr val="666666"/>
            </a:solidFill>
          </a:ln>
        </p:spPr>
        <p:txBody>
          <a:bodyPr wrap="square" lIns="0" tIns="0" rIns="0" bIns="0" rtlCol="0"/>
          <a:lstStyle/>
          <a:p>
            <a:endParaRPr/>
          </a:p>
        </p:txBody>
      </p:sp>
      <p:sp>
        <p:nvSpPr>
          <p:cNvPr id="13" name="object 13"/>
          <p:cNvSpPr/>
          <p:nvPr/>
        </p:nvSpPr>
        <p:spPr>
          <a:xfrm>
            <a:off x="3936322" y="3246462"/>
            <a:ext cx="43815" cy="31750"/>
          </a:xfrm>
          <a:custGeom>
            <a:avLst/>
            <a:gdLst/>
            <a:ahLst/>
            <a:cxnLst/>
            <a:rect l="l" t="t" r="r" b="b"/>
            <a:pathLst>
              <a:path w="43814" h="31750">
                <a:moveTo>
                  <a:pt x="0" y="31464"/>
                </a:moveTo>
                <a:lnTo>
                  <a:pt x="0" y="0"/>
                </a:lnTo>
                <a:lnTo>
                  <a:pt x="43224" y="15732"/>
                </a:lnTo>
                <a:lnTo>
                  <a:pt x="0" y="31464"/>
                </a:lnTo>
                <a:close/>
              </a:path>
            </a:pathLst>
          </a:custGeom>
          <a:solidFill>
            <a:srgbClr val="666666"/>
          </a:solidFill>
        </p:spPr>
        <p:txBody>
          <a:bodyPr wrap="square" lIns="0" tIns="0" rIns="0" bIns="0" rtlCol="0"/>
          <a:lstStyle/>
          <a:p>
            <a:endParaRPr/>
          </a:p>
        </p:txBody>
      </p:sp>
      <p:sp>
        <p:nvSpPr>
          <p:cNvPr id="14" name="object 14"/>
          <p:cNvSpPr/>
          <p:nvPr/>
        </p:nvSpPr>
        <p:spPr>
          <a:xfrm>
            <a:off x="3936322" y="3246462"/>
            <a:ext cx="43815" cy="31750"/>
          </a:xfrm>
          <a:custGeom>
            <a:avLst/>
            <a:gdLst/>
            <a:ahLst/>
            <a:cxnLst/>
            <a:rect l="l" t="t" r="r" b="b"/>
            <a:pathLst>
              <a:path w="43814" h="31750">
                <a:moveTo>
                  <a:pt x="0" y="31464"/>
                </a:moveTo>
                <a:lnTo>
                  <a:pt x="43224" y="15732"/>
                </a:lnTo>
                <a:lnTo>
                  <a:pt x="0" y="0"/>
                </a:lnTo>
                <a:lnTo>
                  <a:pt x="0" y="31464"/>
                </a:lnTo>
                <a:close/>
              </a:path>
            </a:pathLst>
          </a:custGeom>
          <a:ln w="9524">
            <a:solidFill>
              <a:srgbClr val="666666"/>
            </a:solidFill>
          </a:ln>
        </p:spPr>
        <p:txBody>
          <a:bodyPr wrap="square" lIns="0" tIns="0" rIns="0" bIns="0" rtlCol="0"/>
          <a:lstStyle/>
          <a:p>
            <a:endParaRPr/>
          </a:p>
        </p:txBody>
      </p:sp>
      <p:sp>
        <p:nvSpPr>
          <p:cNvPr id="15" name="object 15"/>
          <p:cNvSpPr/>
          <p:nvPr/>
        </p:nvSpPr>
        <p:spPr>
          <a:xfrm>
            <a:off x="4215669" y="2726775"/>
            <a:ext cx="213360" cy="2014855"/>
          </a:xfrm>
          <a:custGeom>
            <a:avLst/>
            <a:gdLst/>
            <a:ahLst/>
            <a:cxnLst/>
            <a:rect l="l" t="t" r="r" b="b"/>
            <a:pathLst>
              <a:path w="213360" h="2014854">
                <a:moveTo>
                  <a:pt x="0" y="0"/>
                </a:moveTo>
                <a:lnTo>
                  <a:pt x="213174" y="0"/>
                </a:lnTo>
                <a:lnTo>
                  <a:pt x="213174" y="2014668"/>
                </a:lnTo>
                <a:lnTo>
                  <a:pt x="0" y="2014668"/>
                </a:lnTo>
                <a:lnTo>
                  <a:pt x="0" y="0"/>
                </a:lnTo>
                <a:close/>
              </a:path>
            </a:pathLst>
          </a:custGeom>
          <a:solidFill>
            <a:srgbClr val="C8DAF7"/>
          </a:solidFill>
        </p:spPr>
        <p:txBody>
          <a:bodyPr wrap="square" lIns="0" tIns="0" rIns="0" bIns="0" rtlCol="0"/>
          <a:lstStyle/>
          <a:p>
            <a:endParaRPr/>
          </a:p>
        </p:txBody>
      </p:sp>
      <p:sp>
        <p:nvSpPr>
          <p:cNvPr id="16" name="object 16"/>
          <p:cNvSpPr/>
          <p:nvPr/>
        </p:nvSpPr>
        <p:spPr>
          <a:xfrm>
            <a:off x="4428846" y="1983547"/>
            <a:ext cx="743585" cy="2758440"/>
          </a:xfrm>
          <a:custGeom>
            <a:avLst/>
            <a:gdLst/>
            <a:ahLst/>
            <a:cxnLst/>
            <a:rect l="l" t="t" r="r" b="b"/>
            <a:pathLst>
              <a:path w="743585" h="2758440">
                <a:moveTo>
                  <a:pt x="0" y="2757894"/>
                </a:moveTo>
                <a:lnTo>
                  <a:pt x="0" y="743226"/>
                </a:lnTo>
                <a:lnTo>
                  <a:pt x="743223" y="0"/>
                </a:lnTo>
                <a:lnTo>
                  <a:pt x="743223" y="2014670"/>
                </a:lnTo>
                <a:lnTo>
                  <a:pt x="0" y="2757894"/>
                </a:lnTo>
                <a:close/>
              </a:path>
            </a:pathLst>
          </a:custGeom>
          <a:solidFill>
            <a:srgbClr val="A0AEC6"/>
          </a:solidFill>
        </p:spPr>
        <p:txBody>
          <a:bodyPr wrap="square" lIns="0" tIns="0" rIns="0" bIns="0" rtlCol="0"/>
          <a:lstStyle/>
          <a:p>
            <a:endParaRPr/>
          </a:p>
        </p:txBody>
      </p:sp>
      <p:sp>
        <p:nvSpPr>
          <p:cNvPr id="17" name="object 17"/>
          <p:cNvSpPr/>
          <p:nvPr/>
        </p:nvSpPr>
        <p:spPr>
          <a:xfrm>
            <a:off x="4215669" y="1983549"/>
            <a:ext cx="956944" cy="743585"/>
          </a:xfrm>
          <a:custGeom>
            <a:avLst/>
            <a:gdLst/>
            <a:ahLst/>
            <a:cxnLst/>
            <a:rect l="l" t="t" r="r" b="b"/>
            <a:pathLst>
              <a:path w="956945" h="743585">
                <a:moveTo>
                  <a:pt x="213174" y="743226"/>
                </a:moveTo>
                <a:lnTo>
                  <a:pt x="0" y="743226"/>
                </a:lnTo>
                <a:lnTo>
                  <a:pt x="743223" y="0"/>
                </a:lnTo>
                <a:lnTo>
                  <a:pt x="956398" y="0"/>
                </a:lnTo>
                <a:lnTo>
                  <a:pt x="213174" y="743226"/>
                </a:lnTo>
                <a:close/>
              </a:path>
            </a:pathLst>
          </a:custGeom>
          <a:solidFill>
            <a:srgbClr val="D3E1F9"/>
          </a:solidFill>
        </p:spPr>
        <p:txBody>
          <a:bodyPr wrap="square" lIns="0" tIns="0" rIns="0" bIns="0" rtlCol="0"/>
          <a:lstStyle/>
          <a:p>
            <a:endParaRPr/>
          </a:p>
        </p:txBody>
      </p:sp>
      <p:sp>
        <p:nvSpPr>
          <p:cNvPr id="18" name="object 18"/>
          <p:cNvSpPr/>
          <p:nvPr/>
        </p:nvSpPr>
        <p:spPr>
          <a:xfrm>
            <a:off x="4215669" y="1983547"/>
            <a:ext cx="956944" cy="2758440"/>
          </a:xfrm>
          <a:custGeom>
            <a:avLst/>
            <a:gdLst/>
            <a:ahLst/>
            <a:cxnLst/>
            <a:rect l="l" t="t" r="r" b="b"/>
            <a:pathLst>
              <a:path w="956945" h="2758440">
                <a:moveTo>
                  <a:pt x="0" y="743226"/>
                </a:moveTo>
                <a:lnTo>
                  <a:pt x="743223" y="0"/>
                </a:lnTo>
                <a:lnTo>
                  <a:pt x="956398" y="0"/>
                </a:lnTo>
                <a:lnTo>
                  <a:pt x="956398" y="2014670"/>
                </a:lnTo>
                <a:lnTo>
                  <a:pt x="213174"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19" name="object 19"/>
          <p:cNvSpPr/>
          <p:nvPr/>
        </p:nvSpPr>
        <p:spPr>
          <a:xfrm>
            <a:off x="4215669" y="1983549"/>
            <a:ext cx="956944" cy="743585"/>
          </a:xfrm>
          <a:custGeom>
            <a:avLst/>
            <a:gdLst/>
            <a:ahLst/>
            <a:cxnLst/>
            <a:rect l="l" t="t" r="r" b="b"/>
            <a:pathLst>
              <a:path w="956945" h="743585">
                <a:moveTo>
                  <a:pt x="0" y="743226"/>
                </a:moveTo>
                <a:lnTo>
                  <a:pt x="213174" y="743226"/>
                </a:lnTo>
                <a:lnTo>
                  <a:pt x="956398" y="0"/>
                </a:lnTo>
              </a:path>
            </a:pathLst>
          </a:custGeom>
          <a:ln w="19049">
            <a:solidFill>
              <a:srgbClr val="000000"/>
            </a:solidFill>
          </a:ln>
        </p:spPr>
        <p:txBody>
          <a:bodyPr wrap="square" lIns="0" tIns="0" rIns="0" bIns="0" rtlCol="0"/>
          <a:lstStyle/>
          <a:p>
            <a:endParaRPr/>
          </a:p>
        </p:txBody>
      </p:sp>
      <p:sp>
        <p:nvSpPr>
          <p:cNvPr id="20" name="object 20"/>
          <p:cNvSpPr/>
          <p:nvPr/>
        </p:nvSpPr>
        <p:spPr>
          <a:xfrm>
            <a:off x="4428844" y="2726775"/>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21" name="object 21"/>
          <p:cNvSpPr txBox="1"/>
          <p:nvPr/>
        </p:nvSpPr>
        <p:spPr>
          <a:xfrm>
            <a:off x="4901319" y="4347428"/>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28</a:t>
            </a:r>
            <a:endParaRPr>
              <a:latin typeface="Arial"/>
              <a:cs typeface="Arial"/>
            </a:endParaRPr>
          </a:p>
        </p:txBody>
      </p:sp>
      <p:sp>
        <p:nvSpPr>
          <p:cNvPr id="25" name="object 25"/>
          <p:cNvSpPr txBox="1"/>
          <p:nvPr/>
        </p:nvSpPr>
        <p:spPr>
          <a:xfrm>
            <a:off x="1681926"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
        <p:nvSpPr>
          <p:cNvPr id="22" name="object 22"/>
          <p:cNvSpPr txBox="1"/>
          <p:nvPr/>
        </p:nvSpPr>
        <p:spPr>
          <a:xfrm>
            <a:off x="5265620" y="2274249"/>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28</a:t>
            </a:r>
            <a:endParaRPr>
              <a:latin typeface="Arial"/>
              <a:cs typeface="Arial"/>
            </a:endParaRPr>
          </a:p>
        </p:txBody>
      </p:sp>
      <p:sp>
        <p:nvSpPr>
          <p:cNvPr id="23" name="object 23"/>
          <p:cNvSpPr txBox="1"/>
          <p:nvPr/>
        </p:nvSpPr>
        <p:spPr>
          <a:xfrm>
            <a:off x="4230712" y="4739057"/>
            <a:ext cx="153035" cy="299720"/>
          </a:xfrm>
          <a:prstGeom prst="rect">
            <a:avLst/>
          </a:prstGeom>
        </p:spPr>
        <p:txBody>
          <a:bodyPr vert="horz" wrap="square" lIns="0" tIns="12700" rIns="0" bIns="0" rtlCol="0">
            <a:spAutoFit/>
          </a:bodyPr>
          <a:lstStyle/>
          <a:p>
            <a:pPr marL="12700">
              <a:spcBef>
                <a:spcPts val="100"/>
              </a:spcBef>
            </a:pPr>
            <a:r>
              <a:rPr dirty="0">
                <a:latin typeface="Arial"/>
                <a:cs typeface="Arial"/>
              </a:rPr>
              <a:t>6</a:t>
            </a:r>
            <a:endParaRPr>
              <a:latin typeface="Arial"/>
              <a:cs typeface="Arial"/>
            </a:endParaRPr>
          </a:p>
        </p:txBody>
      </p:sp>
      <p:sp>
        <p:nvSpPr>
          <p:cNvPr id="24" name="object 24"/>
          <p:cNvSpPr txBox="1"/>
          <p:nvPr/>
        </p:nvSpPr>
        <p:spPr>
          <a:xfrm>
            <a:off x="3118221" y="3340323"/>
            <a:ext cx="749300" cy="1404620"/>
          </a:xfrm>
          <a:prstGeom prst="rect">
            <a:avLst/>
          </a:prstGeom>
        </p:spPr>
        <p:txBody>
          <a:bodyPr vert="horz" wrap="square" lIns="0" tIns="10795" rIns="0" bIns="0" rtlCol="0">
            <a:spAutoFit/>
          </a:bodyPr>
          <a:lstStyle/>
          <a:p>
            <a:pPr marL="12700" marR="5080">
              <a:lnSpc>
                <a:spcPct val="100699"/>
              </a:lnSpc>
              <a:spcBef>
                <a:spcPts val="85"/>
              </a:spcBef>
            </a:pPr>
            <a:r>
              <a:rPr spc="-5" dirty="0">
                <a:latin typeface="Arial"/>
                <a:cs typeface="Arial"/>
              </a:rPr>
              <a:t>CONV,  ReLU</a:t>
            </a:r>
            <a:endParaRPr>
              <a:latin typeface="Arial"/>
              <a:cs typeface="Arial"/>
            </a:endParaRPr>
          </a:p>
          <a:p>
            <a:pPr marL="12700" marR="118745" algn="just">
              <a:lnSpc>
                <a:spcPct val="100699"/>
              </a:lnSpc>
            </a:pPr>
            <a:r>
              <a:rPr spc="-5" dirty="0">
                <a:solidFill>
                  <a:srgbClr val="0000FF"/>
                </a:solidFill>
                <a:latin typeface="Arial"/>
                <a:cs typeface="Arial"/>
              </a:rPr>
              <a:t>e.g. </a:t>
            </a:r>
            <a:r>
              <a:rPr dirty="0">
                <a:solidFill>
                  <a:srgbClr val="0000FF"/>
                </a:solidFill>
                <a:latin typeface="Arial"/>
                <a:cs typeface="Arial"/>
              </a:rPr>
              <a:t>6  </a:t>
            </a:r>
            <a:r>
              <a:rPr spc="-5" dirty="0">
                <a:solidFill>
                  <a:srgbClr val="0000FF"/>
                </a:solidFill>
                <a:latin typeface="Arial"/>
                <a:cs typeface="Arial"/>
              </a:rPr>
              <a:t>5x5x3  filters</a:t>
            </a:r>
            <a:endParaRPr>
              <a:latin typeface="Arial"/>
              <a:cs typeface="Arial"/>
            </a:endParaRPr>
          </a:p>
        </p:txBody>
      </p:sp>
    </p:spTree>
    <p:extLst>
      <p:ext uri="{BB962C8B-B14F-4D97-AF65-F5344CB8AC3E}">
        <p14:creationId xmlns:p14="http://schemas.microsoft.com/office/powerpoint/2010/main" val="2006067407"/>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02251" y="1076557"/>
            <a:ext cx="7517765" cy="575945"/>
          </a:xfrm>
          <a:prstGeom prst="rect">
            <a:avLst/>
          </a:prstGeom>
        </p:spPr>
        <p:txBody>
          <a:bodyPr vert="horz" wrap="square" lIns="0" tIns="10795" rIns="0" bIns="0" rtlCol="0" anchor="ctr">
            <a:spAutoFit/>
          </a:bodyPr>
          <a:lstStyle/>
          <a:p>
            <a:pPr marL="12700" marR="5080">
              <a:lnSpc>
                <a:spcPct val="100699"/>
              </a:lnSpc>
              <a:spcBef>
                <a:spcPts val="85"/>
              </a:spcBef>
            </a:pPr>
            <a:r>
              <a:rPr sz="1800" b="1" spc="-5" dirty="0">
                <a:latin typeface="Arial"/>
                <a:cs typeface="Arial"/>
              </a:rPr>
              <a:t>Preview: </a:t>
            </a:r>
            <a:r>
              <a:rPr sz="1800" spc="-5" dirty="0"/>
              <a:t>ConvNet is </a:t>
            </a:r>
            <a:r>
              <a:rPr sz="1800" dirty="0"/>
              <a:t>a sequence </a:t>
            </a:r>
            <a:r>
              <a:rPr sz="1800" spc="-5" dirty="0"/>
              <a:t>of Convolution Layers, interspersed with  activation</a:t>
            </a:r>
            <a:r>
              <a:rPr sz="1800" spc="-10" dirty="0"/>
              <a:t> </a:t>
            </a:r>
            <a:r>
              <a:rPr sz="1800" spc="-5" dirty="0"/>
              <a:t>functions</a:t>
            </a:r>
            <a:endParaRPr sz="1800">
              <a:latin typeface="Arial"/>
              <a:cs typeface="Arial"/>
            </a:endParaRPr>
          </a:p>
        </p:txBody>
      </p:sp>
      <p:sp>
        <p:nvSpPr>
          <p:cNvPr id="3" name="object 3"/>
          <p:cNvSpPr/>
          <p:nvPr/>
        </p:nvSpPr>
        <p:spPr>
          <a:xfrm>
            <a:off x="1701074" y="2726775"/>
            <a:ext cx="213360" cy="2014855"/>
          </a:xfrm>
          <a:custGeom>
            <a:avLst/>
            <a:gdLst/>
            <a:ahLst/>
            <a:cxnLst/>
            <a:rect l="l" t="t" r="r" b="b"/>
            <a:pathLst>
              <a:path w="213360" h="2014854">
                <a:moveTo>
                  <a:pt x="0" y="0"/>
                </a:moveTo>
                <a:lnTo>
                  <a:pt x="213172" y="0"/>
                </a:lnTo>
                <a:lnTo>
                  <a:pt x="213172" y="2014668"/>
                </a:lnTo>
                <a:lnTo>
                  <a:pt x="0" y="2014668"/>
                </a:lnTo>
                <a:lnTo>
                  <a:pt x="0" y="0"/>
                </a:lnTo>
                <a:close/>
              </a:path>
            </a:pathLst>
          </a:custGeom>
          <a:solidFill>
            <a:srgbClr val="F4CCCC">
              <a:alpha val="51919"/>
            </a:srgbClr>
          </a:solidFill>
        </p:spPr>
        <p:txBody>
          <a:bodyPr wrap="square" lIns="0" tIns="0" rIns="0" bIns="0" rtlCol="0"/>
          <a:lstStyle/>
          <a:p>
            <a:endParaRPr/>
          </a:p>
        </p:txBody>
      </p:sp>
      <p:sp>
        <p:nvSpPr>
          <p:cNvPr id="4" name="object 4"/>
          <p:cNvSpPr/>
          <p:nvPr/>
        </p:nvSpPr>
        <p:spPr>
          <a:xfrm>
            <a:off x="1914248" y="1983547"/>
            <a:ext cx="743585" cy="2758440"/>
          </a:xfrm>
          <a:custGeom>
            <a:avLst/>
            <a:gdLst/>
            <a:ahLst/>
            <a:cxnLst/>
            <a:rect l="l" t="t" r="r" b="b"/>
            <a:pathLst>
              <a:path w="743585" h="2758440">
                <a:moveTo>
                  <a:pt x="0" y="2757894"/>
                </a:moveTo>
                <a:lnTo>
                  <a:pt x="0" y="743226"/>
                </a:lnTo>
                <a:lnTo>
                  <a:pt x="743226" y="0"/>
                </a:lnTo>
                <a:lnTo>
                  <a:pt x="743226" y="2014670"/>
                </a:lnTo>
                <a:lnTo>
                  <a:pt x="0" y="2757894"/>
                </a:lnTo>
                <a:close/>
              </a:path>
            </a:pathLst>
          </a:custGeom>
          <a:solidFill>
            <a:srgbClr val="C3A3A3">
              <a:alpha val="51919"/>
            </a:srgbClr>
          </a:solidFill>
        </p:spPr>
        <p:txBody>
          <a:bodyPr wrap="square" lIns="0" tIns="0" rIns="0" bIns="0" rtlCol="0"/>
          <a:lstStyle/>
          <a:p>
            <a:endParaRPr/>
          </a:p>
        </p:txBody>
      </p:sp>
      <p:sp>
        <p:nvSpPr>
          <p:cNvPr id="5" name="object 5"/>
          <p:cNvSpPr/>
          <p:nvPr/>
        </p:nvSpPr>
        <p:spPr>
          <a:xfrm>
            <a:off x="1701074" y="1983549"/>
            <a:ext cx="956944" cy="743585"/>
          </a:xfrm>
          <a:custGeom>
            <a:avLst/>
            <a:gdLst/>
            <a:ahLst/>
            <a:cxnLst/>
            <a:rect l="l" t="t" r="r" b="b"/>
            <a:pathLst>
              <a:path w="956944" h="743585">
                <a:moveTo>
                  <a:pt x="213172" y="743226"/>
                </a:moveTo>
                <a:lnTo>
                  <a:pt x="0" y="743226"/>
                </a:lnTo>
                <a:lnTo>
                  <a:pt x="743226" y="0"/>
                </a:lnTo>
                <a:lnTo>
                  <a:pt x="956398" y="0"/>
                </a:lnTo>
                <a:lnTo>
                  <a:pt x="213172" y="743226"/>
                </a:lnTo>
                <a:close/>
              </a:path>
            </a:pathLst>
          </a:custGeom>
          <a:solidFill>
            <a:srgbClr val="F6D6D6">
              <a:alpha val="51919"/>
            </a:srgbClr>
          </a:solidFill>
        </p:spPr>
        <p:txBody>
          <a:bodyPr wrap="square" lIns="0" tIns="0" rIns="0" bIns="0" rtlCol="0"/>
          <a:lstStyle/>
          <a:p>
            <a:endParaRPr/>
          </a:p>
        </p:txBody>
      </p:sp>
      <p:sp>
        <p:nvSpPr>
          <p:cNvPr id="6" name="object 6"/>
          <p:cNvSpPr/>
          <p:nvPr/>
        </p:nvSpPr>
        <p:spPr>
          <a:xfrm>
            <a:off x="1701074" y="1983547"/>
            <a:ext cx="956944" cy="2758440"/>
          </a:xfrm>
          <a:custGeom>
            <a:avLst/>
            <a:gdLst/>
            <a:ahLst/>
            <a:cxnLst/>
            <a:rect l="l" t="t" r="r" b="b"/>
            <a:pathLst>
              <a:path w="956944" h="2758440">
                <a:moveTo>
                  <a:pt x="0" y="743226"/>
                </a:moveTo>
                <a:lnTo>
                  <a:pt x="743226" y="0"/>
                </a:lnTo>
                <a:lnTo>
                  <a:pt x="956398" y="0"/>
                </a:lnTo>
                <a:lnTo>
                  <a:pt x="956398" y="2014670"/>
                </a:lnTo>
                <a:lnTo>
                  <a:pt x="213172"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7" name="object 7"/>
          <p:cNvSpPr/>
          <p:nvPr/>
        </p:nvSpPr>
        <p:spPr>
          <a:xfrm>
            <a:off x="1701074" y="1983549"/>
            <a:ext cx="956944" cy="743585"/>
          </a:xfrm>
          <a:custGeom>
            <a:avLst/>
            <a:gdLst/>
            <a:ahLst/>
            <a:cxnLst/>
            <a:rect l="l" t="t" r="r" b="b"/>
            <a:pathLst>
              <a:path w="956944" h="743585">
                <a:moveTo>
                  <a:pt x="0" y="743226"/>
                </a:moveTo>
                <a:lnTo>
                  <a:pt x="213172" y="743226"/>
                </a:lnTo>
                <a:lnTo>
                  <a:pt x="956398" y="0"/>
                </a:lnTo>
              </a:path>
            </a:pathLst>
          </a:custGeom>
          <a:ln w="19049">
            <a:solidFill>
              <a:srgbClr val="000000"/>
            </a:solidFill>
          </a:ln>
        </p:spPr>
        <p:txBody>
          <a:bodyPr wrap="square" lIns="0" tIns="0" rIns="0" bIns="0" rtlCol="0"/>
          <a:lstStyle/>
          <a:p>
            <a:endParaRPr/>
          </a:p>
        </p:txBody>
      </p:sp>
      <p:sp>
        <p:nvSpPr>
          <p:cNvPr id="8" name="object 8"/>
          <p:cNvSpPr/>
          <p:nvPr/>
        </p:nvSpPr>
        <p:spPr>
          <a:xfrm>
            <a:off x="1914246" y="2726775"/>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9" name="object 9"/>
          <p:cNvSpPr txBox="1"/>
          <p:nvPr/>
        </p:nvSpPr>
        <p:spPr>
          <a:xfrm>
            <a:off x="2386724" y="4347428"/>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32</a:t>
            </a:r>
            <a:endParaRPr>
              <a:latin typeface="Arial"/>
              <a:cs typeface="Arial"/>
            </a:endParaRPr>
          </a:p>
        </p:txBody>
      </p:sp>
      <p:sp>
        <p:nvSpPr>
          <p:cNvPr id="10" name="object 10"/>
          <p:cNvSpPr txBox="1"/>
          <p:nvPr/>
        </p:nvSpPr>
        <p:spPr>
          <a:xfrm>
            <a:off x="2751025" y="2274249"/>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32</a:t>
            </a:r>
            <a:endParaRPr>
              <a:latin typeface="Arial"/>
              <a:cs typeface="Arial"/>
            </a:endParaRPr>
          </a:p>
        </p:txBody>
      </p:sp>
      <p:sp>
        <p:nvSpPr>
          <p:cNvPr id="11" name="object 11"/>
          <p:cNvSpPr txBox="1"/>
          <p:nvPr/>
        </p:nvSpPr>
        <p:spPr>
          <a:xfrm>
            <a:off x="1716114" y="4739057"/>
            <a:ext cx="153035" cy="299720"/>
          </a:xfrm>
          <a:prstGeom prst="rect">
            <a:avLst/>
          </a:prstGeom>
        </p:spPr>
        <p:txBody>
          <a:bodyPr vert="horz" wrap="square" lIns="0" tIns="12700" rIns="0" bIns="0" rtlCol="0">
            <a:spAutoFit/>
          </a:bodyPr>
          <a:lstStyle/>
          <a:p>
            <a:pPr marL="12700">
              <a:spcBef>
                <a:spcPts val="100"/>
              </a:spcBef>
            </a:pPr>
            <a:r>
              <a:rPr dirty="0">
                <a:latin typeface="Arial"/>
                <a:cs typeface="Arial"/>
              </a:rPr>
              <a:t>3</a:t>
            </a:r>
            <a:endParaRPr>
              <a:latin typeface="Arial"/>
              <a:cs typeface="Arial"/>
            </a:endParaRPr>
          </a:p>
        </p:txBody>
      </p:sp>
      <p:sp>
        <p:nvSpPr>
          <p:cNvPr id="12" name="object 12"/>
          <p:cNvSpPr/>
          <p:nvPr/>
        </p:nvSpPr>
        <p:spPr>
          <a:xfrm>
            <a:off x="3005872" y="3262195"/>
            <a:ext cx="930910" cy="0"/>
          </a:xfrm>
          <a:custGeom>
            <a:avLst/>
            <a:gdLst/>
            <a:ahLst/>
            <a:cxnLst/>
            <a:rect l="l" t="t" r="r" b="b"/>
            <a:pathLst>
              <a:path w="930910">
                <a:moveTo>
                  <a:pt x="0" y="0"/>
                </a:moveTo>
                <a:lnTo>
                  <a:pt x="930448" y="0"/>
                </a:lnTo>
              </a:path>
            </a:pathLst>
          </a:custGeom>
          <a:ln w="9524">
            <a:solidFill>
              <a:srgbClr val="666666"/>
            </a:solidFill>
          </a:ln>
        </p:spPr>
        <p:txBody>
          <a:bodyPr wrap="square" lIns="0" tIns="0" rIns="0" bIns="0" rtlCol="0"/>
          <a:lstStyle/>
          <a:p>
            <a:endParaRPr/>
          </a:p>
        </p:txBody>
      </p:sp>
      <p:sp>
        <p:nvSpPr>
          <p:cNvPr id="13" name="object 13"/>
          <p:cNvSpPr/>
          <p:nvPr/>
        </p:nvSpPr>
        <p:spPr>
          <a:xfrm>
            <a:off x="3936322" y="3246462"/>
            <a:ext cx="43815" cy="31750"/>
          </a:xfrm>
          <a:custGeom>
            <a:avLst/>
            <a:gdLst/>
            <a:ahLst/>
            <a:cxnLst/>
            <a:rect l="l" t="t" r="r" b="b"/>
            <a:pathLst>
              <a:path w="43814" h="31750">
                <a:moveTo>
                  <a:pt x="0" y="31464"/>
                </a:moveTo>
                <a:lnTo>
                  <a:pt x="0" y="0"/>
                </a:lnTo>
                <a:lnTo>
                  <a:pt x="43224" y="15732"/>
                </a:lnTo>
                <a:lnTo>
                  <a:pt x="0" y="31464"/>
                </a:lnTo>
                <a:close/>
              </a:path>
            </a:pathLst>
          </a:custGeom>
          <a:solidFill>
            <a:srgbClr val="666666"/>
          </a:solidFill>
        </p:spPr>
        <p:txBody>
          <a:bodyPr wrap="square" lIns="0" tIns="0" rIns="0" bIns="0" rtlCol="0"/>
          <a:lstStyle/>
          <a:p>
            <a:endParaRPr/>
          </a:p>
        </p:txBody>
      </p:sp>
      <p:sp>
        <p:nvSpPr>
          <p:cNvPr id="14" name="object 14"/>
          <p:cNvSpPr/>
          <p:nvPr/>
        </p:nvSpPr>
        <p:spPr>
          <a:xfrm>
            <a:off x="3936322" y="3246462"/>
            <a:ext cx="43815" cy="31750"/>
          </a:xfrm>
          <a:custGeom>
            <a:avLst/>
            <a:gdLst/>
            <a:ahLst/>
            <a:cxnLst/>
            <a:rect l="l" t="t" r="r" b="b"/>
            <a:pathLst>
              <a:path w="43814" h="31750">
                <a:moveTo>
                  <a:pt x="0" y="31464"/>
                </a:moveTo>
                <a:lnTo>
                  <a:pt x="43224" y="15732"/>
                </a:lnTo>
                <a:lnTo>
                  <a:pt x="0" y="0"/>
                </a:lnTo>
                <a:lnTo>
                  <a:pt x="0" y="31464"/>
                </a:lnTo>
                <a:close/>
              </a:path>
            </a:pathLst>
          </a:custGeom>
          <a:ln w="9524">
            <a:solidFill>
              <a:srgbClr val="666666"/>
            </a:solidFill>
          </a:ln>
        </p:spPr>
        <p:txBody>
          <a:bodyPr wrap="square" lIns="0" tIns="0" rIns="0" bIns="0" rtlCol="0"/>
          <a:lstStyle/>
          <a:p>
            <a:endParaRPr/>
          </a:p>
        </p:txBody>
      </p:sp>
      <p:sp>
        <p:nvSpPr>
          <p:cNvPr id="15" name="object 15"/>
          <p:cNvSpPr txBox="1"/>
          <p:nvPr/>
        </p:nvSpPr>
        <p:spPr>
          <a:xfrm>
            <a:off x="3118221" y="3340323"/>
            <a:ext cx="749300" cy="1404620"/>
          </a:xfrm>
          <a:prstGeom prst="rect">
            <a:avLst/>
          </a:prstGeom>
        </p:spPr>
        <p:txBody>
          <a:bodyPr vert="horz" wrap="square" lIns="0" tIns="10795" rIns="0" bIns="0" rtlCol="0">
            <a:spAutoFit/>
          </a:bodyPr>
          <a:lstStyle/>
          <a:p>
            <a:pPr marL="12700" marR="5080">
              <a:lnSpc>
                <a:spcPct val="100699"/>
              </a:lnSpc>
              <a:spcBef>
                <a:spcPts val="85"/>
              </a:spcBef>
            </a:pPr>
            <a:r>
              <a:rPr spc="-5" dirty="0">
                <a:latin typeface="Arial"/>
                <a:cs typeface="Arial"/>
              </a:rPr>
              <a:t>CONV,  ReLU</a:t>
            </a:r>
            <a:endParaRPr>
              <a:latin typeface="Arial"/>
              <a:cs typeface="Arial"/>
            </a:endParaRPr>
          </a:p>
          <a:p>
            <a:pPr marL="12700" marR="118745" algn="just">
              <a:lnSpc>
                <a:spcPct val="100699"/>
              </a:lnSpc>
            </a:pPr>
            <a:r>
              <a:rPr spc="-5" dirty="0">
                <a:solidFill>
                  <a:srgbClr val="0000FF"/>
                </a:solidFill>
                <a:latin typeface="Arial"/>
                <a:cs typeface="Arial"/>
              </a:rPr>
              <a:t>e.g. </a:t>
            </a:r>
            <a:r>
              <a:rPr dirty="0">
                <a:solidFill>
                  <a:srgbClr val="0000FF"/>
                </a:solidFill>
                <a:latin typeface="Arial"/>
                <a:cs typeface="Arial"/>
              </a:rPr>
              <a:t>6  </a:t>
            </a:r>
            <a:r>
              <a:rPr spc="-5" dirty="0">
                <a:solidFill>
                  <a:srgbClr val="0000FF"/>
                </a:solidFill>
                <a:latin typeface="Arial"/>
                <a:cs typeface="Arial"/>
              </a:rPr>
              <a:t>5x5x3  filters</a:t>
            </a:r>
            <a:endParaRPr>
              <a:latin typeface="Arial"/>
              <a:cs typeface="Arial"/>
            </a:endParaRPr>
          </a:p>
        </p:txBody>
      </p:sp>
      <p:sp>
        <p:nvSpPr>
          <p:cNvPr id="16" name="object 16"/>
          <p:cNvSpPr/>
          <p:nvPr/>
        </p:nvSpPr>
        <p:spPr>
          <a:xfrm>
            <a:off x="4215669" y="2726775"/>
            <a:ext cx="213360" cy="2014855"/>
          </a:xfrm>
          <a:custGeom>
            <a:avLst/>
            <a:gdLst/>
            <a:ahLst/>
            <a:cxnLst/>
            <a:rect l="l" t="t" r="r" b="b"/>
            <a:pathLst>
              <a:path w="213360" h="2014854">
                <a:moveTo>
                  <a:pt x="0" y="0"/>
                </a:moveTo>
                <a:lnTo>
                  <a:pt x="213174" y="0"/>
                </a:lnTo>
                <a:lnTo>
                  <a:pt x="213174" y="2014668"/>
                </a:lnTo>
                <a:lnTo>
                  <a:pt x="0" y="2014668"/>
                </a:lnTo>
                <a:lnTo>
                  <a:pt x="0" y="0"/>
                </a:lnTo>
                <a:close/>
              </a:path>
            </a:pathLst>
          </a:custGeom>
          <a:solidFill>
            <a:srgbClr val="C8DAF7"/>
          </a:solidFill>
        </p:spPr>
        <p:txBody>
          <a:bodyPr wrap="square" lIns="0" tIns="0" rIns="0" bIns="0" rtlCol="0"/>
          <a:lstStyle/>
          <a:p>
            <a:endParaRPr/>
          </a:p>
        </p:txBody>
      </p:sp>
      <p:sp>
        <p:nvSpPr>
          <p:cNvPr id="17" name="object 17"/>
          <p:cNvSpPr/>
          <p:nvPr/>
        </p:nvSpPr>
        <p:spPr>
          <a:xfrm>
            <a:off x="4428846" y="1983547"/>
            <a:ext cx="743585" cy="2758440"/>
          </a:xfrm>
          <a:custGeom>
            <a:avLst/>
            <a:gdLst/>
            <a:ahLst/>
            <a:cxnLst/>
            <a:rect l="l" t="t" r="r" b="b"/>
            <a:pathLst>
              <a:path w="743585" h="2758440">
                <a:moveTo>
                  <a:pt x="0" y="2757894"/>
                </a:moveTo>
                <a:lnTo>
                  <a:pt x="0" y="743226"/>
                </a:lnTo>
                <a:lnTo>
                  <a:pt x="743223" y="0"/>
                </a:lnTo>
                <a:lnTo>
                  <a:pt x="743223" y="2014670"/>
                </a:lnTo>
                <a:lnTo>
                  <a:pt x="0" y="2757894"/>
                </a:lnTo>
                <a:close/>
              </a:path>
            </a:pathLst>
          </a:custGeom>
          <a:solidFill>
            <a:srgbClr val="A0AEC6"/>
          </a:solidFill>
        </p:spPr>
        <p:txBody>
          <a:bodyPr wrap="square" lIns="0" tIns="0" rIns="0" bIns="0" rtlCol="0"/>
          <a:lstStyle/>
          <a:p>
            <a:endParaRPr/>
          </a:p>
        </p:txBody>
      </p:sp>
      <p:sp>
        <p:nvSpPr>
          <p:cNvPr id="18" name="object 18"/>
          <p:cNvSpPr/>
          <p:nvPr/>
        </p:nvSpPr>
        <p:spPr>
          <a:xfrm>
            <a:off x="4215669" y="1983549"/>
            <a:ext cx="956944" cy="743585"/>
          </a:xfrm>
          <a:custGeom>
            <a:avLst/>
            <a:gdLst/>
            <a:ahLst/>
            <a:cxnLst/>
            <a:rect l="l" t="t" r="r" b="b"/>
            <a:pathLst>
              <a:path w="956945" h="743585">
                <a:moveTo>
                  <a:pt x="213174" y="743226"/>
                </a:moveTo>
                <a:lnTo>
                  <a:pt x="0" y="743226"/>
                </a:lnTo>
                <a:lnTo>
                  <a:pt x="743223" y="0"/>
                </a:lnTo>
                <a:lnTo>
                  <a:pt x="956398" y="0"/>
                </a:lnTo>
                <a:lnTo>
                  <a:pt x="213174" y="743226"/>
                </a:lnTo>
                <a:close/>
              </a:path>
            </a:pathLst>
          </a:custGeom>
          <a:solidFill>
            <a:srgbClr val="D3E1F9"/>
          </a:solidFill>
        </p:spPr>
        <p:txBody>
          <a:bodyPr wrap="square" lIns="0" tIns="0" rIns="0" bIns="0" rtlCol="0"/>
          <a:lstStyle/>
          <a:p>
            <a:endParaRPr/>
          </a:p>
        </p:txBody>
      </p:sp>
      <p:sp>
        <p:nvSpPr>
          <p:cNvPr id="19" name="object 19"/>
          <p:cNvSpPr/>
          <p:nvPr/>
        </p:nvSpPr>
        <p:spPr>
          <a:xfrm>
            <a:off x="4215669" y="1983547"/>
            <a:ext cx="956944" cy="2758440"/>
          </a:xfrm>
          <a:custGeom>
            <a:avLst/>
            <a:gdLst/>
            <a:ahLst/>
            <a:cxnLst/>
            <a:rect l="l" t="t" r="r" b="b"/>
            <a:pathLst>
              <a:path w="956945" h="2758440">
                <a:moveTo>
                  <a:pt x="0" y="743226"/>
                </a:moveTo>
                <a:lnTo>
                  <a:pt x="743223" y="0"/>
                </a:lnTo>
                <a:lnTo>
                  <a:pt x="956398" y="0"/>
                </a:lnTo>
                <a:lnTo>
                  <a:pt x="956398" y="2014670"/>
                </a:lnTo>
                <a:lnTo>
                  <a:pt x="213174"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20" name="object 20"/>
          <p:cNvSpPr/>
          <p:nvPr/>
        </p:nvSpPr>
        <p:spPr>
          <a:xfrm>
            <a:off x="4215669" y="1983549"/>
            <a:ext cx="956944" cy="743585"/>
          </a:xfrm>
          <a:custGeom>
            <a:avLst/>
            <a:gdLst/>
            <a:ahLst/>
            <a:cxnLst/>
            <a:rect l="l" t="t" r="r" b="b"/>
            <a:pathLst>
              <a:path w="956945" h="743585">
                <a:moveTo>
                  <a:pt x="0" y="743226"/>
                </a:moveTo>
                <a:lnTo>
                  <a:pt x="213174" y="743226"/>
                </a:lnTo>
                <a:lnTo>
                  <a:pt x="956398" y="0"/>
                </a:lnTo>
              </a:path>
            </a:pathLst>
          </a:custGeom>
          <a:ln w="19049">
            <a:solidFill>
              <a:srgbClr val="000000"/>
            </a:solidFill>
          </a:ln>
        </p:spPr>
        <p:txBody>
          <a:bodyPr wrap="square" lIns="0" tIns="0" rIns="0" bIns="0" rtlCol="0"/>
          <a:lstStyle/>
          <a:p>
            <a:endParaRPr/>
          </a:p>
        </p:txBody>
      </p:sp>
      <p:sp>
        <p:nvSpPr>
          <p:cNvPr id="21" name="object 21"/>
          <p:cNvSpPr/>
          <p:nvPr/>
        </p:nvSpPr>
        <p:spPr>
          <a:xfrm>
            <a:off x="4428844" y="2726775"/>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22" name="object 22"/>
          <p:cNvSpPr txBox="1"/>
          <p:nvPr/>
        </p:nvSpPr>
        <p:spPr>
          <a:xfrm>
            <a:off x="4901319" y="4347428"/>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28</a:t>
            </a:r>
            <a:endParaRPr>
              <a:latin typeface="Arial"/>
              <a:cs typeface="Arial"/>
            </a:endParaRPr>
          </a:p>
        </p:txBody>
      </p:sp>
      <p:sp>
        <p:nvSpPr>
          <p:cNvPr id="23" name="object 23"/>
          <p:cNvSpPr txBox="1"/>
          <p:nvPr/>
        </p:nvSpPr>
        <p:spPr>
          <a:xfrm>
            <a:off x="5265620" y="2274249"/>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28</a:t>
            </a:r>
            <a:endParaRPr>
              <a:latin typeface="Arial"/>
              <a:cs typeface="Arial"/>
            </a:endParaRPr>
          </a:p>
        </p:txBody>
      </p:sp>
      <p:sp>
        <p:nvSpPr>
          <p:cNvPr id="24" name="object 24"/>
          <p:cNvSpPr txBox="1"/>
          <p:nvPr/>
        </p:nvSpPr>
        <p:spPr>
          <a:xfrm>
            <a:off x="4230712" y="4739057"/>
            <a:ext cx="153035" cy="299720"/>
          </a:xfrm>
          <a:prstGeom prst="rect">
            <a:avLst/>
          </a:prstGeom>
        </p:spPr>
        <p:txBody>
          <a:bodyPr vert="horz" wrap="square" lIns="0" tIns="12700" rIns="0" bIns="0" rtlCol="0">
            <a:spAutoFit/>
          </a:bodyPr>
          <a:lstStyle/>
          <a:p>
            <a:pPr marL="12700">
              <a:spcBef>
                <a:spcPts val="100"/>
              </a:spcBef>
            </a:pPr>
            <a:r>
              <a:rPr dirty="0">
                <a:latin typeface="Arial"/>
                <a:cs typeface="Arial"/>
              </a:rPr>
              <a:t>6</a:t>
            </a:r>
            <a:endParaRPr>
              <a:latin typeface="Arial"/>
              <a:cs typeface="Arial"/>
            </a:endParaRPr>
          </a:p>
        </p:txBody>
      </p:sp>
      <p:sp>
        <p:nvSpPr>
          <p:cNvPr id="25" name="object 25"/>
          <p:cNvSpPr/>
          <p:nvPr/>
        </p:nvSpPr>
        <p:spPr>
          <a:xfrm>
            <a:off x="5749066" y="3338395"/>
            <a:ext cx="930910" cy="0"/>
          </a:xfrm>
          <a:custGeom>
            <a:avLst/>
            <a:gdLst/>
            <a:ahLst/>
            <a:cxnLst/>
            <a:rect l="l" t="t" r="r" b="b"/>
            <a:pathLst>
              <a:path w="930910">
                <a:moveTo>
                  <a:pt x="0" y="0"/>
                </a:moveTo>
                <a:lnTo>
                  <a:pt x="930448" y="0"/>
                </a:lnTo>
              </a:path>
            </a:pathLst>
          </a:custGeom>
          <a:ln w="9524">
            <a:solidFill>
              <a:srgbClr val="666666"/>
            </a:solidFill>
          </a:ln>
        </p:spPr>
        <p:txBody>
          <a:bodyPr wrap="square" lIns="0" tIns="0" rIns="0" bIns="0" rtlCol="0"/>
          <a:lstStyle/>
          <a:p>
            <a:endParaRPr/>
          </a:p>
        </p:txBody>
      </p:sp>
      <p:sp>
        <p:nvSpPr>
          <p:cNvPr id="26" name="object 26"/>
          <p:cNvSpPr/>
          <p:nvPr/>
        </p:nvSpPr>
        <p:spPr>
          <a:xfrm>
            <a:off x="6679516" y="3322662"/>
            <a:ext cx="43815" cy="31750"/>
          </a:xfrm>
          <a:custGeom>
            <a:avLst/>
            <a:gdLst/>
            <a:ahLst/>
            <a:cxnLst/>
            <a:rect l="l" t="t" r="r" b="b"/>
            <a:pathLst>
              <a:path w="43814" h="31750">
                <a:moveTo>
                  <a:pt x="0" y="31464"/>
                </a:moveTo>
                <a:lnTo>
                  <a:pt x="0" y="0"/>
                </a:lnTo>
                <a:lnTo>
                  <a:pt x="43224" y="15732"/>
                </a:lnTo>
                <a:lnTo>
                  <a:pt x="0" y="31464"/>
                </a:lnTo>
                <a:close/>
              </a:path>
            </a:pathLst>
          </a:custGeom>
          <a:solidFill>
            <a:srgbClr val="666666"/>
          </a:solidFill>
        </p:spPr>
        <p:txBody>
          <a:bodyPr wrap="square" lIns="0" tIns="0" rIns="0" bIns="0" rtlCol="0"/>
          <a:lstStyle/>
          <a:p>
            <a:endParaRPr/>
          </a:p>
        </p:txBody>
      </p:sp>
      <p:sp>
        <p:nvSpPr>
          <p:cNvPr id="27" name="object 27"/>
          <p:cNvSpPr/>
          <p:nvPr/>
        </p:nvSpPr>
        <p:spPr>
          <a:xfrm>
            <a:off x="6679516" y="3322662"/>
            <a:ext cx="43815" cy="31750"/>
          </a:xfrm>
          <a:custGeom>
            <a:avLst/>
            <a:gdLst/>
            <a:ahLst/>
            <a:cxnLst/>
            <a:rect l="l" t="t" r="r" b="b"/>
            <a:pathLst>
              <a:path w="43814" h="31750">
                <a:moveTo>
                  <a:pt x="0" y="31464"/>
                </a:moveTo>
                <a:lnTo>
                  <a:pt x="43224" y="15732"/>
                </a:lnTo>
                <a:lnTo>
                  <a:pt x="0" y="0"/>
                </a:lnTo>
                <a:lnTo>
                  <a:pt x="0" y="31464"/>
                </a:lnTo>
                <a:close/>
              </a:path>
            </a:pathLst>
          </a:custGeom>
          <a:ln w="9524">
            <a:solidFill>
              <a:srgbClr val="666666"/>
            </a:solidFill>
          </a:ln>
        </p:spPr>
        <p:txBody>
          <a:bodyPr wrap="square" lIns="0" tIns="0" rIns="0" bIns="0" rtlCol="0"/>
          <a:lstStyle/>
          <a:p>
            <a:endParaRPr/>
          </a:p>
        </p:txBody>
      </p:sp>
      <p:sp>
        <p:nvSpPr>
          <p:cNvPr id="28" name="object 28"/>
          <p:cNvSpPr txBox="1"/>
          <p:nvPr/>
        </p:nvSpPr>
        <p:spPr>
          <a:xfrm>
            <a:off x="5861415" y="3416523"/>
            <a:ext cx="749300" cy="1404620"/>
          </a:xfrm>
          <a:prstGeom prst="rect">
            <a:avLst/>
          </a:prstGeom>
        </p:spPr>
        <p:txBody>
          <a:bodyPr vert="horz" wrap="square" lIns="0" tIns="10795" rIns="0" bIns="0" rtlCol="0">
            <a:spAutoFit/>
          </a:bodyPr>
          <a:lstStyle/>
          <a:p>
            <a:pPr marL="12700" marR="5080">
              <a:lnSpc>
                <a:spcPct val="100699"/>
              </a:lnSpc>
              <a:spcBef>
                <a:spcPts val="85"/>
              </a:spcBef>
            </a:pPr>
            <a:r>
              <a:rPr spc="-5" dirty="0">
                <a:latin typeface="Arial"/>
                <a:cs typeface="Arial"/>
              </a:rPr>
              <a:t>CONV,  ReLU</a:t>
            </a:r>
            <a:endParaRPr>
              <a:latin typeface="Arial"/>
              <a:cs typeface="Arial"/>
            </a:endParaRPr>
          </a:p>
          <a:p>
            <a:pPr marL="12700" marR="29845">
              <a:lnSpc>
                <a:spcPct val="100699"/>
              </a:lnSpc>
            </a:pPr>
            <a:r>
              <a:rPr spc="-5" dirty="0">
                <a:solidFill>
                  <a:srgbClr val="38751C"/>
                </a:solidFill>
                <a:latin typeface="Arial"/>
                <a:cs typeface="Arial"/>
              </a:rPr>
              <a:t>e.g.</a:t>
            </a:r>
            <a:r>
              <a:rPr spc="-95" dirty="0">
                <a:solidFill>
                  <a:srgbClr val="38751C"/>
                </a:solidFill>
                <a:latin typeface="Arial"/>
                <a:cs typeface="Arial"/>
              </a:rPr>
              <a:t> </a:t>
            </a:r>
            <a:r>
              <a:rPr spc="-5" dirty="0">
                <a:solidFill>
                  <a:srgbClr val="38751C"/>
                </a:solidFill>
                <a:latin typeface="Arial"/>
                <a:cs typeface="Arial"/>
              </a:rPr>
              <a:t>10  5x5x</a:t>
            </a:r>
            <a:r>
              <a:rPr b="1" spc="-5" dirty="0">
                <a:solidFill>
                  <a:srgbClr val="38751C"/>
                </a:solidFill>
                <a:latin typeface="Arial"/>
                <a:cs typeface="Arial"/>
              </a:rPr>
              <a:t>6  </a:t>
            </a:r>
            <a:r>
              <a:rPr spc="-5" dirty="0">
                <a:solidFill>
                  <a:srgbClr val="38751C"/>
                </a:solidFill>
                <a:latin typeface="Arial"/>
                <a:cs typeface="Arial"/>
              </a:rPr>
              <a:t>filters</a:t>
            </a:r>
            <a:endParaRPr>
              <a:latin typeface="Arial"/>
              <a:cs typeface="Arial"/>
            </a:endParaRPr>
          </a:p>
        </p:txBody>
      </p:sp>
      <p:sp>
        <p:nvSpPr>
          <p:cNvPr id="29" name="object 29"/>
          <p:cNvSpPr/>
          <p:nvPr/>
        </p:nvSpPr>
        <p:spPr>
          <a:xfrm>
            <a:off x="6958864" y="2802975"/>
            <a:ext cx="213360" cy="2014855"/>
          </a:xfrm>
          <a:custGeom>
            <a:avLst/>
            <a:gdLst/>
            <a:ahLst/>
            <a:cxnLst/>
            <a:rect l="l" t="t" r="r" b="b"/>
            <a:pathLst>
              <a:path w="213360" h="2014854">
                <a:moveTo>
                  <a:pt x="0" y="0"/>
                </a:moveTo>
                <a:lnTo>
                  <a:pt x="213174" y="0"/>
                </a:lnTo>
                <a:lnTo>
                  <a:pt x="213174" y="2014668"/>
                </a:lnTo>
                <a:lnTo>
                  <a:pt x="0" y="2014668"/>
                </a:lnTo>
                <a:lnTo>
                  <a:pt x="0" y="0"/>
                </a:lnTo>
                <a:close/>
              </a:path>
            </a:pathLst>
          </a:custGeom>
          <a:solidFill>
            <a:srgbClr val="D8E9D3"/>
          </a:solidFill>
        </p:spPr>
        <p:txBody>
          <a:bodyPr wrap="square" lIns="0" tIns="0" rIns="0" bIns="0" rtlCol="0"/>
          <a:lstStyle/>
          <a:p>
            <a:endParaRPr/>
          </a:p>
        </p:txBody>
      </p:sp>
      <p:sp>
        <p:nvSpPr>
          <p:cNvPr id="30" name="object 30"/>
          <p:cNvSpPr/>
          <p:nvPr/>
        </p:nvSpPr>
        <p:spPr>
          <a:xfrm>
            <a:off x="7172040" y="2059747"/>
            <a:ext cx="743585" cy="2758440"/>
          </a:xfrm>
          <a:custGeom>
            <a:avLst/>
            <a:gdLst/>
            <a:ahLst/>
            <a:cxnLst/>
            <a:rect l="l" t="t" r="r" b="b"/>
            <a:pathLst>
              <a:path w="743585" h="2758440">
                <a:moveTo>
                  <a:pt x="0" y="2757894"/>
                </a:moveTo>
                <a:lnTo>
                  <a:pt x="0" y="743226"/>
                </a:lnTo>
                <a:lnTo>
                  <a:pt x="743223" y="0"/>
                </a:lnTo>
                <a:lnTo>
                  <a:pt x="743223" y="2014670"/>
                </a:lnTo>
                <a:lnTo>
                  <a:pt x="0" y="2757894"/>
                </a:lnTo>
                <a:close/>
              </a:path>
            </a:pathLst>
          </a:custGeom>
          <a:solidFill>
            <a:srgbClr val="ACBAA8"/>
          </a:solidFill>
        </p:spPr>
        <p:txBody>
          <a:bodyPr wrap="square" lIns="0" tIns="0" rIns="0" bIns="0" rtlCol="0"/>
          <a:lstStyle/>
          <a:p>
            <a:endParaRPr/>
          </a:p>
        </p:txBody>
      </p:sp>
      <p:sp>
        <p:nvSpPr>
          <p:cNvPr id="31" name="object 31"/>
          <p:cNvSpPr/>
          <p:nvPr/>
        </p:nvSpPr>
        <p:spPr>
          <a:xfrm>
            <a:off x="6958864" y="2059749"/>
            <a:ext cx="956944" cy="743585"/>
          </a:xfrm>
          <a:custGeom>
            <a:avLst/>
            <a:gdLst/>
            <a:ahLst/>
            <a:cxnLst/>
            <a:rect l="l" t="t" r="r" b="b"/>
            <a:pathLst>
              <a:path w="956945" h="743585">
                <a:moveTo>
                  <a:pt x="213174" y="743226"/>
                </a:moveTo>
                <a:lnTo>
                  <a:pt x="0" y="743226"/>
                </a:lnTo>
                <a:lnTo>
                  <a:pt x="743223" y="0"/>
                </a:lnTo>
                <a:lnTo>
                  <a:pt x="956398" y="0"/>
                </a:lnTo>
                <a:lnTo>
                  <a:pt x="213174" y="743226"/>
                </a:lnTo>
                <a:close/>
              </a:path>
            </a:pathLst>
          </a:custGeom>
          <a:solidFill>
            <a:srgbClr val="DFEDDB"/>
          </a:solidFill>
        </p:spPr>
        <p:txBody>
          <a:bodyPr wrap="square" lIns="0" tIns="0" rIns="0" bIns="0" rtlCol="0"/>
          <a:lstStyle/>
          <a:p>
            <a:endParaRPr/>
          </a:p>
        </p:txBody>
      </p:sp>
      <p:sp>
        <p:nvSpPr>
          <p:cNvPr id="32" name="object 32"/>
          <p:cNvSpPr/>
          <p:nvPr/>
        </p:nvSpPr>
        <p:spPr>
          <a:xfrm>
            <a:off x="6958863" y="2059747"/>
            <a:ext cx="956944" cy="2758440"/>
          </a:xfrm>
          <a:custGeom>
            <a:avLst/>
            <a:gdLst/>
            <a:ahLst/>
            <a:cxnLst/>
            <a:rect l="l" t="t" r="r" b="b"/>
            <a:pathLst>
              <a:path w="956945" h="2758440">
                <a:moveTo>
                  <a:pt x="0" y="743226"/>
                </a:moveTo>
                <a:lnTo>
                  <a:pt x="743223" y="0"/>
                </a:lnTo>
                <a:lnTo>
                  <a:pt x="956398" y="0"/>
                </a:lnTo>
                <a:lnTo>
                  <a:pt x="956398" y="2014670"/>
                </a:lnTo>
                <a:lnTo>
                  <a:pt x="213174"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33" name="object 33"/>
          <p:cNvSpPr/>
          <p:nvPr/>
        </p:nvSpPr>
        <p:spPr>
          <a:xfrm>
            <a:off x="6958863" y="2059749"/>
            <a:ext cx="956944" cy="743585"/>
          </a:xfrm>
          <a:custGeom>
            <a:avLst/>
            <a:gdLst/>
            <a:ahLst/>
            <a:cxnLst/>
            <a:rect l="l" t="t" r="r" b="b"/>
            <a:pathLst>
              <a:path w="956945" h="743585">
                <a:moveTo>
                  <a:pt x="0" y="743226"/>
                </a:moveTo>
                <a:lnTo>
                  <a:pt x="213174" y="743226"/>
                </a:lnTo>
                <a:lnTo>
                  <a:pt x="956398" y="0"/>
                </a:lnTo>
              </a:path>
            </a:pathLst>
          </a:custGeom>
          <a:ln w="19049">
            <a:solidFill>
              <a:srgbClr val="000000"/>
            </a:solidFill>
          </a:ln>
        </p:spPr>
        <p:txBody>
          <a:bodyPr wrap="square" lIns="0" tIns="0" rIns="0" bIns="0" rtlCol="0"/>
          <a:lstStyle/>
          <a:p>
            <a:endParaRPr/>
          </a:p>
        </p:txBody>
      </p:sp>
      <p:sp>
        <p:nvSpPr>
          <p:cNvPr id="34" name="object 34"/>
          <p:cNvSpPr/>
          <p:nvPr/>
        </p:nvSpPr>
        <p:spPr>
          <a:xfrm>
            <a:off x="7172038" y="2802975"/>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35" name="object 35"/>
          <p:cNvSpPr/>
          <p:nvPr/>
        </p:nvSpPr>
        <p:spPr>
          <a:xfrm>
            <a:off x="8339861" y="3338395"/>
            <a:ext cx="930910" cy="0"/>
          </a:xfrm>
          <a:custGeom>
            <a:avLst/>
            <a:gdLst/>
            <a:ahLst/>
            <a:cxnLst/>
            <a:rect l="l" t="t" r="r" b="b"/>
            <a:pathLst>
              <a:path w="930909">
                <a:moveTo>
                  <a:pt x="0" y="0"/>
                </a:moveTo>
                <a:lnTo>
                  <a:pt x="930448" y="0"/>
                </a:lnTo>
              </a:path>
            </a:pathLst>
          </a:custGeom>
          <a:ln w="9524">
            <a:solidFill>
              <a:srgbClr val="666666"/>
            </a:solidFill>
          </a:ln>
        </p:spPr>
        <p:txBody>
          <a:bodyPr wrap="square" lIns="0" tIns="0" rIns="0" bIns="0" rtlCol="0"/>
          <a:lstStyle/>
          <a:p>
            <a:endParaRPr/>
          </a:p>
        </p:txBody>
      </p:sp>
      <p:sp>
        <p:nvSpPr>
          <p:cNvPr id="36" name="object 36"/>
          <p:cNvSpPr/>
          <p:nvPr/>
        </p:nvSpPr>
        <p:spPr>
          <a:xfrm>
            <a:off x="9270311" y="3322662"/>
            <a:ext cx="43815" cy="31750"/>
          </a:xfrm>
          <a:custGeom>
            <a:avLst/>
            <a:gdLst/>
            <a:ahLst/>
            <a:cxnLst/>
            <a:rect l="l" t="t" r="r" b="b"/>
            <a:pathLst>
              <a:path w="43815" h="31750">
                <a:moveTo>
                  <a:pt x="0" y="31464"/>
                </a:moveTo>
                <a:lnTo>
                  <a:pt x="0" y="0"/>
                </a:lnTo>
                <a:lnTo>
                  <a:pt x="43224" y="15732"/>
                </a:lnTo>
                <a:lnTo>
                  <a:pt x="0" y="31464"/>
                </a:lnTo>
                <a:close/>
              </a:path>
            </a:pathLst>
          </a:custGeom>
          <a:solidFill>
            <a:srgbClr val="666666"/>
          </a:solidFill>
        </p:spPr>
        <p:txBody>
          <a:bodyPr wrap="square" lIns="0" tIns="0" rIns="0" bIns="0" rtlCol="0"/>
          <a:lstStyle/>
          <a:p>
            <a:endParaRPr/>
          </a:p>
        </p:txBody>
      </p:sp>
      <p:sp>
        <p:nvSpPr>
          <p:cNvPr id="37" name="object 37"/>
          <p:cNvSpPr/>
          <p:nvPr/>
        </p:nvSpPr>
        <p:spPr>
          <a:xfrm>
            <a:off x="9270311" y="3322662"/>
            <a:ext cx="43815" cy="31750"/>
          </a:xfrm>
          <a:custGeom>
            <a:avLst/>
            <a:gdLst/>
            <a:ahLst/>
            <a:cxnLst/>
            <a:rect l="l" t="t" r="r" b="b"/>
            <a:pathLst>
              <a:path w="43815" h="31750">
                <a:moveTo>
                  <a:pt x="0" y="31464"/>
                </a:moveTo>
                <a:lnTo>
                  <a:pt x="43224" y="15732"/>
                </a:lnTo>
                <a:lnTo>
                  <a:pt x="0" y="0"/>
                </a:lnTo>
                <a:lnTo>
                  <a:pt x="0" y="31464"/>
                </a:lnTo>
                <a:close/>
              </a:path>
            </a:pathLst>
          </a:custGeom>
          <a:ln w="9524">
            <a:solidFill>
              <a:srgbClr val="666666"/>
            </a:solidFill>
          </a:ln>
        </p:spPr>
        <p:txBody>
          <a:bodyPr wrap="square" lIns="0" tIns="0" rIns="0" bIns="0" rtlCol="0"/>
          <a:lstStyle/>
          <a:p>
            <a:endParaRPr/>
          </a:p>
        </p:txBody>
      </p:sp>
      <p:sp>
        <p:nvSpPr>
          <p:cNvPr id="38" name="object 38"/>
          <p:cNvSpPr txBox="1"/>
          <p:nvPr/>
        </p:nvSpPr>
        <p:spPr>
          <a:xfrm>
            <a:off x="8452210" y="3416524"/>
            <a:ext cx="749300" cy="553100"/>
          </a:xfrm>
          <a:prstGeom prst="rect">
            <a:avLst/>
          </a:prstGeom>
        </p:spPr>
        <p:txBody>
          <a:bodyPr vert="horz" wrap="square" lIns="0" tIns="10795" rIns="0" bIns="0" rtlCol="0">
            <a:spAutoFit/>
          </a:bodyPr>
          <a:lstStyle/>
          <a:p>
            <a:pPr marL="12700" marR="5080">
              <a:lnSpc>
                <a:spcPct val="100699"/>
              </a:lnSpc>
              <a:spcBef>
                <a:spcPts val="85"/>
              </a:spcBef>
            </a:pPr>
            <a:r>
              <a:rPr spc="-5" dirty="0">
                <a:latin typeface="Arial"/>
                <a:cs typeface="Arial"/>
              </a:rPr>
              <a:t>CONV,  ReLU</a:t>
            </a:r>
            <a:endParaRPr>
              <a:latin typeface="Arial"/>
              <a:cs typeface="Arial"/>
            </a:endParaRPr>
          </a:p>
        </p:txBody>
      </p:sp>
      <p:sp>
        <p:nvSpPr>
          <p:cNvPr id="43" name="object 43"/>
          <p:cNvSpPr txBox="1"/>
          <p:nvPr/>
        </p:nvSpPr>
        <p:spPr>
          <a:xfrm>
            <a:off x="1681926"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
        <p:nvSpPr>
          <p:cNvPr id="39" name="object 39"/>
          <p:cNvSpPr txBox="1"/>
          <p:nvPr/>
        </p:nvSpPr>
        <p:spPr>
          <a:xfrm>
            <a:off x="9668808" y="3154424"/>
            <a:ext cx="415290" cy="391160"/>
          </a:xfrm>
          <a:prstGeom prst="rect">
            <a:avLst/>
          </a:prstGeom>
        </p:spPr>
        <p:txBody>
          <a:bodyPr vert="horz" wrap="square" lIns="0" tIns="12700" rIns="0" bIns="0" rtlCol="0">
            <a:spAutoFit/>
          </a:bodyPr>
          <a:lstStyle/>
          <a:p>
            <a:pPr marL="12700">
              <a:spcBef>
                <a:spcPts val="100"/>
              </a:spcBef>
            </a:pPr>
            <a:r>
              <a:rPr sz="2400" dirty="0">
                <a:latin typeface="Arial"/>
                <a:cs typeface="Arial"/>
              </a:rPr>
              <a:t>….</a:t>
            </a:r>
            <a:endParaRPr sz="2400">
              <a:latin typeface="Arial"/>
              <a:cs typeface="Arial"/>
            </a:endParaRPr>
          </a:p>
        </p:txBody>
      </p:sp>
      <p:sp>
        <p:nvSpPr>
          <p:cNvPr id="40" name="object 40"/>
          <p:cNvSpPr txBox="1"/>
          <p:nvPr/>
        </p:nvSpPr>
        <p:spPr>
          <a:xfrm>
            <a:off x="6897707" y="4815257"/>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10</a:t>
            </a:r>
            <a:endParaRPr>
              <a:latin typeface="Arial"/>
              <a:cs typeface="Arial"/>
            </a:endParaRPr>
          </a:p>
        </p:txBody>
      </p:sp>
      <p:sp>
        <p:nvSpPr>
          <p:cNvPr id="41" name="object 41"/>
          <p:cNvSpPr txBox="1"/>
          <p:nvPr/>
        </p:nvSpPr>
        <p:spPr>
          <a:xfrm>
            <a:off x="7644513" y="4423628"/>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24</a:t>
            </a:r>
            <a:endParaRPr>
              <a:latin typeface="Arial"/>
              <a:cs typeface="Arial"/>
            </a:endParaRPr>
          </a:p>
        </p:txBody>
      </p:sp>
      <p:sp>
        <p:nvSpPr>
          <p:cNvPr id="42" name="object 42"/>
          <p:cNvSpPr txBox="1"/>
          <p:nvPr/>
        </p:nvSpPr>
        <p:spPr>
          <a:xfrm>
            <a:off x="8008815" y="2350449"/>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24</a:t>
            </a:r>
            <a:endParaRPr>
              <a:latin typeface="Arial"/>
              <a:cs typeface="Arial"/>
            </a:endParaRPr>
          </a:p>
        </p:txBody>
      </p:sp>
    </p:spTree>
    <p:extLst>
      <p:ext uri="{BB962C8B-B14F-4D97-AF65-F5344CB8AC3E}">
        <p14:creationId xmlns:p14="http://schemas.microsoft.com/office/powerpoint/2010/main" val="1098882476"/>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US" dirty="0"/>
              <a:t>Thank You!</a:t>
            </a:r>
          </a:p>
        </p:txBody>
      </p:sp>
    </p:spTree>
    <p:extLst>
      <p:ext uri="{BB962C8B-B14F-4D97-AF65-F5344CB8AC3E}">
        <p14:creationId xmlns:p14="http://schemas.microsoft.com/office/powerpoint/2010/main" val="31054183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Convolutional Neural Networks (CNNs)</a:t>
            </a:r>
          </a:p>
        </p:txBody>
      </p:sp>
      <p:sp>
        <p:nvSpPr>
          <p:cNvPr id="3" name="Content Placeholder 2"/>
          <p:cNvSpPr>
            <a:spLocks noGrp="1"/>
          </p:cNvSpPr>
          <p:nvPr>
            <p:ph idx="1"/>
          </p:nvPr>
        </p:nvSpPr>
        <p:spPr/>
        <p:txBody>
          <a:bodyPr/>
          <a:lstStyle/>
          <a:p>
            <a:r>
              <a:rPr lang="en-US" b="1" i="1" dirty="0">
                <a:solidFill>
                  <a:srgbClr val="0070C0"/>
                </a:solidFill>
              </a:rPr>
              <a:t>Convolutional neural networks</a:t>
            </a:r>
            <a:r>
              <a:rPr lang="en-US" dirty="0"/>
              <a:t> (CNNs) were primarily designed for image data</a:t>
            </a:r>
          </a:p>
          <a:p>
            <a:r>
              <a:rPr lang="en-US" dirty="0"/>
              <a:t>CNNs use </a:t>
            </a:r>
            <a:r>
              <a:rPr lang="en-US" dirty="0">
                <a:solidFill>
                  <a:srgbClr val="FF0000"/>
                </a:solidFill>
              </a:rPr>
              <a:t>a convolutional operator </a:t>
            </a:r>
            <a:r>
              <a:rPr lang="en-US" dirty="0"/>
              <a:t>for extracting data features</a:t>
            </a:r>
          </a:p>
          <a:p>
            <a:pPr lvl="1"/>
            <a:r>
              <a:rPr lang="en-US" dirty="0"/>
              <a:t>Allows </a:t>
            </a:r>
            <a:r>
              <a:rPr lang="en-US" dirty="0">
                <a:solidFill>
                  <a:srgbClr val="FF0000"/>
                </a:solidFill>
              </a:rPr>
              <a:t>parameter sharing</a:t>
            </a:r>
          </a:p>
          <a:p>
            <a:pPr lvl="1"/>
            <a:r>
              <a:rPr lang="en-US" dirty="0"/>
              <a:t>Efficient to train</a:t>
            </a:r>
          </a:p>
          <a:p>
            <a:pPr lvl="1"/>
            <a:r>
              <a:rPr lang="en-US" dirty="0"/>
              <a:t>Have </a:t>
            </a:r>
            <a:r>
              <a:rPr lang="en-US" dirty="0">
                <a:solidFill>
                  <a:srgbClr val="FF0000"/>
                </a:solidFill>
              </a:rPr>
              <a:t>less parameters </a:t>
            </a:r>
            <a:r>
              <a:rPr lang="en-US" dirty="0"/>
              <a:t>than NNs with fully-connected layers</a:t>
            </a:r>
          </a:p>
          <a:p>
            <a:r>
              <a:rPr lang="en-US" dirty="0"/>
              <a:t>CNNs are </a:t>
            </a:r>
            <a:r>
              <a:rPr lang="en-US" dirty="0">
                <a:solidFill>
                  <a:srgbClr val="FF0000"/>
                </a:solidFill>
              </a:rPr>
              <a:t>robust to spatial translations </a:t>
            </a:r>
            <a:r>
              <a:rPr lang="en-US" dirty="0"/>
              <a:t>of objects in images</a:t>
            </a:r>
          </a:p>
          <a:p>
            <a:r>
              <a:rPr lang="en-US" dirty="0"/>
              <a:t>A convolutional filter slides (i.e., convolves) across the image</a:t>
            </a:r>
          </a:p>
          <a:p>
            <a:endParaRPr lang="en-US" dirty="0"/>
          </a:p>
        </p:txBody>
      </p:sp>
      <p:sp>
        <p:nvSpPr>
          <p:cNvPr id="11" name="Content Placeholder 10">
            <a:extLst>
              <a:ext uri="{FF2B5EF4-FFF2-40B4-BE49-F238E27FC236}">
                <a16:creationId xmlns:a16="http://schemas.microsoft.com/office/drawing/2014/main" id="{313BB407-44EF-45C1-93A6-6E0835922896}"/>
              </a:ext>
            </a:extLst>
          </p:cNvPr>
          <p:cNvSpPr>
            <a:spLocks noGrp="1"/>
          </p:cNvSpPr>
          <p:nvPr>
            <p:ph idx="10"/>
          </p:nvPr>
        </p:nvSpPr>
        <p:spPr/>
        <p:txBody>
          <a:bodyPr/>
          <a:lstStyle/>
          <a:p>
            <a:r>
              <a:rPr lang="en-US" dirty="0"/>
              <a:t>Convolutional Neural Networks</a:t>
            </a:r>
          </a:p>
        </p:txBody>
      </p:sp>
      <p:pic>
        <p:nvPicPr>
          <p:cNvPr id="4" name="Picture 3" descr="convolution_schematic.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4901" y="4445584"/>
            <a:ext cx="2162553" cy="1581568"/>
          </a:xfrm>
          <a:prstGeom prst="rect">
            <a:avLst/>
          </a:prstGeom>
        </p:spPr>
      </p:pic>
      <p:pic>
        <p:nvPicPr>
          <p:cNvPr id="5" name="Εικόνα 12"/>
          <p:cNvPicPr>
            <a:picLocks noChangeAspect="1"/>
          </p:cNvPicPr>
          <p:nvPr/>
        </p:nvPicPr>
        <p:blipFill>
          <a:blip r:embed="rId4"/>
          <a:stretch>
            <a:fillRect/>
          </a:stretch>
        </p:blipFill>
        <p:spPr>
          <a:xfrm>
            <a:off x="2927672" y="4565389"/>
            <a:ext cx="1277471" cy="1210235"/>
          </a:xfrm>
          <a:prstGeom prst="rect">
            <a:avLst/>
          </a:prstGeom>
        </p:spPr>
      </p:pic>
      <p:pic>
        <p:nvPicPr>
          <p:cNvPr id="6" name="Εικόνα 13"/>
          <p:cNvPicPr>
            <a:picLocks noChangeAspect="1"/>
          </p:cNvPicPr>
          <p:nvPr/>
        </p:nvPicPr>
        <p:blipFill>
          <a:blip r:embed="rId5"/>
          <a:stretch>
            <a:fillRect/>
          </a:stretch>
        </p:blipFill>
        <p:spPr>
          <a:xfrm>
            <a:off x="4637602" y="4817521"/>
            <a:ext cx="784412" cy="705971"/>
          </a:xfrm>
          <a:prstGeom prst="rect">
            <a:avLst/>
          </a:prstGeom>
        </p:spPr>
      </p:pic>
      <p:sp>
        <p:nvSpPr>
          <p:cNvPr id="7" name="TextBox 6"/>
          <p:cNvSpPr txBox="1"/>
          <p:nvPr/>
        </p:nvSpPr>
        <p:spPr>
          <a:xfrm>
            <a:off x="2928147" y="5742007"/>
            <a:ext cx="1205523" cy="336695"/>
          </a:xfrm>
          <a:prstGeom prst="rect">
            <a:avLst/>
          </a:prstGeom>
          <a:noFill/>
        </p:spPr>
        <p:txBody>
          <a:bodyPr wrap="none" rtlCol="0">
            <a:spAutoFit/>
          </a:bodyPr>
          <a:lstStyle/>
          <a:p>
            <a:r>
              <a:rPr lang="en-US" sz="1588"/>
              <a:t>Input matrix</a:t>
            </a:r>
            <a:endParaRPr lang="el-GR" sz="1588" dirty="0"/>
          </a:p>
        </p:txBody>
      </p:sp>
      <p:sp>
        <p:nvSpPr>
          <p:cNvPr id="8" name="TextBox 7"/>
          <p:cNvSpPr txBox="1"/>
          <p:nvPr/>
        </p:nvSpPr>
        <p:spPr>
          <a:xfrm>
            <a:off x="4341382" y="5456860"/>
            <a:ext cx="1376852" cy="581057"/>
          </a:xfrm>
          <a:prstGeom prst="rect">
            <a:avLst/>
          </a:prstGeom>
          <a:noFill/>
        </p:spPr>
        <p:txBody>
          <a:bodyPr wrap="none" rtlCol="0">
            <a:spAutoFit/>
          </a:bodyPr>
          <a:lstStyle/>
          <a:p>
            <a:pPr algn="ctr"/>
            <a:r>
              <a:rPr lang="en-US" sz="1588" dirty="0"/>
              <a:t>Convolutional </a:t>
            </a:r>
          </a:p>
          <a:p>
            <a:pPr algn="ctr"/>
            <a:r>
              <a:rPr lang="en-US" sz="1588" dirty="0"/>
              <a:t>3x3 filter</a:t>
            </a:r>
            <a:endParaRPr lang="el-GR" sz="1588" dirty="0"/>
          </a:p>
        </p:txBody>
      </p:sp>
      <p:sp>
        <p:nvSpPr>
          <p:cNvPr id="9" name="Δεξιό βέλος 16"/>
          <p:cNvSpPr/>
          <p:nvPr/>
        </p:nvSpPr>
        <p:spPr>
          <a:xfrm>
            <a:off x="5939053" y="4906815"/>
            <a:ext cx="655482" cy="427616"/>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l-GR" sz="1588"/>
          </a:p>
        </p:txBody>
      </p:sp>
      <p:sp>
        <p:nvSpPr>
          <p:cNvPr id="10" name="TextBox 9"/>
          <p:cNvSpPr txBox="1"/>
          <p:nvPr/>
        </p:nvSpPr>
        <p:spPr>
          <a:xfrm>
            <a:off x="3173322" y="6640746"/>
            <a:ext cx="6099501" cy="228076"/>
          </a:xfrm>
          <a:prstGeom prst="rect">
            <a:avLst/>
          </a:prstGeom>
          <a:noFill/>
        </p:spPr>
        <p:txBody>
          <a:bodyPr wrap="square" rtlCol="0">
            <a:spAutoFit/>
          </a:bodyPr>
          <a:lstStyle/>
          <a:p>
            <a:pPr algn="ctr"/>
            <a:r>
              <a:rPr lang="en-US" sz="882" dirty="0"/>
              <a:t>Picture from: </a:t>
            </a:r>
            <a:r>
              <a:rPr lang="en-US" sz="882" dirty="0">
                <a:hlinkClick r:id="rId6"/>
              </a:rPr>
              <a:t>http://deeplearning.stanford.edu/wiki/index.php/Feature_extraction_using_convolution</a:t>
            </a:r>
            <a:endParaRPr lang="en-US" sz="882" dirty="0"/>
          </a:p>
        </p:txBody>
      </p:sp>
    </p:spTree>
    <p:extLst>
      <p:ext uri="{BB962C8B-B14F-4D97-AF65-F5344CB8AC3E}">
        <p14:creationId xmlns:p14="http://schemas.microsoft.com/office/powerpoint/2010/main" val="3327359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8"/>
          <p:cNvSpPr txBox="1">
            <a:spLocks noGrp="1"/>
          </p:cNvSpPr>
          <p:nvPr>
            <p:ph type="title"/>
          </p:nvPr>
        </p:nvSpPr>
        <p:spPr>
          <a:xfrm>
            <a:off x="983432" y="125092"/>
            <a:ext cx="9464040" cy="1325520"/>
          </a:xfrm>
          <a:prstGeom prst="rect">
            <a:avLst/>
          </a:prstGeom>
        </p:spPr>
        <p:txBody>
          <a:bodyPr spcFirstLastPara="1" vert="horz" wrap="square" lIns="109710" tIns="54840" rIns="109710" bIns="54840" rtlCol="0" anchor="ctr" anchorCtr="0">
            <a:noAutofit/>
          </a:bodyPr>
          <a:lstStyle/>
          <a:p>
            <a:pPr algn="l">
              <a:spcBef>
                <a:spcPts val="0"/>
              </a:spcBef>
            </a:pPr>
            <a:r>
              <a:rPr lang="en" dirty="0"/>
              <a:t>Books and Reading</a:t>
            </a:r>
            <a:endParaRPr dirty="0"/>
          </a:p>
        </p:txBody>
      </p:sp>
      <p:sp>
        <p:nvSpPr>
          <p:cNvPr id="111" name="Google Shape;111;p18"/>
          <p:cNvSpPr txBox="1">
            <a:spLocks noGrp="1"/>
          </p:cNvSpPr>
          <p:nvPr>
            <p:ph type="body" idx="1"/>
          </p:nvPr>
        </p:nvSpPr>
        <p:spPr>
          <a:xfrm>
            <a:off x="335360" y="1301678"/>
            <a:ext cx="8712968" cy="4934880"/>
          </a:xfrm>
          <a:prstGeom prst="rect">
            <a:avLst/>
          </a:prstGeom>
        </p:spPr>
        <p:txBody>
          <a:bodyPr spcFirstLastPara="1" vert="horz" wrap="square" lIns="109710" tIns="54840" rIns="109710" bIns="54840" rtlCol="0" anchor="t" anchorCtr="0">
            <a:noAutofit/>
          </a:bodyPr>
          <a:lstStyle/>
          <a:p>
            <a:pPr marL="548640" indent="-457200">
              <a:spcBef>
                <a:spcPts val="1200"/>
              </a:spcBef>
              <a:buSzPts val="2400"/>
            </a:pPr>
            <a:r>
              <a:rPr lang="en" sz="2400" dirty="0"/>
              <a:t>Recommended textbook: “Deep learning”</a:t>
            </a:r>
            <a:br>
              <a:rPr lang="en" sz="2400" dirty="0"/>
            </a:br>
            <a:r>
              <a:rPr lang="en" sz="2400" dirty="0"/>
              <a:t>by Goodfellow, Bengio, Courville </a:t>
            </a:r>
            <a:br>
              <a:rPr lang="en" sz="2400" dirty="0"/>
            </a:br>
            <a:r>
              <a:rPr lang="en-US" sz="2400" dirty="0">
                <a:hlinkClick r:id="rId3"/>
              </a:rPr>
              <a:t>https://www.deeplearningbook.org/</a:t>
            </a:r>
            <a:endParaRPr lang="en-US" sz="2400" dirty="0"/>
          </a:p>
          <a:p>
            <a:pPr marL="548640" indent="-457200">
              <a:spcBef>
                <a:spcPts val="1200"/>
              </a:spcBef>
              <a:buSzPts val="2400"/>
            </a:pPr>
            <a:r>
              <a:rPr lang="en-US" sz="2400" dirty="0"/>
              <a:t>Another recommended textbook: “Dive into Deep Learning” - https://d2l.ai/</a:t>
            </a:r>
            <a:endParaRPr sz="2400" dirty="0"/>
          </a:p>
          <a:p>
            <a:pPr marL="548640" indent="-457200">
              <a:spcBef>
                <a:spcPts val="1200"/>
              </a:spcBef>
              <a:buSzPts val="2400"/>
            </a:pPr>
            <a:r>
              <a:rPr lang="en" sz="2400" dirty="0"/>
              <a:t>Lots of further material available online, e.g.:</a:t>
            </a:r>
            <a:br>
              <a:rPr lang="en" sz="2400" dirty="0"/>
            </a:br>
            <a:r>
              <a:rPr lang="en" sz="1800" u="sng" dirty="0">
                <a:solidFill>
                  <a:schemeClr val="hlink"/>
                </a:solidFill>
                <a:hlinkClick r:id="rId4"/>
              </a:rPr>
              <a:t>http://cs231n.stanford.edu/</a:t>
            </a:r>
            <a:r>
              <a:rPr lang="en" sz="1800" dirty="0"/>
              <a:t>    </a:t>
            </a:r>
            <a:r>
              <a:rPr lang="en" sz="1800" u="sng" dirty="0">
                <a:solidFill>
                  <a:schemeClr val="hlink"/>
                </a:solidFill>
                <a:hlinkClick r:id="rId5"/>
              </a:rPr>
              <a:t>http://course.fast.ai/</a:t>
            </a:r>
            <a:r>
              <a:rPr lang="en" sz="1800" dirty="0"/>
              <a:t>  </a:t>
            </a:r>
            <a:br>
              <a:rPr lang="en" sz="1800" dirty="0"/>
            </a:br>
            <a:r>
              <a:rPr lang="en" sz="1800" u="sng" dirty="0">
                <a:solidFill>
                  <a:schemeClr val="hlink"/>
                </a:solidFill>
                <a:hlinkClick r:id="rId6"/>
              </a:rPr>
              <a:t>https://developers.google.com/machine-learning/crash-course/</a:t>
            </a:r>
            <a:r>
              <a:rPr lang="en" sz="1800" dirty="0"/>
              <a:t>  </a:t>
            </a:r>
            <a:br>
              <a:rPr lang="en" sz="1800" dirty="0"/>
            </a:br>
            <a:r>
              <a:rPr lang="en" sz="1800" u="sng" dirty="0">
                <a:solidFill>
                  <a:schemeClr val="hlink"/>
                </a:solidFill>
                <a:hlinkClick r:id="rId7"/>
              </a:rPr>
              <a:t>www.nvidia.com/dlilabs</a:t>
            </a:r>
            <a:r>
              <a:rPr lang="en" sz="1800" dirty="0"/>
              <a:t>    </a:t>
            </a:r>
            <a:r>
              <a:rPr lang="en" sz="1800" u="sng" dirty="0">
                <a:solidFill>
                  <a:schemeClr val="hlink"/>
                </a:solidFill>
                <a:hlinkClick r:id="rId8"/>
              </a:rPr>
              <a:t>http://introtodeeplearning.com/</a:t>
            </a:r>
            <a:r>
              <a:rPr lang="en" sz="1800" dirty="0"/>
              <a:t> </a:t>
            </a:r>
            <a:br>
              <a:rPr lang="en" sz="1800" dirty="0"/>
            </a:br>
            <a:r>
              <a:rPr lang="en" sz="1800" u="sng" dirty="0">
                <a:solidFill>
                  <a:schemeClr val="hlink"/>
                </a:solidFill>
                <a:hlinkClick r:id="rId9"/>
              </a:rPr>
              <a:t>https://github.com/oxford-cs-deepnlp-2017/lectures</a:t>
            </a:r>
            <a:r>
              <a:rPr lang="en" sz="1800" dirty="0"/>
              <a:t>,</a:t>
            </a:r>
            <a:br>
              <a:rPr lang="en" sz="1800" dirty="0"/>
            </a:br>
            <a:r>
              <a:rPr lang="en" sz="1800" u="sng" dirty="0">
                <a:solidFill>
                  <a:schemeClr val="hlink"/>
                </a:solidFill>
                <a:hlinkClick r:id="rId10"/>
              </a:rPr>
              <a:t>https://jalammar.github.io/</a:t>
            </a:r>
            <a:r>
              <a:rPr lang="en" sz="1800" dirty="0"/>
              <a:t> </a:t>
            </a:r>
            <a:endParaRPr sz="1800" dirty="0"/>
          </a:p>
          <a:p>
            <a:pPr marL="548640" indent="-457200">
              <a:spcBef>
                <a:spcPts val="1200"/>
              </a:spcBef>
              <a:buSzPts val="2400"/>
            </a:pPr>
            <a:r>
              <a:rPr lang="en" sz="2400" dirty="0"/>
              <a:t>Coursera, Youtube, etc.</a:t>
            </a:r>
          </a:p>
          <a:p>
            <a:pPr marL="548640" indent="-457200">
              <a:spcBef>
                <a:spcPts val="1200"/>
              </a:spcBef>
              <a:buSzPts val="2400"/>
            </a:pPr>
            <a:r>
              <a:rPr lang="en-US" sz="2400" dirty="0"/>
              <a:t>“Deep Learning with Python” by François Chollet</a:t>
            </a:r>
            <a:br>
              <a:rPr lang="en-US" sz="2400" dirty="0"/>
            </a:br>
            <a:r>
              <a:rPr lang="en-US" sz="2400" dirty="0"/>
              <a:t>for labs + assignments </a:t>
            </a:r>
            <a:br>
              <a:rPr lang="en" sz="2400" dirty="0"/>
            </a:br>
            <a:endParaRPr sz="2400" dirty="0"/>
          </a:p>
        </p:txBody>
      </p:sp>
      <p:pic>
        <p:nvPicPr>
          <p:cNvPr id="112" name="Google Shape;112;p18"/>
          <p:cNvPicPr preferRelativeResize="0"/>
          <p:nvPr/>
        </p:nvPicPr>
        <p:blipFill>
          <a:blip r:embed="rId11">
            <a:alphaModFix/>
          </a:blip>
          <a:stretch>
            <a:fillRect/>
          </a:stretch>
        </p:blipFill>
        <p:spPr>
          <a:xfrm>
            <a:off x="7320136" y="4293096"/>
            <a:ext cx="1512168" cy="2347844"/>
          </a:xfrm>
          <a:prstGeom prst="rect">
            <a:avLst/>
          </a:prstGeom>
          <a:noFill/>
          <a:ln w="19050" cap="flat" cmpd="sng">
            <a:solidFill>
              <a:schemeClr val="dk2"/>
            </a:solidFill>
            <a:prstDash val="solid"/>
            <a:round/>
            <a:headEnd type="none" w="sm" len="sm"/>
            <a:tailEnd type="none" w="sm" len="sm"/>
          </a:ln>
        </p:spPr>
      </p:pic>
      <p:pic>
        <p:nvPicPr>
          <p:cNvPr id="113" name="Google Shape;113;p18"/>
          <p:cNvPicPr preferRelativeResize="0"/>
          <p:nvPr/>
        </p:nvPicPr>
        <p:blipFill>
          <a:blip r:embed="rId12">
            <a:alphaModFix/>
          </a:blip>
          <a:stretch>
            <a:fillRect/>
          </a:stretch>
        </p:blipFill>
        <p:spPr>
          <a:xfrm>
            <a:off x="9480376" y="116632"/>
            <a:ext cx="2218861" cy="2950096"/>
          </a:xfrm>
          <a:prstGeom prst="rect">
            <a:avLst/>
          </a:prstGeom>
          <a:noFill/>
          <a:ln w="19050" cap="flat" cmpd="sng">
            <a:solidFill>
              <a:schemeClr val="dk2"/>
            </a:solidFill>
            <a:prstDash val="solid"/>
            <a:round/>
            <a:headEnd type="none" w="sm" len="sm"/>
            <a:tailEnd type="none" w="sm" len="sm"/>
          </a:ln>
        </p:spPr>
      </p:pic>
      <p:pic>
        <p:nvPicPr>
          <p:cNvPr id="3" name="Picture 2" descr="A book cover with a mountain landscape&#10;&#10;Description automatically generated">
            <a:extLst>
              <a:ext uri="{FF2B5EF4-FFF2-40B4-BE49-F238E27FC236}">
                <a16:creationId xmlns:a16="http://schemas.microsoft.com/office/drawing/2014/main" id="{49AFF697-2217-EDBE-F240-7E4C353A611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49512" y="3329757"/>
            <a:ext cx="2270191" cy="283554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Convolutional Neural Networks (CNNs)</a:t>
            </a:r>
          </a:p>
        </p:txBody>
      </p:sp>
      <p:sp>
        <p:nvSpPr>
          <p:cNvPr id="3" name="Content Placeholder 2"/>
          <p:cNvSpPr>
            <a:spLocks noGrp="1"/>
          </p:cNvSpPr>
          <p:nvPr>
            <p:ph idx="1"/>
          </p:nvPr>
        </p:nvSpPr>
        <p:spPr/>
        <p:txBody>
          <a:bodyPr/>
          <a:lstStyle/>
          <a:p>
            <a:r>
              <a:rPr lang="en-US" dirty="0"/>
              <a:t>When the convolutional filters are scanned over the image, they capture useful features</a:t>
            </a:r>
          </a:p>
          <a:p>
            <a:pPr lvl="1"/>
            <a:r>
              <a:rPr lang="en-US" dirty="0"/>
              <a:t>E.g., edge detection by convolutions</a:t>
            </a:r>
          </a:p>
        </p:txBody>
      </p:sp>
      <p:sp>
        <p:nvSpPr>
          <p:cNvPr id="16" name="Content Placeholder 15">
            <a:extLst>
              <a:ext uri="{FF2B5EF4-FFF2-40B4-BE49-F238E27FC236}">
                <a16:creationId xmlns:a16="http://schemas.microsoft.com/office/drawing/2014/main" id="{5A1E72E1-7E48-4D0C-B450-0A09043778A8}"/>
              </a:ext>
            </a:extLst>
          </p:cNvPr>
          <p:cNvSpPr>
            <a:spLocks noGrp="1"/>
          </p:cNvSpPr>
          <p:nvPr>
            <p:ph idx="10"/>
          </p:nvPr>
        </p:nvSpPr>
        <p:spPr/>
        <p:txBody>
          <a:bodyPr/>
          <a:lstStyle/>
          <a:p>
            <a:r>
              <a:rPr lang="en-US" dirty="0"/>
              <a:t>Convolutional Neural Networks</a:t>
            </a:r>
          </a:p>
          <a:p>
            <a:endParaRPr lang="en-US" dirty="0"/>
          </a:p>
        </p:txBody>
      </p:sp>
      <p:sp>
        <p:nvSpPr>
          <p:cNvPr id="4" name="Content Placeholder 2"/>
          <p:cNvSpPr txBox="1">
            <a:spLocks/>
          </p:cNvSpPr>
          <p:nvPr/>
        </p:nvSpPr>
        <p:spPr>
          <a:xfrm>
            <a:off x="2766553" y="2999520"/>
            <a:ext cx="4437529" cy="476333"/>
          </a:xfrm>
          <a:prstGeom prst="rect">
            <a:avLst/>
          </a:prstGeom>
        </p:spPr>
        <p:txBody>
          <a:bodyPr vert="horz" lIns="80682" tIns="40341" rIns="80682" bIns="40341" rtlCol="0">
            <a:normAutofit/>
          </a:bodyPr>
          <a:lstStyle>
            <a:lvl1pPr marL="342871" indent="-342871" algn="l" defTabSz="914323" rtl="0" eaLnBrk="1" latinLnBrk="0" hangingPunct="1">
              <a:spcBef>
                <a:spcPct val="200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1pPr>
            <a:lvl2pPr marL="693680" indent="-236518" algn="l" defTabSz="914323" rtl="0" eaLnBrk="1" latinLnBrk="0" hangingPunct="1">
              <a:spcBef>
                <a:spcPct val="20000"/>
              </a:spcBef>
              <a:buFont typeface="Arial" panose="020B0604020202020204" pitchFamily="34" charset="0"/>
              <a:buChar char="–"/>
              <a:defRPr sz="2200" kern="1200">
                <a:solidFill>
                  <a:schemeClr val="tx1"/>
                </a:solidFill>
                <a:latin typeface="Palatino Linotype" panose="02040502050505030304" pitchFamily="18" charset="0"/>
                <a:ea typeface="+mn-ea"/>
                <a:cs typeface="+mn-cs"/>
              </a:defRPr>
            </a:lvl2pPr>
            <a:lvl3pPr marL="1257195" indent="-342871" algn="l" defTabSz="914323" rtl="0" eaLnBrk="1" latinLnBrk="0" hangingPunct="1">
              <a:spcBef>
                <a:spcPct val="20000"/>
              </a:spcBef>
              <a:buFont typeface="Wingdings" panose="05000000000000000000" pitchFamily="2" charset="2"/>
              <a:buChar char="§"/>
              <a:defRPr sz="2000" kern="1200">
                <a:solidFill>
                  <a:schemeClr val="tx1"/>
                </a:solidFill>
                <a:latin typeface="Palatino Linotype" panose="02040502050505030304" pitchFamily="18" charset="0"/>
                <a:ea typeface="+mn-ea"/>
                <a:cs typeface="+mn-cs"/>
              </a:defRPr>
            </a:lvl3pPr>
            <a:lvl4pPr marL="1600066" indent="-228581" algn="l" defTabSz="914323" rtl="0" eaLnBrk="1" latinLnBrk="0" hangingPunct="1">
              <a:spcBef>
                <a:spcPct val="200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227" indent="-228581" algn="l" defTabSz="914323" rtl="0" eaLnBrk="1" latinLnBrk="0" hangingPunct="1">
              <a:spcBef>
                <a:spcPct val="20000"/>
              </a:spcBef>
              <a:buFont typeface="Arial" panose="020B0604020202020204" pitchFamily="34" charset="0"/>
              <a:buChar char="»"/>
              <a:defRPr sz="1600" kern="1200">
                <a:solidFill>
                  <a:schemeClr val="tx1"/>
                </a:solidFill>
                <a:latin typeface="Palatino Linotype" panose="02040502050505030304" pitchFamily="18"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118" dirty="0"/>
              <a:t>Filter</a:t>
            </a:r>
          </a:p>
        </p:txBody>
      </p:sp>
      <p:pic>
        <p:nvPicPr>
          <p:cNvPr id="5" name="Picture 4"/>
          <p:cNvPicPr>
            <a:picLocks/>
          </p:cNvPicPr>
          <p:nvPr/>
        </p:nvPicPr>
        <p:blipFill>
          <a:blip r:embed="rId3"/>
          <a:stretch>
            <a:fillRect/>
          </a:stretch>
        </p:blipFill>
        <p:spPr>
          <a:xfrm>
            <a:off x="2782689" y="3660297"/>
            <a:ext cx="2888090" cy="222929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2688" y="3668348"/>
            <a:ext cx="2888090" cy="224227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4633" y="3668348"/>
            <a:ext cx="3026909" cy="2249597"/>
          </a:xfrm>
          <a:prstGeom prst="rect">
            <a:avLst/>
          </a:prstGeom>
        </p:spPr>
      </p:pic>
      <p:grpSp>
        <p:nvGrpSpPr>
          <p:cNvPr id="8" name="Group 7"/>
          <p:cNvGrpSpPr/>
          <p:nvPr/>
        </p:nvGrpSpPr>
        <p:grpSpPr>
          <a:xfrm>
            <a:off x="4763103" y="2920710"/>
            <a:ext cx="672353" cy="1042593"/>
            <a:chOff x="2095500" y="1904999"/>
            <a:chExt cx="762000" cy="1181605"/>
          </a:xfrm>
        </p:grpSpPr>
        <p:sp>
          <p:nvSpPr>
            <p:cNvPr id="9" name="TextBox 8"/>
            <p:cNvSpPr txBox="1"/>
            <p:nvPr/>
          </p:nvSpPr>
          <p:spPr>
            <a:xfrm>
              <a:off x="2133600" y="1904999"/>
              <a:ext cx="685800" cy="1181605"/>
            </a:xfrm>
            <a:prstGeom prst="rect">
              <a:avLst/>
            </a:prstGeom>
            <a:noFill/>
          </p:spPr>
          <p:txBody>
            <a:bodyPr wrap="square" rtlCol="0">
              <a:spAutoFit/>
            </a:bodyPr>
            <a:lstStyle/>
            <a:p>
              <a:r>
                <a:rPr lang="en-US" sz="1235" dirty="0">
                  <a:latin typeface="Garamond" charset="0"/>
                  <a:ea typeface="Garamond" charset="0"/>
                  <a:cs typeface="Garamond" charset="0"/>
                </a:rPr>
                <a:t>0   1  0</a:t>
              </a:r>
            </a:p>
            <a:p>
              <a:r>
                <a:rPr lang="en-US" sz="1235" dirty="0">
                  <a:latin typeface="Garamond" charset="0"/>
                  <a:ea typeface="Garamond" charset="0"/>
                  <a:cs typeface="Garamond" charset="0"/>
                </a:rPr>
                <a:t>1  -4  1</a:t>
              </a:r>
            </a:p>
            <a:p>
              <a:r>
                <a:rPr lang="en-US" sz="1235" dirty="0">
                  <a:latin typeface="Garamond" charset="0"/>
                  <a:ea typeface="Garamond" charset="0"/>
                  <a:cs typeface="Garamond" charset="0"/>
                </a:rPr>
                <a:t>0   1  0</a:t>
              </a:r>
            </a:p>
            <a:p>
              <a:endParaRPr lang="en-US" sz="1235" dirty="0">
                <a:latin typeface="Garamond" charset="0"/>
                <a:ea typeface="Garamond" charset="0"/>
                <a:cs typeface="Garamond" charset="0"/>
              </a:endParaRPr>
            </a:p>
          </p:txBody>
        </p:sp>
        <p:sp>
          <p:nvSpPr>
            <p:cNvPr id="10" name="Double Bracket 9"/>
            <p:cNvSpPr/>
            <p:nvPr/>
          </p:nvSpPr>
          <p:spPr bwMode="auto">
            <a:xfrm>
              <a:off x="2095500" y="1973349"/>
              <a:ext cx="762000" cy="609600"/>
            </a:xfrm>
            <a:prstGeom prst="bracketPair">
              <a:avLst/>
            </a:prstGeom>
            <a:no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2118">
                <a:latin typeface="Arial" panose="020B0604020202020204" pitchFamily="34" charset="0"/>
                <a:ea typeface="ヒラギノ角ゴ Pro W3" pitchFamily="86" charset="-128"/>
              </a:endParaRPr>
            </a:p>
          </p:txBody>
        </p:sp>
      </p:gr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80513" y="3759691"/>
            <a:ext cx="347382" cy="347382"/>
          </a:xfrm>
          <a:prstGeom prst="rect">
            <a:avLst/>
          </a:prstGeom>
          <a:ln w="57150">
            <a:solidFill>
              <a:srgbClr val="F7615A"/>
            </a:solidFill>
          </a:ln>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1809" y="3057551"/>
            <a:ext cx="347382" cy="347382"/>
          </a:xfrm>
          <a:prstGeom prst="rect">
            <a:avLst/>
          </a:prstGeom>
          <a:ln w="57150">
            <a:solidFill>
              <a:srgbClr val="F7615A"/>
            </a:solidFill>
          </a:ln>
        </p:spPr>
      </p:pic>
      <p:sp>
        <p:nvSpPr>
          <p:cNvPr id="13" name="TextBox 12"/>
          <p:cNvSpPr txBox="1"/>
          <p:nvPr/>
        </p:nvSpPr>
        <p:spPr>
          <a:xfrm>
            <a:off x="3761041" y="5966494"/>
            <a:ext cx="1069297" cy="309637"/>
          </a:xfrm>
          <a:prstGeom prst="rect">
            <a:avLst/>
          </a:prstGeom>
          <a:solidFill>
            <a:srgbClr val="F7615A"/>
          </a:solidFill>
        </p:spPr>
        <p:txBody>
          <a:bodyPr wrap="square" rtlCol="0">
            <a:spAutoFit/>
          </a:bodyPr>
          <a:lstStyle/>
          <a:p>
            <a:r>
              <a:rPr lang="en-US" sz="1412" dirty="0">
                <a:solidFill>
                  <a:schemeClr val="bg1"/>
                </a:solidFill>
                <a:latin typeface="Garamond" charset="0"/>
                <a:ea typeface="Garamond" charset="0"/>
                <a:cs typeface="Garamond" charset="0"/>
              </a:rPr>
              <a:t>Input Image</a:t>
            </a:r>
          </a:p>
        </p:txBody>
      </p:sp>
      <p:sp>
        <p:nvSpPr>
          <p:cNvPr id="14" name="TextBox 13"/>
          <p:cNvSpPr txBox="1"/>
          <p:nvPr/>
        </p:nvSpPr>
        <p:spPr>
          <a:xfrm>
            <a:off x="7795158" y="5947536"/>
            <a:ext cx="1472709" cy="526939"/>
          </a:xfrm>
          <a:prstGeom prst="rect">
            <a:avLst/>
          </a:prstGeom>
          <a:solidFill>
            <a:srgbClr val="F7615A"/>
          </a:solidFill>
        </p:spPr>
        <p:txBody>
          <a:bodyPr wrap="square" rtlCol="0">
            <a:spAutoFit/>
          </a:bodyPr>
          <a:lstStyle/>
          <a:p>
            <a:r>
              <a:rPr lang="en-US" sz="1412" dirty="0">
                <a:solidFill>
                  <a:schemeClr val="bg1"/>
                </a:solidFill>
                <a:latin typeface="Garamond" charset="0"/>
                <a:ea typeface="Garamond" charset="0"/>
                <a:cs typeface="Garamond" charset="0"/>
              </a:rPr>
              <a:t>Convoluted Image</a:t>
            </a:r>
          </a:p>
        </p:txBody>
      </p:sp>
      <p:sp>
        <p:nvSpPr>
          <p:cNvPr id="15" name="TextBox 14">
            <a:extLst>
              <a:ext uri="{FF2B5EF4-FFF2-40B4-BE49-F238E27FC236}">
                <a16:creationId xmlns:a16="http://schemas.microsoft.com/office/drawing/2014/main" id="{E9BAA7C9-A00A-4EF8-8F60-769F25DCD846}"/>
              </a:ext>
            </a:extLst>
          </p:cNvPr>
          <p:cNvSpPr txBox="1"/>
          <p:nvPr/>
        </p:nvSpPr>
        <p:spPr>
          <a:xfrm>
            <a:off x="2982713" y="6640746"/>
            <a:ext cx="6099501" cy="228076"/>
          </a:xfrm>
          <a:prstGeom prst="rect">
            <a:avLst/>
          </a:prstGeom>
          <a:noFill/>
        </p:spPr>
        <p:txBody>
          <a:bodyPr wrap="square" rtlCol="0">
            <a:spAutoFit/>
          </a:bodyPr>
          <a:lstStyle/>
          <a:p>
            <a:pPr algn="ctr"/>
            <a:r>
              <a:rPr lang="en-US" sz="882" dirty="0"/>
              <a:t>Slide credit: Param </a:t>
            </a:r>
            <a:r>
              <a:rPr lang="en-US" sz="882" dirty="0" err="1"/>
              <a:t>Vir</a:t>
            </a:r>
            <a:r>
              <a:rPr lang="en-US" sz="882" dirty="0"/>
              <a:t> Singh – Deep Learning</a:t>
            </a:r>
          </a:p>
        </p:txBody>
      </p:sp>
    </p:spTree>
    <p:extLst>
      <p:ext uri="{BB962C8B-B14F-4D97-AF65-F5344CB8AC3E}">
        <p14:creationId xmlns:p14="http://schemas.microsoft.com/office/powerpoint/2010/main" val="102685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0347 -0.00531 L 0.32007 -0.00531 " pathEditMode="relative" rAng="0" ptsTypes="AA">
                                      <p:cBhvr>
                                        <p:cTn id="16" dur="500" fill="hold"/>
                                        <p:tgtEl>
                                          <p:spTgt spid="11"/>
                                        </p:tgtEl>
                                        <p:attrNameLst>
                                          <p:attrName>ppt_x</p:attrName>
                                          <p:attrName>ppt_y</p:attrName>
                                        </p:attrNameLst>
                                      </p:cBhvr>
                                      <p:rCtr x="15830" y="0"/>
                                    </p:animMotion>
                                  </p:childTnLst>
                                </p:cTn>
                              </p:par>
                            </p:childTnLst>
                          </p:cTn>
                        </p:par>
                        <p:par>
                          <p:cTn id="17" fill="hold">
                            <p:stCondLst>
                              <p:cond delay="500"/>
                            </p:stCondLst>
                            <p:childTnLst>
                              <p:par>
                                <p:cTn id="18" presetID="0" presetClass="path" presetSubtype="0" accel="50000" decel="50000" fill="hold" nodeType="afterEffect">
                                  <p:stCondLst>
                                    <p:cond delay="0"/>
                                  </p:stCondLst>
                                  <p:childTnLst>
                                    <p:animMotion origin="layout" path="M 0.32007 -0.00531 L 0.32007 0.07251 " pathEditMode="relative" rAng="0" ptsTypes="AA">
                                      <p:cBhvr>
                                        <p:cTn id="19" dur="100" fill="hold"/>
                                        <p:tgtEl>
                                          <p:spTgt spid="11"/>
                                        </p:tgtEl>
                                        <p:attrNameLst>
                                          <p:attrName>ppt_x</p:attrName>
                                          <p:attrName>ppt_y</p:attrName>
                                        </p:attrNameLst>
                                      </p:cBhvr>
                                      <p:rCtr x="0" y="3881"/>
                                    </p:animMotion>
                                  </p:childTnLst>
                                </p:cTn>
                              </p:par>
                            </p:childTnLst>
                          </p:cTn>
                        </p:par>
                        <p:par>
                          <p:cTn id="20" fill="hold">
                            <p:stCondLst>
                              <p:cond delay="600"/>
                            </p:stCondLst>
                            <p:childTnLst>
                              <p:par>
                                <p:cTn id="21" presetID="0" presetClass="path" presetSubtype="0" accel="50000" decel="50000" fill="hold" nodeType="afterEffect">
                                  <p:stCondLst>
                                    <p:cond delay="0"/>
                                  </p:stCondLst>
                                  <p:childTnLst>
                                    <p:animMotion origin="layout" path="M 0.32007 0.07251 L 0.00347 0.07251 " pathEditMode="relative" rAng="0" ptsTypes="AA">
                                      <p:cBhvr>
                                        <p:cTn id="22" dur="200" fill="hold"/>
                                        <p:tgtEl>
                                          <p:spTgt spid="11"/>
                                        </p:tgtEl>
                                        <p:attrNameLst>
                                          <p:attrName>ppt_x</p:attrName>
                                          <p:attrName>ppt_y</p:attrName>
                                        </p:attrNameLst>
                                      </p:cBhvr>
                                      <p:rCtr x="-15830" y="0"/>
                                    </p:animMotion>
                                  </p:childTnLst>
                                </p:cTn>
                              </p:par>
                            </p:childTnLst>
                          </p:cTn>
                        </p:par>
                        <p:par>
                          <p:cTn id="23" fill="hold">
                            <p:stCondLst>
                              <p:cond delay="800"/>
                            </p:stCondLst>
                            <p:childTnLst>
                              <p:par>
                                <p:cTn id="24" presetID="0" presetClass="path" presetSubtype="0" accel="50000" decel="50000" fill="hold" nodeType="afterEffect">
                                  <p:stCondLst>
                                    <p:cond delay="0"/>
                                  </p:stCondLst>
                                  <p:childTnLst>
                                    <p:animMotion origin="layout" path="M 0.00347 0.13909 L 0.32007 0.13909 " pathEditMode="relative" rAng="0" ptsTypes="AA">
                                      <p:cBhvr>
                                        <p:cTn id="25" dur="200" fill="hold"/>
                                        <p:tgtEl>
                                          <p:spTgt spid="11"/>
                                        </p:tgtEl>
                                        <p:attrNameLst>
                                          <p:attrName>ppt_x</p:attrName>
                                          <p:attrName>ppt_y</p:attrName>
                                        </p:attrNameLst>
                                      </p:cBhvr>
                                      <p:rCtr x="15830" y="0"/>
                                    </p:animMotion>
                                  </p:childTnLst>
                                </p:cTn>
                              </p:par>
                            </p:childTnLst>
                          </p:cTn>
                        </p:par>
                        <p:par>
                          <p:cTn id="26" fill="hold">
                            <p:stCondLst>
                              <p:cond delay="1000"/>
                            </p:stCondLst>
                            <p:childTnLst>
                              <p:par>
                                <p:cTn id="27" presetID="0" presetClass="path" presetSubtype="0" accel="50000" decel="50000" fill="hold" nodeType="afterEffect">
                                  <p:stCondLst>
                                    <p:cond delay="0"/>
                                  </p:stCondLst>
                                  <p:childTnLst>
                                    <p:animMotion origin="layout" path="M 0.32007 0.13909 L 0.32007 0.20568 " pathEditMode="relative" rAng="0" ptsTypes="AA">
                                      <p:cBhvr>
                                        <p:cTn id="28" dur="100" fill="hold"/>
                                        <p:tgtEl>
                                          <p:spTgt spid="11"/>
                                        </p:tgtEl>
                                        <p:attrNameLst>
                                          <p:attrName>ppt_x</p:attrName>
                                          <p:attrName>ppt_y</p:attrName>
                                        </p:attrNameLst>
                                      </p:cBhvr>
                                      <p:rCtr x="0" y="3329"/>
                                    </p:animMotion>
                                  </p:childTnLst>
                                </p:cTn>
                              </p:par>
                            </p:childTnLst>
                          </p:cTn>
                        </p:par>
                        <p:par>
                          <p:cTn id="29" fill="hold">
                            <p:stCondLst>
                              <p:cond delay="1100"/>
                            </p:stCondLst>
                            <p:childTnLst>
                              <p:par>
                                <p:cTn id="30" presetID="0" presetClass="path" presetSubtype="0" accel="50000" decel="50000" fill="hold" nodeType="afterEffect">
                                  <p:stCondLst>
                                    <p:cond delay="0"/>
                                  </p:stCondLst>
                                  <p:childTnLst>
                                    <p:animMotion origin="layout" path="M 0.32007 0.20568 L 0.00347 0.20568 " pathEditMode="relative" rAng="0" ptsTypes="AA">
                                      <p:cBhvr>
                                        <p:cTn id="31" dur="200" fill="hold"/>
                                        <p:tgtEl>
                                          <p:spTgt spid="11"/>
                                        </p:tgtEl>
                                        <p:attrNameLst>
                                          <p:attrName>ppt_x</p:attrName>
                                          <p:attrName>ppt_y</p:attrName>
                                        </p:attrNameLst>
                                      </p:cBhvr>
                                      <p:rCtr x="-15830" y="0"/>
                                    </p:animMotion>
                                  </p:childTnLst>
                                </p:cTn>
                              </p:par>
                            </p:childTnLst>
                          </p:cTn>
                        </p:par>
                        <p:par>
                          <p:cTn id="32" fill="hold">
                            <p:stCondLst>
                              <p:cond delay="1300"/>
                            </p:stCondLst>
                            <p:childTnLst>
                              <p:par>
                                <p:cTn id="33" presetID="0" presetClass="path" presetSubtype="0" accel="50000" decel="50000" fill="hold" nodeType="afterEffect">
                                  <p:stCondLst>
                                    <p:cond delay="0"/>
                                  </p:stCondLst>
                                  <p:childTnLst>
                                    <p:animMotion origin="layout" path="M 0.00347 0.20568 L 0.00347 0.27247 " pathEditMode="relative" rAng="0" ptsTypes="AA">
                                      <p:cBhvr>
                                        <p:cTn id="34" dur="100" fill="hold"/>
                                        <p:tgtEl>
                                          <p:spTgt spid="11"/>
                                        </p:tgtEl>
                                        <p:attrNameLst>
                                          <p:attrName>ppt_x</p:attrName>
                                          <p:attrName>ppt_y</p:attrName>
                                        </p:attrNameLst>
                                      </p:cBhvr>
                                      <p:rCtr x="0" y="3329"/>
                                    </p:animMotion>
                                  </p:childTnLst>
                                </p:cTn>
                              </p:par>
                            </p:childTnLst>
                          </p:cTn>
                        </p:par>
                        <p:par>
                          <p:cTn id="35" fill="hold">
                            <p:stCondLst>
                              <p:cond delay="1400"/>
                            </p:stCondLst>
                            <p:childTnLst>
                              <p:par>
                                <p:cTn id="36" presetID="0" presetClass="path" presetSubtype="0" accel="50000" decel="50000" fill="hold" nodeType="afterEffect">
                                  <p:stCondLst>
                                    <p:cond delay="0"/>
                                  </p:stCondLst>
                                  <p:childTnLst>
                                    <p:animMotion origin="layout" path="M 0.00347 0.27247 L 0.32007 0.27247 " pathEditMode="relative" rAng="0" ptsTypes="AA">
                                      <p:cBhvr>
                                        <p:cTn id="37" dur="200" fill="hold"/>
                                        <p:tgtEl>
                                          <p:spTgt spid="11"/>
                                        </p:tgtEl>
                                        <p:attrNameLst>
                                          <p:attrName>ppt_x</p:attrName>
                                          <p:attrName>ppt_y</p:attrName>
                                        </p:attrNameLst>
                                      </p:cBhvr>
                                      <p:rCtr x="15830" y="0"/>
                                    </p:animMotion>
                                  </p:childTnLst>
                                </p:cTn>
                              </p:par>
                            </p:childTnLst>
                          </p:cTn>
                        </p:par>
                        <p:par>
                          <p:cTn id="38" fill="hold">
                            <p:stCondLst>
                              <p:cond delay="1600"/>
                            </p:stCondLst>
                            <p:childTnLst>
                              <p:par>
                                <p:cTn id="39" presetID="0" presetClass="path" presetSubtype="0" accel="50000" decel="50000" fill="hold" nodeType="afterEffect">
                                  <p:stCondLst>
                                    <p:cond delay="0"/>
                                  </p:stCondLst>
                                  <p:childTnLst>
                                    <p:animMotion origin="layout" path="M 0.32007 0.31699 L 0.00347 0.31699 " pathEditMode="relative" rAng="0" ptsTypes="AA">
                                      <p:cBhvr>
                                        <p:cTn id="40" dur="200" fill="hold"/>
                                        <p:tgtEl>
                                          <p:spTgt spid="11"/>
                                        </p:tgtEl>
                                        <p:attrNameLst>
                                          <p:attrName>ppt_x</p:attrName>
                                          <p:attrName>ppt_y</p:attrName>
                                        </p:attrNameLst>
                                      </p:cBhvr>
                                      <p:rCtr x="-15830" y="0"/>
                                    </p:animMotion>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par>
                          <p:cTn id="45" fill="hold">
                            <p:stCondLst>
                              <p:cond delay="0"/>
                            </p:stCondLst>
                            <p:childTnLst>
                              <p:par>
                                <p:cTn id="46" presetID="1" presetClass="entr" presetSubtype="0" fill="hold" nodeType="afterEffect">
                                  <p:stCondLst>
                                    <p:cond delay="0"/>
                                  </p:stCondLst>
                                  <p:childTnLst>
                                    <p:set>
                                      <p:cBhvr>
                                        <p:cTn id="47" dur="1" fill="hold">
                                          <p:stCondLst>
                                            <p:cond delay="0"/>
                                          </p:stCondLst>
                                        </p:cTn>
                                        <p:tgtEl>
                                          <p:spTgt spid="7"/>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Convolutional Neural Networks (CNNs)</a:t>
            </a:r>
          </a:p>
        </p:txBody>
      </p:sp>
      <p:sp>
        <p:nvSpPr>
          <p:cNvPr id="3" name="Content Placeholder 2"/>
          <p:cNvSpPr>
            <a:spLocks noGrp="1"/>
          </p:cNvSpPr>
          <p:nvPr>
            <p:ph idx="1"/>
          </p:nvPr>
        </p:nvSpPr>
        <p:spPr/>
        <p:txBody>
          <a:bodyPr/>
          <a:lstStyle/>
          <a:p>
            <a:r>
              <a:rPr lang="en-US" dirty="0"/>
              <a:t>In CNNs, hidden units in a layer are only connected to a small region of the layer before it (called local </a:t>
            </a:r>
            <a:r>
              <a:rPr lang="en-US" dirty="0">
                <a:solidFill>
                  <a:srgbClr val="FF0000"/>
                </a:solidFill>
              </a:rPr>
              <a:t>receptive field</a:t>
            </a:r>
            <a:r>
              <a:rPr lang="en-US" dirty="0"/>
              <a:t>)</a:t>
            </a:r>
          </a:p>
          <a:p>
            <a:pPr lvl="1"/>
            <a:r>
              <a:rPr lang="en-US" dirty="0"/>
              <a:t>The depth of each </a:t>
            </a:r>
            <a:r>
              <a:rPr lang="en-US" dirty="0">
                <a:solidFill>
                  <a:srgbClr val="FF0000"/>
                </a:solidFill>
              </a:rPr>
              <a:t>feature map </a:t>
            </a:r>
            <a:r>
              <a:rPr lang="en-US" dirty="0"/>
              <a:t>corresponds to the number of convolutional filters used at each layer</a:t>
            </a:r>
          </a:p>
          <a:p>
            <a:endParaRPr lang="en-US" dirty="0"/>
          </a:p>
        </p:txBody>
      </p:sp>
      <p:sp>
        <p:nvSpPr>
          <p:cNvPr id="24" name="Content Placeholder 23">
            <a:extLst>
              <a:ext uri="{FF2B5EF4-FFF2-40B4-BE49-F238E27FC236}">
                <a16:creationId xmlns:a16="http://schemas.microsoft.com/office/drawing/2014/main" id="{7F7185A7-C931-4E5A-B1E9-1E71C373067A}"/>
              </a:ext>
            </a:extLst>
          </p:cNvPr>
          <p:cNvSpPr>
            <a:spLocks noGrp="1"/>
          </p:cNvSpPr>
          <p:nvPr>
            <p:ph idx="10"/>
          </p:nvPr>
        </p:nvSpPr>
        <p:spPr/>
        <p:txBody>
          <a:bodyPr/>
          <a:lstStyle/>
          <a:p>
            <a:r>
              <a:rPr lang="en-US" dirty="0"/>
              <a:t>Convolutional Neural Networks</a:t>
            </a:r>
          </a:p>
          <a:p>
            <a:endParaRPr lang="en-US" dirty="0"/>
          </a:p>
        </p:txBody>
      </p:sp>
      <p:graphicFrame>
        <p:nvGraphicFramePr>
          <p:cNvPr id="4" name="Table 3"/>
          <p:cNvGraphicFramePr>
            <a:graphicFrameLocks noGrp="1"/>
          </p:cNvGraphicFramePr>
          <p:nvPr/>
        </p:nvGraphicFramePr>
        <p:xfrm>
          <a:off x="2856664" y="3250966"/>
          <a:ext cx="1680880" cy="1947132"/>
        </p:xfrm>
        <a:graphic>
          <a:graphicData uri="http://schemas.openxmlformats.org/drawingml/2006/table">
            <a:tbl>
              <a:tblPr firstRow="1" bandRow="1">
                <a:tableStyleId>{5C22544A-7EE6-4342-B048-85BDC9FD1C3A}</a:tableStyleId>
              </a:tblPr>
              <a:tblGrid>
                <a:gridCol w="210110">
                  <a:extLst>
                    <a:ext uri="{9D8B030D-6E8A-4147-A177-3AD203B41FA5}">
                      <a16:colId xmlns:a16="http://schemas.microsoft.com/office/drawing/2014/main" val="20000"/>
                    </a:ext>
                  </a:extLst>
                </a:gridCol>
                <a:gridCol w="210110">
                  <a:extLst>
                    <a:ext uri="{9D8B030D-6E8A-4147-A177-3AD203B41FA5}">
                      <a16:colId xmlns:a16="http://schemas.microsoft.com/office/drawing/2014/main" val="20001"/>
                    </a:ext>
                  </a:extLst>
                </a:gridCol>
                <a:gridCol w="210110">
                  <a:extLst>
                    <a:ext uri="{9D8B030D-6E8A-4147-A177-3AD203B41FA5}">
                      <a16:colId xmlns:a16="http://schemas.microsoft.com/office/drawing/2014/main" val="20002"/>
                    </a:ext>
                  </a:extLst>
                </a:gridCol>
                <a:gridCol w="210110">
                  <a:extLst>
                    <a:ext uri="{9D8B030D-6E8A-4147-A177-3AD203B41FA5}">
                      <a16:colId xmlns:a16="http://schemas.microsoft.com/office/drawing/2014/main" val="20003"/>
                    </a:ext>
                  </a:extLst>
                </a:gridCol>
                <a:gridCol w="210110">
                  <a:extLst>
                    <a:ext uri="{9D8B030D-6E8A-4147-A177-3AD203B41FA5}">
                      <a16:colId xmlns:a16="http://schemas.microsoft.com/office/drawing/2014/main" val="20004"/>
                    </a:ext>
                  </a:extLst>
                </a:gridCol>
                <a:gridCol w="210110">
                  <a:extLst>
                    <a:ext uri="{9D8B030D-6E8A-4147-A177-3AD203B41FA5}">
                      <a16:colId xmlns:a16="http://schemas.microsoft.com/office/drawing/2014/main" val="20005"/>
                    </a:ext>
                  </a:extLst>
                </a:gridCol>
                <a:gridCol w="210110">
                  <a:extLst>
                    <a:ext uri="{9D8B030D-6E8A-4147-A177-3AD203B41FA5}">
                      <a16:colId xmlns:a16="http://schemas.microsoft.com/office/drawing/2014/main" val="20006"/>
                    </a:ext>
                  </a:extLst>
                </a:gridCol>
                <a:gridCol w="210110">
                  <a:extLst>
                    <a:ext uri="{9D8B030D-6E8A-4147-A177-3AD203B41FA5}">
                      <a16:colId xmlns:a16="http://schemas.microsoft.com/office/drawing/2014/main" val="20007"/>
                    </a:ext>
                  </a:extLst>
                </a:gridCol>
              </a:tblGrid>
              <a:tr h="322729">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22729">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2729">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22729">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22729">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22729">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aphicFrame>
        <p:nvGraphicFramePr>
          <p:cNvPr id="5" name="Table 4"/>
          <p:cNvGraphicFramePr>
            <a:graphicFrameLocks noGrp="1"/>
          </p:cNvGraphicFramePr>
          <p:nvPr/>
        </p:nvGraphicFramePr>
        <p:xfrm>
          <a:off x="5482074" y="3506995"/>
          <a:ext cx="1680880" cy="1947132"/>
        </p:xfrm>
        <a:graphic>
          <a:graphicData uri="http://schemas.openxmlformats.org/drawingml/2006/table">
            <a:tbl>
              <a:tblPr firstRow="1" bandRow="1">
                <a:tableStyleId>{5C22544A-7EE6-4342-B048-85BDC9FD1C3A}</a:tableStyleId>
              </a:tblPr>
              <a:tblGrid>
                <a:gridCol w="210110">
                  <a:extLst>
                    <a:ext uri="{9D8B030D-6E8A-4147-A177-3AD203B41FA5}">
                      <a16:colId xmlns:a16="http://schemas.microsoft.com/office/drawing/2014/main" val="20000"/>
                    </a:ext>
                  </a:extLst>
                </a:gridCol>
                <a:gridCol w="210110">
                  <a:extLst>
                    <a:ext uri="{9D8B030D-6E8A-4147-A177-3AD203B41FA5}">
                      <a16:colId xmlns:a16="http://schemas.microsoft.com/office/drawing/2014/main" val="20001"/>
                    </a:ext>
                  </a:extLst>
                </a:gridCol>
                <a:gridCol w="210110">
                  <a:extLst>
                    <a:ext uri="{9D8B030D-6E8A-4147-A177-3AD203B41FA5}">
                      <a16:colId xmlns:a16="http://schemas.microsoft.com/office/drawing/2014/main" val="20002"/>
                    </a:ext>
                  </a:extLst>
                </a:gridCol>
                <a:gridCol w="210110">
                  <a:extLst>
                    <a:ext uri="{9D8B030D-6E8A-4147-A177-3AD203B41FA5}">
                      <a16:colId xmlns:a16="http://schemas.microsoft.com/office/drawing/2014/main" val="20003"/>
                    </a:ext>
                  </a:extLst>
                </a:gridCol>
                <a:gridCol w="210110">
                  <a:extLst>
                    <a:ext uri="{9D8B030D-6E8A-4147-A177-3AD203B41FA5}">
                      <a16:colId xmlns:a16="http://schemas.microsoft.com/office/drawing/2014/main" val="20004"/>
                    </a:ext>
                  </a:extLst>
                </a:gridCol>
                <a:gridCol w="210110">
                  <a:extLst>
                    <a:ext uri="{9D8B030D-6E8A-4147-A177-3AD203B41FA5}">
                      <a16:colId xmlns:a16="http://schemas.microsoft.com/office/drawing/2014/main" val="20005"/>
                    </a:ext>
                  </a:extLst>
                </a:gridCol>
                <a:gridCol w="210110">
                  <a:extLst>
                    <a:ext uri="{9D8B030D-6E8A-4147-A177-3AD203B41FA5}">
                      <a16:colId xmlns:a16="http://schemas.microsoft.com/office/drawing/2014/main" val="20006"/>
                    </a:ext>
                  </a:extLst>
                </a:gridCol>
                <a:gridCol w="210110">
                  <a:extLst>
                    <a:ext uri="{9D8B030D-6E8A-4147-A177-3AD203B41FA5}">
                      <a16:colId xmlns:a16="http://schemas.microsoft.com/office/drawing/2014/main" val="20007"/>
                    </a:ext>
                  </a:extLst>
                </a:gridCol>
              </a:tblGrid>
              <a:tr h="322729">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22729">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2729">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22729">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22729">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22729">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aphicFrame>
        <p:nvGraphicFramePr>
          <p:cNvPr id="6" name="Table 5"/>
          <p:cNvGraphicFramePr>
            <a:graphicFrameLocks noGrp="1"/>
          </p:cNvGraphicFramePr>
          <p:nvPr/>
        </p:nvGraphicFramePr>
        <p:xfrm>
          <a:off x="8114096" y="3765378"/>
          <a:ext cx="1539945" cy="1947132"/>
        </p:xfrm>
        <a:graphic>
          <a:graphicData uri="http://schemas.openxmlformats.org/drawingml/2006/table">
            <a:tbl>
              <a:tblPr firstRow="1" bandRow="1">
                <a:tableStyleId>{5C22544A-7EE6-4342-B048-85BDC9FD1C3A}</a:tableStyleId>
              </a:tblPr>
              <a:tblGrid>
                <a:gridCol w="188626">
                  <a:extLst>
                    <a:ext uri="{9D8B030D-6E8A-4147-A177-3AD203B41FA5}">
                      <a16:colId xmlns:a16="http://schemas.microsoft.com/office/drawing/2014/main" val="20000"/>
                    </a:ext>
                  </a:extLst>
                </a:gridCol>
                <a:gridCol w="196361">
                  <a:extLst>
                    <a:ext uri="{9D8B030D-6E8A-4147-A177-3AD203B41FA5}">
                      <a16:colId xmlns:a16="http://schemas.microsoft.com/office/drawing/2014/main" val="20001"/>
                    </a:ext>
                  </a:extLst>
                </a:gridCol>
                <a:gridCol w="192493">
                  <a:extLst>
                    <a:ext uri="{9D8B030D-6E8A-4147-A177-3AD203B41FA5}">
                      <a16:colId xmlns:a16="http://schemas.microsoft.com/office/drawing/2014/main" val="20002"/>
                    </a:ext>
                  </a:extLst>
                </a:gridCol>
                <a:gridCol w="192493">
                  <a:extLst>
                    <a:ext uri="{9D8B030D-6E8A-4147-A177-3AD203B41FA5}">
                      <a16:colId xmlns:a16="http://schemas.microsoft.com/office/drawing/2014/main" val="20003"/>
                    </a:ext>
                  </a:extLst>
                </a:gridCol>
                <a:gridCol w="192493">
                  <a:extLst>
                    <a:ext uri="{9D8B030D-6E8A-4147-A177-3AD203B41FA5}">
                      <a16:colId xmlns:a16="http://schemas.microsoft.com/office/drawing/2014/main" val="20004"/>
                    </a:ext>
                  </a:extLst>
                </a:gridCol>
                <a:gridCol w="192493">
                  <a:extLst>
                    <a:ext uri="{9D8B030D-6E8A-4147-A177-3AD203B41FA5}">
                      <a16:colId xmlns:a16="http://schemas.microsoft.com/office/drawing/2014/main" val="20005"/>
                    </a:ext>
                  </a:extLst>
                </a:gridCol>
                <a:gridCol w="192493">
                  <a:extLst>
                    <a:ext uri="{9D8B030D-6E8A-4147-A177-3AD203B41FA5}">
                      <a16:colId xmlns:a16="http://schemas.microsoft.com/office/drawing/2014/main" val="20006"/>
                    </a:ext>
                  </a:extLst>
                </a:gridCol>
                <a:gridCol w="192493">
                  <a:extLst>
                    <a:ext uri="{9D8B030D-6E8A-4147-A177-3AD203B41FA5}">
                      <a16:colId xmlns:a16="http://schemas.microsoft.com/office/drawing/2014/main" val="20007"/>
                    </a:ext>
                  </a:extLst>
                </a:gridCol>
              </a:tblGrid>
              <a:tr h="322729">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22729">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2729">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22729">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22729">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22729">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cxnSp>
        <p:nvCxnSpPr>
          <p:cNvPr id="7" name="Straight Connector 6"/>
          <p:cNvCxnSpPr/>
          <p:nvPr/>
        </p:nvCxnSpPr>
        <p:spPr bwMode="auto">
          <a:xfrm>
            <a:off x="2923899" y="3344314"/>
            <a:ext cx="2622176" cy="336176"/>
          </a:xfrm>
          <a:prstGeom prst="line">
            <a:avLst/>
          </a:prstGeom>
          <a:solidFill>
            <a:schemeClr val="accent1"/>
          </a:solidFill>
          <a:ln w="9525"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8" name="Straight Connector 7"/>
          <p:cNvCxnSpPr/>
          <p:nvPr/>
        </p:nvCxnSpPr>
        <p:spPr bwMode="auto">
          <a:xfrm>
            <a:off x="3125605" y="3522487"/>
            <a:ext cx="2420471" cy="158003"/>
          </a:xfrm>
          <a:prstGeom prst="line">
            <a:avLst/>
          </a:prstGeom>
          <a:solidFill>
            <a:schemeClr val="accent1"/>
          </a:solidFill>
          <a:ln w="9525"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9" name="Straight Connector 8"/>
          <p:cNvCxnSpPr/>
          <p:nvPr/>
        </p:nvCxnSpPr>
        <p:spPr bwMode="auto">
          <a:xfrm flipV="1">
            <a:off x="3125605" y="3680490"/>
            <a:ext cx="2420471" cy="90768"/>
          </a:xfrm>
          <a:prstGeom prst="line">
            <a:avLst/>
          </a:prstGeom>
          <a:solidFill>
            <a:schemeClr val="accent1"/>
          </a:solidFill>
          <a:ln w="9525"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0" name="Straight Connector 9"/>
          <p:cNvCxnSpPr/>
          <p:nvPr/>
        </p:nvCxnSpPr>
        <p:spPr bwMode="auto">
          <a:xfrm flipV="1">
            <a:off x="2923899" y="3680490"/>
            <a:ext cx="2622176" cy="188259"/>
          </a:xfrm>
          <a:prstGeom prst="line">
            <a:avLst/>
          </a:prstGeom>
          <a:solidFill>
            <a:schemeClr val="accent1"/>
          </a:solidFill>
          <a:ln w="9525"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1" name="Straight Connector 10"/>
          <p:cNvCxnSpPr/>
          <p:nvPr/>
        </p:nvCxnSpPr>
        <p:spPr bwMode="auto">
          <a:xfrm>
            <a:off x="5546076" y="3629463"/>
            <a:ext cx="2622176" cy="282388"/>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2" name="Straight Connector 11"/>
          <p:cNvCxnSpPr/>
          <p:nvPr/>
        </p:nvCxnSpPr>
        <p:spPr bwMode="auto">
          <a:xfrm>
            <a:off x="5747781" y="3753848"/>
            <a:ext cx="2420471" cy="158003"/>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3" name="Straight Connector 12"/>
          <p:cNvCxnSpPr/>
          <p:nvPr/>
        </p:nvCxnSpPr>
        <p:spPr bwMode="auto">
          <a:xfrm flipV="1">
            <a:off x="5747781" y="3911851"/>
            <a:ext cx="2420471" cy="90768"/>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4" name="Straight Connector 13"/>
          <p:cNvCxnSpPr/>
          <p:nvPr/>
        </p:nvCxnSpPr>
        <p:spPr bwMode="auto">
          <a:xfrm flipV="1">
            <a:off x="5546076" y="3911851"/>
            <a:ext cx="2622176" cy="188259"/>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5" name="TextBox 14"/>
          <p:cNvSpPr txBox="1"/>
          <p:nvPr/>
        </p:nvSpPr>
        <p:spPr>
          <a:xfrm>
            <a:off x="3125605" y="5293265"/>
            <a:ext cx="1069297" cy="309637"/>
          </a:xfrm>
          <a:prstGeom prst="rect">
            <a:avLst/>
          </a:prstGeom>
          <a:solidFill>
            <a:srgbClr val="F7615A"/>
          </a:solidFill>
        </p:spPr>
        <p:txBody>
          <a:bodyPr wrap="square" rtlCol="0">
            <a:spAutoFit/>
          </a:bodyPr>
          <a:lstStyle/>
          <a:p>
            <a:r>
              <a:rPr lang="en-US" sz="1412" dirty="0">
                <a:solidFill>
                  <a:schemeClr val="bg1"/>
                </a:solidFill>
                <a:latin typeface="Garamond" charset="0"/>
                <a:ea typeface="Garamond" charset="0"/>
                <a:cs typeface="Garamond" charset="0"/>
              </a:rPr>
              <a:t>Input Image</a:t>
            </a:r>
          </a:p>
        </p:txBody>
      </p:sp>
      <p:sp>
        <p:nvSpPr>
          <p:cNvPr id="16" name="TextBox 15"/>
          <p:cNvSpPr txBox="1"/>
          <p:nvPr/>
        </p:nvSpPr>
        <p:spPr>
          <a:xfrm>
            <a:off x="5890742" y="5527673"/>
            <a:ext cx="1069297" cy="526939"/>
          </a:xfrm>
          <a:prstGeom prst="rect">
            <a:avLst/>
          </a:prstGeom>
          <a:solidFill>
            <a:srgbClr val="F7615A"/>
          </a:solidFill>
        </p:spPr>
        <p:txBody>
          <a:bodyPr wrap="square" rtlCol="0">
            <a:spAutoFit/>
          </a:bodyPr>
          <a:lstStyle/>
          <a:p>
            <a:r>
              <a:rPr lang="en-US" sz="1412" dirty="0">
                <a:solidFill>
                  <a:schemeClr val="bg1"/>
                </a:solidFill>
                <a:latin typeface="Garamond" charset="0"/>
                <a:ea typeface="Garamond" charset="0"/>
                <a:cs typeface="Garamond" charset="0"/>
              </a:rPr>
              <a:t>Layer 1 Feature Map</a:t>
            </a:r>
          </a:p>
        </p:txBody>
      </p:sp>
      <p:sp>
        <p:nvSpPr>
          <p:cNvPr id="17" name="TextBox 16"/>
          <p:cNvSpPr txBox="1"/>
          <p:nvPr/>
        </p:nvSpPr>
        <p:spPr>
          <a:xfrm>
            <a:off x="8507711" y="5781819"/>
            <a:ext cx="1069297" cy="526939"/>
          </a:xfrm>
          <a:prstGeom prst="rect">
            <a:avLst/>
          </a:prstGeom>
          <a:solidFill>
            <a:srgbClr val="F7615A"/>
          </a:solidFill>
        </p:spPr>
        <p:txBody>
          <a:bodyPr wrap="square" rtlCol="0">
            <a:spAutoFit/>
          </a:bodyPr>
          <a:lstStyle/>
          <a:p>
            <a:r>
              <a:rPr lang="en-US" sz="1412" dirty="0">
                <a:solidFill>
                  <a:schemeClr val="bg1"/>
                </a:solidFill>
                <a:latin typeface="Garamond" charset="0"/>
                <a:ea typeface="Garamond" charset="0"/>
                <a:cs typeface="Garamond" charset="0"/>
              </a:rPr>
              <a:t>Layer 2 Feature Map</a:t>
            </a:r>
          </a:p>
        </p:txBody>
      </p:sp>
      <p:graphicFrame>
        <p:nvGraphicFramePr>
          <p:cNvPr id="18" name="Table 17"/>
          <p:cNvGraphicFramePr>
            <a:graphicFrameLocks noGrp="1"/>
          </p:cNvGraphicFramePr>
          <p:nvPr/>
        </p:nvGraphicFramePr>
        <p:xfrm>
          <a:off x="4634424" y="4206530"/>
          <a:ext cx="691324" cy="546138"/>
        </p:xfrm>
        <a:graphic>
          <a:graphicData uri="http://schemas.openxmlformats.org/drawingml/2006/table">
            <a:tbl>
              <a:tblPr firstRow="1" bandRow="1">
                <a:tableStyleId>{5C22544A-7EE6-4342-B048-85BDC9FD1C3A}</a:tableStyleId>
              </a:tblPr>
              <a:tblGrid>
                <a:gridCol w="345662">
                  <a:extLst>
                    <a:ext uri="{9D8B030D-6E8A-4147-A177-3AD203B41FA5}">
                      <a16:colId xmlns:a16="http://schemas.microsoft.com/office/drawing/2014/main" val="20000"/>
                    </a:ext>
                  </a:extLst>
                </a:gridCol>
                <a:gridCol w="345662">
                  <a:extLst>
                    <a:ext uri="{9D8B030D-6E8A-4147-A177-3AD203B41FA5}">
                      <a16:colId xmlns:a16="http://schemas.microsoft.com/office/drawing/2014/main" val="20001"/>
                    </a:ext>
                  </a:extLst>
                </a:gridCol>
              </a:tblGrid>
              <a:tr h="273069">
                <a:tc>
                  <a:txBody>
                    <a:bodyPr/>
                    <a:lstStyle/>
                    <a:p>
                      <a:pPr algn="ctr"/>
                      <a:r>
                        <a:rPr lang="en-US" sz="1100" b="0" dirty="0">
                          <a:solidFill>
                            <a:srgbClr val="C00000"/>
                          </a:solidFill>
                        </a:rPr>
                        <a:t>w1</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schemeClr>
                    </a:solidFill>
                  </a:tcPr>
                </a:tc>
                <a:tc>
                  <a:txBody>
                    <a:bodyPr/>
                    <a:lstStyle/>
                    <a:p>
                      <a:pPr algn="ctr"/>
                      <a:r>
                        <a:rPr lang="en-US" sz="1100" b="0" dirty="0">
                          <a:solidFill>
                            <a:srgbClr val="C00000"/>
                          </a:solidFill>
                        </a:rPr>
                        <a:t>w2</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schemeClr>
                    </a:solidFill>
                  </a:tcPr>
                </a:tc>
                <a:extLst>
                  <a:ext uri="{0D108BD9-81ED-4DB2-BD59-A6C34878D82A}">
                    <a16:rowId xmlns:a16="http://schemas.microsoft.com/office/drawing/2014/main" val="10000"/>
                  </a:ext>
                </a:extLst>
              </a:tr>
              <a:tr h="273069">
                <a:tc>
                  <a:txBody>
                    <a:bodyPr/>
                    <a:lstStyle/>
                    <a:p>
                      <a:pPr algn="ctr"/>
                      <a:r>
                        <a:rPr lang="en-US" sz="1100" dirty="0">
                          <a:solidFill>
                            <a:srgbClr val="C00000"/>
                          </a:solidFill>
                        </a:rPr>
                        <a:t>w3</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schemeClr>
                    </a:solidFill>
                  </a:tcPr>
                </a:tc>
                <a:tc>
                  <a:txBody>
                    <a:bodyPr/>
                    <a:lstStyle/>
                    <a:p>
                      <a:pPr algn="ctr"/>
                      <a:r>
                        <a:rPr lang="en-US" sz="1100" dirty="0">
                          <a:solidFill>
                            <a:srgbClr val="C00000"/>
                          </a:solidFill>
                        </a:rPr>
                        <a:t>w4</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schemeClr>
                    </a:solidFill>
                  </a:tcPr>
                </a:tc>
                <a:extLst>
                  <a:ext uri="{0D108BD9-81ED-4DB2-BD59-A6C34878D82A}">
                    <a16:rowId xmlns:a16="http://schemas.microsoft.com/office/drawing/2014/main" val="10001"/>
                  </a:ext>
                </a:extLst>
              </a:tr>
            </a:tbl>
          </a:graphicData>
        </a:graphic>
      </p:graphicFrame>
      <p:graphicFrame>
        <p:nvGraphicFramePr>
          <p:cNvPr id="19" name="Table 18"/>
          <p:cNvGraphicFramePr>
            <a:graphicFrameLocks noGrp="1"/>
          </p:cNvGraphicFramePr>
          <p:nvPr/>
        </p:nvGraphicFramePr>
        <p:xfrm>
          <a:off x="7289558" y="4481770"/>
          <a:ext cx="691324" cy="546138"/>
        </p:xfrm>
        <a:graphic>
          <a:graphicData uri="http://schemas.openxmlformats.org/drawingml/2006/table">
            <a:tbl>
              <a:tblPr firstRow="1" bandRow="1">
                <a:tableStyleId>{5C22544A-7EE6-4342-B048-85BDC9FD1C3A}</a:tableStyleId>
              </a:tblPr>
              <a:tblGrid>
                <a:gridCol w="345662">
                  <a:extLst>
                    <a:ext uri="{9D8B030D-6E8A-4147-A177-3AD203B41FA5}">
                      <a16:colId xmlns:a16="http://schemas.microsoft.com/office/drawing/2014/main" val="20000"/>
                    </a:ext>
                  </a:extLst>
                </a:gridCol>
                <a:gridCol w="345662">
                  <a:extLst>
                    <a:ext uri="{9D8B030D-6E8A-4147-A177-3AD203B41FA5}">
                      <a16:colId xmlns:a16="http://schemas.microsoft.com/office/drawing/2014/main" val="20001"/>
                    </a:ext>
                  </a:extLst>
                </a:gridCol>
              </a:tblGrid>
              <a:tr h="273069">
                <a:tc>
                  <a:txBody>
                    <a:bodyPr/>
                    <a:lstStyle/>
                    <a:p>
                      <a:pPr algn="ctr"/>
                      <a:r>
                        <a:rPr lang="en-US" sz="1100" b="0" dirty="0">
                          <a:solidFill>
                            <a:srgbClr val="C00000"/>
                          </a:solidFill>
                        </a:rPr>
                        <a:t>w5</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CFF"/>
                    </a:solidFill>
                  </a:tcPr>
                </a:tc>
                <a:tc>
                  <a:txBody>
                    <a:bodyPr/>
                    <a:lstStyle/>
                    <a:p>
                      <a:pPr algn="ctr"/>
                      <a:r>
                        <a:rPr lang="en-US" sz="1100" b="0" dirty="0">
                          <a:solidFill>
                            <a:srgbClr val="C00000"/>
                          </a:solidFill>
                        </a:rPr>
                        <a:t>w6</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CFF"/>
                    </a:solidFill>
                  </a:tcPr>
                </a:tc>
                <a:extLst>
                  <a:ext uri="{0D108BD9-81ED-4DB2-BD59-A6C34878D82A}">
                    <a16:rowId xmlns:a16="http://schemas.microsoft.com/office/drawing/2014/main" val="10000"/>
                  </a:ext>
                </a:extLst>
              </a:tr>
              <a:tr h="273069">
                <a:tc>
                  <a:txBody>
                    <a:bodyPr/>
                    <a:lstStyle/>
                    <a:p>
                      <a:pPr algn="ctr"/>
                      <a:r>
                        <a:rPr lang="en-US" sz="1100" dirty="0">
                          <a:solidFill>
                            <a:srgbClr val="C00000"/>
                          </a:solidFill>
                        </a:rPr>
                        <a:t>w7</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CFF"/>
                    </a:solidFill>
                  </a:tcPr>
                </a:tc>
                <a:tc>
                  <a:txBody>
                    <a:bodyPr/>
                    <a:lstStyle/>
                    <a:p>
                      <a:pPr algn="ctr"/>
                      <a:r>
                        <a:rPr lang="en-US" sz="1100" dirty="0">
                          <a:solidFill>
                            <a:srgbClr val="C00000"/>
                          </a:solidFill>
                        </a:rPr>
                        <a:t>w8</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CFF"/>
                    </a:solidFill>
                  </a:tcPr>
                </a:tc>
                <a:extLst>
                  <a:ext uri="{0D108BD9-81ED-4DB2-BD59-A6C34878D82A}">
                    <a16:rowId xmlns:a16="http://schemas.microsoft.com/office/drawing/2014/main" val="10001"/>
                  </a:ext>
                </a:extLst>
              </a:tr>
            </a:tbl>
          </a:graphicData>
        </a:graphic>
      </p:graphicFrame>
      <p:sp>
        <p:nvSpPr>
          <p:cNvPr id="20" name="TextBox 19"/>
          <p:cNvSpPr txBox="1"/>
          <p:nvPr/>
        </p:nvSpPr>
        <p:spPr>
          <a:xfrm>
            <a:off x="4637848" y="4893189"/>
            <a:ext cx="684477" cy="309637"/>
          </a:xfrm>
          <a:prstGeom prst="rect">
            <a:avLst/>
          </a:prstGeom>
          <a:solidFill>
            <a:srgbClr val="F7615A"/>
          </a:solidFill>
        </p:spPr>
        <p:txBody>
          <a:bodyPr wrap="square" rtlCol="0">
            <a:spAutoFit/>
          </a:bodyPr>
          <a:lstStyle/>
          <a:p>
            <a:pPr algn="ctr"/>
            <a:r>
              <a:rPr lang="en-US" sz="1412" dirty="0">
                <a:solidFill>
                  <a:schemeClr val="bg1"/>
                </a:solidFill>
                <a:latin typeface="Garamond" charset="0"/>
                <a:ea typeface="Garamond" charset="0"/>
                <a:cs typeface="Garamond" charset="0"/>
              </a:rPr>
              <a:t>Filter 1</a:t>
            </a:r>
          </a:p>
        </p:txBody>
      </p:sp>
      <p:sp>
        <p:nvSpPr>
          <p:cNvPr id="21" name="TextBox 20"/>
          <p:cNvSpPr txBox="1"/>
          <p:nvPr/>
        </p:nvSpPr>
        <p:spPr>
          <a:xfrm>
            <a:off x="7278769" y="5144648"/>
            <a:ext cx="684477" cy="309637"/>
          </a:xfrm>
          <a:prstGeom prst="rect">
            <a:avLst/>
          </a:prstGeom>
          <a:solidFill>
            <a:srgbClr val="F7615A"/>
          </a:solidFill>
        </p:spPr>
        <p:txBody>
          <a:bodyPr wrap="square" rtlCol="0">
            <a:spAutoFit/>
          </a:bodyPr>
          <a:lstStyle/>
          <a:p>
            <a:pPr algn="ctr"/>
            <a:r>
              <a:rPr lang="en-US" sz="1412" dirty="0">
                <a:solidFill>
                  <a:schemeClr val="bg1"/>
                </a:solidFill>
                <a:latin typeface="Garamond" charset="0"/>
                <a:ea typeface="Garamond" charset="0"/>
                <a:cs typeface="Garamond" charset="0"/>
              </a:rPr>
              <a:t>Filter 2</a:t>
            </a:r>
          </a:p>
        </p:txBody>
      </p:sp>
      <p:sp>
        <p:nvSpPr>
          <p:cNvPr id="22" name="Rectangle 21"/>
          <p:cNvSpPr/>
          <p:nvPr/>
        </p:nvSpPr>
        <p:spPr bwMode="auto">
          <a:xfrm>
            <a:off x="2789428" y="3174854"/>
            <a:ext cx="739588" cy="1075765"/>
          </a:xfrm>
          <a:prstGeom prst="rect">
            <a:avLst/>
          </a:prstGeom>
          <a:no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2118">
              <a:latin typeface="Arial" panose="020B0604020202020204" pitchFamily="34" charset="0"/>
              <a:ea typeface="ヒラギノ角ゴ Pro W3" pitchFamily="86" charset="-128"/>
            </a:endParaRPr>
          </a:p>
        </p:txBody>
      </p:sp>
      <p:sp>
        <p:nvSpPr>
          <p:cNvPr id="23" name="TextBox 22">
            <a:extLst>
              <a:ext uri="{FF2B5EF4-FFF2-40B4-BE49-F238E27FC236}">
                <a16:creationId xmlns:a16="http://schemas.microsoft.com/office/drawing/2014/main" id="{63D29ED5-D3C0-4702-BBE5-20955C16AC7B}"/>
              </a:ext>
            </a:extLst>
          </p:cNvPr>
          <p:cNvSpPr txBox="1"/>
          <p:nvPr/>
        </p:nvSpPr>
        <p:spPr>
          <a:xfrm>
            <a:off x="2982713" y="6642715"/>
            <a:ext cx="6099501" cy="228076"/>
          </a:xfrm>
          <a:prstGeom prst="rect">
            <a:avLst/>
          </a:prstGeom>
          <a:noFill/>
        </p:spPr>
        <p:txBody>
          <a:bodyPr wrap="square" rtlCol="0">
            <a:spAutoFit/>
          </a:bodyPr>
          <a:lstStyle/>
          <a:p>
            <a:pPr algn="ctr"/>
            <a:r>
              <a:rPr lang="en-US" sz="882" dirty="0"/>
              <a:t>Slide credit: Param </a:t>
            </a:r>
            <a:r>
              <a:rPr lang="en-US" sz="882" dirty="0" err="1"/>
              <a:t>Vir</a:t>
            </a:r>
            <a:r>
              <a:rPr lang="en-US" sz="882" dirty="0"/>
              <a:t> Singh – Deep Learning</a:t>
            </a:r>
          </a:p>
        </p:txBody>
      </p:sp>
    </p:spTree>
    <p:extLst>
      <p:ext uri="{BB962C8B-B14F-4D97-AF65-F5344CB8AC3E}">
        <p14:creationId xmlns:p14="http://schemas.microsoft.com/office/powerpoint/2010/main" val="13634973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Convolutional Neural Networks (CNNs)</a:t>
            </a:r>
          </a:p>
        </p:txBody>
      </p:sp>
      <p:sp>
        <p:nvSpPr>
          <p:cNvPr id="3" name="Content Placeholder 2"/>
          <p:cNvSpPr>
            <a:spLocks noGrp="1"/>
          </p:cNvSpPr>
          <p:nvPr>
            <p:ph idx="1"/>
          </p:nvPr>
        </p:nvSpPr>
        <p:spPr/>
        <p:txBody>
          <a:bodyPr/>
          <a:lstStyle/>
          <a:p>
            <a:r>
              <a:rPr lang="en-US" b="1" i="1" dirty="0">
                <a:solidFill>
                  <a:srgbClr val="0070C0"/>
                </a:solidFill>
              </a:rPr>
              <a:t>Max pooling</a:t>
            </a:r>
            <a:r>
              <a:rPr lang="en-US" dirty="0"/>
              <a:t>: reports the maximum output within a rectangular neighborhood</a:t>
            </a:r>
          </a:p>
          <a:p>
            <a:r>
              <a:rPr lang="en-US" b="1" i="1" dirty="0">
                <a:solidFill>
                  <a:srgbClr val="0070C0"/>
                </a:solidFill>
              </a:rPr>
              <a:t>Average pooling</a:t>
            </a:r>
            <a:r>
              <a:rPr lang="en-US" dirty="0"/>
              <a:t>: reports the average output of a rectangular neighborhood</a:t>
            </a:r>
          </a:p>
          <a:p>
            <a:r>
              <a:rPr lang="en-US" dirty="0"/>
              <a:t>Pooling layers reduce the spatial size of the feature maps</a:t>
            </a:r>
          </a:p>
          <a:p>
            <a:pPr lvl="1"/>
            <a:r>
              <a:rPr lang="en-US" dirty="0"/>
              <a:t>Reduce the number of parameters, prevent overfitting</a:t>
            </a:r>
          </a:p>
          <a:p>
            <a:endParaRPr lang="en-US" dirty="0"/>
          </a:p>
        </p:txBody>
      </p:sp>
      <p:sp>
        <p:nvSpPr>
          <p:cNvPr id="10" name="Content Placeholder 9">
            <a:extLst>
              <a:ext uri="{FF2B5EF4-FFF2-40B4-BE49-F238E27FC236}">
                <a16:creationId xmlns:a16="http://schemas.microsoft.com/office/drawing/2014/main" id="{2754E0F0-1D8A-4023-9FC2-20FD11D4639D}"/>
              </a:ext>
            </a:extLst>
          </p:cNvPr>
          <p:cNvSpPr>
            <a:spLocks noGrp="1"/>
          </p:cNvSpPr>
          <p:nvPr>
            <p:ph idx="10"/>
          </p:nvPr>
        </p:nvSpPr>
        <p:spPr/>
        <p:txBody>
          <a:bodyPr/>
          <a:lstStyle/>
          <a:p>
            <a:r>
              <a:rPr lang="en-US" dirty="0"/>
              <a:t>Convolutional Neural Networks</a:t>
            </a:r>
          </a:p>
          <a:p>
            <a:endParaRPr lang="en-US" dirty="0"/>
          </a:p>
        </p:txBody>
      </p:sp>
      <p:graphicFrame>
        <p:nvGraphicFramePr>
          <p:cNvPr id="4" name="Table 3"/>
          <p:cNvGraphicFramePr>
            <a:graphicFrameLocks noGrp="1"/>
          </p:cNvGraphicFramePr>
          <p:nvPr/>
        </p:nvGraphicFramePr>
        <p:xfrm>
          <a:off x="2742731" y="3782038"/>
          <a:ext cx="2151528" cy="1344704"/>
        </p:xfrm>
        <a:graphic>
          <a:graphicData uri="http://schemas.openxmlformats.org/drawingml/2006/table">
            <a:tbl>
              <a:tblPr firstRow="1" bandRow="1">
                <a:tableStyleId>{5C22544A-7EE6-4342-B048-85BDC9FD1C3A}</a:tableStyleId>
              </a:tblPr>
              <a:tblGrid>
                <a:gridCol w="537882">
                  <a:extLst>
                    <a:ext uri="{9D8B030D-6E8A-4147-A177-3AD203B41FA5}">
                      <a16:colId xmlns:a16="http://schemas.microsoft.com/office/drawing/2014/main" val="20000"/>
                    </a:ext>
                  </a:extLst>
                </a:gridCol>
                <a:gridCol w="537882">
                  <a:extLst>
                    <a:ext uri="{9D8B030D-6E8A-4147-A177-3AD203B41FA5}">
                      <a16:colId xmlns:a16="http://schemas.microsoft.com/office/drawing/2014/main" val="20001"/>
                    </a:ext>
                  </a:extLst>
                </a:gridCol>
                <a:gridCol w="537882">
                  <a:extLst>
                    <a:ext uri="{9D8B030D-6E8A-4147-A177-3AD203B41FA5}">
                      <a16:colId xmlns:a16="http://schemas.microsoft.com/office/drawing/2014/main" val="20002"/>
                    </a:ext>
                  </a:extLst>
                </a:gridCol>
                <a:gridCol w="537882">
                  <a:extLst>
                    <a:ext uri="{9D8B030D-6E8A-4147-A177-3AD203B41FA5}">
                      <a16:colId xmlns:a16="http://schemas.microsoft.com/office/drawing/2014/main" val="20003"/>
                    </a:ext>
                  </a:extLst>
                </a:gridCol>
              </a:tblGrid>
              <a:tr h="336176">
                <a:tc>
                  <a:txBody>
                    <a:bodyPr/>
                    <a:lstStyle/>
                    <a:p>
                      <a:pPr algn="ctr"/>
                      <a:r>
                        <a:rPr lang="en-US" sz="1600" b="0" dirty="0">
                          <a:solidFill>
                            <a:srgbClr val="C00000"/>
                          </a:solidFill>
                        </a:rPr>
                        <a:t>1</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alpha val="52000"/>
                      </a:srgbClr>
                    </a:solidFill>
                  </a:tcPr>
                </a:tc>
                <a:tc>
                  <a:txBody>
                    <a:bodyPr/>
                    <a:lstStyle/>
                    <a:p>
                      <a:pPr algn="ctr"/>
                      <a:r>
                        <a:rPr lang="en-US" sz="1600" b="0" dirty="0">
                          <a:solidFill>
                            <a:srgbClr val="C00000"/>
                          </a:solidFill>
                        </a:rPr>
                        <a:t>3</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alpha val="52000"/>
                      </a:srgbClr>
                    </a:solidFill>
                  </a:tcPr>
                </a:tc>
                <a:tc>
                  <a:txBody>
                    <a:bodyPr/>
                    <a:lstStyle/>
                    <a:p>
                      <a:pPr algn="ctr"/>
                      <a:r>
                        <a:rPr lang="en-US" sz="1600" b="0" dirty="0">
                          <a:solidFill>
                            <a:srgbClr val="C00000"/>
                          </a:solidFill>
                        </a:rPr>
                        <a:t>5</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alpha val="52000"/>
                      </a:schemeClr>
                    </a:solidFill>
                  </a:tcPr>
                </a:tc>
                <a:tc>
                  <a:txBody>
                    <a:bodyPr/>
                    <a:lstStyle/>
                    <a:p>
                      <a:pPr algn="ctr"/>
                      <a:r>
                        <a:rPr lang="en-US" sz="1600" b="0" dirty="0">
                          <a:solidFill>
                            <a:srgbClr val="C00000"/>
                          </a:solidFill>
                        </a:rPr>
                        <a:t>3</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alpha val="52000"/>
                      </a:schemeClr>
                    </a:solidFill>
                  </a:tcPr>
                </a:tc>
                <a:extLst>
                  <a:ext uri="{0D108BD9-81ED-4DB2-BD59-A6C34878D82A}">
                    <a16:rowId xmlns:a16="http://schemas.microsoft.com/office/drawing/2014/main" val="10000"/>
                  </a:ext>
                </a:extLst>
              </a:tr>
              <a:tr h="336176">
                <a:tc>
                  <a:txBody>
                    <a:bodyPr/>
                    <a:lstStyle/>
                    <a:p>
                      <a:pPr algn="ctr"/>
                      <a:r>
                        <a:rPr lang="en-US" sz="1600" dirty="0">
                          <a:solidFill>
                            <a:srgbClr val="C00000"/>
                          </a:solidFill>
                        </a:rPr>
                        <a:t>4</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alpha val="52000"/>
                      </a:srgbClr>
                    </a:solidFill>
                  </a:tcPr>
                </a:tc>
                <a:tc>
                  <a:txBody>
                    <a:bodyPr/>
                    <a:lstStyle/>
                    <a:p>
                      <a:pPr algn="ctr"/>
                      <a:r>
                        <a:rPr lang="en-US" sz="1600" dirty="0">
                          <a:solidFill>
                            <a:srgbClr val="C00000"/>
                          </a:solidFill>
                        </a:rPr>
                        <a:t>2</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alpha val="52000"/>
                      </a:srgbClr>
                    </a:solidFill>
                  </a:tcPr>
                </a:tc>
                <a:tc>
                  <a:txBody>
                    <a:bodyPr/>
                    <a:lstStyle/>
                    <a:p>
                      <a:pPr algn="ctr"/>
                      <a:r>
                        <a:rPr lang="en-US" sz="1600" dirty="0">
                          <a:solidFill>
                            <a:srgbClr val="C00000"/>
                          </a:solidFill>
                        </a:rPr>
                        <a:t>3</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alpha val="52000"/>
                      </a:schemeClr>
                    </a:solidFill>
                  </a:tcPr>
                </a:tc>
                <a:tc>
                  <a:txBody>
                    <a:bodyPr/>
                    <a:lstStyle/>
                    <a:p>
                      <a:pPr algn="ctr"/>
                      <a:r>
                        <a:rPr lang="en-US" sz="1600" dirty="0">
                          <a:solidFill>
                            <a:srgbClr val="C00000"/>
                          </a:solidFill>
                        </a:rPr>
                        <a:t>1</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alpha val="52000"/>
                      </a:schemeClr>
                    </a:solidFill>
                  </a:tcPr>
                </a:tc>
                <a:extLst>
                  <a:ext uri="{0D108BD9-81ED-4DB2-BD59-A6C34878D82A}">
                    <a16:rowId xmlns:a16="http://schemas.microsoft.com/office/drawing/2014/main" val="10001"/>
                  </a:ext>
                </a:extLst>
              </a:tr>
              <a:tr h="336176">
                <a:tc>
                  <a:txBody>
                    <a:bodyPr/>
                    <a:lstStyle/>
                    <a:p>
                      <a:pPr algn="ctr"/>
                      <a:r>
                        <a:rPr lang="en-US" sz="1600" dirty="0" err="1">
                          <a:solidFill>
                            <a:srgbClr val="C00000"/>
                          </a:solidFill>
                        </a:rPr>
                        <a:t>3</a:t>
                      </a: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00">
                        <a:alpha val="51765"/>
                      </a:srgbClr>
                    </a:solidFill>
                  </a:tcPr>
                </a:tc>
                <a:tc>
                  <a:txBody>
                    <a:bodyPr/>
                    <a:lstStyle/>
                    <a:p>
                      <a:pPr algn="ctr"/>
                      <a:r>
                        <a:rPr lang="en-US" sz="1600" dirty="0">
                          <a:solidFill>
                            <a:srgbClr val="C00000"/>
                          </a:solidFill>
                        </a:rPr>
                        <a:t>1</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00">
                        <a:alpha val="51765"/>
                      </a:srgbClr>
                    </a:solidFill>
                  </a:tcPr>
                </a:tc>
                <a:tc>
                  <a:txBody>
                    <a:bodyPr/>
                    <a:lstStyle/>
                    <a:p>
                      <a:pPr algn="ctr"/>
                      <a:r>
                        <a:rPr lang="en-US" sz="1600" dirty="0">
                          <a:solidFill>
                            <a:srgbClr val="C00000"/>
                          </a:solidFill>
                        </a:rPr>
                        <a:t>1</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FF">
                        <a:alpha val="53725"/>
                      </a:srgbClr>
                    </a:solidFill>
                  </a:tcPr>
                </a:tc>
                <a:tc>
                  <a:txBody>
                    <a:bodyPr/>
                    <a:lstStyle/>
                    <a:p>
                      <a:pPr algn="ctr"/>
                      <a:r>
                        <a:rPr lang="en-US" sz="1600" dirty="0">
                          <a:solidFill>
                            <a:srgbClr val="C00000"/>
                          </a:solidFill>
                        </a:rPr>
                        <a:t>3</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FF">
                        <a:alpha val="53725"/>
                      </a:srgbClr>
                    </a:solidFill>
                  </a:tcPr>
                </a:tc>
                <a:extLst>
                  <a:ext uri="{0D108BD9-81ED-4DB2-BD59-A6C34878D82A}">
                    <a16:rowId xmlns:a16="http://schemas.microsoft.com/office/drawing/2014/main" val="10002"/>
                  </a:ext>
                </a:extLst>
              </a:tr>
              <a:tr h="336176">
                <a:tc>
                  <a:txBody>
                    <a:bodyPr/>
                    <a:lstStyle/>
                    <a:p>
                      <a:pPr algn="ctr"/>
                      <a:r>
                        <a:rPr lang="en-US" sz="1600" dirty="0">
                          <a:solidFill>
                            <a:srgbClr val="C00000"/>
                          </a:solidFill>
                        </a:rPr>
                        <a:t>0</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00">
                        <a:alpha val="51765"/>
                      </a:srgbClr>
                    </a:solidFill>
                  </a:tcPr>
                </a:tc>
                <a:tc>
                  <a:txBody>
                    <a:bodyPr/>
                    <a:lstStyle/>
                    <a:p>
                      <a:pPr algn="ctr"/>
                      <a:r>
                        <a:rPr lang="en-US" sz="1600" dirty="0">
                          <a:solidFill>
                            <a:srgbClr val="C00000"/>
                          </a:solidFill>
                        </a:rPr>
                        <a:t>1</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00">
                        <a:alpha val="51765"/>
                      </a:srgbClr>
                    </a:solidFill>
                  </a:tcPr>
                </a:tc>
                <a:tc>
                  <a:txBody>
                    <a:bodyPr/>
                    <a:lstStyle/>
                    <a:p>
                      <a:pPr algn="ctr"/>
                      <a:r>
                        <a:rPr lang="en-US" sz="1600" dirty="0">
                          <a:solidFill>
                            <a:srgbClr val="C00000"/>
                          </a:solidFill>
                        </a:rPr>
                        <a:t>0</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FF">
                        <a:alpha val="53725"/>
                      </a:srgbClr>
                    </a:solidFill>
                  </a:tcPr>
                </a:tc>
                <a:tc>
                  <a:txBody>
                    <a:bodyPr/>
                    <a:lstStyle/>
                    <a:p>
                      <a:pPr algn="ctr"/>
                      <a:r>
                        <a:rPr lang="en-US" sz="1600" dirty="0">
                          <a:solidFill>
                            <a:srgbClr val="C00000"/>
                          </a:solidFill>
                        </a:rPr>
                        <a:t>4</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FF">
                        <a:alpha val="53725"/>
                      </a:srgbClr>
                    </a:solidFill>
                  </a:tcPr>
                </a:tc>
                <a:extLst>
                  <a:ext uri="{0D108BD9-81ED-4DB2-BD59-A6C34878D82A}">
                    <a16:rowId xmlns:a16="http://schemas.microsoft.com/office/drawing/2014/main" val="10003"/>
                  </a:ext>
                </a:extLst>
              </a:tr>
            </a:tbl>
          </a:graphicData>
        </a:graphic>
      </p:graphicFrame>
      <p:sp>
        <p:nvSpPr>
          <p:cNvPr id="5" name="TextBox 4"/>
          <p:cNvSpPr txBox="1"/>
          <p:nvPr/>
        </p:nvSpPr>
        <p:spPr>
          <a:xfrm>
            <a:off x="5460635" y="3429000"/>
            <a:ext cx="4361799" cy="363946"/>
          </a:xfrm>
          <a:prstGeom prst="rect">
            <a:avLst/>
          </a:prstGeom>
          <a:noFill/>
        </p:spPr>
        <p:txBody>
          <a:bodyPr wrap="square" rtlCol="0">
            <a:spAutoFit/>
          </a:bodyPr>
          <a:lstStyle/>
          <a:p>
            <a:r>
              <a:rPr lang="en-US" sz="1765" dirty="0" err="1"/>
              <a:t>MaxPool</a:t>
            </a:r>
            <a:r>
              <a:rPr lang="en-US" sz="1765" dirty="0"/>
              <a:t> with a 2×2 filter with stride of 2</a:t>
            </a:r>
          </a:p>
        </p:txBody>
      </p:sp>
      <p:sp>
        <p:nvSpPr>
          <p:cNvPr id="6" name="TextBox 5"/>
          <p:cNvSpPr txBox="1"/>
          <p:nvPr/>
        </p:nvSpPr>
        <p:spPr>
          <a:xfrm>
            <a:off x="3213378" y="5328451"/>
            <a:ext cx="1069297" cy="526939"/>
          </a:xfrm>
          <a:prstGeom prst="rect">
            <a:avLst/>
          </a:prstGeom>
          <a:solidFill>
            <a:srgbClr val="F7615A"/>
          </a:solidFill>
        </p:spPr>
        <p:txBody>
          <a:bodyPr wrap="square" rtlCol="0">
            <a:spAutoFit/>
          </a:bodyPr>
          <a:lstStyle/>
          <a:p>
            <a:r>
              <a:rPr lang="en-US" sz="1412" dirty="0">
                <a:solidFill>
                  <a:schemeClr val="bg1"/>
                </a:solidFill>
                <a:ea typeface="Garamond" charset="0"/>
                <a:cs typeface="Garamond" charset="0"/>
              </a:rPr>
              <a:t>Input Matrix</a:t>
            </a:r>
          </a:p>
        </p:txBody>
      </p:sp>
      <p:sp>
        <p:nvSpPr>
          <p:cNvPr id="7" name="TextBox 6"/>
          <p:cNvSpPr txBox="1"/>
          <p:nvPr/>
        </p:nvSpPr>
        <p:spPr>
          <a:xfrm>
            <a:off x="6864905" y="4985397"/>
            <a:ext cx="1226127" cy="309637"/>
          </a:xfrm>
          <a:prstGeom prst="rect">
            <a:avLst/>
          </a:prstGeom>
          <a:solidFill>
            <a:srgbClr val="F7615A"/>
          </a:solidFill>
        </p:spPr>
        <p:txBody>
          <a:bodyPr wrap="square" rtlCol="0">
            <a:spAutoFit/>
          </a:bodyPr>
          <a:lstStyle/>
          <a:p>
            <a:r>
              <a:rPr lang="en-US" sz="1412" dirty="0">
                <a:solidFill>
                  <a:schemeClr val="bg1"/>
                </a:solidFill>
                <a:ea typeface="Garamond" charset="0"/>
                <a:cs typeface="Garamond" charset="0"/>
              </a:rPr>
              <a:t>Output Matrix</a:t>
            </a:r>
          </a:p>
        </p:txBody>
      </p:sp>
      <p:graphicFrame>
        <p:nvGraphicFramePr>
          <p:cNvPr id="8" name="Table 7"/>
          <p:cNvGraphicFramePr>
            <a:graphicFrameLocks noGrp="1"/>
          </p:cNvGraphicFramePr>
          <p:nvPr/>
        </p:nvGraphicFramePr>
        <p:xfrm>
          <a:off x="6858438" y="4006105"/>
          <a:ext cx="1075764" cy="672352"/>
        </p:xfrm>
        <a:graphic>
          <a:graphicData uri="http://schemas.openxmlformats.org/drawingml/2006/table">
            <a:tbl>
              <a:tblPr firstRow="1" bandRow="1">
                <a:tableStyleId>{5C22544A-7EE6-4342-B048-85BDC9FD1C3A}</a:tableStyleId>
              </a:tblPr>
              <a:tblGrid>
                <a:gridCol w="537882">
                  <a:extLst>
                    <a:ext uri="{9D8B030D-6E8A-4147-A177-3AD203B41FA5}">
                      <a16:colId xmlns:a16="http://schemas.microsoft.com/office/drawing/2014/main" val="20000"/>
                    </a:ext>
                  </a:extLst>
                </a:gridCol>
                <a:gridCol w="537882">
                  <a:extLst>
                    <a:ext uri="{9D8B030D-6E8A-4147-A177-3AD203B41FA5}">
                      <a16:colId xmlns:a16="http://schemas.microsoft.com/office/drawing/2014/main" val="20001"/>
                    </a:ext>
                  </a:extLst>
                </a:gridCol>
              </a:tblGrid>
              <a:tr h="336176">
                <a:tc>
                  <a:txBody>
                    <a:bodyPr/>
                    <a:lstStyle/>
                    <a:p>
                      <a:pPr algn="ctr"/>
                      <a:r>
                        <a:rPr lang="en-US" sz="1600" b="0" dirty="0">
                          <a:solidFill>
                            <a:srgbClr val="C00000"/>
                          </a:solidFill>
                        </a:rPr>
                        <a:t>4</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alpha val="52000"/>
                      </a:srgbClr>
                    </a:solidFill>
                  </a:tcPr>
                </a:tc>
                <a:tc>
                  <a:txBody>
                    <a:bodyPr/>
                    <a:lstStyle/>
                    <a:p>
                      <a:pPr algn="ctr"/>
                      <a:r>
                        <a:rPr lang="en-US" sz="1600" b="0" dirty="0">
                          <a:solidFill>
                            <a:srgbClr val="C00000"/>
                          </a:solidFill>
                        </a:rPr>
                        <a:t>5</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alpha val="53000"/>
                      </a:schemeClr>
                    </a:solidFill>
                  </a:tcPr>
                </a:tc>
                <a:extLst>
                  <a:ext uri="{0D108BD9-81ED-4DB2-BD59-A6C34878D82A}">
                    <a16:rowId xmlns:a16="http://schemas.microsoft.com/office/drawing/2014/main" val="10000"/>
                  </a:ext>
                </a:extLst>
              </a:tr>
              <a:tr h="336176">
                <a:tc>
                  <a:txBody>
                    <a:bodyPr/>
                    <a:lstStyle/>
                    <a:p>
                      <a:pPr algn="ctr"/>
                      <a:r>
                        <a:rPr lang="en-US" sz="1600" dirty="0">
                          <a:solidFill>
                            <a:srgbClr val="C00000"/>
                          </a:solidFill>
                        </a:rPr>
                        <a:t>3</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00">
                        <a:alpha val="53000"/>
                      </a:srgbClr>
                    </a:solidFill>
                  </a:tcPr>
                </a:tc>
                <a:tc>
                  <a:txBody>
                    <a:bodyPr/>
                    <a:lstStyle/>
                    <a:p>
                      <a:pPr algn="ctr"/>
                      <a:r>
                        <a:rPr lang="en-US" sz="1600" dirty="0">
                          <a:solidFill>
                            <a:srgbClr val="C00000"/>
                          </a:solidFill>
                        </a:rPr>
                        <a:t>4</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FF">
                        <a:alpha val="53000"/>
                      </a:srgbClr>
                    </a:solidFill>
                  </a:tcPr>
                </a:tc>
                <a:extLst>
                  <a:ext uri="{0D108BD9-81ED-4DB2-BD59-A6C34878D82A}">
                    <a16:rowId xmlns:a16="http://schemas.microsoft.com/office/drawing/2014/main" val="10001"/>
                  </a:ext>
                </a:extLst>
              </a:tr>
            </a:tbl>
          </a:graphicData>
        </a:graphic>
      </p:graphicFrame>
      <p:sp>
        <p:nvSpPr>
          <p:cNvPr id="9" name="TextBox 8">
            <a:extLst>
              <a:ext uri="{FF2B5EF4-FFF2-40B4-BE49-F238E27FC236}">
                <a16:creationId xmlns:a16="http://schemas.microsoft.com/office/drawing/2014/main" id="{E70B2D22-7D7B-48FA-A638-2FBBB0DFDD80}"/>
              </a:ext>
            </a:extLst>
          </p:cNvPr>
          <p:cNvSpPr txBox="1"/>
          <p:nvPr/>
        </p:nvSpPr>
        <p:spPr>
          <a:xfrm>
            <a:off x="2982713" y="6640746"/>
            <a:ext cx="6099501" cy="228076"/>
          </a:xfrm>
          <a:prstGeom prst="rect">
            <a:avLst/>
          </a:prstGeom>
          <a:noFill/>
        </p:spPr>
        <p:txBody>
          <a:bodyPr wrap="square" rtlCol="0">
            <a:spAutoFit/>
          </a:bodyPr>
          <a:lstStyle/>
          <a:p>
            <a:pPr algn="ctr"/>
            <a:r>
              <a:rPr lang="en-US" sz="882" dirty="0"/>
              <a:t>Slide credit: Param </a:t>
            </a:r>
            <a:r>
              <a:rPr lang="en-US" sz="882" dirty="0" err="1"/>
              <a:t>Vir</a:t>
            </a:r>
            <a:r>
              <a:rPr lang="en-US" sz="882" dirty="0"/>
              <a:t> Singh – Deep Learning</a:t>
            </a:r>
          </a:p>
        </p:txBody>
      </p:sp>
    </p:spTree>
    <p:extLst>
      <p:ext uri="{BB962C8B-B14F-4D97-AF65-F5344CB8AC3E}">
        <p14:creationId xmlns:p14="http://schemas.microsoft.com/office/powerpoint/2010/main" val="23782436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Convolutional Neural Networks (CNNs)</a:t>
            </a:r>
          </a:p>
        </p:txBody>
      </p:sp>
      <p:sp>
        <p:nvSpPr>
          <p:cNvPr id="3" name="Content Placeholder 2"/>
          <p:cNvSpPr>
            <a:spLocks noGrp="1"/>
          </p:cNvSpPr>
          <p:nvPr>
            <p:ph idx="1"/>
          </p:nvPr>
        </p:nvSpPr>
        <p:spPr/>
        <p:txBody>
          <a:bodyPr/>
          <a:lstStyle/>
          <a:p>
            <a:r>
              <a:rPr lang="en-US" dirty="0"/>
              <a:t>Feature extraction architecture</a:t>
            </a:r>
          </a:p>
          <a:p>
            <a:pPr lvl="1"/>
            <a:r>
              <a:rPr lang="en-US" dirty="0"/>
              <a:t>After 2 convolutional layers, a max-pooling layer reduces the size of the feature maps (typically by 2)</a:t>
            </a:r>
          </a:p>
          <a:p>
            <a:pPr lvl="1"/>
            <a:r>
              <a:rPr lang="en-US" dirty="0"/>
              <a:t>A fully convolutional and a </a:t>
            </a:r>
            <a:r>
              <a:rPr lang="en-US" dirty="0" err="1"/>
              <a:t>softmax</a:t>
            </a:r>
            <a:r>
              <a:rPr lang="en-US" dirty="0"/>
              <a:t> layers are added last to perform classification</a:t>
            </a:r>
          </a:p>
        </p:txBody>
      </p:sp>
      <p:sp>
        <p:nvSpPr>
          <p:cNvPr id="46" name="Content Placeholder 45">
            <a:extLst>
              <a:ext uri="{FF2B5EF4-FFF2-40B4-BE49-F238E27FC236}">
                <a16:creationId xmlns:a16="http://schemas.microsoft.com/office/drawing/2014/main" id="{B689A9D3-1DF1-4AF1-8C93-CEB5AF2C2834}"/>
              </a:ext>
            </a:extLst>
          </p:cNvPr>
          <p:cNvSpPr>
            <a:spLocks noGrp="1"/>
          </p:cNvSpPr>
          <p:nvPr>
            <p:ph idx="10"/>
          </p:nvPr>
        </p:nvSpPr>
        <p:spPr/>
        <p:txBody>
          <a:bodyPr/>
          <a:lstStyle/>
          <a:p>
            <a:r>
              <a:rPr lang="en-US" dirty="0"/>
              <a:t>Convolutional Neural Networks</a:t>
            </a:r>
          </a:p>
          <a:p>
            <a:endParaRPr lang="en-US" dirty="0"/>
          </a:p>
        </p:txBody>
      </p:sp>
      <p:sp>
        <p:nvSpPr>
          <p:cNvPr id="4" name="Flowchart: Process 3"/>
          <p:cNvSpPr/>
          <p:nvPr/>
        </p:nvSpPr>
        <p:spPr bwMode="auto">
          <a:xfrm>
            <a:off x="4736219" y="3673154"/>
            <a:ext cx="137232" cy="1680882"/>
          </a:xfrm>
          <a:prstGeom prst="flowChartProcess">
            <a:avLst/>
          </a:prstGeom>
          <a:solidFill>
            <a:srgbClr val="F7615A"/>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1235">
              <a:latin typeface="Arial" panose="020B0604020202020204" pitchFamily="34" charset="0"/>
              <a:ea typeface="ヒラギノ角ゴ Pro W3" pitchFamily="86" charset="-128"/>
            </a:endParaRPr>
          </a:p>
        </p:txBody>
      </p:sp>
      <p:sp>
        <p:nvSpPr>
          <p:cNvPr id="5" name="Flowchart: Process 4"/>
          <p:cNvSpPr/>
          <p:nvPr/>
        </p:nvSpPr>
        <p:spPr bwMode="auto">
          <a:xfrm>
            <a:off x="5316095" y="3915037"/>
            <a:ext cx="161288" cy="1210235"/>
          </a:xfrm>
          <a:prstGeom prst="flowChartProcess">
            <a:avLst/>
          </a:prstGeom>
          <a:solidFill>
            <a:srgbClr val="F7615A"/>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1235">
              <a:latin typeface="Arial" panose="020B0604020202020204" pitchFamily="34" charset="0"/>
              <a:ea typeface="ヒラギノ角ゴ Pro W3" pitchFamily="86" charset="-128"/>
            </a:endParaRPr>
          </a:p>
        </p:txBody>
      </p:sp>
      <p:sp>
        <p:nvSpPr>
          <p:cNvPr id="6" name="Flowchart: Process 5"/>
          <p:cNvSpPr/>
          <p:nvPr/>
        </p:nvSpPr>
        <p:spPr bwMode="auto">
          <a:xfrm>
            <a:off x="6229339" y="4116743"/>
            <a:ext cx="180094" cy="806824"/>
          </a:xfrm>
          <a:prstGeom prst="flowChartProcess">
            <a:avLst/>
          </a:prstGeom>
          <a:solidFill>
            <a:srgbClr val="F7615A"/>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1235">
              <a:latin typeface="Arial" panose="020B0604020202020204" pitchFamily="34" charset="0"/>
              <a:ea typeface="ヒラギノ角ゴ Pro W3" pitchFamily="86" charset="-128"/>
            </a:endParaRPr>
          </a:p>
        </p:txBody>
      </p:sp>
      <p:sp>
        <p:nvSpPr>
          <p:cNvPr id="7" name="Flowchart: Process 6"/>
          <p:cNvSpPr/>
          <p:nvPr/>
        </p:nvSpPr>
        <p:spPr bwMode="auto">
          <a:xfrm>
            <a:off x="7158971" y="4251214"/>
            <a:ext cx="205187" cy="537882"/>
          </a:xfrm>
          <a:prstGeom prst="flowChartProcess">
            <a:avLst/>
          </a:prstGeom>
          <a:solidFill>
            <a:srgbClr val="F7615A"/>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1235">
              <a:latin typeface="Arial" panose="020B0604020202020204" pitchFamily="34" charset="0"/>
              <a:ea typeface="ヒラギノ角ゴ Pro W3" pitchFamily="86" charset="-128"/>
            </a:endParaRPr>
          </a:p>
        </p:txBody>
      </p:sp>
      <p:sp>
        <p:nvSpPr>
          <p:cNvPr id="8" name="Flowchart: Process 7"/>
          <p:cNvSpPr/>
          <p:nvPr/>
        </p:nvSpPr>
        <p:spPr bwMode="auto">
          <a:xfrm>
            <a:off x="8187661" y="4385120"/>
            <a:ext cx="128599" cy="275474"/>
          </a:xfrm>
          <a:prstGeom prst="flowChartProcess">
            <a:avLst/>
          </a:prstGeom>
          <a:solidFill>
            <a:srgbClr val="F7615A"/>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1235">
              <a:latin typeface="Arial" panose="020B0604020202020204" pitchFamily="34" charset="0"/>
              <a:ea typeface="ヒラギノ角ゴ Pro W3" pitchFamily="86" charset="-128"/>
            </a:endParaRPr>
          </a:p>
        </p:txBody>
      </p:sp>
      <p:grpSp>
        <p:nvGrpSpPr>
          <p:cNvPr id="9" name="Group 8"/>
          <p:cNvGrpSpPr/>
          <p:nvPr/>
        </p:nvGrpSpPr>
        <p:grpSpPr>
          <a:xfrm>
            <a:off x="4332575" y="3242684"/>
            <a:ext cx="432897" cy="2420471"/>
            <a:chOff x="1776958" y="2133600"/>
            <a:chExt cx="680827" cy="2743200"/>
          </a:xfrm>
        </p:grpSpPr>
        <p:grpSp>
          <p:nvGrpSpPr>
            <p:cNvPr id="10" name="Group 9"/>
            <p:cNvGrpSpPr/>
            <p:nvPr/>
          </p:nvGrpSpPr>
          <p:grpSpPr>
            <a:xfrm>
              <a:off x="1942180" y="2133600"/>
              <a:ext cx="374456" cy="2743200"/>
              <a:chOff x="990601" y="2133600"/>
              <a:chExt cx="435971" cy="2667000"/>
            </a:xfrm>
          </p:grpSpPr>
          <p:sp>
            <p:nvSpPr>
              <p:cNvPr id="13" name="Flowchart: Process 12"/>
              <p:cNvSpPr/>
              <p:nvPr/>
            </p:nvSpPr>
            <p:spPr bwMode="auto">
              <a:xfrm>
                <a:off x="990601" y="2133600"/>
                <a:ext cx="163489" cy="2667000"/>
              </a:xfrm>
              <a:prstGeom prst="flowChartProcess">
                <a:avLst/>
              </a:prstGeom>
              <a:pattFill prst="narHorz">
                <a:fgClr>
                  <a:srgbClr val="F7615A"/>
                </a:fgClr>
                <a:bgClr>
                  <a:schemeClr val="bg1"/>
                </a:bgClr>
              </a:patt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1235">
                  <a:latin typeface="Arial" panose="020B0604020202020204" pitchFamily="34" charset="0"/>
                  <a:ea typeface="ヒラギノ角ゴ Pro W3" pitchFamily="86" charset="-128"/>
                </a:endParaRPr>
              </a:p>
            </p:txBody>
          </p:sp>
          <p:sp>
            <p:nvSpPr>
              <p:cNvPr id="14" name="Flowchart: Process 13"/>
              <p:cNvSpPr/>
              <p:nvPr/>
            </p:nvSpPr>
            <p:spPr bwMode="auto">
              <a:xfrm>
                <a:off x="1263083" y="2133600"/>
                <a:ext cx="163489" cy="2667000"/>
              </a:xfrm>
              <a:prstGeom prst="flowChartProcess">
                <a:avLst/>
              </a:prstGeom>
              <a:pattFill prst="narHorz">
                <a:fgClr>
                  <a:srgbClr val="F7615A"/>
                </a:fgClr>
                <a:bgClr>
                  <a:schemeClr val="bg1"/>
                </a:bgClr>
              </a:patt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1235">
                  <a:latin typeface="Arial" panose="020B0604020202020204" pitchFamily="34" charset="0"/>
                  <a:ea typeface="ヒラギノ角ゴ Pro W3" pitchFamily="86" charset="-128"/>
                </a:endParaRPr>
              </a:p>
            </p:txBody>
          </p:sp>
        </p:grpSp>
        <p:sp>
          <p:nvSpPr>
            <p:cNvPr id="11" name="TextBox 10"/>
            <p:cNvSpPr txBox="1"/>
            <p:nvPr/>
          </p:nvSpPr>
          <p:spPr>
            <a:xfrm rot="16200000">
              <a:off x="1770414" y="3336095"/>
              <a:ext cx="457201" cy="444113"/>
            </a:xfrm>
            <a:prstGeom prst="rect">
              <a:avLst/>
            </a:prstGeom>
            <a:solidFill>
              <a:schemeClr val="bg1">
                <a:alpha val="61000"/>
              </a:schemeClr>
            </a:solidFill>
          </p:spPr>
          <p:txBody>
            <a:bodyPr wrap="square" rtlCol="0">
              <a:spAutoFit/>
            </a:bodyPr>
            <a:lstStyle/>
            <a:p>
              <a:r>
                <a:rPr lang="en-US" sz="1235" dirty="0">
                  <a:latin typeface="Garamond" panose="02020404030301010803" pitchFamily="18" charset="0"/>
                </a:rPr>
                <a:t>64</a:t>
              </a:r>
            </a:p>
          </p:txBody>
        </p:sp>
        <p:sp>
          <p:nvSpPr>
            <p:cNvPr id="12" name="TextBox 11"/>
            <p:cNvSpPr txBox="1"/>
            <p:nvPr/>
          </p:nvSpPr>
          <p:spPr>
            <a:xfrm rot="16200000">
              <a:off x="2007128" y="3356083"/>
              <a:ext cx="457202" cy="444113"/>
            </a:xfrm>
            <a:prstGeom prst="rect">
              <a:avLst/>
            </a:prstGeom>
            <a:solidFill>
              <a:schemeClr val="bg1">
                <a:alpha val="61000"/>
              </a:schemeClr>
            </a:solidFill>
          </p:spPr>
          <p:txBody>
            <a:bodyPr wrap="square" rtlCol="0">
              <a:spAutoFit/>
            </a:bodyPr>
            <a:lstStyle/>
            <a:p>
              <a:r>
                <a:rPr lang="en-US" sz="1235" dirty="0">
                  <a:latin typeface="Garamond" panose="02020404030301010803" pitchFamily="18" charset="0"/>
                </a:rPr>
                <a:t>64</a:t>
              </a:r>
            </a:p>
          </p:txBody>
        </p:sp>
      </p:grpSp>
      <p:grpSp>
        <p:nvGrpSpPr>
          <p:cNvPr id="15" name="Group 14"/>
          <p:cNvGrpSpPr/>
          <p:nvPr/>
        </p:nvGrpSpPr>
        <p:grpSpPr>
          <a:xfrm>
            <a:off x="4843355" y="3673154"/>
            <a:ext cx="486116" cy="1680882"/>
            <a:chOff x="2580274" y="2621466"/>
            <a:chExt cx="764526" cy="1905000"/>
          </a:xfrm>
        </p:grpSpPr>
        <p:sp>
          <p:nvSpPr>
            <p:cNvPr id="16" name="Flowchart: Process 15"/>
            <p:cNvSpPr/>
            <p:nvPr/>
          </p:nvSpPr>
          <p:spPr bwMode="auto">
            <a:xfrm>
              <a:off x="2724095" y="2621466"/>
              <a:ext cx="215829" cy="1905000"/>
            </a:xfrm>
            <a:prstGeom prst="flowChartProcess">
              <a:avLst/>
            </a:prstGeom>
            <a:pattFill prst="narHorz">
              <a:fgClr>
                <a:srgbClr val="F7615A"/>
              </a:fgClr>
              <a:bgClr>
                <a:schemeClr val="bg1"/>
              </a:bgClr>
            </a:patt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1235">
                <a:latin typeface="Arial" panose="020B0604020202020204" pitchFamily="34" charset="0"/>
                <a:ea typeface="ヒラギノ角ゴ Pro W3" pitchFamily="86" charset="-128"/>
              </a:endParaRPr>
            </a:p>
          </p:txBody>
        </p:sp>
        <p:sp>
          <p:nvSpPr>
            <p:cNvPr id="17" name="Flowchart: Process 16"/>
            <p:cNvSpPr/>
            <p:nvPr/>
          </p:nvSpPr>
          <p:spPr bwMode="auto">
            <a:xfrm>
              <a:off x="3041491" y="2621466"/>
              <a:ext cx="215829" cy="1905000"/>
            </a:xfrm>
            <a:prstGeom prst="flowChartProcess">
              <a:avLst/>
            </a:prstGeom>
            <a:pattFill prst="narHorz">
              <a:fgClr>
                <a:srgbClr val="F7615A"/>
              </a:fgClr>
              <a:bgClr>
                <a:schemeClr val="bg1"/>
              </a:bgClr>
            </a:patt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1235">
                <a:latin typeface="Arial" panose="020B0604020202020204" pitchFamily="34" charset="0"/>
                <a:ea typeface="ヒラギノ角ゴ Pro W3" pitchFamily="86" charset="-128"/>
              </a:endParaRPr>
            </a:p>
          </p:txBody>
        </p:sp>
        <p:sp>
          <p:nvSpPr>
            <p:cNvPr id="18" name="TextBox 17"/>
            <p:cNvSpPr txBox="1"/>
            <p:nvPr/>
          </p:nvSpPr>
          <p:spPr>
            <a:xfrm rot="16200000">
              <a:off x="2535629" y="3351910"/>
              <a:ext cx="533403" cy="444113"/>
            </a:xfrm>
            <a:prstGeom prst="rect">
              <a:avLst/>
            </a:prstGeom>
            <a:solidFill>
              <a:schemeClr val="bg1">
                <a:alpha val="61000"/>
              </a:schemeClr>
            </a:solidFill>
          </p:spPr>
          <p:txBody>
            <a:bodyPr wrap="square" rtlCol="0">
              <a:spAutoFit/>
            </a:bodyPr>
            <a:lstStyle/>
            <a:p>
              <a:r>
                <a:rPr lang="en-US" sz="1235" dirty="0">
                  <a:latin typeface="Garamond" panose="02020404030301010803" pitchFamily="18" charset="0"/>
                </a:rPr>
                <a:t>128</a:t>
              </a:r>
            </a:p>
          </p:txBody>
        </p:sp>
        <p:sp>
          <p:nvSpPr>
            <p:cNvPr id="19" name="TextBox 18"/>
            <p:cNvSpPr txBox="1"/>
            <p:nvPr/>
          </p:nvSpPr>
          <p:spPr>
            <a:xfrm rot="16200000">
              <a:off x="2856042" y="3370952"/>
              <a:ext cx="533403" cy="444113"/>
            </a:xfrm>
            <a:prstGeom prst="rect">
              <a:avLst/>
            </a:prstGeom>
            <a:solidFill>
              <a:schemeClr val="bg1">
                <a:alpha val="61000"/>
              </a:schemeClr>
            </a:solidFill>
          </p:spPr>
          <p:txBody>
            <a:bodyPr wrap="square" rtlCol="0">
              <a:spAutoFit/>
            </a:bodyPr>
            <a:lstStyle/>
            <a:p>
              <a:r>
                <a:rPr lang="en-US" sz="1235" dirty="0">
                  <a:latin typeface="Garamond" panose="02020404030301010803" pitchFamily="18" charset="0"/>
                </a:rPr>
                <a:t>128</a:t>
              </a:r>
            </a:p>
          </p:txBody>
        </p:sp>
      </p:grpSp>
      <p:grpSp>
        <p:nvGrpSpPr>
          <p:cNvPr id="20" name="Group 19"/>
          <p:cNvGrpSpPr/>
          <p:nvPr/>
        </p:nvGrpSpPr>
        <p:grpSpPr>
          <a:xfrm>
            <a:off x="5493104" y="3915037"/>
            <a:ext cx="738940" cy="1210235"/>
            <a:chOff x="3602148" y="2895600"/>
            <a:chExt cx="1162148" cy="1371600"/>
          </a:xfrm>
        </p:grpSpPr>
        <p:sp>
          <p:nvSpPr>
            <p:cNvPr id="21" name="Flowchart: Process 20"/>
            <p:cNvSpPr/>
            <p:nvPr/>
          </p:nvSpPr>
          <p:spPr bwMode="auto">
            <a:xfrm>
              <a:off x="3696791" y="2895600"/>
              <a:ext cx="253661" cy="1371600"/>
            </a:xfrm>
            <a:prstGeom prst="flowChartProcess">
              <a:avLst/>
            </a:prstGeom>
            <a:pattFill prst="narHorz">
              <a:fgClr>
                <a:srgbClr val="F7615A"/>
              </a:fgClr>
              <a:bgClr>
                <a:schemeClr val="bg1"/>
              </a:bgClr>
            </a:patt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1235">
                <a:latin typeface="Arial" panose="020B0604020202020204" pitchFamily="34" charset="0"/>
                <a:ea typeface="ヒラギノ角ゴ Pro W3" pitchFamily="86" charset="-128"/>
              </a:endParaRPr>
            </a:p>
          </p:txBody>
        </p:sp>
        <p:sp>
          <p:nvSpPr>
            <p:cNvPr id="22" name="Flowchart: Process 21"/>
            <p:cNvSpPr/>
            <p:nvPr/>
          </p:nvSpPr>
          <p:spPr bwMode="auto">
            <a:xfrm>
              <a:off x="4056393" y="2895600"/>
              <a:ext cx="253661" cy="1371600"/>
            </a:xfrm>
            <a:prstGeom prst="flowChartProcess">
              <a:avLst/>
            </a:prstGeom>
            <a:pattFill prst="narHorz">
              <a:fgClr>
                <a:srgbClr val="F7615A"/>
              </a:fgClr>
              <a:bgClr>
                <a:schemeClr val="bg1"/>
              </a:bgClr>
            </a:patt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1235">
                <a:latin typeface="Arial" panose="020B0604020202020204" pitchFamily="34" charset="0"/>
                <a:ea typeface="ヒラギノ角ゴ Pro W3" pitchFamily="86" charset="-128"/>
              </a:endParaRPr>
            </a:p>
          </p:txBody>
        </p:sp>
        <p:sp>
          <p:nvSpPr>
            <p:cNvPr id="23" name="Flowchart: Process 22"/>
            <p:cNvSpPr/>
            <p:nvPr/>
          </p:nvSpPr>
          <p:spPr bwMode="auto">
            <a:xfrm>
              <a:off x="4415995" y="2895600"/>
              <a:ext cx="253661" cy="1371600"/>
            </a:xfrm>
            <a:prstGeom prst="flowChartProcess">
              <a:avLst/>
            </a:prstGeom>
            <a:pattFill prst="narHorz">
              <a:fgClr>
                <a:srgbClr val="F7615A"/>
              </a:fgClr>
              <a:bgClr>
                <a:schemeClr val="bg1"/>
              </a:bgClr>
            </a:patt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1235">
                <a:latin typeface="Arial" panose="020B0604020202020204" pitchFamily="34" charset="0"/>
                <a:ea typeface="ヒラギノ角ゴ Pro W3" pitchFamily="86" charset="-128"/>
              </a:endParaRPr>
            </a:p>
          </p:txBody>
        </p:sp>
        <p:sp>
          <p:nvSpPr>
            <p:cNvPr id="24" name="TextBox 23"/>
            <p:cNvSpPr txBox="1"/>
            <p:nvPr/>
          </p:nvSpPr>
          <p:spPr>
            <a:xfrm rot="16200000">
              <a:off x="3557503" y="3359342"/>
              <a:ext cx="533403" cy="444113"/>
            </a:xfrm>
            <a:prstGeom prst="rect">
              <a:avLst/>
            </a:prstGeom>
            <a:solidFill>
              <a:schemeClr val="bg1">
                <a:alpha val="61000"/>
              </a:schemeClr>
            </a:solidFill>
          </p:spPr>
          <p:txBody>
            <a:bodyPr wrap="square" rtlCol="0">
              <a:spAutoFit/>
            </a:bodyPr>
            <a:lstStyle/>
            <a:p>
              <a:r>
                <a:rPr lang="en-US" sz="1235" dirty="0">
                  <a:latin typeface="Garamond" panose="02020404030301010803" pitchFamily="18" charset="0"/>
                </a:rPr>
                <a:t>256</a:t>
              </a:r>
            </a:p>
          </p:txBody>
        </p:sp>
        <p:sp>
          <p:nvSpPr>
            <p:cNvPr id="25" name="TextBox 24"/>
            <p:cNvSpPr txBox="1"/>
            <p:nvPr/>
          </p:nvSpPr>
          <p:spPr>
            <a:xfrm rot="16200000">
              <a:off x="3907631" y="3359341"/>
              <a:ext cx="533403" cy="444113"/>
            </a:xfrm>
            <a:prstGeom prst="rect">
              <a:avLst/>
            </a:prstGeom>
            <a:solidFill>
              <a:schemeClr val="bg1">
                <a:alpha val="61000"/>
              </a:schemeClr>
            </a:solidFill>
          </p:spPr>
          <p:txBody>
            <a:bodyPr wrap="square" rtlCol="0">
              <a:spAutoFit/>
            </a:bodyPr>
            <a:lstStyle/>
            <a:p>
              <a:r>
                <a:rPr lang="en-US" sz="1235" dirty="0">
                  <a:latin typeface="Garamond" panose="02020404030301010803" pitchFamily="18" charset="0"/>
                </a:rPr>
                <a:t>256</a:t>
              </a:r>
            </a:p>
          </p:txBody>
        </p:sp>
        <p:sp>
          <p:nvSpPr>
            <p:cNvPr id="26" name="TextBox 25"/>
            <p:cNvSpPr txBox="1"/>
            <p:nvPr/>
          </p:nvSpPr>
          <p:spPr>
            <a:xfrm rot="16200000">
              <a:off x="4275538" y="3370953"/>
              <a:ext cx="533403" cy="444113"/>
            </a:xfrm>
            <a:prstGeom prst="rect">
              <a:avLst/>
            </a:prstGeom>
            <a:solidFill>
              <a:schemeClr val="bg1">
                <a:alpha val="61000"/>
              </a:schemeClr>
            </a:solidFill>
          </p:spPr>
          <p:txBody>
            <a:bodyPr wrap="square" rtlCol="0">
              <a:spAutoFit/>
            </a:bodyPr>
            <a:lstStyle/>
            <a:p>
              <a:r>
                <a:rPr lang="en-US" sz="1235" dirty="0">
                  <a:latin typeface="Garamond" panose="02020404030301010803" pitchFamily="18" charset="0"/>
                </a:rPr>
                <a:t>256</a:t>
              </a:r>
            </a:p>
          </p:txBody>
        </p:sp>
      </p:grpSp>
      <p:grpSp>
        <p:nvGrpSpPr>
          <p:cNvPr id="27" name="Group 26"/>
          <p:cNvGrpSpPr/>
          <p:nvPr/>
        </p:nvGrpSpPr>
        <p:grpSpPr>
          <a:xfrm>
            <a:off x="6397300" y="4110184"/>
            <a:ext cx="747173" cy="813383"/>
            <a:chOff x="5024198" y="3116766"/>
            <a:chExt cx="1175097" cy="921834"/>
          </a:xfrm>
        </p:grpSpPr>
        <p:sp>
          <p:nvSpPr>
            <p:cNvPr id="28" name="Flowchart: Process 27"/>
            <p:cNvSpPr/>
            <p:nvPr/>
          </p:nvSpPr>
          <p:spPr bwMode="auto">
            <a:xfrm>
              <a:off x="5131582" y="3116766"/>
              <a:ext cx="283238" cy="914400"/>
            </a:xfrm>
            <a:prstGeom prst="flowChartProcess">
              <a:avLst/>
            </a:prstGeom>
            <a:pattFill prst="narHorz">
              <a:fgClr>
                <a:srgbClr val="F7615A"/>
              </a:fgClr>
              <a:bgClr>
                <a:schemeClr val="bg1"/>
              </a:bgClr>
            </a:patt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1235">
                <a:latin typeface="Arial" panose="020B0604020202020204" pitchFamily="34" charset="0"/>
                <a:ea typeface="ヒラギノ角ゴ Pro W3" pitchFamily="86" charset="-128"/>
              </a:endParaRPr>
            </a:p>
          </p:txBody>
        </p:sp>
        <p:sp>
          <p:nvSpPr>
            <p:cNvPr id="29" name="Flowchart: Process 28"/>
            <p:cNvSpPr/>
            <p:nvPr/>
          </p:nvSpPr>
          <p:spPr bwMode="auto">
            <a:xfrm>
              <a:off x="5491462" y="3124200"/>
              <a:ext cx="283238" cy="914400"/>
            </a:xfrm>
            <a:prstGeom prst="flowChartProcess">
              <a:avLst/>
            </a:prstGeom>
            <a:pattFill prst="narHorz">
              <a:fgClr>
                <a:srgbClr val="F7615A"/>
              </a:fgClr>
              <a:bgClr>
                <a:schemeClr val="bg1"/>
              </a:bgClr>
            </a:patt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1235">
                <a:latin typeface="Arial" panose="020B0604020202020204" pitchFamily="34" charset="0"/>
                <a:ea typeface="ヒラギノ角ゴ Pro W3" pitchFamily="86" charset="-128"/>
              </a:endParaRPr>
            </a:p>
          </p:txBody>
        </p:sp>
        <p:sp>
          <p:nvSpPr>
            <p:cNvPr id="30" name="Flowchart: Process 29"/>
            <p:cNvSpPr/>
            <p:nvPr/>
          </p:nvSpPr>
          <p:spPr bwMode="auto">
            <a:xfrm>
              <a:off x="5849676" y="3116766"/>
              <a:ext cx="283238" cy="914400"/>
            </a:xfrm>
            <a:prstGeom prst="flowChartProcess">
              <a:avLst/>
            </a:prstGeom>
            <a:pattFill prst="narHorz">
              <a:fgClr>
                <a:srgbClr val="F7615A"/>
              </a:fgClr>
              <a:bgClr>
                <a:schemeClr val="bg1"/>
              </a:bgClr>
            </a:patt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1235">
                <a:latin typeface="Arial" panose="020B0604020202020204" pitchFamily="34" charset="0"/>
                <a:ea typeface="ヒラギノ角ゴ Pro W3" pitchFamily="86" charset="-128"/>
              </a:endParaRPr>
            </a:p>
          </p:txBody>
        </p:sp>
        <p:sp>
          <p:nvSpPr>
            <p:cNvPr id="31" name="TextBox 30"/>
            <p:cNvSpPr txBox="1"/>
            <p:nvPr/>
          </p:nvSpPr>
          <p:spPr>
            <a:xfrm rot="16200000">
              <a:off x="4979553" y="3359344"/>
              <a:ext cx="533404" cy="444113"/>
            </a:xfrm>
            <a:prstGeom prst="rect">
              <a:avLst/>
            </a:prstGeom>
            <a:solidFill>
              <a:schemeClr val="bg1">
                <a:alpha val="61000"/>
              </a:schemeClr>
            </a:solidFill>
          </p:spPr>
          <p:txBody>
            <a:bodyPr wrap="square" rtlCol="0">
              <a:spAutoFit/>
            </a:bodyPr>
            <a:lstStyle/>
            <a:p>
              <a:r>
                <a:rPr lang="en-US" sz="1235" dirty="0">
                  <a:latin typeface="Garamond" panose="02020404030301010803" pitchFamily="18" charset="0"/>
                </a:rPr>
                <a:t>512</a:t>
              </a:r>
            </a:p>
          </p:txBody>
        </p:sp>
        <p:sp>
          <p:nvSpPr>
            <p:cNvPr id="32" name="TextBox 31"/>
            <p:cNvSpPr txBox="1"/>
            <p:nvPr/>
          </p:nvSpPr>
          <p:spPr>
            <a:xfrm rot="16200000">
              <a:off x="5387278" y="3359344"/>
              <a:ext cx="533404" cy="444114"/>
            </a:xfrm>
            <a:prstGeom prst="rect">
              <a:avLst/>
            </a:prstGeom>
            <a:solidFill>
              <a:schemeClr val="bg1">
                <a:alpha val="61000"/>
              </a:schemeClr>
            </a:solidFill>
          </p:spPr>
          <p:txBody>
            <a:bodyPr wrap="square" rtlCol="0">
              <a:spAutoFit/>
            </a:bodyPr>
            <a:lstStyle/>
            <a:p>
              <a:r>
                <a:rPr lang="en-US" sz="1235" dirty="0">
                  <a:latin typeface="Garamond" panose="02020404030301010803" pitchFamily="18" charset="0"/>
                </a:rPr>
                <a:t>512</a:t>
              </a:r>
            </a:p>
          </p:txBody>
        </p:sp>
        <p:sp>
          <p:nvSpPr>
            <p:cNvPr id="33" name="TextBox 32"/>
            <p:cNvSpPr txBox="1"/>
            <p:nvPr/>
          </p:nvSpPr>
          <p:spPr>
            <a:xfrm rot="16200000">
              <a:off x="5710536" y="3370955"/>
              <a:ext cx="533404" cy="444114"/>
            </a:xfrm>
            <a:prstGeom prst="rect">
              <a:avLst/>
            </a:prstGeom>
            <a:solidFill>
              <a:schemeClr val="bg1">
                <a:alpha val="61000"/>
              </a:schemeClr>
            </a:solidFill>
          </p:spPr>
          <p:txBody>
            <a:bodyPr wrap="square" rtlCol="0">
              <a:spAutoFit/>
            </a:bodyPr>
            <a:lstStyle/>
            <a:p>
              <a:r>
                <a:rPr lang="en-US" sz="1235" dirty="0">
                  <a:latin typeface="Garamond" panose="02020404030301010803" pitchFamily="18" charset="0"/>
                </a:rPr>
                <a:t>512</a:t>
              </a:r>
            </a:p>
          </p:txBody>
        </p:sp>
      </p:grpSp>
      <p:grpSp>
        <p:nvGrpSpPr>
          <p:cNvPr id="34" name="Group 33"/>
          <p:cNvGrpSpPr/>
          <p:nvPr/>
        </p:nvGrpSpPr>
        <p:grpSpPr>
          <a:xfrm>
            <a:off x="7378039" y="4251214"/>
            <a:ext cx="787268" cy="541162"/>
            <a:chOff x="6566636" y="3276600"/>
            <a:chExt cx="1238156" cy="613317"/>
          </a:xfrm>
        </p:grpSpPr>
        <p:sp>
          <p:nvSpPr>
            <p:cNvPr id="35" name="Flowchart: Process 34"/>
            <p:cNvSpPr/>
            <p:nvPr/>
          </p:nvSpPr>
          <p:spPr bwMode="auto">
            <a:xfrm>
              <a:off x="6611234" y="3276600"/>
              <a:ext cx="322702" cy="609600"/>
            </a:xfrm>
            <a:prstGeom prst="flowChartProcess">
              <a:avLst/>
            </a:prstGeom>
            <a:pattFill prst="narHorz">
              <a:fgClr>
                <a:srgbClr val="F7615A"/>
              </a:fgClr>
              <a:bgClr>
                <a:schemeClr val="bg1"/>
              </a:bgClr>
            </a:patt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1235">
                <a:latin typeface="Arial" panose="020B0604020202020204" pitchFamily="34" charset="0"/>
                <a:ea typeface="ヒラギノ角ゴ Pro W3" pitchFamily="86" charset="-128"/>
              </a:endParaRPr>
            </a:p>
          </p:txBody>
        </p:sp>
        <p:sp>
          <p:nvSpPr>
            <p:cNvPr id="36" name="Flowchart: Process 35"/>
            <p:cNvSpPr/>
            <p:nvPr/>
          </p:nvSpPr>
          <p:spPr bwMode="auto">
            <a:xfrm>
              <a:off x="7002273" y="3276600"/>
              <a:ext cx="322702" cy="609600"/>
            </a:xfrm>
            <a:prstGeom prst="flowChartProcess">
              <a:avLst/>
            </a:prstGeom>
            <a:pattFill prst="narHorz">
              <a:fgClr>
                <a:srgbClr val="F7615A"/>
              </a:fgClr>
              <a:bgClr>
                <a:schemeClr val="bg1"/>
              </a:bgClr>
            </a:patt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1235">
                <a:latin typeface="Arial" panose="020B0604020202020204" pitchFamily="34" charset="0"/>
                <a:ea typeface="ヒラギノ角ゴ Pro W3" pitchFamily="86" charset="-128"/>
              </a:endParaRPr>
            </a:p>
          </p:txBody>
        </p:sp>
        <p:sp>
          <p:nvSpPr>
            <p:cNvPr id="37" name="Flowchart: Process 36"/>
            <p:cNvSpPr/>
            <p:nvPr/>
          </p:nvSpPr>
          <p:spPr bwMode="auto">
            <a:xfrm>
              <a:off x="7400906" y="3280317"/>
              <a:ext cx="322702" cy="609600"/>
            </a:xfrm>
            <a:prstGeom prst="flowChartProcess">
              <a:avLst/>
            </a:prstGeom>
            <a:pattFill prst="narHorz">
              <a:fgClr>
                <a:srgbClr val="F7615A"/>
              </a:fgClr>
              <a:bgClr>
                <a:schemeClr val="bg1"/>
              </a:bgClr>
            </a:patt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1235">
                <a:latin typeface="Arial" panose="020B0604020202020204" pitchFamily="34" charset="0"/>
                <a:ea typeface="ヒラギノ角ゴ Pro W3" pitchFamily="86" charset="-128"/>
              </a:endParaRPr>
            </a:p>
          </p:txBody>
        </p:sp>
        <p:sp>
          <p:nvSpPr>
            <p:cNvPr id="38" name="TextBox 37"/>
            <p:cNvSpPr txBox="1"/>
            <p:nvPr/>
          </p:nvSpPr>
          <p:spPr>
            <a:xfrm rot="16200000">
              <a:off x="6521990" y="3363988"/>
              <a:ext cx="533405" cy="444114"/>
            </a:xfrm>
            <a:prstGeom prst="rect">
              <a:avLst/>
            </a:prstGeom>
            <a:solidFill>
              <a:schemeClr val="bg1">
                <a:alpha val="61000"/>
              </a:schemeClr>
            </a:solidFill>
          </p:spPr>
          <p:txBody>
            <a:bodyPr wrap="square" rtlCol="0">
              <a:spAutoFit/>
            </a:bodyPr>
            <a:lstStyle/>
            <a:p>
              <a:r>
                <a:rPr lang="en-US" sz="1235" dirty="0">
                  <a:latin typeface="Garamond" panose="02020404030301010803" pitchFamily="18" charset="0"/>
                </a:rPr>
                <a:t>512</a:t>
              </a:r>
            </a:p>
          </p:txBody>
        </p:sp>
        <p:sp>
          <p:nvSpPr>
            <p:cNvPr id="39" name="TextBox 38"/>
            <p:cNvSpPr txBox="1"/>
            <p:nvPr/>
          </p:nvSpPr>
          <p:spPr>
            <a:xfrm rot="16200000">
              <a:off x="6912312" y="3370952"/>
              <a:ext cx="533405" cy="444114"/>
            </a:xfrm>
            <a:prstGeom prst="rect">
              <a:avLst/>
            </a:prstGeom>
            <a:solidFill>
              <a:schemeClr val="bg1">
                <a:alpha val="61000"/>
              </a:schemeClr>
            </a:solidFill>
          </p:spPr>
          <p:txBody>
            <a:bodyPr wrap="square" rtlCol="0">
              <a:spAutoFit/>
            </a:bodyPr>
            <a:lstStyle/>
            <a:p>
              <a:r>
                <a:rPr lang="en-US" sz="1235" dirty="0">
                  <a:latin typeface="Garamond" panose="02020404030301010803" pitchFamily="18" charset="0"/>
                </a:rPr>
                <a:t>512</a:t>
              </a:r>
            </a:p>
          </p:txBody>
        </p:sp>
        <p:sp>
          <p:nvSpPr>
            <p:cNvPr id="40" name="TextBox 39"/>
            <p:cNvSpPr txBox="1"/>
            <p:nvPr/>
          </p:nvSpPr>
          <p:spPr>
            <a:xfrm rot="16200000">
              <a:off x="7316032" y="3359341"/>
              <a:ext cx="533405" cy="444114"/>
            </a:xfrm>
            <a:prstGeom prst="rect">
              <a:avLst/>
            </a:prstGeom>
            <a:solidFill>
              <a:schemeClr val="bg1">
                <a:alpha val="61000"/>
              </a:schemeClr>
            </a:solidFill>
          </p:spPr>
          <p:txBody>
            <a:bodyPr wrap="square" rtlCol="0">
              <a:spAutoFit/>
            </a:bodyPr>
            <a:lstStyle/>
            <a:p>
              <a:r>
                <a:rPr lang="en-US" sz="1235" dirty="0">
                  <a:latin typeface="Garamond" panose="02020404030301010803" pitchFamily="18" charset="0"/>
                </a:rPr>
                <a:t>512</a:t>
              </a:r>
            </a:p>
          </p:txBody>
        </p:sp>
      </p:grpSp>
      <p:pic>
        <p:nvPicPr>
          <p:cNvPr id="41" name="Picture 4" descr="Image result for airbnb photo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0800000" flipV="1">
            <a:off x="2035903" y="3790698"/>
            <a:ext cx="2280831" cy="1227632"/>
          </a:xfrm>
          <a:prstGeom prst="rect">
            <a:avLst/>
          </a:prstGeom>
          <a:noFill/>
          <a:extLst>
            <a:ext uri="{909E8E84-426E-40dd-AFC4-6F175D3DCCD1}">
              <a14:hiddenFill xmlns="" xmlns:a14="http://schemas.microsoft.com/office/drawing/2010/main">
                <a:solidFill>
                  <a:srgbClr val="FFFFFF"/>
                </a:solidFill>
              </a14:hiddenFill>
            </a:ext>
          </a:extLst>
        </p:spPr>
      </p:pic>
      <p:sp>
        <p:nvSpPr>
          <p:cNvPr id="42" name="TextBox 41"/>
          <p:cNvSpPr txBox="1"/>
          <p:nvPr/>
        </p:nvSpPr>
        <p:spPr>
          <a:xfrm>
            <a:off x="6403763" y="5410614"/>
            <a:ext cx="401970" cy="911614"/>
          </a:xfrm>
          <a:prstGeom prst="rect">
            <a:avLst/>
          </a:prstGeom>
          <a:pattFill prst="narHorz">
            <a:fgClr>
              <a:srgbClr val="F7615A"/>
            </a:fgClr>
            <a:bgClr>
              <a:schemeClr val="bg1"/>
            </a:bgClr>
          </a:pattFill>
        </p:spPr>
        <p:txBody>
          <a:bodyPr vert="vert270" wrap="square" rtlCol="0">
            <a:spAutoFit/>
          </a:bodyPr>
          <a:lstStyle/>
          <a:p>
            <a:pPr algn="ctr"/>
            <a:r>
              <a:rPr lang="en-US" sz="1412" dirty="0" err="1">
                <a:latin typeface="Garamond" panose="02020404030301010803" pitchFamily="18" charset="0"/>
              </a:rPr>
              <a:t>Conv</a:t>
            </a:r>
            <a:r>
              <a:rPr lang="en-US" sz="1412" dirty="0">
                <a:latin typeface="Garamond" panose="02020404030301010803" pitchFamily="18" charset="0"/>
              </a:rPr>
              <a:t> layer</a:t>
            </a:r>
          </a:p>
        </p:txBody>
      </p:sp>
      <p:sp>
        <p:nvSpPr>
          <p:cNvPr id="43" name="TextBox 42"/>
          <p:cNvSpPr txBox="1"/>
          <p:nvPr/>
        </p:nvSpPr>
        <p:spPr>
          <a:xfrm>
            <a:off x="6922999" y="5398631"/>
            <a:ext cx="401970" cy="911614"/>
          </a:xfrm>
          <a:prstGeom prst="rect">
            <a:avLst/>
          </a:prstGeom>
          <a:solidFill>
            <a:srgbClr val="F7615A"/>
          </a:solidFill>
        </p:spPr>
        <p:txBody>
          <a:bodyPr vert="vert270" wrap="square" rtlCol="0">
            <a:spAutoFit/>
          </a:bodyPr>
          <a:lstStyle/>
          <a:p>
            <a:pPr algn="ctr"/>
            <a:r>
              <a:rPr lang="en-US" sz="1412" dirty="0">
                <a:solidFill>
                  <a:schemeClr val="bg1"/>
                </a:solidFill>
                <a:latin typeface="Garamond" panose="02020404030301010803" pitchFamily="18" charset="0"/>
              </a:rPr>
              <a:t>Max Pool</a:t>
            </a:r>
          </a:p>
        </p:txBody>
      </p:sp>
      <p:sp>
        <p:nvSpPr>
          <p:cNvPr id="44" name="TextBox 43"/>
          <p:cNvSpPr txBox="1"/>
          <p:nvPr/>
        </p:nvSpPr>
        <p:spPr>
          <a:xfrm>
            <a:off x="7395592" y="5747985"/>
            <a:ext cx="1815942" cy="309637"/>
          </a:xfrm>
          <a:prstGeom prst="rect">
            <a:avLst/>
          </a:prstGeom>
          <a:solidFill>
            <a:schemeClr val="accent1">
              <a:lumMod val="75000"/>
            </a:schemeClr>
          </a:solidFill>
        </p:spPr>
        <p:txBody>
          <a:bodyPr vert="horz" wrap="square" rtlCol="0">
            <a:spAutoFit/>
          </a:bodyPr>
          <a:lstStyle/>
          <a:p>
            <a:pPr algn="ctr"/>
            <a:r>
              <a:rPr lang="en-US" sz="1412" dirty="0">
                <a:solidFill>
                  <a:schemeClr val="bg1"/>
                </a:solidFill>
                <a:latin typeface="Garamond" panose="02020404030301010803" pitchFamily="18" charset="0"/>
              </a:rPr>
              <a:t>Fully Connected Layer</a:t>
            </a:r>
          </a:p>
        </p:txBody>
      </p:sp>
      <p:sp>
        <p:nvSpPr>
          <p:cNvPr id="45" name="TextBox 44"/>
          <p:cNvSpPr txBox="1"/>
          <p:nvPr/>
        </p:nvSpPr>
        <p:spPr>
          <a:xfrm>
            <a:off x="8410612" y="4404513"/>
            <a:ext cx="360272" cy="363946"/>
          </a:xfrm>
          <a:prstGeom prst="rect">
            <a:avLst/>
          </a:prstGeom>
          <a:solidFill>
            <a:schemeClr val="accent1">
              <a:lumMod val="75000"/>
            </a:schemeClr>
          </a:solidFill>
        </p:spPr>
        <p:txBody>
          <a:bodyPr vert="horz" wrap="square" rtlCol="0">
            <a:spAutoFit/>
          </a:bodyPr>
          <a:lstStyle/>
          <a:p>
            <a:pPr algn="ctr"/>
            <a:endParaRPr lang="en-US" sz="1765" dirty="0">
              <a:solidFill>
                <a:schemeClr val="bg1"/>
              </a:solidFill>
              <a:latin typeface="Garamond" panose="02020404030301010803" pitchFamily="18" charset="0"/>
            </a:endParaRPr>
          </a:p>
        </p:txBody>
      </p:sp>
      <p:sp>
        <p:nvSpPr>
          <p:cNvPr id="61" name="TextBox 60"/>
          <p:cNvSpPr txBox="1"/>
          <p:nvPr/>
        </p:nvSpPr>
        <p:spPr>
          <a:xfrm>
            <a:off x="9125949" y="3238391"/>
            <a:ext cx="1003886" cy="282385"/>
          </a:xfrm>
          <a:prstGeom prst="rect">
            <a:avLst/>
          </a:prstGeom>
          <a:noFill/>
          <a:ln w="28575">
            <a:solidFill>
              <a:srgbClr val="C00000"/>
            </a:solidFill>
          </a:ln>
        </p:spPr>
        <p:txBody>
          <a:bodyPr wrap="square" rtlCol="0">
            <a:spAutoFit/>
          </a:bodyPr>
          <a:lstStyle/>
          <a:p>
            <a:pPr algn="ctr"/>
            <a:r>
              <a:rPr lang="en-US" sz="1235" dirty="0">
                <a:latin typeface="Garamond" panose="02020404030301010803" pitchFamily="18" charset="0"/>
              </a:rPr>
              <a:t>Living Room</a:t>
            </a:r>
          </a:p>
        </p:txBody>
      </p:sp>
      <p:sp>
        <p:nvSpPr>
          <p:cNvPr id="62" name="TextBox 61"/>
          <p:cNvSpPr txBox="1"/>
          <p:nvPr/>
        </p:nvSpPr>
        <p:spPr>
          <a:xfrm>
            <a:off x="9125949" y="3778608"/>
            <a:ext cx="1003886" cy="282385"/>
          </a:xfrm>
          <a:prstGeom prst="rect">
            <a:avLst/>
          </a:prstGeom>
          <a:noFill/>
          <a:ln w="28575">
            <a:solidFill>
              <a:srgbClr val="C00000"/>
            </a:solidFill>
          </a:ln>
        </p:spPr>
        <p:txBody>
          <a:bodyPr wrap="square" rtlCol="0">
            <a:spAutoFit/>
          </a:bodyPr>
          <a:lstStyle/>
          <a:p>
            <a:pPr algn="ctr"/>
            <a:r>
              <a:rPr lang="en-US" sz="1235" dirty="0">
                <a:latin typeface="Garamond" panose="02020404030301010803" pitchFamily="18" charset="0"/>
              </a:rPr>
              <a:t>Bedroom</a:t>
            </a:r>
          </a:p>
        </p:txBody>
      </p:sp>
      <p:sp>
        <p:nvSpPr>
          <p:cNvPr id="63" name="TextBox 62"/>
          <p:cNvSpPr txBox="1"/>
          <p:nvPr/>
        </p:nvSpPr>
        <p:spPr>
          <a:xfrm>
            <a:off x="9125949" y="4348516"/>
            <a:ext cx="1003886" cy="282385"/>
          </a:xfrm>
          <a:prstGeom prst="rect">
            <a:avLst/>
          </a:prstGeom>
          <a:noFill/>
          <a:ln w="28575">
            <a:solidFill>
              <a:srgbClr val="C00000"/>
            </a:solidFill>
          </a:ln>
        </p:spPr>
        <p:txBody>
          <a:bodyPr wrap="square" rtlCol="0">
            <a:spAutoFit/>
          </a:bodyPr>
          <a:lstStyle/>
          <a:p>
            <a:pPr algn="ctr"/>
            <a:r>
              <a:rPr lang="en-US" sz="1235" dirty="0">
                <a:latin typeface="Garamond" panose="02020404030301010803" pitchFamily="18" charset="0"/>
              </a:rPr>
              <a:t>Kitchen</a:t>
            </a:r>
          </a:p>
        </p:txBody>
      </p:sp>
      <p:sp>
        <p:nvSpPr>
          <p:cNvPr id="64" name="TextBox 63"/>
          <p:cNvSpPr txBox="1"/>
          <p:nvPr/>
        </p:nvSpPr>
        <p:spPr>
          <a:xfrm>
            <a:off x="9145854" y="4853407"/>
            <a:ext cx="1003886" cy="282385"/>
          </a:xfrm>
          <a:prstGeom prst="rect">
            <a:avLst/>
          </a:prstGeom>
          <a:noFill/>
          <a:ln w="28575">
            <a:solidFill>
              <a:srgbClr val="C00000"/>
            </a:solidFill>
          </a:ln>
        </p:spPr>
        <p:txBody>
          <a:bodyPr wrap="square" rtlCol="0">
            <a:spAutoFit/>
          </a:bodyPr>
          <a:lstStyle/>
          <a:p>
            <a:pPr algn="ctr"/>
            <a:r>
              <a:rPr lang="en-US" sz="1235" dirty="0">
                <a:latin typeface="Garamond" panose="02020404030301010803" pitchFamily="18" charset="0"/>
              </a:rPr>
              <a:t>Bathroom</a:t>
            </a:r>
          </a:p>
        </p:txBody>
      </p:sp>
      <p:sp>
        <p:nvSpPr>
          <p:cNvPr id="65" name="TextBox 64"/>
          <p:cNvSpPr txBox="1"/>
          <p:nvPr/>
        </p:nvSpPr>
        <p:spPr>
          <a:xfrm>
            <a:off x="9158448" y="5384345"/>
            <a:ext cx="1003886" cy="282385"/>
          </a:xfrm>
          <a:prstGeom prst="rect">
            <a:avLst/>
          </a:prstGeom>
          <a:noFill/>
          <a:ln w="28575">
            <a:solidFill>
              <a:srgbClr val="C00000"/>
            </a:solidFill>
          </a:ln>
        </p:spPr>
        <p:txBody>
          <a:bodyPr wrap="square" rtlCol="0">
            <a:spAutoFit/>
          </a:bodyPr>
          <a:lstStyle/>
          <a:p>
            <a:pPr algn="ctr"/>
            <a:r>
              <a:rPr lang="en-US" sz="1235" dirty="0">
                <a:latin typeface="Garamond" panose="02020404030301010803" pitchFamily="18" charset="0"/>
              </a:rPr>
              <a:t>Outdoor</a:t>
            </a:r>
          </a:p>
        </p:txBody>
      </p:sp>
      <p:cxnSp>
        <p:nvCxnSpPr>
          <p:cNvPr id="66" name="Straight Arrow Connector 65"/>
          <p:cNvCxnSpPr>
            <a:endCxn id="61" idx="1"/>
          </p:cNvCxnSpPr>
          <p:nvPr/>
        </p:nvCxnSpPr>
        <p:spPr bwMode="auto">
          <a:xfrm flipV="1">
            <a:off x="8817096" y="3379584"/>
            <a:ext cx="308853" cy="113014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7" name="Straight Arrow Connector 66"/>
          <p:cNvCxnSpPr>
            <a:endCxn id="62" idx="1"/>
          </p:cNvCxnSpPr>
          <p:nvPr/>
        </p:nvCxnSpPr>
        <p:spPr bwMode="auto">
          <a:xfrm flipV="1">
            <a:off x="8817096" y="3919801"/>
            <a:ext cx="308853" cy="589923"/>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8" name="Straight Arrow Connector 67"/>
          <p:cNvCxnSpPr>
            <a:endCxn id="63" idx="1"/>
          </p:cNvCxnSpPr>
          <p:nvPr/>
        </p:nvCxnSpPr>
        <p:spPr bwMode="auto">
          <a:xfrm flipV="1">
            <a:off x="8817096" y="4489709"/>
            <a:ext cx="308853" cy="20014"/>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9" name="Straight Arrow Connector 68"/>
          <p:cNvCxnSpPr>
            <a:endCxn id="64" idx="1"/>
          </p:cNvCxnSpPr>
          <p:nvPr/>
        </p:nvCxnSpPr>
        <p:spPr bwMode="auto">
          <a:xfrm>
            <a:off x="8817096" y="4509723"/>
            <a:ext cx="328758" cy="484877"/>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70" name="Straight Arrow Connector 69"/>
          <p:cNvCxnSpPr>
            <a:endCxn id="65" idx="1"/>
          </p:cNvCxnSpPr>
          <p:nvPr/>
        </p:nvCxnSpPr>
        <p:spPr bwMode="auto">
          <a:xfrm>
            <a:off x="8817097" y="4509724"/>
            <a:ext cx="341351" cy="1015814"/>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56" name="TextBox 55">
            <a:extLst>
              <a:ext uri="{FF2B5EF4-FFF2-40B4-BE49-F238E27FC236}">
                <a16:creationId xmlns:a16="http://schemas.microsoft.com/office/drawing/2014/main" id="{EAD48975-CFA7-4C85-8667-EF1B28E5E6E8}"/>
              </a:ext>
            </a:extLst>
          </p:cNvPr>
          <p:cNvSpPr txBox="1"/>
          <p:nvPr/>
        </p:nvSpPr>
        <p:spPr>
          <a:xfrm>
            <a:off x="2982713" y="6640746"/>
            <a:ext cx="6099501" cy="228076"/>
          </a:xfrm>
          <a:prstGeom prst="rect">
            <a:avLst/>
          </a:prstGeom>
          <a:noFill/>
        </p:spPr>
        <p:txBody>
          <a:bodyPr wrap="square" rtlCol="0">
            <a:spAutoFit/>
          </a:bodyPr>
          <a:lstStyle/>
          <a:p>
            <a:pPr algn="ctr"/>
            <a:r>
              <a:rPr lang="en-US" sz="882" dirty="0"/>
              <a:t>Slide credit: Param </a:t>
            </a:r>
            <a:r>
              <a:rPr lang="en-US" sz="882" dirty="0" err="1"/>
              <a:t>Vir</a:t>
            </a:r>
            <a:r>
              <a:rPr lang="en-US" sz="882" dirty="0"/>
              <a:t> Singh – Deep Learning</a:t>
            </a:r>
          </a:p>
        </p:txBody>
      </p:sp>
    </p:spTree>
    <p:extLst>
      <p:ext uri="{BB962C8B-B14F-4D97-AF65-F5344CB8AC3E}">
        <p14:creationId xmlns:p14="http://schemas.microsoft.com/office/powerpoint/2010/main" val="4760014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0507" y="188374"/>
            <a:ext cx="8229600" cy="1143000"/>
          </a:xfrm>
        </p:spPr>
        <p:txBody>
          <a:bodyPr>
            <a:normAutofit/>
          </a:bodyPr>
          <a:lstStyle/>
          <a:p>
            <a:r>
              <a:rPr lang="en-US" dirty="0"/>
              <a:t>From a regular network to CNN</a:t>
            </a:r>
          </a:p>
        </p:txBody>
      </p:sp>
      <p:sp>
        <p:nvSpPr>
          <p:cNvPr id="3" name="Content Placeholder 2"/>
          <p:cNvSpPr>
            <a:spLocks noGrp="1"/>
          </p:cNvSpPr>
          <p:nvPr>
            <p:ph idx="1"/>
          </p:nvPr>
        </p:nvSpPr>
        <p:spPr>
          <a:xfrm>
            <a:off x="2164827" y="1559582"/>
            <a:ext cx="8354799" cy="5121185"/>
          </a:xfrm>
        </p:spPr>
        <p:txBody>
          <a:bodyPr>
            <a:noAutofit/>
          </a:bodyPr>
          <a:lstStyle/>
          <a:p>
            <a:pPr marL="0" indent="0">
              <a:buNone/>
            </a:pPr>
            <a:endParaRPr lang="en-US" sz="2000" dirty="0"/>
          </a:p>
          <a:p>
            <a:endParaRPr lang="en-US" sz="2000" dirty="0"/>
          </a:p>
          <a:p>
            <a:r>
              <a:rPr lang="en-US" sz="2000" dirty="0"/>
              <a:t>We have regarded an input image as a vector of features, x, by virtue of feature detection and selection, like other machine learning applications to learn f(x)</a:t>
            </a:r>
          </a:p>
          <a:p>
            <a:r>
              <a:rPr lang="en-US" sz="2000" dirty="0"/>
              <a:t>We now regard it as is, a 2D image, a 2D grid, a topological discrete lattice, I(</a:t>
            </a:r>
            <a:r>
              <a:rPr lang="en-US" sz="2000" dirty="0" err="1"/>
              <a:t>I,j</a:t>
            </a:r>
            <a:r>
              <a:rPr lang="en-US" sz="2000" dirty="0"/>
              <a:t>)</a:t>
            </a:r>
          </a:p>
          <a:p>
            <a:endParaRPr lang="en-US" sz="2000" dirty="0"/>
          </a:p>
          <a:p>
            <a:r>
              <a:rPr lang="en-US" sz="2000" dirty="0"/>
              <a:t>Converting input images into feature vector loses the spatial neighborhood-ness</a:t>
            </a:r>
          </a:p>
          <a:p>
            <a:r>
              <a:rPr lang="en-US" sz="2000" dirty="0"/>
              <a:t>complexity increases to </a:t>
            </a:r>
            <a:r>
              <a:rPr lang="en-US" sz="2000" dirty="0" err="1"/>
              <a:t>cubics</a:t>
            </a:r>
            <a:endParaRPr lang="en-US" sz="2000" dirty="0"/>
          </a:p>
          <a:p>
            <a:r>
              <a:rPr lang="en-US" sz="2000" dirty="0"/>
              <a:t>Yet, the </a:t>
            </a:r>
            <a:r>
              <a:rPr lang="en-US" sz="2000" dirty="0" err="1"/>
              <a:t>connectivities</a:t>
            </a:r>
            <a:r>
              <a:rPr lang="en-US" sz="2000" dirty="0"/>
              <a:t> become local to reduce the complexity!</a:t>
            </a:r>
          </a:p>
        </p:txBody>
      </p:sp>
    </p:spTree>
    <p:extLst>
      <p:ext uri="{BB962C8B-B14F-4D97-AF65-F5344CB8AC3E}">
        <p14:creationId xmlns:p14="http://schemas.microsoft.com/office/powerpoint/2010/main" val="24509040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filter_z2.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477001" y="1524001"/>
            <a:ext cx="4094163" cy="2728913"/>
          </a:xfrm>
          <a:prstGeom prst="rect">
            <a:avLst/>
          </a:prstGeom>
          <a:noFill/>
          <a:ln w="38100">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17411" name="Title 1"/>
          <p:cNvSpPr>
            <a:spLocks noGrp="1"/>
          </p:cNvSpPr>
          <p:nvPr>
            <p:ph type="title"/>
          </p:nvPr>
        </p:nvSpPr>
        <p:spPr/>
        <p:txBody>
          <a:bodyPr/>
          <a:lstStyle/>
          <a:p>
            <a:pPr>
              <a:defRPr/>
            </a:pPr>
            <a:r>
              <a:rPr lang="en-US" dirty="0">
                <a:latin typeface="+mn-lt"/>
              </a:rPr>
              <a:t>What is a Convolution?</a:t>
            </a:r>
          </a:p>
        </p:txBody>
      </p:sp>
      <p:sp>
        <p:nvSpPr>
          <p:cNvPr id="22532" name="Content Placeholder 2"/>
          <p:cNvSpPr>
            <a:spLocks noGrp="1"/>
          </p:cNvSpPr>
          <p:nvPr>
            <p:ph idx="1"/>
          </p:nvPr>
        </p:nvSpPr>
        <p:spPr>
          <a:xfrm>
            <a:off x="1676400" y="1066800"/>
            <a:ext cx="7772400" cy="5257800"/>
          </a:xfrm>
        </p:spPr>
        <p:txBody>
          <a:bodyPr/>
          <a:lstStyle/>
          <a:p>
            <a:pPr marL="457200" indent="-457200"/>
            <a:r>
              <a:rPr lang="en-US" altLang="en-US" sz="2400" dirty="0"/>
              <a:t>Weighted moving sum</a:t>
            </a:r>
          </a:p>
        </p:txBody>
      </p:sp>
      <p:pic>
        <p:nvPicPr>
          <p:cNvPr id="22533" name="Picture 1"/>
          <p:cNvPicPr>
            <a:picLocks noChangeAspect="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601788" y="3581400"/>
            <a:ext cx="4114800" cy="2743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5"/>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584326" y="3581401"/>
            <a:ext cx="777875" cy="773113"/>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descr="filter_z1.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326188" y="3581400"/>
            <a:ext cx="4113212" cy="2776538"/>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7418" name="Rectangle 6"/>
          <p:cNvSpPr>
            <a:spLocks noChangeArrowheads="1"/>
          </p:cNvSpPr>
          <p:nvPr/>
        </p:nvSpPr>
        <p:spPr bwMode="auto">
          <a:xfrm>
            <a:off x="3200401" y="6334125"/>
            <a:ext cx="684783" cy="369322"/>
          </a:xfrm>
          <a:prstGeom prst="rect">
            <a:avLst/>
          </a:prstGeom>
          <a:noFill/>
          <a:ln>
            <a:noFill/>
          </a:ln>
          <a:extLst>
            <a:ext uri="{909E8E84-426E-40dd-AFC4-6F175D3DCCD1}"/>
            <a:ext uri="{91240B29-F687-4f45-9708-019B960494DF}"/>
          </a:extLst>
        </p:spPr>
        <p:txBody>
          <a:bodyPr wrap="none" lIns="91430" tIns="45715" rIns="91430" bIns="45715">
            <a:spAutoFit/>
          </a:bodyPr>
          <a:lstStyle/>
          <a:p>
            <a:pPr eaLnBrk="0" fontAlgn="base" hangingPunct="0">
              <a:spcBef>
                <a:spcPct val="0"/>
              </a:spcBef>
              <a:spcAft>
                <a:spcPct val="0"/>
              </a:spcAft>
              <a:defRPr/>
            </a:pPr>
            <a:r>
              <a:rPr lang="en-US" dirty="0">
                <a:solidFill>
                  <a:prstClr val="black"/>
                </a:solidFill>
                <a:latin typeface="Calibri"/>
                <a:ea typeface="MS PGothic" panose="020B0600070205080204" pitchFamily="34" charset="-128"/>
              </a:rPr>
              <a:t>Input</a:t>
            </a:r>
          </a:p>
        </p:txBody>
      </p:sp>
      <p:sp>
        <p:nvSpPr>
          <p:cNvPr id="11" name="Rectangle 10"/>
          <p:cNvSpPr>
            <a:spLocks noChangeArrowheads="1"/>
          </p:cNvSpPr>
          <p:nvPr/>
        </p:nvSpPr>
        <p:spPr bwMode="auto">
          <a:xfrm>
            <a:off x="7333509" y="6310313"/>
            <a:ext cx="2381144" cy="369322"/>
          </a:xfrm>
          <a:prstGeom prst="rect">
            <a:avLst/>
          </a:prstGeom>
          <a:noFill/>
          <a:ln>
            <a:noFill/>
          </a:ln>
          <a:extLst>
            <a:ext uri="{909E8E84-426E-40dd-AFC4-6F175D3DCCD1}"/>
            <a:ext uri="{91240B29-F687-4f45-9708-019B960494DF}"/>
          </a:extLst>
        </p:spPr>
        <p:txBody>
          <a:bodyPr wrap="none" lIns="91430" tIns="45715" rIns="91430" bIns="45715">
            <a:spAutoFit/>
          </a:bodyPr>
          <a:lstStyle/>
          <a:p>
            <a:pPr eaLnBrk="0" fontAlgn="base" hangingPunct="0">
              <a:spcBef>
                <a:spcPct val="0"/>
              </a:spcBef>
              <a:spcAft>
                <a:spcPct val="0"/>
              </a:spcAft>
              <a:defRPr/>
            </a:pPr>
            <a:r>
              <a:rPr lang="en-US" dirty="0">
                <a:solidFill>
                  <a:prstClr val="black"/>
                </a:solidFill>
                <a:latin typeface="Calibri"/>
                <a:ea typeface="MS PGothic" panose="020B0600070205080204" pitchFamily="34" charset="-128"/>
              </a:rPr>
              <a:t>Feature Activation Map</a:t>
            </a:r>
          </a:p>
        </p:txBody>
      </p:sp>
      <p:sp>
        <p:nvSpPr>
          <p:cNvPr id="9" name="Right Arrow 8"/>
          <p:cNvSpPr>
            <a:spLocks noChangeArrowheads="1"/>
          </p:cNvSpPr>
          <p:nvPr/>
        </p:nvSpPr>
        <p:spPr bwMode="auto">
          <a:xfrm>
            <a:off x="5792788" y="4800600"/>
            <a:ext cx="457200" cy="304800"/>
          </a:xfrm>
          <a:prstGeom prst="rightArrow">
            <a:avLst>
              <a:gd name="adj1" fmla="val 50000"/>
              <a:gd name="adj2" fmla="val 50000"/>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a typeface="MS PGothic" panose="020B0600070205080204" pitchFamily="34" charset="-128"/>
            </a:endParaRPr>
          </a:p>
        </p:txBody>
      </p:sp>
      <p:pic>
        <p:nvPicPr>
          <p:cNvPr id="13" name="Picture 5"/>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584326" y="3581401"/>
            <a:ext cx="777875" cy="773113"/>
          </a:xfrm>
          <a:prstGeom prst="rect">
            <a:avLst/>
          </a:prstGeom>
          <a:noFill/>
          <a:ln w="25400">
            <a:solidFill>
              <a:srgbClr val="12FF00"/>
            </a:solidFill>
            <a:miter lim="800000"/>
            <a:headEnd/>
            <a:tailEnd/>
          </a:ln>
          <a:extLst>
            <a:ext uri="{909E8E84-426E-40DD-AFC4-6F175D3DCCD1}">
              <a14:hiddenFill xmlns:a14="http://schemas.microsoft.com/office/drawing/2010/main">
                <a:solidFill>
                  <a:srgbClr val="FFFFFF"/>
                </a:solidFill>
              </a14:hiddenFill>
            </a:ext>
          </a:extLst>
        </p:spPr>
      </p:pic>
      <p:sp>
        <p:nvSpPr>
          <p:cNvPr id="15" name="Right Arrow 14"/>
          <p:cNvSpPr>
            <a:spLocks noChangeArrowheads="1"/>
          </p:cNvSpPr>
          <p:nvPr/>
        </p:nvSpPr>
        <p:spPr bwMode="auto">
          <a:xfrm rot="-1977863">
            <a:off x="5842000" y="3617913"/>
            <a:ext cx="457200" cy="322262"/>
          </a:xfrm>
          <a:prstGeom prst="rightArrow">
            <a:avLst>
              <a:gd name="adj1" fmla="val 50000"/>
              <a:gd name="adj2" fmla="val 50000"/>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a typeface="MS PGothic" panose="020B0600070205080204" pitchFamily="34" charset="-128"/>
            </a:endParaRPr>
          </a:p>
        </p:txBody>
      </p:sp>
      <p:sp>
        <p:nvSpPr>
          <p:cNvPr id="14" name="Rectangle 13"/>
          <p:cNvSpPr>
            <a:spLocks noChangeArrowheads="1"/>
          </p:cNvSpPr>
          <p:nvPr/>
        </p:nvSpPr>
        <p:spPr bwMode="auto">
          <a:xfrm>
            <a:off x="5943600" y="3733800"/>
            <a:ext cx="204788" cy="92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0" fontAlgn="base" hangingPunct="0">
              <a:spcBef>
                <a:spcPct val="0"/>
              </a:spcBef>
              <a:spcAft>
                <a:spcPct val="0"/>
              </a:spcAft>
              <a:buNone/>
              <a:defRPr/>
            </a:pPr>
            <a:r>
              <a:rPr lang="en-US" altLang="en-US" sz="1800">
                <a:solidFill>
                  <a:prstClr val="black"/>
                </a:solidFill>
                <a:latin typeface="Arial" panose="020B0604020202020204" pitchFamily="34" charset="0"/>
              </a:rPr>
              <a:t>...</a:t>
            </a:r>
          </a:p>
        </p:txBody>
      </p:sp>
      <p:sp>
        <p:nvSpPr>
          <p:cNvPr id="16" name="Rectangle 15"/>
          <p:cNvSpPr/>
          <p:nvPr/>
        </p:nvSpPr>
        <p:spPr>
          <a:xfrm>
            <a:off x="8591792" y="6550224"/>
            <a:ext cx="2076209" cy="307777"/>
          </a:xfrm>
          <a:prstGeom prst="rect">
            <a:avLst/>
          </a:prstGeom>
        </p:spPr>
        <p:txBody>
          <a:bodyPr wrap="none">
            <a:spAutoFit/>
          </a:bodyPr>
          <a:lstStyle/>
          <a:p>
            <a:pPr eaLnBrk="0" fontAlgn="base" hangingPunct="0">
              <a:spcBef>
                <a:spcPct val="0"/>
              </a:spcBef>
              <a:spcAft>
                <a:spcPct val="0"/>
              </a:spcAft>
              <a:defRPr/>
            </a:pPr>
            <a:r>
              <a:rPr lang="en-US" sz="1400" dirty="0">
                <a:solidFill>
                  <a:prstClr val="black"/>
                </a:solidFill>
                <a:latin typeface="Arial" panose="020B0604020202020204" pitchFamily="34" charset="0"/>
                <a:ea typeface="MS PGothic" panose="020B0600070205080204" pitchFamily="34" charset="-128"/>
              </a:rPr>
              <a:t>slide credit: S. </a:t>
            </a:r>
            <a:r>
              <a:rPr lang="en-US" sz="1400" dirty="0" err="1">
                <a:solidFill>
                  <a:prstClr val="black"/>
                </a:solidFill>
                <a:latin typeface="Arial" panose="020B0604020202020204" pitchFamily="34" charset="0"/>
                <a:ea typeface="MS PGothic" panose="020B0600070205080204" pitchFamily="34" charset="-128"/>
              </a:rPr>
              <a:t>Lazebnik</a:t>
            </a:r>
            <a:endParaRPr lang="en-US" sz="1400" dirty="0">
              <a:solidFill>
                <a:prstClr val="black"/>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13428468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path" presetSubtype="0" accel="50000" decel="50000" fill="hold" nodeType="clickEffect">
                                  <p:stCondLst>
                                    <p:cond delay="0"/>
                                  </p:stCondLst>
                                  <p:childTnLst>
                                    <p:animMotion origin="layout" path="M -3.31423E-6 1.75382E-6 C 0.01564 -0.00718 0.09033 -0.00625 0.09675 -0.00648 C 0.14713 -0.01388 0.17058 -0.00926 0.23936 -0.0081 C 0.28314 -0.0044 0.33108 -0.02083 0.37225 -0.00324 C 0.37833 0.0081 0.37711 0.00324 0.37711 0.02475 C 0.37711 0.0826 0.37086 0.07034 0.32378 0.07103 C 0.23242 0.07196 0.14105 0.07219 0.04968 0.07288 C 0.03474 0.07334 0.01963 0.07242 0.00487 0.0745 C -0.00295 0.07543 0.00313 0.09509 0.00365 0.10574 C 0.004 0.11823 -0.00469 0.14229 0.00487 0.14391 C 0.08824 0.15687 0.17266 0.14484 0.25673 0.14553 C 0.29182 0.14599 0.32708 0.14599 0.36234 0.14715 C 0.36721 0.14715 0.37294 0.14484 0.37711 0.14877 C 0.38145 0.1527 0.3785 0.16312 0.37971 0.17029 C 0.37728 0.26353 0.38215 0.23878 0.29773 0.2397 C 0.21626 0.2404 0.1348 0.24063 0.05333 0.24132 C 0.03509 0.24317 0.01598 0.23692 -0.00121 0.24456 C -0.00486 0.24595 -0.00052 0.25451 -3.31423E-6 0.2596 C 0.00296 0.37991 -0.01129 0.30726 0.15998 0.31073 C 0.16155 0.31073 0.16328 0.31166 0.16502 0.31235 C 0.23033 0.31027 0.29547 0.30842 0.36095 0.30749 C 0.36547 0.3068 0.37468 0.30587 0.37468 0.30587 " pathEditMode="relative" ptsTypes="fffffffffffffffffffffA">
                                      <p:cBhvr>
                                        <p:cTn id="10" dur="2000" fill="hold"/>
                                        <p:tgtEl>
                                          <p:spTgt spid="8"/>
                                        </p:tgtEl>
                                        <p:attrNameLst>
                                          <p:attrName>ppt_x</p:attrName>
                                          <p:attrName>ppt_y</p:attrName>
                                        </p:attrNameLst>
                                      </p:cBhvr>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0" presetClass="path" presetSubtype="0" accel="50000" decel="50000" fill="hold" nodeType="withEffect">
                                  <p:stCondLst>
                                    <p:cond delay="0"/>
                                  </p:stCondLst>
                                  <p:childTnLst>
                                    <p:animMotion origin="layout" path="M -3.31423E-6 1.75382E-6 C 0.01564 -0.00718 0.09033 -0.00625 0.09675 -0.00648 C 0.14713 -0.01388 0.17058 -0.00926 0.23936 -0.0081 C 0.28314 -0.0044 0.33108 -0.02083 0.37225 -0.00324 C 0.37833 0.0081 0.37711 0.00324 0.37711 0.02475 C 0.37711 0.0826 0.37086 0.07034 0.32378 0.07103 C 0.23242 0.07196 0.14105 0.07219 0.04968 0.07288 C 0.03474 0.07334 0.01963 0.07242 0.00487 0.0745 C -0.00295 0.07543 0.00313 0.09509 0.00365 0.10574 C 0.004 0.11823 -0.00469 0.14229 0.00487 0.14391 C 0.08824 0.15687 0.17266 0.14484 0.25673 0.14553 C 0.29182 0.14599 0.32708 0.14599 0.36234 0.14715 C 0.36721 0.14715 0.37294 0.14484 0.37711 0.14877 C 0.38145 0.1527 0.3785 0.16312 0.37971 0.17029 C 0.37728 0.26353 0.38215 0.23878 0.29773 0.2397 C 0.21626 0.2404 0.1348 0.24063 0.05333 0.24132 C 0.03509 0.24317 0.01598 0.23692 -0.00121 0.24456 C -0.00486 0.24595 -0.00052 0.25451 -3.31423E-6 0.2596 C 0.00296 0.37991 -0.01129 0.30726 0.15998 0.31073 C 0.16155 0.31073 0.16328 0.31166 0.16502 0.31235 C 0.23033 0.31027 0.29547 0.30842 0.36095 0.30749 C 0.36547 0.3068 0.37468 0.30587 0.37468 0.30587 " pathEditMode="relative" ptsTypes="fffffffffffffffffffffA">
                                      <p:cBhvr>
                                        <p:cTn id="28" dur="2000" fill="hold"/>
                                        <p:tgtEl>
                                          <p:spTgt spid="13"/>
                                        </p:tgtEl>
                                        <p:attrNameLst>
                                          <p:attrName>ppt_x</p:attrName>
                                          <p:attrName>ppt_y</p:attrName>
                                        </p:attrNameLst>
                                      </p:cBhvr>
                                    </p:animMotion>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P spid="15" grpId="0" animBg="1"/>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Deep Classification Network</a:t>
            </a:r>
          </a:p>
        </p:txBody>
      </p:sp>
      <p:pic>
        <p:nvPicPr>
          <p:cNvPr id="4" name="Shape 324"/>
          <p:cNvPicPr preferRelativeResize="0">
            <a:picLocks noGrp="1"/>
          </p:cNvPicPr>
          <p:nvPr>
            <p:ph idx="1"/>
          </p:nvPr>
        </p:nvPicPr>
        <p:blipFill>
          <a:blip r:embed="rId2">
            <a:alphaModFix/>
          </a:blip>
          <a:stretch>
            <a:fillRect/>
          </a:stretch>
        </p:blipFill>
        <p:spPr>
          <a:xfrm>
            <a:off x="1111348" y="1409700"/>
            <a:ext cx="9425354" cy="4946650"/>
          </a:xfrm>
          <a:prstGeom prst="rect">
            <a:avLst/>
          </a:prstGeom>
          <a:noFill/>
          <a:ln>
            <a:noFill/>
          </a:ln>
        </p:spPr>
      </p:pic>
      <p:sp>
        <p:nvSpPr>
          <p:cNvPr id="3" name="Slide Number Placeholder 2"/>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83C173-7C03-404B-81A2-F5FA5A135A02}" type="slidenum">
              <a:rPr lang="en-US" smtClean="0"/>
              <a:pPr/>
              <a:t>36</a:t>
            </a:fld>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09E2E0-99D1-46CD-9443-8E6BE56F29E8}" type="datetime1">
              <a:rPr lang="en-US" smtClean="0"/>
              <a:pPr/>
              <a:t>20-Apr-24</a:t>
            </a:fld>
            <a:endParaRPr lang="en-US"/>
          </a:p>
        </p:txBody>
      </p:sp>
    </p:spTree>
    <p:extLst>
      <p:ext uri="{BB962C8B-B14F-4D97-AF65-F5344CB8AC3E}">
        <p14:creationId xmlns:p14="http://schemas.microsoft.com/office/powerpoint/2010/main" val="5552149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2158"/>
            <a:ext cx="8229600" cy="1143000"/>
          </a:xfrm>
        </p:spPr>
        <p:txBody>
          <a:bodyPr>
            <a:normAutofit fontScale="90000"/>
          </a:bodyPr>
          <a:lstStyle/>
          <a:p>
            <a:r>
              <a:rPr lang="en-US" sz="2800" dirty="0"/>
              <a:t>Each filter searches for a particular feature at different image locations (translation invariance)</a:t>
            </a:r>
          </a:p>
        </p:txBody>
      </p:sp>
      <p:pic>
        <p:nvPicPr>
          <p:cNvPr id="4" name="Picture 3" descr="filter.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8508" y="1245158"/>
            <a:ext cx="8796454" cy="4964084"/>
          </a:xfrm>
          <a:prstGeom prst="rect">
            <a:avLst/>
          </a:prstGeom>
        </p:spPr>
      </p:pic>
    </p:spTree>
    <p:extLst>
      <p:ext uri="{BB962C8B-B14F-4D97-AF65-F5344CB8AC3E}">
        <p14:creationId xmlns:p14="http://schemas.microsoft.com/office/powerpoint/2010/main" val="6946832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9439"/>
            <a:ext cx="9144000" cy="1143000"/>
          </a:xfrm>
        </p:spPr>
        <p:txBody>
          <a:bodyPr>
            <a:normAutofit fontScale="90000"/>
          </a:bodyPr>
          <a:lstStyle/>
          <a:p>
            <a:r>
              <a:rPr lang="en-US" dirty="0"/>
              <a:t>Features at successive convolutional layers</a:t>
            </a:r>
          </a:p>
        </p:txBody>
      </p:sp>
      <p:pic>
        <p:nvPicPr>
          <p:cNvPr id="4" name="Picture 3" descr="layers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5100" y="1010806"/>
            <a:ext cx="9002901" cy="4280615"/>
          </a:xfrm>
          <a:prstGeom prst="rect">
            <a:avLst/>
          </a:prstGeom>
        </p:spPr>
      </p:pic>
      <p:sp>
        <p:nvSpPr>
          <p:cNvPr id="5" name="TextBox 4"/>
          <p:cNvSpPr txBox="1"/>
          <p:nvPr/>
        </p:nvSpPr>
        <p:spPr>
          <a:xfrm>
            <a:off x="1524000" y="6102979"/>
            <a:ext cx="9144000" cy="646331"/>
          </a:xfrm>
          <a:prstGeom prst="rect">
            <a:avLst/>
          </a:prstGeom>
          <a:noFill/>
        </p:spPr>
        <p:txBody>
          <a:bodyPr wrap="square" rtlCol="0">
            <a:spAutoFit/>
          </a:bodyPr>
          <a:lstStyle/>
          <a:p>
            <a:pPr algn="ctr"/>
            <a:r>
              <a:rPr lang="en-US" dirty="0"/>
              <a:t>Visualizing and Understanding Convolutional Networks,</a:t>
            </a:r>
          </a:p>
          <a:p>
            <a:pPr algn="ctr"/>
            <a:r>
              <a:rPr lang="en-US" dirty="0"/>
              <a:t> Matthew D. </a:t>
            </a:r>
            <a:r>
              <a:rPr lang="en-US" dirty="0" err="1"/>
              <a:t>Zeiler</a:t>
            </a:r>
            <a:r>
              <a:rPr lang="en-US" dirty="0"/>
              <a:t> and Rob Fergus, ECCV 2014</a:t>
            </a:r>
          </a:p>
        </p:txBody>
      </p:sp>
      <p:sp>
        <p:nvSpPr>
          <p:cNvPr id="3" name="TextBox 2"/>
          <p:cNvSpPr txBox="1"/>
          <p:nvPr/>
        </p:nvSpPr>
        <p:spPr>
          <a:xfrm>
            <a:off x="4667250" y="5291420"/>
            <a:ext cx="5133812" cy="369332"/>
          </a:xfrm>
          <a:prstGeom prst="rect">
            <a:avLst/>
          </a:prstGeom>
          <a:noFill/>
        </p:spPr>
        <p:txBody>
          <a:bodyPr wrap="none" rtlCol="0">
            <a:spAutoFit/>
          </a:bodyPr>
          <a:lstStyle/>
          <a:p>
            <a:r>
              <a:rPr lang="en-US" dirty="0"/>
              <a:t>Corners and other edge color conjunctions in Layer 2</a:t>
            </a:r>
          </a:p>
        </p:txBody>
      </p:sp>
      <p:sp>
        <p:nvSpPr>
          <p:cNvPr id="6" name="TextBox 5"/>
          <p:cNvSpPr txBox="1"/>
          <p:nvPr/>
        </p:nvSpPr>
        <p:spPr>
          <a:xfrm>
            <a:off x="1966725" y="4095751"/>
            <a:ext cx="2017901" cy="646331"/>
          </a:xfrm>
          <a:prstGeom prst="rect">
            <a:avLst/>
          </a:prstGeom>
          <a:noFill/>
        </p:spPr>
        <p:txBody>
          <a:bodyPr wrap="square" rtlCol="0">
            <a:spAutoFit/>
          </a:bodyPr>
          <a:lstStyle/>
          <a:p>
            <a:r>
              <a:rPr lang="en-US" dirty="0"/>
              <a:t>+/- 45 degree</a:t>
            </a:r>
          </a:p>
          <a:p>
            <a:r>
              <a:rPr lang="en-US" dirty="0"/>
              <a:t>edges in Layer 1</a:t>
            </a:r>
          </a:p>
        </p:txBody>
      </p:sp>
    </p:spTree>
    <p:extLst>
      <p:ext uri="{BB962C8B-B14F-4D97-AF65-F5344CB8AC3E}">
        <p14:creationId xmlns:p14="http://schemas.microsoft.com/office/powerpoint/2010/main" val="37926528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yer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1417637"/>
            <a:ext cx="9144000" cy="3369924"/>
          </a:xfrm>
          <a:prstGeom prst="rect">
            <a:avLst/>
          </a:prstGeom>
        </p:spPr>
      </p:pic>
      <p:sp>
        <p:nvSpPr>
          <p:cNvPr id="5" name="TextBox 4"/>
          <p:cNvSpPr txBox="1"/>
          <p:nvPr/>
        </p:nvSpPr>
        <p:spPr>
          <a:xfrm>
            <a:off x="1524000" y="6102979"/>
            <a:ext cx="9144000" cy="646331"/>
          </a:xfrm>
          <a:prstGeom prst="rect">
            <a:avLst/>
          </a:prstGeom>
          <a:noFill/>
        </p:spPr>
        <p:txBody>
          <a:bodyPr wrap="square" rtlCol="0">
            <a:spAutoFit/>
          </a:bodyPr>
          <a:lstStyle/>
          <a:p>
            <a:pPr algn="ctr"/>
            <a:r>
              <a:rPr lang="en-US" dirty="0"/>
              <a:t>Visualizing and Understanding Convolutional Networks,</a:t>
            </a:r>
          </a:p>
          <a:p>
            <a:pPr algn="ctr"/>
            <a:r>
              <a:rPr lang="en-US" dirty="0"/>
              <a:t> Matthew D. </a:t>
            </a:r>
            <a:r>
              <a:rPr lang="en-US" dirty="0" err="1"/>
              <a:t>Zeiler</a:t>
            </a:r>
            <a:r>
              <a:rPr lang="en-US" dirty="0"/>
              <a:t> and Rob Fergus, ECCV 2014</a:t>
            </a:r>
          </a:p>
        </p:txBody>
      </p:sp>
      <p:sp>
        <p:nvSpPr>
          <p:cNvPr id="3" name="TextBox 2"/>
          <p:cNvSpPr txBox="1"/>
          <p:nvPr/>
        </p:nvSpPr>
        <p:spPr>
          <a:xfrm>
            <a:off x="1603376" y="4895334"/>
            <a:ext cx="9104513" cy="369332"/>
          </a:xfrm>
          <a:prstGeom prst="rect">
            <a:avLst/>
          </a:prstGeom>
          <a:noFill/>
        </p:spPr>
        <p:txBody>
          <a:bodyPr wrap="none" rtlCol="0">
            <a:spAutoFit/>
          </a:bodyPr>
          <a:lstStyle/>
          <a:p>
            <a:r>
              <a:rPr lang="en-US" dirty="0"/>
              <a:t>More complex invariances than Layer 2. Similar textures e.g. mesh patterns (R1C1); Text (R2C4).</a:t>
            </a:r>
          </a:p>
        </p:txBody>
      </p:sp>
      <p:sp>
        <p:nvSpPr>
          <p:cNvPr id="7" name="Title 1"/>
          <p:cNvSpPr>
            <a:spLocks noGrp="1"/>
          </p:cNvSpPr>
          <p:nvPr>
            <p:ph type="title"/>
          </p:nvPr>
        </p:nvSpPr>
        <p:spPr>
          <a:xfrm>
            <a:off x="1524000" y="39439"/>
            <a:ext cx="9144000" cy="1143000"/>
          </a:xfrm>
        </p:spPr>
        <p:txBody>
          <a:bodyPr>
            <a:normAutofit fontScale="90000"/>
          </a:bodyPr>
          <a:lstStyle/>
          <a:p>
            <a:r>
              <a:rPr lang="en-US" dirty="0"/>
              <a:t>Features at successive convolutional layers</a:t>
            </a:r>
          </a:p>
        </p:txBody>
      </p:sp>
    </p:spTree>
    <p:extLst>
      <p:ext uri="{BB962C8B-B14F-4D97-AF65-F5344CB8AC3E}">
        <p14:creationId xmlns:p14="http://schemas.microsoft.com/office/powerpoint/2010/main" val="3500509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983432" y="44624"/>
            <a:ext cx="10849205" cy="720080"/>
          </a:xfrm>
        </p:spPr>
        <p:txBody>
          <a:bodyPr anchor="ctr">
            <a:normAutofit/>
          </a:bodyPr>
          <a:lstStyle/>
          <a:p>
            <a:pPr>
              <a:lnSpc>
                <a:spcPct val="90000"/>
              </a:lnSpc>
            </a:pPr>
            <a:r>
              <a:rPr lang="en-US" sz="4000" dirty="0"/>
              <a:t>Course Schedule &amp; Content</a:t>
            </a:r>
          </a:p>
        </p:txBody>
      </p:sp>
      <p:graphicFrame>
        <p:nvGraphicFramePr>
          <p:cNvPr id="2" name="Table 1">
            <a:extLst>
              <a:ext uri="{FF2B5EF4-FFF2-40B4-BE49-F238E27FC236}">
                <a16:creationId xmlns:a16="http://schemas.microsoft.com/office/drawing/2014/main" id="{32B3E4E2-F5A6-D69F-E90B-F7BFF28A8762}"/>
              </a:ext>
            </a:extLst>
          </p:cNvPr>
          <p:cNvGraphicFramePr>
            <a:graphicFrameLocks noGrp="1"/>
          </p:cNvGraphicFramePr>
          <p:nvPr>
            <p:extLst>
              <p:ext uri="{D42A27DB-BD31-4B8C-83A1-F6EECF244321}">
                <p14:modId xmlns:p14="http://schemas.microsoft.com/office/powerpoint/2010/main" val="2173515566"/>
              </p:ext>
            </p:extLst>
          </p:nvPr>
        </p:nvGraphicFramePr>
        <p:xfrm>
          <a:off x="603334" y="746696"/>
          <a:ext cx="11233247" cy="5958085"/>
        </p:xfrm>
        <a:graphic>
          <a:graphicData uri="http://schemas.openxmlformats.org/drawingml/2006/table">
            <a:tbl>
              <a:tblPr/>
              <a:tblGrid>
                <a:gridCol w="856320">
                  <a:extLst>
                    <a:ext uri="{9D8B030D-6E8A-4147-A177-3AD203B41FA5}">
                      <a16:colId xmlns:a16="http://schemas.microsoft.com/office/drawing/2014/main" val="3327751785"/>
                    </a:ext>
                  </a:extLst>
                </a:gridCol>
                <a:gridCol w="2935795">
                  <a:extLst>
                    <a:ext uri="{9D8B030D-6E8A-4147-A177-3AD203B41FA5}">
                      <a16:colId xmlns:a16="http://schemas.microsoft.com/office/drawing/2014/main" val="51002761"/>
                    </a:ext>
                  </a:extLst>
                </a:gridCol>
                <a:gridCol w="5118649">
                  <a:extLst>
                    <a:ext uri="{9D8B030D-6E8A-4147-A177-3AD203B41FA5}">
                      <a16:colId xmlns:a16="http://schemas.microsoft.com/office/drawing/2014/main" val="536975872"/>
                    </a:ext>
                  </a:extLst>
                </a:gridCol>
                <a:gridCol w="2322483">
                  <a:extLst>
                    <a:ext uri="{9D8B030D-6E8A-4147-A177-3AD203B41FA5}">
                      <a16:colId xmlns:a16="http://schemas.microsoft.com/office/drawing/2014/main" val="996469274"/>
                    </a:ext>
                  </a:extLst>
                </a:gridCol>
              </a:tblGrid>
              <a:tr h="175064">
                <a:tc>
                  <a:txBody>
                    <a:bodyPr/>
                    <a:lstStyle/>
                    <a:p>
                      <a:pPr algn="ctr" fontAlgn="ctr">
                        <a:spcBef>
                          <a:spcPts val="0"/>
                        </a:spcBef>
                        <a:spcAft>
                          <a:spcPts val="0"/>
                        </a:spcAft>
                      </a:pPr>
                      <a:r>
                        <a:rPr lang="en-US" sz="900" b="0" i="0" u="none" strike="noStrike">
                          <a:solidFill>
                            <a:srgbClr val="000000"/>
                          </a:solidFill>
                          <a:effectLst/>
                          <a:latin typeface="Arial Black" panose="020B0A04020102020204" pitchFamily="34" charset="0"/>
                        </a:rPr>
                        <a:t>DATE</a:t>
                      </a: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solidFill>
                      <a:srgbClr val="ED7D31"/>
                    </a:solidFill>
                  </a:tcPr>
                </a:tc>
                <a:tc>
                  <a:txBody>
                    <a:bodyPr/>
                    <a:lstStyle/>
                    <a:p>
                      <a:pPr algn="ctr" fontAlgn="ctr">
                        <a:spcBef>
                          <a:spcPts val="0"/>
                        </a:spcBef>
                        <a:spcAft>
                          <a:spcPts val="0"/>
                        </a:spcAft>
                      </a:pPr>
                      <a:r>
                        <a:rPr lang="en-US" sz="900" b="0" i="0" u="none" strike="noStrike" dirty="0">
                          <a:solidFill>
                            <a:srgbClr val="000000"/>
                          </a:solidFill>
                          <a:effectLst/>
                          <a:latin typeface="Arial Black" panose="020B0A04020102020204" pitchFamily="34" charset="0"/>
                        </a:rPr>
                        <a:t>Overview</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ED7D31"/>
                    </a:solidFill>
                  </a:tcPr>
                </a:tc>
                <a:tc>
                  <a:txBody>
                    <a:bodyPr/>
                    <a:lstStyle/>
                    <a:p>
                      <a:pPr algn="ctr" fontAlgn="ctr">
                        <a:spcBef>
                          <a:spcPts val="0"/>
                        </a:spcBef>
                        <a:spcAft>
                          <a:spcPts val="0"/>
                        </a:spcAft>
                      </a:pPr>
                      <a:r>
                        <a:rPr lang="en-US" sz="900" b="0" i="0" u="none" strike="noStrike">
                          <a:solidFill>
                            <a:srgbClr val="000000"/>
                          </a:solidFill>
                          <a:effectLst/>
                          <a:latin typeface="Arial Black" panose="020B0A04020102020204" pitchFamily="34" charset="0"/>
                        </a:rPr>
                        <a:t>Lecture Details</a:t>
                      </a: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solidFill>
                      <a:srgbClr val="ED7D31"/>
                    </a:solidFill>
                  </a:tcPr>
                </a:tc>
                <a:tc>
                  <a:txBody>
                    <a:bodyPr/>
                    <a:lstStyle/>
                    <a:p>
                      <a:pPr algn="ctr" fontAlgn="ctr">
                        <a:spcBef>
                          <a:spcPts val="0"/>
                        </a:spcBef>
                        <a:spcAft>
                          <a:spcPts val="0"/>
                        </a:spcAft>
                      </a:pPr>
                      <a:r>
                        <a:rPr lang="en-US" sz="900" b="0" i="0" u="none" strike="noStrike" dirty="0">
                          <a:solidFill>
                            <a:srgbClr val="000000"/>
                          </a:solidFill>
                          <a:effectLst/>
                          <a:latin typeface="Arial Black" panose="020B0A04020102020204" pitchFamily="34" charset="0"/>
                        </a:rPr>
                        <a:t>Scope</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ED7D31"/>
                    </a:solidFill>
                  </a:tcPr>
                </a:tc>
                <a:extLst>
                  <a:ext uri="{0D108BD9-81ED-4DB2-BD59-A6C34878D82A}">
                    <a16:rowId xmlns:a16="http://schemas.microsoft.com/office/drawing/2014/main" val="3207879164"/>
                  </a:ext>
                </a:extLst>
              </a:tr>
              <a:tr h="501306">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1</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Introduction - Course Structure, Logistics, Fundamentals of Machine Learning and Neural Networks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a:solidFill>
                            <a:srgbClr val="000000"/>
                          </a:solidFill>
                          <a:effectLst/>
                          <a:latin typeface="Arial" panose="020B0604020202020204" pitchFamily="34" charset="0"/>
                          <a:ea typeface="Arial" panose="020B0604020202020204" pitchFamily="34" charset="0"/>
                        </a:rPr>
                        <a:t>1. Introduction to Neural Network, Multilayer Perceptron, Back Propagation Learning - What is Deep Learning?</a:t>
                      </a:r>
                      <a:br>
                        <a:rPr lang="en-US" sz="900" b="0" i="0" u="none" strike="noStrike">
                          <a:solidFill>
                            <a:srgbClr val="000000"/>
                          </a:solidFill>
                          <a:effectLst/>
                          <a:latin typeface="Arial" panose="020B0604020202020204" pitchFamily="34" charset="0"/>
                          <a:ea typeface="Arial" panose="020B0604020202020204" pitchFamily="34" charset="0"/>
                        </a:rPr>
                      </a:b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tcPr>
                </a:tc>
                <a:tc rowSpan="3">
                  <a:txBody>
                    <a:bodyPr/>
                    <a:lstStyle/>
                    <a:p>
                      <a:pPr algn="ctr" fontAlgn="ctr">
                        <a:spcBef>
                          <a:spcPts val="0"/>
                        </a:spcBef>
                        <a:spcAft>
                          <a:spcPts val="0"/>
                        </a:spcAft>
                      </a:pPr>
                      <a:r>
                        <a:rPr lang="en-US" sz="1200" b="1" i="0" u="none" strike="noStrike" dirty="0">
                          <a:solidFill>
                            <a:srgbClr val="000000"/>
                          </a:solidFill>
                          <a:effectLst/>
                          <a:latin typeface="Calibri" panose="020F0502020204030204" pitchFamily="34" charset="0"/>
                        </a:rPr>
                        <a:t>BASICS</a:t>
                      </a:r>
                      <a:endParaRPr lang="en-US" sz="2400" b="1" i="0" u="none" strike="noStrike" dirty="0">
                        <a:effectLst/>
                        <a:latin typeface="Arial" panose="020B0604020202020204" pitchFamily="34" charset="0"/>
                      </a:endParaRPr>
                    </a:p>
                  </a:txBody>
                  <a:tcPr marL="71957" marR="71957" marT="35978" marB="35978" anchor="ctr">
                    <a:lnL>
                      <a:noFill/>
                    </a:lnL>
                    <a:lnR>
                      <a:noFill/>
                    </a:lnR>
                    <a:lnT>
                      <a:noFill/>
                    </a:lnT>
                    <a:lnB>
                      <a:noFill/>
                    </a:lnB>
                    <a:solidFill>
                      <a:srgbClr val="FFFF00"/>
                    </a:solidFill>
                  </a:tcPr>
                </a:tc>
                <a:extLst>
                  <a:ext uri="{0D108BD9-81ED-4DB2-BD59-A6C34878D82A}">
                    <a16:rowId xmlns:a16="http://schemas.microsoft.com/office/drawing/2014/main" val="4224126221"/>
                  </a:ext>
                </a:extLst>
              </a:tr>
              <a:tr h="547912">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2</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Fundamentals of Learning</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rPr>
                        <a:t>2. Introduction to Deep Learning, Bayesian Learning, Hebbian Learning, Decision Surfaces, Representation Learning. </a:t>
                      </a:r>
                      <a:br>
                        <a:rPr lang="en-US" sz="900" b="0" i="0" u="none" strike="noStrike" dirty="0">
                          <a:solidFill>
                            <a:srgbClr val="000000"/>
                          </a:solidFill>
                          <a:effectLst/>
                          <a:latin typeface="Arial" panose="020B0604020202020204" pitchFamily="34" charset="0"/>
                        </a:rPr>
                      </a:br>
                      <a:r>
                        <a:rPr lang="en-US" sz="900" b="0" i="0" u="none" strike="noStrike" dirty="0">
                          <a:solidFill>
                            <a:srgbClr val="000000"/>
                          </a:solidFill>
                          <a:effectLst/>
                          <a:latin typeface="Arial" panose="020B0604020202020204" pitchFamily="34" charset="0"/>
                        </a:rPr>
                        <a:t>3. Theory of Deep Learning (Universal approximation theorem, convergence rate, and recent mathematical results)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1890666984"/>
                  </a:ext>
                </a:extLst>
              </a:tr>
              <a:tr h="547912">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3 </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a:solidFill>
                            <a:srgbClr val="000000"/>
                          </a:solidFill>
                          <a:effectLst/>
                          <a:latin typeface="Calibri" panose="020F0502020204030204" pitchFamily="34" charset="0"/>
                        </a:rPr>
                        <a:t>Mathematics &amp; Fundamentals of Deep Learning</a:t>
                      </a: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ea typeface="Arial" panose="020B0604020202020204" pitchFamily="34" charset="0"/>
                        </a:rPr>
                        <a:t>4. Linear Classifiers, Linear Machines with Hinge Loss, Gradient Descent, Activation and Loss Functions.</a:t>
                      </a:r>
                      <a:br>
                        <a:rPr lang="en-US" sz="900" b="0" i="0" u="none" strike="noStrike" dirty="0">
                          <a:solidFill>
                            <a:srgbClr val="000000"/>
                          </a:solidFill>
                          <a:effectLst/>
                          <a:latin typeface="Arial" panose="020B0604020202020204" pitchFamily="34" charset="0"/>
                          <a:ea typeface="Arial" panose="020B0604020202020204" pitchFamily="34" charset="0"/>
                        </a:rPr>
                      </a:br>
                      <a:r>
                        <a:rPr lang="en-US" sz="900" b="0" i="0" u="none" strike="noStrike" dirty="0">
                          <a:solidFill>
                            <a:srgbClr val="000000"/>
                          </a:solidFill>
                          <a:effectLst/>
                          <a:latin typeface="Arial" panose="020B0604020202020204" pitchFamily="34" charset="0"/>
                          <a:ea typeface="Arial" panose="020B0604020202020204" pitchFamily="34" charset="0"/>
                        </a:rPr>
                        <a:t>5. Optimization Techniques, Gradient Descent, Batch Optimization, Introduction to Meta-Learning, Hessian-Free Optimization.</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1889459512"/>
                  </a:ext>
                </a:extLst>
              </a:tr>
              <a:tr h="419746">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4</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Deep Neural Networks</a:t>
                      </a:r>
                      <a:endParaRPr lang="en-US" sz="9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effectLst/>
                          <a:latin typeface="Arial" panose="020B0604020202020204" pitchFamily="34" charset="0"/>
                        </a:rPr>
                        <a:t>Deep Neural Networks: Features, Feature Representation, Representation Learning, </a:t>
                      </a:r>
                      <a:r>
                        <a:rPr lang="en-US" sz="900" b="0" i="0" u="none" strike="noStrike" dirty="0" err="1">
                          <a:effectLst/>
                          <a:latin typeface="Arial" panose="020B0604020202020204" pitchFamily="34" charset="0"/>
                        </a:rPr>
                        <a:t>BoFs</a:t>
                      </a:r>
                      <a:r>
                        <a:rPr lang="en-US" sz="900" b="0" i="0" u="none" strike="noStrike" dirty="0">
                          <a:effectLst/>
                          <a:latin typeface="Arial" panose="020B0604020202020204" pitchFamily="34" charset="0"/>
                        </a:rPr>
                        <a:t>/</a:t>
                      </a:r>
                      <a:r>
                        <a:rPr lang="en-US" sz="900" b="0" i="0" u="none" strike="noStrike" dirty="0" err="1">
                          <a:effectLst/>
                          <a:latin typeface="Arial" panose="020B0604020202020204" pitchFamily="34" charset="0"/>
                        </a:rPr>
                        <a:t>BoWs</a:t>
                      </a:r>
                      <a:r>
                        <a:rPr lang="en-US" sz="900" b="0" i="0" u="none" strike="noStrike" dirty="0">
                          <a:effectLst/>
                          <a:latin typeface="Arial" panose="020B0604020202020204" pitchFamily="34" charset="0"/>
                        </a:rPr>
                        <a:t>, Feature Maps, Deep vs. Shallow Nets</a:t>
                      </a: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1200" b="1" i="0" u="none" strike="noStrike" dirty="0">
                          <a:solidFill>
                            <a:srgbClr val="000000"/>
                          </a:solidFill>
                          <a:effectLst/>
                          <a:latin typeface="Calibri" panose="020F0502020204030204" pitchFamily="34" charset="0"/>
                        </a:rPr>
                        <a:t>FUNDAMENTALS OF DEEP (CONVOLUTIONAL) LEARNING</a:t>
                      </a:r>
                      <a:endParaRPr lang="en-US" sz="2400" b="1"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FFC000"/>
                    </a:solidFill>
                  </a:tcPr>
                </a:tc>
                <a:extLst>
                  <a:ext uri="{0D108BD9-81ED-4DB2-BD59-A6C34878D82A}">
                    <a16:rowId xmlns:a16="http://schemas.microsoft.com/office/drawing/2014/main" val="707579648"/>
                  </a:ext>
                </a:extLst>
              </a:tr>
              <a:tr h="173349">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 </a:t>
                      </a:r>
                      <a:endParaRPr lang="en-US" sz="1400" b="0" i="0" u="none" strike="noStrike">
                        <a:effectLst/>
                        <a:latin typeface="Arial" panose="020B0604020202020204" pitchFamily="34" charset="0"/>
                      </a:endParaRPr>
                    </a:p>
                  </a:txBody>
                  <a:tcPr marL="7495" marR="7495" marT="7495" marB="0" anchor="b">
                    <a:lnL>
                      <a:noFill/>
                    </a:lnL>
                    <a:lnR>
                      <a:noFill/>
                    </a:lnR>
                    <a:lnT>
                      <a:noFill/>
                    </a:lnT>
                    <a:lnB>
                      <a:noFill/>
                    </a:lnB>
                    <a:solidFill>
                      <a:srgbClr val="000000"/>
                    </a:solidFill>
                  </a:tcPr>
                </a:tc>
                <a:tc>
                  <a:txBody>
                    <a:bodyPr/>
                    <a:lstStyle/>
                    <a:p>
                      <a:pPr algn="ctr" fontAlgn="ctr">
                        <a:spcBef>
                          <a:spcPts val="0"/>
                        </a:spcBef>
                        <a:spcAft>
                          <a:spcPts val="0"/>
                        </a:spcAft>
                      </a:pPr>
                      <a:r>
                        <a:rPr lang="en-US" sz="900" b="0" i="0" u="none" strike="noStrike">
                          <a:solidFill>
                            <a:srgbClr val="000000"/>
                          </a:solidFill>
                          <a:effectLst/>
                          <a:latin typeface="Calibri" panose="020F0502020204030204" pitchFamily="34" charset="0"/>
                        </a:rPr>
                        <a:t> </a:t>
                      </a: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solidFill>
                      <a:srgbClr val="000000"/>
                    </a:solidFill>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rPr>
                        <a:t> </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000000"/>
                    </a:solidFill>
                  </a:tcPr>
                </a:tc>
                <a:tc>
                  <a:txBody>
                    <a:bodyPr/>
                    <a:lstStyle/>
                    <a:p>
                      <a:pPr algn="ctr" fontAlgn="ctr">
                        <a:spcBef>
                          <a:spcPts val="0"/>
                        </a:spcBef>
                        <a:spcAft>
                          <a:spcPts val="0"/>
                        </a:spcAft>
                      </a:pPr>
                      <a:r>
                        <a:rPr lang="en-US" sz="1200" b="1" i="0" u="none" strike="noStrike" dirty="0">
                          <a:solidFill>
                            <a:srgbClr val="000000"/>
                          </a:solidFill>
                          <a:effectLst/>
                          <a:latin typeface="Calibri" panose="020F0502020204030204" pitchFamily="34" charset="0"/>
                        </a:rPr>
                        <a:t> </a:t>
                      </a:r>
                      <a:endParaRPr lang="en-US" sz="2400" b="1"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000000"/>
                    </a:solidFill>
                  </a:tcPr>
                </a:tc>
                <a:extLst>
                  <a:ext uri="{0D108BD9-81ED-4DB2-BD59-A6C34878D82A}">
                    <a16:rowId xmlns:a16="http://schemas.microsoft.com/office/drawing/2014/main" val="3308531452"/>
                  </a:ext>
                </a:extLst>
              </a:tr>
              <a:tr h="291579">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5</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effectLst/>
                          <a:latin typeface="Arial" panose="020B0604020202020204" pitchFamily="34" charset="0"/>
                        </a:rPr>
                        <a:t>Convolutional Neural Networks</a:t>
                      </a:r>
                    </a:p>
                  </a:txBody>
                  <a:tcPr marL="7495" marR="7495" marT="7495" marB="0" anchor="ctr">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900" b="0" i="0" u="none" strike="noStrike" dirty="0">
                          <a:solidFill>
                            <a:srgbClr val="000000"/>
                          </a:solidFill>
                          <a:effectLst/>
                          <a:latin typeface="Arial" panose="020B0604020202020204" pitchFamily="34" charset="0"/>
                          <a:ea typeface="Arial" panose="020B0604020202020204" pitchFamily="34" charset="0"/>
                        </a:rPr>
                        <a:t>6. Convolutional Neural Networks, Building blocks of CNN</a:t>
                      </a:r>
                      <a:endParaRPr lang="en-US" sz="900" b="0" i="0" u="none" strike="noStrike" dirty="0">
                        <a:effectLst/>
                        <a:latin typeface="Arial" panose="020B0604020202020204" pitchFamily="34" charset="0"/>
                      </a:endParaRPr>
                    </a:p>
                  </a:txBody>
                  <a:tcPr marL="7495" marR="7495" marT="7495" marB="0" anchor="ctr">
                    <a:lnL>
                      <a:noFill/>
                    </a:lnL>
                    <a:lnR>
                      <a:noFill/>
                    </a:lnR>
                    <a:lnT>
                      <a:noFill/>
                    </a:lnT>
                    <a:lnB>
                      <a:noFill/>
                    </a:lnB>
                  </a:tcPr>
                </a:tc>
                <a:tc rowSpan="5">
                  <a:txBody>
                    <a:bodyPr/>
                    <a:lstStyle/>
                    <a:p>
                      <a:pPr algn="ctr" fontAlgn="ctr">
                        <a:spcBef>
                          <a:spcPts val="0"/>
                        </a:spcBef>
                        <a:spcAft>
                          <a:spcPts val="0"/>
                        </a:spcAft>
                      </a:pPr>
                      <a:r>
                        <a:rPr lang="en-US" sz="1200" b="1" i="0" u="none" strike="noStrike" dirty="0">
                          <a:solidFill>
                            <a:srgbClr val="000000"/>
                          </a:solidFill>
                          <a:effectLst/>
                          <a:latin typeface="Calibri" panose="020F0502020204030204" pitchFamily="34" charset="0"/>
                        </a:rPr>
                        <a:t>DEEP NEURAL NETWORKS - DEEP INTO DEEP LEARNING </a:t>
                      </a:r>
                      <a:endParaRPr lang="en-US" sz="2400" b="1" i="0" u="none" strike="noStrike" dirty="0">
                        <a:effectLst/>
                        <a:latin typeface="Arial" panose="020B0604020202020204" pitchFamily="34" charset="0"/>
                      </a:endParaRPr>
                    </a:p>
                  </a:txBody>
                  <a:tcPr marL="71957" marR="71957" marT="35978" marB="35978" anchor="ctr">
                    <a:lnL>
                      <a:noFill/>
                    </a:lnL>
                    <a:lnR>
                      <a:noFill/>
                    </a:lnR>
                    <a:lnT>
                      <a:noFill/>
                    </a:lnT>
                    <a:lnB>
                      <a:noFill/>
                    </a:lnB>
                    <a:solidFill>
                      <a:srgbClr val="92D050"/>
                    </a:solidFill>
                  </a:tcPr>
                </a:tc>
                <a:extLst>
                  <a:ext uri="{0D108BD9-81ED-4DB2-BD59-A6C34878D82A}">
                    <a16:rowId xmlns:a16="http://schemas.microsoft.com/office/drawing/2014/main" val="1737692539"/>
                  </a:ext>
                </a:extLst>
              </a:tr>
              <a:tr h="291579">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6</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effectLst/>
                          <a:latin typeface="Arial" panose="020B0604020202020204" pitchFamily="34" charset="0"/>
                        </a:rPr>
                        <a:t>Deep Convolutional Neural Networks</a:t>
                      </a: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effectLst/>
                          <a:latin typeface="Arial" panose="020B0604020202020204" pitchFamily="34" charset="0"/>
                        </a:rPr>
                        <a:t>Pooling, Convolutional, </a:t>
                      </a:r>
                      <a:r>
                        <a:rPr lang="en-US" sz="900" b="0" i="0" u="none" strike="noStrike" dirty="0" err="1">
                          <a:effectLst/>
                          <a:latin typeface="Arial" panose="020B0604020202020204" pitchFamily="34" charset="0"/>
                        </a:rPr>
                        <a:t>Softmax</a:t>
                      </a:r>
                      <a:r>
                        <a:rPr lang="en-US" sz="900" b="0" i="0" u="none" strike="noStrike" dirty="0">
                          <a:effectLst/>
                          <a:latin typeface="Arial" panose="020B0604020202020204" pitchFamily="34" charset="0"/>
                        </a:rPr>
                        <a:t> Layers</a:t>
                      </a: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1336129400"/>
                  </a:ext>
                </a:extLst>
              </a:tr>
              <a:tr h="291579">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7 </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effectLst/>
                          <a:latin typeface="Arial" panose="020B0604020202020204" pitchFamily="34" charset="0"/>
                        </a:rPr>
                        <a:t>Deep Convolutional Neural Networks</a:t>
                      </a: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effectLst/>
                          <a:latin typeface="Arial" panose="020B0604020202020204" pitchFamily="34" charset="0"/>
                        </a:rPr>
                        <a:t>Optimizing </a:t>
                      </a:r>
                      <a:r>
                        <a:rPr lang="en-US" sz="900" b="0" i="0" u="none" strike="noStrike" dirty="0" err="1">
                          <a:effectLst/>
                          <a:latin typeface="Arial" panose="020B0604020202020204" pitchFamily="34" charset="0"/>
                        </a:rPr>
                        <a:t>ConvNets</a:t>
                      </a:r>
                      <a:r>
                        <a:rPr lang="en-US" sz="900" b="0" i="0" u="none" strike="noStrike" dirty="0">
                          <a:effectLst/>
                          <a:latin typeface="Arial" panose="020B0604020202020204" pitchFamily="34" charset="0"/>
                        </a:rPr>
                        <a:t>, Transfer Learning, Residual Networks</a:t>
                      </a: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4171740380"/>
                  </a:ext>
                </a:extLst>
              </a:tr>
              <a:tr h="419746">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8</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Deep Learning Optimization</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rPr>
                        <a:t>11. Deep Learning Model Optimization; Early Stopping/Exit, Dropout, Batch Normalization, Instance Normalization, Group Normalization, Pruning, Quantization, Hyperparameter Optimization.</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2788699341"/>
                  </a:ext>
                </a:extLst>
              </a:tr>
              <a:tr h="163412">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9</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900" b="0" i="0" u="none" strike="noStrike" dirty="0">
                          <a:solidFill>
                            <a:srgbClr val="000000"/>
                          </a:solidFill>
                          <a:effectLst/>
                          <a:latin typeface="Calibri" panose="020F0502020204030204" pitchFamily="34" charset="0"/>
                        </a:rPr>
                        <a:t>Recurrent Neural Networks, Transformers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900" b="0" i="0" u="none" strike="noStrike" dirty="0">
                          <a:solidFill>
                            <a:srgbClr val="000000"/>
                          </a:solidFill>
                          <a:effectLst/>
                          <a:latin typeface="Arial" panose="020B0604020202020204" pitchFamily="34" charset="0"/>
                        </a:rPr>
                        <a:t>RNNs, LSTMs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1708625182"/>
                  </a:ext>
                </a:extLst>
              </a:tr>
              <a:tr h="173349">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 </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solidFill>
                      <a:srgbClr val="595959"/>
                    </a:solidFill>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 </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595959"/>
                    </a:solidFill>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rPr>
                        <a:t> </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595959"/>
                    </a:solidFill>
                  </a:tcPr>
                </a:tc>
                <a:tc>
                  <a:txBody>
                    <a:bodyPr/>
                    <a:lstStyle/>
                    <a:p>
                      <a:pPr algn="ctr" fontAlgn="ctr">
                        <a:spcBef>
                          <a:spcPts val="0"/>
                        </a:spcBef>
                        <a:spcAft>
                          <a:spcPts val="0"/>
                        </a:spcAft>
                      </a:pPr>
                      <a:r>
                        <a:rPr lang="en-US" sz="1200" b="1" i="0" u="none" strike="noStrike" dirty="0">
                          <a:solidFill>
                            <a:srgbClr val="000000"/>
                          </a:solidFill>
                          <a:effectLst/>
                          <a:latin typeface="Calibri" panose="020F0502020204030204" pitchFamily="34" charset="0"/>
                        </a:rPr>
                        <a:t> </a:t>
                      </a:r>
                      <a:endParaRPr lang="en-US" sz="2400" b="1"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595959"/>
                    </a:solidFill>
                  </a:tcPr>
                </a:tc>
                <a:extLst>
                  <a:ext uri="{0D108BD9-81ED-4DB2-BD59-A6C34878D82A}">
                    <a16:rowId xmlns:a16="http://schemas.microsoft.com/office/drawing/2014/main" val="2094633158"/>
                  </a:ext>
                </a:extLst>
              </a:tr>
              <a:tr h="291579">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10</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Transformers, Attention</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rPr>
                        <a:t>Attention Mechanisms and Transformer Networks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rowSpan="4">
                  <a:txBody>
                    <a:bodyPr/>
                    <a:lstStyle/>
                    <a:p>
                      <a:pPr algn="ctr" fontAlgn="ctr">
                        <a:spcBef>
                          <a:spcPts val="0"/>
                        </a:spcBef>
                        <a:spcAft>
                          <a:spcPts val="0"/>
                        </a:spcAft>
                      </a:pPr>
                      <a:r>
                        <a:rPr lang="en-US" sz="1200" b="1" i="0" u="none" strike="noStrike" dirty="0">
                          <a:solidFill>
                            <a:srgbClr val="000000"/>
                          </a:solidFill>
                          <a:effectLst/>
                          <a:latin typeface="Calibri" panose="020F0502020204030204" pitchFamily="34" charset="0"/>
                        </a:rPr>
                        <a:t>EMERGING DEEP LEARNING RESEARCH AND APPLICATIONS</a:t>
                      </a:r>
                      <a:endParaRPr lang="en-US" sz="2400" b="1" i="0" u="none" strike="noStrike" dirty="0">
                        <a:effectLst/>
                        <a:latin typeface="Arial" panose="020B0604020202020204" pitchFamily="34" charset="0"/>
                      </a:endParaRPr>
                    </a:p>
                  </a:txBody>
                  <a:tcPr marL="71957" marR="71957" marT="35978" marB="35978" anchor="ctr">
                    <a:lnL>
                      <a:noFill/>
                    </a:lnL>
                    <a:lnR>
                      <a:noFill/>
                    </a:lnR>
                    <a:lnT>
                      <a:noFill/>
                    </a:lnT>
                    <a:lnB>
                      <a:noFill/>
                    </a:lnB>
                    <a:solidFill>
                      <a:srgbClr val="00B0F0"/>
                    </a:solidFill>
                  </a:tcPr>
                </a:tc>
                <a:extLst>
                  <a:ext uri="{0D108BD9-81ED-4DB2-BD59-A6C34878D82A}">
                    <a16:rowId xmlns:a16="http://schemas.microsoft.com/office/drawing/2014/main" val="1597441044"/>
                  </a:ext>
                </a:extLst>
              </a:tr>
              <a:tr h="419746">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11</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Generative Adversarial Networks</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ea typeface="Arial" panose="020B0604020202020204" pitchFamily="34" charset="0"/>
                        </a:rPr>
                        <a:t>Unsupervised Learning with Deep Network, Autoencoders Cont’d, </a:t>
                      </a:r>
                      <a:r>
                        <a:rPr lang="en-US" sz="900" b="0" i="0" u="none" strike="noStrike" dirty="0">
                          <a:solidFill>
                            <a:srgbClr val="000000"/>
                          </a:solidFill>
                          <a:effectLst/>
                          <a:latin typeface="Arial" panose="020B0604020202020204" pitchFamily="34" charset="0"/>
                        </a:rPr>
                        <a:t>8. Generative Adversarial Networks, Adversarial Learning Models, Variational Autoencoders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3827183937"/>
                  </a:ext>
                </a:extLst>
              </a:tr>
              <a:tr h="256612">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12</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Deep Reinforcement Learning - Graph Neural Networks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rPr>
                        <a:t>Deep Reinforcement Learning (Q-learning, actor-critic, policy gradient, experience replay, double Q-learning, deep bootstrap networks).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383786711"/>
                  </a:ext>
                </a:extLst>
              </a:tr>
              <a:tr h="506398">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13</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Graph Neural Networks and Deep Learning Trends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900" b="0" i="0" u="none" strike="noStrike" dirty="0">
                          <a:solidFill>
                            <a:srgbClr val="000000"/>
                          </a:solidFill>
                          <a:effectLst/>
                          <a:latin typeface="Arial" panose="020B0604020202020204" pitchFamily="34" charset="0"/>
                        </a:rPr>
                        <a:t>Graph Neural Networks – Graph Signal Processing, Convolutional Networks on Graphs, Gated Graph Sequence Networks, Semi-Supervised Graph Convolutional Networks Interpretable Deep Neural Networks</a:t>
                      </a:r>
                      <a:endParaRPr lang="en-US" sz="1400" b="0" i="0" u="none" strike="noStrike" dirty="0">
                        <a:effectLst/>
                        <a:latin typeface="Arial" panose="020B0604020202020204" pitchFamily="34" charset="0"/>
                      </a:endParaRPr>
                    </a:p>
                    <a:p>
                      <a:pPr algn="ctr" fontAlgn="ctr">
                        <a:spcBef>
                          <a:spcPts val="0"/>
                        </a:spcBef>
                        <a:spcAft>
                          <a:spcPts val="0"/>
                        </a:spcAft>
                      </a:pPr>
                      <a:r>
                        <a:rPr lang="en-US" sz="900" b="0" i="0" u="none" strike="noStrike" dirty="0">
                          <a:solidFill>
                            <a:srgbClr val="000000"/>
                          </a:solidFill>
                          <a:effectLst/>
                          <a:latin typeface="Arial" panose="020B0604020202020204" pitchFamily="34" charset="0"/>
                        </a:rPr>
                        <a:t>DNNs for Vision and NLP - GPTS/LLMS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551780730"/>
                  </a:ext>
                </a:extLst>
              </a:tr>
              <a:tr h="163412">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 </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solidFill>
                      <a:srgbClr val="44546A"/>
                    </a:solidFill>
                  </a:tcPr>
                </a:tc>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 </a:t>
                      </a:r>
                      <a:endParaRPr lang="en-US" sz="1400" b="0" i="0" u="none" strike="noStrike">
                        <a:effectLst/>
                        <a:latin typeface="Arial" panose="020B0604020202020204" pitchFamily="34" charset="0"/>
                      </a:endParaRPr>
                    </a:p>
                  </a:txBody>
                  <a:tcPr marL="7495" marR="7495" marT="7495" marB="0" anchor="b">
                    <a:lnL>
                      <a:noFill/>
                    </a:lnL>
                    <a:lnR>
                      <a:noFill/>
                    </a:lnR>
                    <a:lnT>
                      <a:noFill/>
                    </a:lnT>
                    <a:lnB>
                      <a:noFill/>
                    </a:lnB>
                    <a:solidFill>
                      <a:srgbClr val="44546A"/>
                    </a:solidFill>
                  </a:tcPr>
                </a:tc>
                <a:tc>
                  <a:txBody>
                    <a:bodyPr/>
                    <a:lstStyle/>
                    <a:p>
                      <a:pPr algn="ctr" fontAlgn="ctr">
                        <a:spcBef>
                          <a:spcPts val="0"/>
                        </a:spcBef>
                        <a:spcAft>
                          <a:spcPts val="0"/>
                        </a:spcAft>
                      </a:pPr>
                      <a:r>
                        <a:rPr lang="en-US" sz="900" b="0" i="0" u="none" strike="noStrike">
                          <a:solidFill>
                            <a:srgbClr val="000000"/>
                          </a:solidFill>
                          <a:effectLst/>
                          <a:latin typeface="Calibri" panose="020F0502020204030204" pitchFamily="34" charset="0"/>
                        </a:rPr>
                        <a:t> </a:t>
                      </a: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solidFill>
                      <a:srgbClr val="44546A"/>
                    </a:solidFill>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 </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44546A"/>
                    </a:solidFill>
                  </a:tcPr>
                </a:tc>
                <a:extLst>
                  <a:ext uri="{0D108BD9-81ED-4DB2-BD59-A6C34878D82A}">
                    <a16:rowId xmlns:a16="http://schemas.microsoft.com/office/drawing/2014/main" val="1287487398"/>
                  </a:ext>
                </a:extLst>
              </a:tr>
              <a:tr h="198367">
                <a:tc>
                  <a:txBody>
                    <a:bodyPr/>
                    <a:lstStyle/>
                    <a:p>
                      <a:pPr algn="ctr" fontAlgn="b">
                        <a:spcBef>
                          <a:spcPts val="0"/>
                        </a:spcBef>
                        <a:spcAft>
                          <a:spcPts val="0"/>
                        </a:spcAft>
                      </a:pPr>
                      <a:r>
                        <a:rPr lang="en-US" sz="1100" b="0" i="0" u="none" strike="noStrike" dirty="0">
                          <a:solidFill>
                            <a:srgbClr val="000000"/>
                          </a:solidFill>
                          <a:effectLst/>
                          <a:latin typeface="Calibri" panose="020F0502020204030204" pitchFamily="34" charset="0"/>
                        </a:rPr>
                        <a:t>Exam Period</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b">
                        <a:spcBef>
                          <a:spcPts val="0"/>
                        </a:spcBef>
                        <a:spcAft>
                          <a:spcPts val="0"/>
                        </a:spcAft>
                      </a:pPr>
                      <a:r>
                        <a:rPr lang="en-US" sz="1100" b="0" i="0" u="none" strike="noStrike" dirty="0">
                          <a:solidFill>
                            <a:srgbClr val="000000"/>
                          </a:solidFill>
                          <a:effectLst/>
                          <a:latin typeface="Calibri" panose="020F0502020204030204" pitchFamily="34" charset="0"/>
                        </a:rPr>
                        <a:t>Final Exam</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1100" b="0" i="0" u="none" strike="noStrike">
                          <a:solidFill>
                            <a:srgbClr val="000000"/>
                          </a:solidFill>
                          <a:effectLst/>
                          <a:latin typeface="Calibri" panose="020F0502020204030204" pitchFamily="34" charset="0"/>
                        </a:rPr>
                        <a:t>Comprehensive Final Exam</a:t>
                      </a: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1100" b="0" i="0" u="none" strike="noStrike" dirty="0">
                          <a:solidFill>
                            <a:srgbClr val="000000"/>
                          </a:solidFill>
                          <a:effectLst/>
                          <a:latin typeface="Calibri" panose="020F0502020204030204" pitchFamily="34" charset="0"/>
                        </a:rPr>
                        <a:t>EVALUATION</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4472C4"/>
                    </a:solidFill>
                  </a:tcPr>
                </a:tc>
                <a:extLst>
                  <a:ext uri="{0D108BD9-81ED-4DB2-BD59-A6C34878D82A}">
                    <a16:rowId xmlns:a16="http://schemas.microsoft.com/office/drawing/2014/main" val="1342924111"/>
                  </a:ext>
                </a:extLst>
              </a:tr>
            </a:tbl>
          </a:graphicData>
        </a:graphic>
      </p:graphicFrame>
    </p:spTree>
    <p:extLst>
      <p:ext uri="{BB962C8B-B14F-4D97-AF65-F5344CB8AC3E}">
        <p14:creationId xmlns:p14="http://schemas.microsoft.com/office/powerpoint/2010/main" val="36517357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55356" y="6212739"/>
            <a:ext cx="9144000" cy="646331"/>
          </a:xfrm>
          <a:prstGeom prst="rect">
            <a:avLst/>
          </a:prstGeom>
          <a:noFill/>
        </p:spPr>
        <p:txBody>
          <a:bodyPr wrap="square" rtlCol="0">
            <a:spAutoFit/>
          </a:bodyPr>
          <a:lstStyle/>
          <a:p>
            <a:pPr algn="ctr"/>
            <a:r>
              <a:rPr lang="en-US" dirty="0"/>
              <a:t>Visualizing and Understanding Convolutional Networks,</a:t>
            </a:r>
          </a:p>
          <a:p>
            <a:pPr algn="ctr"/>
            <a:r>
              <a:rPr lang="en-US" dirty="0"/>
              <a:t> Matthew D. </a:t>
            </a:r>
            <a:r>
              <a:rPr lang="en-US" dirty="0" err="1"/>
              <a:t>Zeiler</a:t>
            </a:r>
            <a:r>
              <a:rPr lang="en-US" dirty="0"/>
              <a:t> and Rob Fergus, ECCV 2014</a:t>
            </a:r>
          </a:p>
        </p:txBody>
      </p:sp>
      <p:pic>
        <p:nvPicPr>
          <p:cNvPr id="3" name="Picture 2" descr="layer4-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3487" y="682626"/>
            <a:ext cx="8924513" cy="4825999"/>
          </a:xfrm>
          <a:prstGeom prst="rect">
            <a:avLst/>
          </a:prstGeom>
        </p:spPr>
      </p:pic>
      <p:sp>
        <p:nvSpPr>
          <p:cNvPr id="4" name="TextBox 3"/>
          <p:cNvSpPr txBox="1"/>
          <p:nvPr/>
        </p:nvSpPr>
        <p:spPr>
          <a:xfrm>
            <a:off x="1981201" y="5365750"/>
            <a:ext cx="3950571" cy="646331"/>
          </a:xfrm>
          <a:prstGeom prst="rect">
            <a:avLst/>
          </a:prstGeom>
          <a:noFill/>
        </p:spPr>
        <p:txBody>
          <a:bodyPr wrap="none" rtlCol="0">
            <a:spAutoFit/>
          </a:bodyPr>
          <a:lstStyle/>
          <a:p>
            <a:r>
              <a:rPr lang="en-US" dirty="0"/>
              <a:t>Significant variation, more class specific.</a:t>
            </a:r>
          </a:p>
          <a:p>
            <a:r>
              <a:rPr lang="en-US" dirty="0"/>
              <a:t>Dog faces (R1C1); Bird legs (R4C2).</a:t>
            </a:r>
          </a:p>
        </p:txBody>
      </p:sp>
      <p:sp>
        <p:nvSpPr>
          <p:cNvPr id="6" name="TextBox 5"/>
          <p:cNvSpPr txBox="1"/>
          <p:nvPr/>
        </p:nvSpPr>
        <p:spPr>
          <a:xfrm>
            <a:off x="6277629" y="5397499"/>
            <a:ext cx="4390370" cy="646331"/>
          </a:xfrm>
          <a:prstGeom prst="rect">
            <a:avLst/>
          </a:prstGeom>
          <a:noFill/>
        </p:spPr>
        <p:txBody>
          <a:bodyPr wrap="none" rtlCol="0">
            <a:spAutoFit/>
          </a:bodyPr>
          <a:lstStyle/>
          <a:p>
            <a:r>
              <a:rPr lang="en-US" dirty="0"/>
              <a:t>Entire objects with significant pose variation.</a:t>
            </a:r>
          </a:p>
          <a:p>
            <a:r>
              <a:rPr lang="en-US" dirty="0"/>
              <a:t>Keyboards (R1C1); dogs (R4). </a:t>
            </a:r>
          </a:p>
        </p:txBody>
      </p:sp>
      <p:sp>
        <p:nvSpPr>
          <p:cNvPr id="8" name="Title 1"/>
          <p:cNvSpPr>
            <a:spLocks noGrp="1"/>
          </p:cNvSpPr>
          <p:nvPr>
            <p:ph type="title"/>
          </p:nvPr>
        </p:nvSpPr>
        <p:spPr>
          <a:xfrm>
            <a:off x="1524000" y="-293936"/>
            <a:ext cx="9144000" cy="1143000"/>
          </a:xfrm>
        </p:spPr>
        <p:txBody>
          <a:bodyPr>
            <a:normAutofit fontScale="90000"/>
          </a:bodyPr>
          <a:lstStyle/>
          <a:p>
            <a:r>
              <a:rPr lang="en-US" dirty="0"/>
              <a:t>Features at successive convolutional layers</a:t>
            </a:r>
          </a:p>
        </p:txBody>
      </p:sp>
    </p:spTree>
    <p:extLst>
      <p:ext uri="{BB962C8B-B14F-4D97-AF65-F5344CB8AC3E}">
        <p14:creationId xmlns:p14="http://schemas.microsoft.com/office/powerpoint/2010/main" val="41396018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decides these features?</a:t>
            </a:r>
          </a:p>
        </p:txBody>
      </p:sp>
      <p:pic>
        <p:nvPicPr>
          <p:cNvPr id="5" name="Picture 4" descr="feature-traini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816100"/>
            <a:ext cx="9144000" cy="3786305"/>
          </a:xfrm>
          <a:prstGeom prst="rect">
            <a:avLst/>
          </a:prstGeom>
        </p:spPr>
      </p:pic>
      <p:sp>
        <p:nvSpPr>
          <p:cNvPr id="6" name="TextBox 5"/>
          <p:cNvSpPr txBox="1"/>
          <p:nvPr/>
        </p:nvSpPr>
        <p:spPr>
          <a:xfrm>
            <a:off x="1555356" y="6212739"/>
            <a:ext cx="9144000" cy="646331"/>
          </a:xfrm>
          <a:prstGeom prst="rect">
            <a:avLst/>
          </a:prstGeom>
          <a:noFill/>
        </p:spPr>
        <p:txBody>
          <a:bodyPr wrap="square" rtlCol="0">
            <a:spAutoFit/>
          </a:bodyPr>
          <a:lstStyle/>
          <a:p>
            <a:pPr algn="ctr"/>
            <a:r>
              <a:rPr lang="en-US" dirty="0"/>
              <a:t>Visualizing and Understanding Convolutional Networks,</a:t>
            </a:r>
          </a:p>
          <a:p>
            <a:pPr algn="ctr"/>
            <a:r>
              <a:rPr lang="en-US" dirty="0"/>
              <a:t> Matthew D. </a:t>
            </a:r>
            <a:r>
              <a:rPr lang="en-US" dirty="0" err="1"/>
              <a:t>Zeiler</a:t>
            </a:r>
            <a:r>
              <a:rPr lang="en-US" dirty="0"/>
              <a:t> and Rob Fergus, ECCV 2014</a:t>
            </a:r>
          </a:p>
        </p:txBody>
      </p:sp>
      <p:sp>
        <p:nvSpPr>
          <p:cNvPr id="3" name="TextBox 2"/>
          <p:cNvSpPr txBox="1"/>
          <p:nvPr/>
        </p:nvSpPr>
        <p:spPr>
          <a:xfrm>
            <a:off x="3714751" y="1185347"/>
            <a:ext cx="7321549" cy="369332"/>
          </a:xfrm>
          <a:prstGeom prst="rect">
            <a:avLst/>
          </a:prstGeom>
          <a:noFill/>
        </p:spPr>
        <p:txBody>
          <a:bodyPr wrap="square" rtlCol="0">
            <a:spAutoFit/>
          </a:bodyPr>
          <a:lstStyle/>
          <a:p>
            <a:r>
              <a:rPr lang="en-US" dirty="0"/>
              <a:t>The network itself while </a:t>
            </a:r>
            <a:r>
              <a:rPr lang="en-US" b="1" dirty="0">
                <a:solidFill>
                  <a:schemeClr val="accent2"/>
                </a:solidFill>
              </a:rPr>
              <a:t>training</a:t>
            </a:r>
            <a:r>
              <a:rPr lang="en-US" dirty="0"/>
              <a:t> learns the filter weights and bias terms.</a:t>
            </a:r>
          </a:p>
        </p:txBody>
      </p:sp>
      <p:sp>
        <p:nvSpPr>
          <p:cNvPr id="4" name="TextBox 3"/>
          <p:cNvSpPr txBox="1"/>
          <p:nvPr/>
        </p:nvSpPr>
        <p:spPr>
          <a:xfrm>
            <a:off x="1555356" y="5417738"/>
            <a:ext cx="9145202" cy="369332"/>
          </a:xfrm>
          <a:prstGeom prst="rect">
            <a:avLst/>
          </a:prstGeom>
          <a:noFill/>
        </p:spPr>
        <p:txBody>
          <a:bodyPr wrap="none" rtlCol="0">
            <a:spAutoFit/>
          </a:bodyPr>
          <a:lstStyle/>
          <a:p>
            <a:r>
              <a:rPr lang="en-US" dirty="0"/>
              <a:t>Evolution of randomly chosen subset of model features at </a:t>
            </a:r>
            <a:r>
              <a:rPr lang="en-US" b="1" dirty="0">
                <a:solidFill>
                  <a:srgbClr val="C0504D"/>
                </a:solidFill>
              </a:rPr>
              <a:t>training epochs </a:t>
            </a:r>
            <a:r>
              <a:rPr lang="en-US" dirty="0"/>
              <a:t>1,2,5,10,20,30,40,64.</a:t>
            </a:r>
          </a:p>
        </p:txBody>
      </p:sp>
    </p:spTree>
    <p:extLst>
      <p:ext uri="{BB962C8B-B14F-4D97-AF65-F5344CB8AC3E}">
        <p14:creationId xmlns:p14="http://schemas.microsoft.com/office/powerpoint/2010/main" val="11659900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284" y="-50154"/>
            <a:ext cx="10515600" cy="1325563"/>
          </a:xfrm>
        </p:spPr>
        <p:txBody>
          <a:bodyPr/>
          <a:lstStyle/>
          <a:p>
            <a:r>
              <a:rPr lang="en-US" dirty="0"/>
              <a:t>CNN Architecture</a:t>
            </a:r>
          </a:p>
        </p:txBody>
      </p:sp>
      <p:sp>
        <p:nvSpPr>
          <p:cNvPr id="3" name="Content Placeholder 2"/>
          <p:cNvSpPr>
            <a:spLocks noGrp="1"/>
          </p:cNvSpPr>
          <p:nvPr>
            <p:ph idx="1"/>
          </p:nvPr>
        </p:nvSpPr>
        <p:spPr>
          <a:xfrm>
            <a:off x="500284" y="965920"/>
            <a:ext cx="11191432" cy="4673967"/>
          </a:xfrm>
        </p:spPr>
        <p:txBody>
          <a:bodyPr>
            <a:normAutofit/>
          </a:bodyPr>
          <a:lstStyle/>
          <a:p>
            <a:r>
              <a:rPr lang="en-US" sz="2400" dirty="0"/>
              <a:t>Intuition: Neural network with specialized connectivity structure</a:t>
            </a:r>
          </a:p>
          <a:p>
            <a:pPr lvl="1"/>
            <a:r>
              <a:rPr lang="en-US" dirty="0"/>
              <a:t>Stacking multiple layers of feature extractors, low-level layers extract local features, and high-level layers extract learn global patterns.</a:t>
            </a:r>
          </a:p>
          <a:p>
            <a:r>
              <a:rPr lang="en-US" sz="2400" dirty="0"/>
              <a:t>There are a few distinct types of layers:</a:t>
            </a:r>
          </a:p>
          <a:p>
            <a:pPr lvl="1"/>
            <a:r>
              <a:rPr lang="en-US" b="1" dirty="0"/>
              <a:t>Convolutional Layer</a:t>
            </a:r>
            <a:r>
              <a:rPr lang="en-US" dirty="0"/>
              <a:t>: detecting local features through filters (discrete convolution)</a:t>
            </a:r>
          </a:p>
          <a:p>
            <a:pPr lvl="1"/>
            <a:r>
              <a:rPr lang="en-US" b="1" dirty="0"/>
              <a:t>Non-linear Layer</a:t>
            </a:r>
            <a:r>
              <a:rPr lang="en-US" dirty="0"/>
              <a:t>: normalization via Rectified Linear Unit (</a:t>
            </a:r>
            <a:r>
              <a:rPr lang="en-US" dirty="0" err="1"/>
              <a:t>ReLU</a:t>
            </a:r>
            <a:r>
              <a:rPr lang="en-US" dirty="0"/>
              <a:t>)</a:t>
            </a:r>
          </a:p>
          <a:p>
            <a:pPr lvl="1"/>
            <a:r>
              <a:rPr lang="en-US" b="1" dirty="0"/>
              <a:t>Pooling Layer</a:t>
            </a:r>
            <a:r>
              <a:rPr lang="en-US" dirty="0"/>
              <a:t>: merging similar features</a:t>
            </a:r>
          </a:p>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83C173-7C03-404B-81A2-F5FA5A135A02}" type="slidenum">
              <a:rPr lang="en-US" smtClean="0"/>
              <a:pPr/>
              <a:t>42</a:t>
            </a:fld>
            <a:endParaRPr lang="en-US"/>
          </a:p>
        </p:txBody>
      </p:sp>
      <p:pic>
        <p:nvPicPr>
          <p:cNvPr id="5" name="Picture 4">
            <a:extLst>
              <a:ext uri="{FF2B5EF4-FFF2-40B4-BE49-F238E27FC236}">
                <a16:creationId xmlns:a16="http://schemas.microsoft.com/office/drawing/2014/main" id="{76303AF8-40F0-734F-91F2-A24680F4D647}"/>
              </a:ext>
            </a:extLst>
          </p:cNvPr>
          <p:cNvPicPr>
            <a:picLocks noChangeAspect="1"/>
          </p:cNvPicPr>
          <p:nvPr/>
        </p:nvPicPr>
        <p:blipFill>
          <a:blip r:embed="rId2"/>
          <a:stretch>
            <a:fillRect/>
          </a:stretch>
        </p:blipFill>
        <p:spPr>
          <a:xfrm>
            <a:off x="500284" y="3770141"/>
            <a:ext cx="11089445" cy="2885819"/>
          </a:xfrm>
          <a:prstGeom prst="rect">
            <a:avLst/>
          </a:prstGeom>
        </p:spPr>
      </p:pic>
    </p:spTree>
    <p:extLst>
      <p:ext uri="{BB962C8B-B14F-4D97-AF65-F5344CB8AC3E}">
        <p14:creationId xmlns:p14="http://schemas.microsoft.com/office/powerpoint/2010/main" val="37723785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034381" y="893173"/>
            <a:ext cx="8123238" cy="5734050"/>
          </a:xfrm>
          <a:prstGeom prst="rect">
            <a:avLst/>
          </a:prstGeom>
        </p:spPr>
      </p:pic>
      <p:sp>
        <p:nvSpPr>
          <p:cNvPr id="2" name="Title 1"/>
          <p:cNvSpPr>
            <a:spLocks noGrp="1"/>
          </p:cNvSpPr>
          <p:nvPr>
            <p:ph type="title"/>
          </p:nvPr>
        </p:nvSpPr>
        <p:spPr>
          <a:xfrm>
            <a:off x="711201" y="136525"/>
            <a:ext cx="10515600" cy="1325563"/>
          </a:xfrm>
        </p:spPr>
        <p:txBody>
          <a:bodyPr/>
          <a:lstStyle/>
          <a:p>
            <a:r>
              <a:rPr lang="en-US" dirty="0"/>
              <a:t>Building-blocks for CNNs</a:t>
            </a:r>
          </a:p>
        </p:txBody>
      </p:sp>
      <p:sp>
        <p:nvSpPr>
          <p:cNvPr id="4" name="Slide Number Placeholder 3"/>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83C173-7C03-404B-81A2-F5FA5A135A02}" type="slidenum">
              <a:rPr lang="en-US" smtClean="0"/>
              <a:pPr/>
              <a:t>43</a:t>
            </a:fld>
            <a:endParaRPr lang="en-US"/>
          </a:p>
        </p:txBody>
      </p:sp>
      <p:sp>
        <p:nvSpPr>
          <p:cNvPr id="6" name="Rectangle 5"/>
          <p:cNvSpPr/>
          <p:nvPr/>
        </p:nvSpPr>
        <p:spPr>
          <a:xfrm>
            <a:off x="7981950" y="4919913"/>
            <a:ext cx="2481946" cy="64597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Each sub-region yields a feature map, representing its feature.</a:t>
            </a:r>
          </a:p>
        </p:txBody>
      </p:sp>
      <p:sp>
        <p:nvSpPr>
          <p:cNvPr id="9" name="Rectangle 8"/>
          <p:cNvSpPr/>
          <p:nvPr/>
        </p:nvSpPr>
        <p:spPr>
          <a:xfrm>
            <a:off x="5969001" y="5756366"/>
            <a:ext cx="2569959" cy="45437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Images are segmented into sub-regions.</a:t>
            </a:r>
          </a:p>
        </p:txBody>
      </p:sp>
      <p:sp>
        <p:nvSpPr>
          <p:cNvPr id="10" name="Rectangle 9"/>
          <p:cNvSpPr/>
          <p:nvPr/>
        </p:nvSpPr>
        <p:spPr>
          <a:xfrm>
            <a:off x="8186054" y="3482723"/>
            <a:ext cx="2277842" cy="64672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Feature maps are trained with neurons and weights.</a:t>
            </a:r>
          </a:p>
        </p:txBody>
      </p:sp>
      <p:sp>
        <p:nvSpPr>
          <p:cNvPr id="11" name="Rectangle 10"/>
          <p:cNvSpPr/>
          <p:nvPr/>
        </p:nvSpPr>
        <p:spPr>
          <a:xfrm>
            <a:off x="8186054" y="2168160"/>
            <a:ext cx="2277842" cy="52410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Feature maps of a larger region are combined.</a:t>
            </a:r>
          </a:p>
        </p:txBody>
      </p:sp>
      <p:sp>
        <p:nvSpPr>
          <p:cNvPr id="3" name="TextBox 2"/>
          <p:cNvSpPr txBox="1"/>
          <p:nvPr/>
        </p:nvSpPr>
        <p:spPr>
          <a:xfrm>
            <a:off x="5941293" y="4772191"/>
            <a:ext cx="1616981" cy="369332"/>
          </a:xfrm>
          <a:prstGeom prst="rect">
            <a:avLst/>
          </a:prstGeom>
          <a:solidFill>
            <a:schemeClr val="bg1"/>
          </a:solidFill>
          <a:ln>
            <a:noFill/>
          </a:ln>
        </p:spPr>
        <p:txBody>
          <a:bodyPr wrap="none" rtlCol="0">
            <a:spAutoFit/>
          </a:bodyPr>
          <a:lstStyle/>
          <a:p>
            <a:r>
              <a:rPr lang="en-US" dirty="0">
                <a:solidFill>
                  <a:srgbClr val="FF0000"/>
                </a:solidFill>
              </a:rPr>
              <a:t>Shared weights</a:t>
            </a:r>
          </a:p>
        </p:txBody>
      </p:sp>
    </p:spTree>
    <p:extLst>
      <p:ext uri="{BB962C8B-B14F-4D97-AF65-F5344CB8AC3E}">
        <p14:creationId xmlns:p14="http://schemas.microsoft.com/office/powerpoint/2010/main" val="8681640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30043"/>
            <a:ext cx="5689849" cy="720080"/>
          </a:xfrm>
        </p:spPr>
        <p:txBody>
          <a:bodyPr/>
          <a:lstStyle/>
          <a:p>
            <a:r>
              <a:rPr lang="en-US" dirty="0"/>
              <a:t>(1) Convolutional Layer</a:t>
            </a:r>
          </a:p>
        </p:txBody>
      </p:sp>
      <p:sp>
        <p:nvSpPr>
          <p:cNvPr id="3" name="Content Placeholder 2"/>
          <p:cNvSpPr>
            <a:spLocks noGrp="1"/>
          </p:cNvSpPr>
          <p:nvPr>
            <p:ph idx="1"/>
          </p:nvPr>
        </p:nvSpPr>
        <p:spPr>
          <a:xfrm>
            <a:off x="838200" y="1690688"/>
            <a:ext cx="10515600" cy="4665662"/>
          </a:xfrm>
        </p:spPr>
        <p:txBody>
          <a:bodyPr>
            <a:normAutofit lnSpcReduction="10000"/>
          </a:bodyPr>
          <a:lstStyle/>
          <a:p>
            <a:r>
              <a:rPr lang="en-US" sz="2400" dirty="0"/>
              <a:t>The core layer of CNNs</a:t>
            </a:r>
          </a:p>
          <a:p>
            <a:r>
              <a:rPr lang="en-US" sz="2400" dirty="0"/>
              <a:t>Convolutional layer consists of a set of filters, </a:t>
            </a:r>
            <a:r>
              <a:rPr lang="en-US" sz="2400" i="1" dirty="0" err="1">
                <a:latin typeface="Lucida Calligraphy" panose="03010101010101010101" pitchFamily="66" charset="77"/>
              </a:rPr>
              <a:t>w</a:t>
            </a:r>
            <a:r>
              <a:rPr lang="en-US" sz="2400" i="1" baseline="-25000" dirty="0" err="1">
                <a:latin typeface="Lucida Calligraphy" panose="03010101010101010101" pitchFamily="66" charset="77"/>
              </a:rPr>
              <a:t>k,l</a:t>
            </a:r>
            <a:endParaRPr lang="en-US" sz="2400" dirty="0"/>
          </a:p>
          <a:p>
            <a:pPr lvl="1"/>
            <a:r>
              <a:rPr lang="en-US" sz="2000" dirty="0"/>
              <a:t>Each filter covers a spatially small portion of the input data, </a:t>
            </a:r>
            <a:r>
              <a:rPr lang="en-US" sz="2000" dirty="0" err="1">
                <a:latin typeface="Lucida Calligraphy" panose="03010101010101010101" pitchFamily="66" charset="77"/>
              </a:rPr>
              <a:t>Z</a:t>
            </a:r>
            <a:r>
              <a:rPr lang="en-US" sz="2000" baseline="-25000" dirty="0" err="1">
                <a:latin typeface="Lucida Calligraphy" panose="03010101010101010101" pitchFamily="66" charset="77"/>
              </a:rPr>
              <a:t>i,j</a:t>
            </a:r>
            <a:endParaRPr lang="en-US" sz="2000" dirty="0"/>
          </a:p>
          <a:p>
            <a:r>
              <a:rPr lang="en-US" sz="2400" dirty="0"/>
              <a:t>Each filter is convolved across the dimensions of the input data, producing a multidimensional </a:t>
            </a:r>
            <a:r>
              <a:rPr lang="en-US" sz="2400" b="1" dirty="0"/>
              <a:t>feature map</a:t>
            </a:r>
            <a:r>
              <a:rPr lang="en-US" sz="2400" dirty="0"/>
              <a:t>.</a:t>
            </a:r>
          </a:p>
          <a:p>
            <a:pPr lvl="1"/>
            <a:r>
              <a:rPr lang="en-US" sz="2000" dirty="0"/>
              <a:t>As we convolve the filter, we are computing the dot product between the parameters of the filter and the input.</a:t>
            </a:r>
          </a:p>
          <a:p>
            <a:r>
              <a:rPr lang="en-US" sz="2400" b="1" dirty="0"/>
              <a:t>Deep Learning algorithm:</a:t>
            </a:r>
            <a:r>
              <a:rPr lang="en-US" sz="2400" dirty="0"/>
              <a:t> During training, the network corrects errors and filters are </a:t>
            </a:r>
            <a:r>
              <a:rPr lang="en-US" sz="2400" b="1" dirty="0"/>
              <a:t>learned </a:t>
            </a:r>
            <a:r>
              <a:rPr lang="en-US" sz="2400" dirty="0"/>
              <a:t>by adjusting weights based on </a:t>
            </a:r>
            <a:r>
              <a:rPr lang="en-US" sz="2400" b="1" dirty="0"/>
              <a:t>Stochastic Gradient Descent, SGD (</a:t>
            </a:r>
            <a:r>
              <a:rPr lang="en-US" sz="2400" dirty="0"/>
              <a:t>stochastic approximation of GD using a randomly selected subset of the data).</a:t>
            </a:r>
          </a:p>
          <a:p>
            <a:r>
              <a:rPr lang="en-US" sz="2400" dirty="0"/>
              <a:t>The key architectural characteristics of the convolutional layer is </a:t>
            </a:r>
            <a:r>
              <a:rPr lang="en-US" sz="2400" b="1" dirty="0"/>
              <a:t>local connectivity </a:t>
            </a:r>
            <a:r>
              <a:rPr lang="en-US" sz="2400" dirty="0"/>
              <a:t>and </a:t>
            </a:r>
            <a:r>
              <a:rPr lang="en-US" sz="2400" b="1" dirty="0"/>
              <a:t>shared weights</a:t>
            </a:r>
            <a:r>
              <a:rPr lang="en-US" sz="2400" dirty="0"/>
              <a:t>.</a:t>
            </a:r>
          </a:p>
        </p:txBody>
      </p:sp>
      <p:sp>
        <p:nvSpPr>
          <p:cNvPr id="4" name="Slide Number Placeholder 3"/>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83C173-7C03-404B-81A2-F5FA5A135A02}" type="slidenum">
              <a:rPr lang="en-US" smtClean="0"/>
              <a:pPr/>
              <a:t>44</a:t>
            </a:fld>
            <a:endParaRPr lang="en-US"/>
          </a:p>
        </p:txBody>
      </p:sp>
      <p:pic>
        <p:nvPicPr>
          <p:cNvPr id="6" name="Picture 5">
            <a:extLst>
              <a:ext uri="{FF2B5EF4-FFF2-40B4-BE49-F238E27FC236}">
                <a16:creationId xmlns:a16="http://schemas.microsoft.com/office/drawing/2014/main" id="{FE7F3082-FF20-2B4B-8B00-52833489F98C}"/>
              </a:ext>
            </a:extLst>
          </p:cNvPr>
          <p:cNvPicPr>
            <a:picLocks noChangeAspect="1"/>
          </p:cNvPicPr>
          <p:nvPr/>
        </p:nvPicPr>
        <p:blipFill>
          <a:blip r:embed="rId2"/>
          <a:stretch>
            <a:fillRect/>
          </a:stretch>
        </p:blipFill>
        <p:spPr>
          <a:xfrm>
            <a:off x="7512148" y="239151"/>
            <a:ext cx="4600352" cy="2166424"/>
          </a:xfrm>
          <a:prstGeom prst="rect">
            <a:avLst/>
          </a:prstGeom>
        </p:spPr>
      </p:pic>
    </p:spTree>
    <p:extLst>
      <p:ext uri="{BB962C8B-B14F-4D97-AF65-F5344CB8AC3E}">
        <p14:creationId xmlns:p14="http://schemas.microsoft.com/office/powerpoint/2010/main" val="41189845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Layer: Local Connectivity</a:t>
            </a:r>
          </a:p>
        </p:txBody>
      </p:sp>
      <p:sp>
        <p:nvSpPr>
          <p:cNvPr id="3" name="Content Placeholder 2"/>
          <p:cNvSpPr>
            <a:spLocks noGrp="1"/>
          </p:cNvSpPr>
          <p:nvPr>
            <p:ph idx="1"/>
          </p:nvPr>
        </p:nvSpPr>
        <p:spPr>
          <a:xfrm>
            <a:off x="838201" y="1825625"/>
            <a:ext cx="7012708" cy="4351338"/>
          </a:xfrm>
        </p:spPr>
        <p:txBody>
          <a:bodyPr>
            <a:normAutofit/>
          </a:bodyPr>
          <a:lstStyle/>
          <a:p>
            <a:pPr marL="285750" indent="-285750"/>
            <a:r>
              <a:rPr lang="en-US" sz="2400" dirty="0"/>
              <a:t>Neurons in layer </a:t>
            </a:r>
            <a:r>
              <a:rPr lang="en-US" sz="2400" b="1" dirty="0"/>
              <a:t>m</a:t>
            </a:r>
            <a:r>
              <a:rPr lang="en-US" sz="2400" dirty="0"/>
              <a:t> are only connected to 3 adjacent neurons in the </a:t>
            </a:r>
            <a:r>
              <a:rPr lang="en-US" sz="2400" b="1" dirty="0"/>
              <a:t>m-1</a:t>
            </a:r>
            <a:r>
              <a:rPr lang="en-US" sz="2400" dirty="0"/>
              <a:t> layer.</a:t>
            </a:r>
          </a:p>
          <a:p>
            <a:pPr marL="285750" indent="-285750"/>
            <a:r>
              <a:rPr lang="en-US" sz="2400" dirty="0"/>
              <a:t>Neurons in layer </a:t>
            </a:r>
            <a:r>
              <a:rPr lang="en-US" sz="2400" b="1" dirty="0"/>
              <a:t>m+1</a:t>
            </a:r>
            <a:r>
              <a:rPr lang="en-US" sz="2400" dirty="0"/>
              <a:t> have a similar connectivity with the layer below. </a:t>
            </a:r>
          </a:p>
          <a:p>
            <a:pPr marL="285750" indent="-285750"/>
            <a:r>
              <a:rPr lang="en-US" sz="2400" dirty="0"/>
              <a:t>Each neuron is unresponsive to variations outside of its </a:t>
            </a:r>
            <a:r>
              <a:rPr lang="en-US" sz="2400" i="1" dirty="0"/>
              <a:t>receptive field</a:t>
            </a:r>
            <a:r>
              <a:rPr lang="en-US" sz="2400" dirty="0"/>
              <a:t> with respect to the input. </a:t>
            </a:r>
          </a:p>
          <a:p>
            <a:pPr marL="742950" lvl="1" indent="-285750"/>
            <a:r>
              <a:rPr lang="en-US" sz="2000" dirty="0"/>
              <a:t>Receptive field: small neuron collections which process portions of the input data</a:t>
            </a:r>
          </a:p>
          <a:p>
            <a:pPr marL="285750" indent="-285750"/>
            <a:r>
              <a:rPr lang="en-US" sz="2400" dirty="0"/>
              <a:t>The architecture thus ensures that the learnt feature extractors produce the strongest response to a </a:t>
            </a:r>
            <a:r>
              <a:rPr lang="en-US" sz="2400" b="1" dirty="0"/>
              <a:t>spatially local input pattern</a:t>
            </a:r>
            <a:r>
              <a:rPr lang="en-US" sz="2400" dirty="0"/>
              <a:t>.</a:t>
            </a:r>
          </a:p>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83C173-7C03-404B-81A2-F5FA5A135A02}" type="slidenum">
              <a:rPr lang="en-US" smtClean="0"/>
              <a:pPr/>
              <a:t>45</a:t>
            </a:fld>
            <a:endParaRPr lang="en-US"/>
          </a:p>
        </p:txBody>
      </p:sp>
      <p:pic>
        <p:nvPicPr>
          <p:cNvPr id="5" name="Picture 4"/>
          <p:cNvPicPr>
            <a:picLocks noChangeAspect="1"/>
          </p:cNvPicPr>
          <p:nvPr/>
        </p:nvPicPr>
        <p:blipFill>
          <a:blip r:embed="rId2"/>
          <a:stretch>
            <a:fillRect/>
          </a:stretch>
        </p:blipFill>
        <p:spPr>
          <a:xfrm>
            <a:off x="7850909" y="3017620"/>
            <a:ext cx="3864391" cy="1822233"/>
          </a:xfrm>
          <a:prstGeom prst="rect">
            <a:avLst/>
          </a:prstGeom>
        </p:spPr>
      </p:pic>
    </p:spTree>
    <p:extLst>
      <p:ext uri="{BB962C8B-B14F-4D97-AF65-F5344CB8AC3E}">
        <p14:creationId xmlns:p14="http://schemas.microsoft.com/office/powerpoint/2010/main" val="25294247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Layer: Shared Weights</a:t>
            </a:r>
          </a:p>
        </p:txBody>
      </p:sp>
      <p:sp>
        <p:nvSpPr>
          <p:cNvPr id="3" name="Content Placeholder 2"/>
          <p:cNvSpPr>
            <a:spLocks noGrp="1"/>
          </p:cNvSpPr>
          <p:nvPr>
            <p:ph idx="1"/>
          </p:nvPr>
        </p:nvSpPr>
        <p:spPr>
          <a:xfrm>
            <a:off x="838200" y="1825625"/>
            <a:ext cx="7705436" cy="4351338"/>
          </a:xfrm>
        </p:spPr>
        <p:txBody>
          <a:bodyPr>
            <a:normAutofit/>
          </a:bodyPr>
          <a:lstStyle/>
          <a:p>
            <a:r>
              <a:rPr lang="en-US" sz="2400" dirty="0"/>
              <a:t>We show 3 hidden neurons belonging to the same feature map (the layer right above the input layer). </a:t>
            </a:r>
          </a:p>
          <a:p>
            <a:r>
              <a:rPr lang="en-US" sz="2400" dirty="0"/>
              <a:t>Weights of the same color are shared—constrained to be identical. </a:t>
            </a:r>
          </a:p>
          <a:p>
            <a:r>
              <a:rPr lang="en-US" sz="2400" dirty="0"/>
              <a:t>Replicating neurons in this way allows for features to be detected regardless of their position in the input. </a:t>
            </a:r>
          </a:p>
          <a:p>
            <a:r>
              <a:rPr lang="en-US" sz="2400" dirty="0"/>
              <a:t>Additionally, </a:t>
            </a:r>
            <a:r>
              <a:rPr lang="en-US" sz="2400" b="1" dirty="0"/>
              <a:t>weight sharing increases learning efficiency </a:t>
            </a:r>
            <a:r>
              <a:rPr lang="en-US" sz="2400" dirty="0"/>
              <a:t>by greatly reducing the number of free parameters being learnt.</a:t>
            </a:r>
          </a:p>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83C173-7C03-404B-81A2-F5FA5A135A02}" type="slidenum">
              <a:rPr lang="en-US" smtClean="0"/>
              <a:pPr/>
              <a:t>46</a:t>
            </a:fld>
            <a:endParaRPr lang="en-US"/>
          </a:p>
        </p:txBody>
      </p:sp>
      <p:pic>
        <p:nvPicPr>
          <p:cNvPr id="5" name="Picture 4"/>
          <p:cNvPicPr>
            <a:picLocks noChangeAspect="1"/>
          </p:cNvPicPr>
          <p:nvPr/>
        </p:nvPicPr>
        <p:blipFill>
          <a:blip r:embed="rId2"/>
          <a:stretch>
            <a:fillRect/>
          </a:stretch>
        </p:blipFill>
        <p:spPr>
          <a:xfrm>
            <a:off x="8543636" y="2975768"/>
            <a:ext cx="3551828" cy="1282195"/>
          </a:xfrm>
          <a:prstGeom prst="rect">
            <a:avLst/>
          </a:prstGeom>
        </p:spPr>
      </p:pic>
    </p:spTree>
    <p:extLst>
      <p:ext uri="{BB962C8B-B14F-4D97-AF65-F5344CB8AC3E}">
        <p14:creationId xmlns:p14="http://schemas.microsoft.com/office/powerpoint/2010/main" val="23553149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3432" y="158116"/>
            <a:ext cx="4586684" cy="1325563"/>
          </a:xfrm>
        </p:spPr>
        <p:txBody>
          <a:bodyPr/>
          <a:lstStyle/>
          <a:p>
            <a:r>
              <a:rPr lang="en-US" dirty="0"/>
              <a:t>(2) Non-linear Layer</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56846" y="1550585"/>
                <a:ext cx="10075658" cy="4351338"/>
              </a:xfrm>
            </p:spPr>
            <p:txBody>
              <a:bodyPr>
                <a:normAutofit fontScale="92500" lnSpcReduction="10000"/>
              </a:bodyPr>
              <a:lstStyle/>
              <a:p>
                <a:r>
                  <a:rPr lang="en-US" dirty="0"/>
                  <a:t>Intuition: Increase the nonlinearity of the entire architecture without affecting the receptive fields of the convolution layer</a:t>
                </a:r>
              </a:p>
              <a:p>
                <a:r>
                  <a:rPr lang="en-US" dirty="0"/>
                  <a:t>A layer of neurons that applies the non-linear activation function, such as,</a:t>
                </a:r>
              </a:p>
              <a:p>
                <a:pPr lvl="1"/>
                <a14:m>
                  <m:oMath xmlns:m="http://schemas.openxmlformats.org/officeDocument/2006/math">
                    <m:r>
                      <a:rPr lang="en-US" b="1" i="1" smtClean="0">
                        <a:latin typeface="Cambria Math" panose="02040503050406030204" pitchFamily="18" charset="0"/>
                      </a:rPr>
                      <m:t>𝒇</m:t>
                    </m:r>
                    <m:d>
                      <m:dPr>
                        <m:ctrlPr>
                          <a:rPr lang="en-US" b="1" i="1" smtClean="0">
                            <a:latin typeface="Cambria Math" panose="02040503050406030204" pitchFamily="18" charset="0"/>
                          </a:rPr>
                        </m:ctrlPr>
                      </m:dPr>
                      <m:e>
                        <m:r>
                          <a:rPr lang="en-US" b="1" i="1" smtClean="0">
                            <a:latin typeface="Cambria Math" panose="02040503050406030204" pitchFamily="18" charset="0"/>
                          </a:rPr>
                          <m:t>𝒙</m:t>
                        </m:r>
                      </m:e>
                    </m:d>
                    <m:r>
                      <a:rPr lang="en-US" b="1" i="1" smtClean="0">
                        <a:latin typeface="Cambria Math" panose="02040503050406030204" pitchFamily="18" charset="0"/>
                      </a:rPr>
                      <m:t>=</m:t>
                    </m:r>
                    <m:func>
                      <m:funcPr>
                        <m:ctrlPr>
                          <a:rPr lang="en-US" b="1" i="1" smtClean="0">
                            <a:latin typeface="Cambria Math" panose="02040503050406030204" pitchFamily="18" charset="0"/>
                          </a:rPr>
                        </m:ctrlPr>
                      </m:funcPr>
                      <m:fName>
                        <m:r>
                          <a:rPr lang="en-US" b="1" i="0" smtClean="0">
                            <a:latin typeface="Cambria Math" panose="02040503050406030204" pitchFamily="18" charset="0"/>
                          </a:rPr>
                          <m:t>𝐦𝐚𝐱</m:t>
                        </m:r>
                      </m:fName>
                      <m:e>
                        <m:r>
                          <a:rPr lang="en-US" b="1" i="1" smtClean="0">
                            <a:latin typeface="Cambria Math" panose="02040503050406030204" pitchFamily="18" charset="0"/>
                          </a:rPr>
                          <m:t>(</m:t>
                        </m:r>
                        <m:r>
                          <a:rPr lang="en-US" b="1" i="1" smtClean="0">
                            <a:latin typeface="Cambria Math" panose="02040503050406030204" pitchFamily="18" charset="0"/>
                          </a:rPr>
                          <m:t>𝟎</m:t>
                        </m:r>
                        <m:r>
                          <a:rPr lang="en-US" b="1" i="1" smtClean="0">
                            <a:latin typeface="Cambria Math" panose="02040503050406030204" pitchFamily="18" charset="0"/>
                          </a:rPr>
                          <m:t>,</m:t>
                        </m:r>
                        <m:r>
                          <a:rPr lang="en-US" b="1" i="1" smtClean="0">
                            <a:latin typeface="Cambria Math" panose="02040503050406030204" pitchFamily="18" charset="0"/>
                          </a:rPr>
                          <m:t>𝒙</m:t>
                        </m:r>
                        <m:r>
                          <a:rPr lang="en-US" b="1" i="1" smtClean="0">
                            <a:latin typeface="Cambria Math" panose="02040503050406030204" pitchFamily="18" charset="0"/>
                          </a:rPr>
                          <m:t>)</m:t>
                        </m:r>
                      </m:e>
                    </m:func>
                  </m:oMath>
                </a14:m>
                <a:r>
                  <a:rPr lang="en-US" b="1" dirty="0"/>
                  <a:t> </a:t>
                </a:r>
                <a:r>
                  <a:rPr lang="en-US" dirty="0"/>
                  <a:t>- Rectified Linear Unit (</a:t>
                </a:r>
                <a:r>
                  <a:rPr lang="en-US" dirty="0" err="1"/>
                  <a:t>ReLU</a:t>
                </a:r>
                <a:r>
                  <a:rPr lang="en-US" dirty="0"/>
                  <a:t>); </a:t>
                </a:r>
              </a:p>
              <a:p>
                <a:pPr marL="457200" lvl="1" indent="0">
                  <a:buNone/>
                </a:pPr>
                <a:r>
                  <a:rPr lang="en-US" dirty="0"/>
                  <a:t>    fast and most widely used in CNN</a:t>
                </a:r>
              </a:p>
              <a:p>
                <a:pPr lvl="1"/>
                <a14:m>
                  <m:oMath xmlns:m="http://schemas.openxmlformats.org/officeDocument/2006/math">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tanh</m:t>
                        </m:r>
                      </m:fName>
                      <m:e>
                        <m:r>
                          <a:rPr lang="en-US" b="0" i="1" smtClean="0">
                            <a:latin typeface="Cambria Math" panose="02040503050406030204" pitchFamily="18" charset="0"/>
                          </a:rPr>
                          <m:t>𝑥</m:t>
                        </m:r>
                      </m:e>
                    </m:func>
                  </m:oMath>
                </a14:m>
                <a:endParaRPr lang="en-US" b="0" dirty="0"/>
              </a:p>
              <a:p>
                <a:pPr lvl="1"/>
                <a14:m>
                  <m:oMath xmlns:m="http://schemas.openxmlformats.org/officeDocument/2006/math">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tanh</m:t>
                        </m:r>
                      </m:fName>
                      <m:e>
                        <m:r>
                          <a:rPr lang="en-US" b="0" i="1" smtClean="0">
                            <a:latin typeface="Cambria Math" panose="02040503050406030204" pitchFamily="18" charset="0"/>
                          </a:rPr>
                          <m:t>𝑥</m:t>
                        </m:r>
                      </m:e>
                    </m:func>
                    <m:r>
                      <a:rPr lang="en-US" b="0" i="1" smtClean="0">
                        <a:latin typeface="Cambria Math" panose="02040503050406030204" pitchFamily="18" charset="0"/>
                      </a:rPr>
                      <m:t>|</m:t>
                    </m:r>
                  </m:oMath>
                </a14:m>
                <a:endParaRPr lang="en-US" dirty="0"/>
              </a:p>
              <a:p>
                <a:pPr lvl="1"/>
                <a14:m>
                  <m:oMath xmlns:m="http://schemas.openxmlformats.org/officeDocument/2006/math">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i="1">
                            <a:latin typeface="Cambria Math" panose="02040503050406030204" pitchFamily="18" charset="0"/>
                          </a:rPr>
                          <m:t>(1+</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m:t>
                            </m:r>
                            <m:r>
                              <a:rPr lang="en-US" i="1">
                                <a:latin typeface="Cambria Math" panose="02040503050406030204" pitchFamily="18" charset="0"/>
                              </a:rPr>
                              <m:t>𝑥</m:t>
                            </m:r>
                          </m:sup>
                        </m:sSup>
                        <m:r>
                          <a:rPr lang="en-US" i="1">
                            <a:latin typeface="Cambria Math" panose="02040503050406030204" pitchFamily="18" charset="0"/>
                          </a:rPr>
                          <m:t>)</m:t>
                        </m:r>
                      </m:e>
                      <m:sup>
                        <m:r>
                          <a:rPr lang="en-US" b="0" i="1" smtClean="0">
                            <a:latin typeface="Cambria Math" panose="02040503050406030204" pitchFamily="18" charset="0"/>
                          </a:rPr>
                          <m:t>−1</m:t>
                        </m:r>
                      </m:sup>
                    </m:sSup>
                  </m:oMath>
                </a14:m>
                <a:r>
                  <a:rPr lang="en-US" dirty="0"/>
                  <a:t> - sigmoid</a:t>
                </a:r>
              </a:p>
              <a:p>
                <a:pPr lvl="1"/>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56846" y="1550585"/>
                <a:ext cx="10075658" cy="4351338"/>
              </a:xfrm>
              <a:blipFill>
                <a:blip r:embed="rId2"/>
                <a:stretch>
                  <a:fillRect l="-1210" t="-2801" r="-302"/>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BE81CD8E-48B3-364C-BFA3-59F6DBFEA96E}"/>
              </a:ext>
            </a:extLst>
          </p:cNvPr>
          <p:cNvPicPr>
            <a:picLocks noChangeAspect="1"/>
          </p:cNvPicPr>
          <p:nvPr/>
        </p:nvPicPr>
        <p:blipFill>
          <a:blip r:embed="rId3"/>
          <a:stretch>
            <a:fillRect/>
          </a:stretch>
        </p:blipFill>
        <p:spPr>
          <a:xfrm>
            <a:off x="8256240" y="4096343"/>
            <a:ext cx="3503712" cy="2108817"/>
          </a:xfrm>
          <a:prstGeom prst="rect">
            <a:avLst/>
          </a:prstGeom>
        </p:spPr>
      </p:pic>
      <p:pic>
        <p:nvPicPr>
          <p:cNvPr id="7" name="Picture 6">
            <a:extLst>
              <a:ext uri="{FF2B5EF4-FFF2-40B4-BE49-F238E27FC236}">
                <a16:creationId xmlns:a16="http://schemas.microsoft.com/office/drawing/2014/main" id="{527F1846-7D89-D141-B698-95BDE02C825E}"/>
              </a:ext>
            </a:extLst>
          </p:cNvPr>
          <p:cNvPicPr>
            <a:picLocks noChangeAspect="1"/>
          </p:cNvPicPr>
          <p:nvPr/>
        </p:nvPicPr>
        <p:blipFill>
          <a:blip r:embed="rId4"/>
          <a:stretch>
            <a:fillRect/>
          </a:stretch>
        </p:blipFill>
        <p:spPr>
          <a:xfrm>
            <a:off x="5795282" y="4077072"/>
            <a:ext cx="2345417" cy="2093560"/>
          </a:xfrm>
          <a:prstGeom prst="rect">
            <a:avLst/>
          </a:prstGeom>
        </p:spPr>
      </p:pic>
      <p:pic>
        <p:nvPicPr>
          <p:cNvPr id="8" name="Picture 7">
            <a:extLst>
              <a:ext uri="{FF2B5EF4-FFF2-40B4-BE49-F238E27FC236}">
                <a16:creationId xmlns:a16="http://schemas.microsoft.com/office/drawing/2014/main" id="{3053F8D0-8C6C-0143-B2E3-065445DE920E}"/>
              </a:ext>
            </a:extLst>
          </p:cNvPr>
          <p:cNvPicPr>
            <a:picLocks noChangeAspect="1"/>
          </p:cNvPicPr>
          <p:nvPr/>
        </p:nvPicPr>
        <p:blipFill>
          <a:blip r:embed="rId5"/>
          <a:stretch>
            <a:fillRect/>
          </a:stretch>
        </p:blipFill>
        <p:spPr>
          <a:xfrm>
            <a:off x="5570116" y="208048"/>
            <a:ext cx="6438900" cy="1231900"/>
          </a:xfrm>
          <a:prstGeom prst="rect">
            <a:avLst/>
          </a:prstGeom>
        </p:spPr>
      </p:pic>
    </p:spTree>
    <p:extLst>
      <p:ext uri="{BB962C8B-B14F-4D97-AF65-F5344CB8AC3E}">
        <p14:creationId xmlns:p14="http://schemas.microsoft.com/office/powerpoint/2010/main" val="2844030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3446" y="116632"/>
            <a:ext cx="4488463" cy="720080"/>
          </a:xfrm>
        </p:spPr>
        <p:txBody>
          <a:bodyPr>
            <a:normAutofit/>
          </a:bodyPr>
          <a:lstStyle/>
          <a:p>
            <a:r>
              <a:rPr lang="en-US" dirty="0"/>
              <a:t>(3) Pooling Layer</a:t>
            </a:r>
          </a:p>
        </p:txBody>
      </p:sp>
      <p:sp>
        <p:nvSpPr>
          <p:cNvPr id="3" name="Content Placeholder 2"/>
          <p:cNvSpPr>
            <a:spLocks noGrp="1"/>
          </p:cNvSpPr>
          <p:nvPr>
            <p:ph idx="1"/>
          </p:nvPr>
        </p:nvSpPr>
        <p:spPr>
          <a:xfrm>
            <a:off x="393335" y="1826544"/>
            <a:ext cx="10515600" cy="2196124"/>
          </a:xfrm>
        </p:spPr>
        <p:txBody>
          <a:bodyPr>
            <a:noAutofit/>
          </a:bodyPr>
          <a:lstStyle/>
          <a:p>
            <a:r>
              <a:rPr lang="en-US" sz="2400" dirty="0"/>
              <a:t>Intuition: to progressively reduce the spatial size of the representation to reduce the amount of parameters and computation in the network, and hence to also control overfitting</a:t>
            </a:r>
          </a:p>
          <a:p>
            <a:r>
              <a:rPr lang="en-US" sz="2400" dirty="0"/>
              <a:t>Pooling partitions the input image into a set of non-overlapping rectangles and, for each such sub-region, outputs the maximum value of the features in that region.</a:t>
            </a:r>
          </a:p>
          <a:p>
            <a:endParaRPr lang="en-US" sz="2400" dirty="0"/>
          </a:p>
        </p:txBody>
      </p:sp>
      <p:pic>
        <p:nvPicPr>
          <p:cNvPr id="1028" name="Picture 4" descr="http://cs231n.github.io/assets/cnn/pool.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9848" y="4025289"/>
            <a:ext cx="3413398" cy="26961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cs231n.github.io/assets/cnn/maxpool.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3246" y="4025289"/>
            <a:ext cx="5771633" cy="269880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591909" y="3962157"/>
            <a:ext cx="1863970" cy="369332"/>
          </a:xfrm>
          <a:prstGeom prst="rect">
            <a:avLst/>
          </a:prstGeom>
          <a:solidFill>
            <a:schemeClr val="bg1"/>
          </a:solidFill>
        </p:spPr>
        <p:txBody>
          <a:bodyPr wrap="square" rtlCol="0">
            <a:spAutoFit/>
          </a:bodyPr>
          <a:lstStyle/>
          <a:p>
            <a:pPr algn="ctr"/>
            <a:r>
              <a:rPr lang="en-US" dirty="0"/>
              <a:t>Input</a:t>
            </a:r>
          </a:p>
        </p:txBody>
      </p:sp>
      <p:pic>
        <p:nvPicPr>
          <p:cNvPr id="4" name="Picture 3">
            <a:extLst>
              <a:ext uri="{FF2B5EF4-FFF2-40B4-BE49-F238E27FC236}">
                <a16:creationId xmlns:a16="http://schemas.microsoft.com/office/drawing/2014/main" id="{2600CDA9-0D6C-5E4C-AB73-93CF26850D1B}"/>
              </a:ext>
            </a:extLst>
          </p:cNvPr>
          <p:cNvPicPr>
            <a:picLocks noChangeAspect="1"/>
          </p:cNvPicPr>
          <p:nvPr/>
        </p:nvPicPr>
        <p:blipFill>
          <a:blip r:embed="rId4"/>
          <a:stretch>
            <a:fillRect/>
          </a:stretch>
        </p:blipFill>
        <p:spPr>
          <a:xfrm>
            <a:off x="5591909" y="365125"/>
            <a:ext cx="6168682" cy="1009645"/>
          </a:xfrm>
          <a:prstGeom prst="rect">
            <a:avLst/>
          </a:prstGeom>
        </p:spPr>
      </p:pic>
      <p:pic>
        <p:nvPicPr>
          <p:cNvPr id="5" name="Picture 4">
            <a:extLst>
              <a:ext uri="{FF2B5EF4-FFF2-40B4-BE49-F238E27FC236}">
                <a16:creationId xmlns:a16="http://schemas.microsoft.com/office/drawing/2014/main" id="{9AB1DCE6-D08B-D549-BFD7-8DB35663342C}"/>
              </a:ext>
            </a:extLst>
          </p:cNvPr>
          <p:cNvPicPr>
            <a:picLocks noChangeAspect="1"/>
          </p:cNvPicPr>
          <p:nvPr/>
        </p:nvPicPr>
        <p:blipFill>
          <a:blip r:embed="rId5"/>
          <a:stretch>
            <a:fillRect/>
          </a:stretch>
        </p:blipFill>
        <p:spPr>
          <a:xfrm>
            <a:off x="5787090" y="361586"/>
            <a:ext cx="1668789" cy="1318969"/>
          </a:xfrm>
          <a:prstGeom prst="rect">
            <a:avLst/>
          </a:prstGeom>
        </p:spPr>
      </p:pic>
    </p:spTree>
    <p:extLst>
      <p:ext uri="{BB962C8B-B14F-4D97-AF65-F5344CB8AC3E}">
        <p14:creationId xmlns:p14="http://schemas.microsoft.com/office/powerpoint/2010/main" val="26486301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034381" y="893173"/>
            <a:ext cx="8123238" cy="5734050"/>
          </a:xfrm>
          <a:prstGeom prst="rect">
            <a:avLst/>
          </a:prstGeom>
        </p:spPr>
      </p:pic>
      <p:sp>
        <p:nvSpPr>
          <p:cNvPr id="2" name="Title 1"/>
          <p:cNvSpPr>
            <a:spLocks noGrp="1"/>
          </p:cNvSpPr>
          <p:nvPr>
            <p:ph type="title"/>
          </p:nvPr>
        </p:nvSpPr>
        <p:spPr>
          <a:xfrm>
            <a:off x="683493" y="136525"/>
            <a:ext cx="10515600" cy="1325563"/>
          </a:xfrm>
        </p:spPr>
        <p:txBody>
          <a:bodyPr/>
          <a:lstStyle/>
          <a:p>
            <a:r>
              <a:rPr lang="en-US" dirty="0"/>
              <a:t>Building-blocks for CNNs</a:t>
            </a:r>
          </a:p>
        </p:txBody>
      </p:sp>
      <p:sp>
        <p:nvSpPr>
          <p:cNvPr id="4" name="Slide Number Placeholder 3"/>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83C173-7C03-404B-81A2-F5FA5A135A02}" type="slidenum">
              <a:rPr lang="en-US" smtClean="0"/>
              <a:pPr/>
              <a:t>49</a:t>
            </a:fld>
            <a:endParaRPr lang="en-US"/>
          </a:p>
        </p:txBody>
      </p:sp>
      <p:sp>
        <p:nvSpPr>
          <p:cNvPr id="6" name="Rectangle 5"/>
          <p:cNvSpPr/>
          <p:nvPr/>
        </p:nvSpPr>
        <p:spPr>
          <a:xfrm>
            <a:off x="7981950" y="4919913"/>
            <a:ext cx="2481946" cy="64597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Each sub-region yields a feature map, representing its feature.</a:t>
            </a:r>
          </a:p>
        </p:txBody>
      </p:sp>
      <p:sp>
        <p:nvSpPr>
          <p:cNvPr id="9" name="Rectangle 8"/>
          <p:cNvSpPr/>
          <p:nvPr/>
        </p:nvSpPr>
        <p:spPr>
          <a:xfrm>
            <a:off x="5969001" y="5756366"/>
            <a:ext cx="2569959" cy="45437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Images are segmented into sub-regions.</a:t>
            </a:r>
          </a:p>
        </p:txBody>
      </p:sp>
      <p:sp>
        <p:nvSpPr>
          <p:cNvPr id="10" name="Rectangle 9"/>
          <p:cNvSpPr/>
          <p:nvPr/>
        </p:nvSpPr>
        <p:spPr>
          <a:xfrm>
            <a:off x="8186054" y="3482723"/>
            <a:ext cx="2277842" cy="64672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Feature maps are trained with neurons and weights.</a:t>
            </a:r>
          </a:p>
        </p:txBody>
      </p:sp>
      <p:sp>
        <p:nvSpPr>
          <p:cNvPr id="11" name="Rectangle 10"/>
          <p:cNvSpPr/>
          <p:nvPr/>
        </p:nvSpPr>
        <p:spPr>
          <a:xfrm>
            <a:off x="8186054" y="2168160"/>
            <a:ext cx="2277842" cy="52410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Feature maps of a larger region are combined.</a:t>
            </a:r>
          </a:p>
        </p:txBody>
      </p:sp>
      <p:sp>
        <p:nvSpPr>
          <p:cNvPr id="3" name="TextBox 2"/>
          <p:cNvSpPr txBox="1"/>
          <p:nvPr/>
        </p:nvSpPr>
        <p:spPr>
          <a:xfrm>
            <a:off x="5941293" y="4772191"/>
            <a:ext cx="1616981" cy="369332"/>
          </a:xfrm>
          <a:prstGeom prst="rect">
            <a:avLst/>
          </a:prstGeom>
          <a:solidFill>
            <a:schemeClr val="bg1"/>
          </a:solidFill>
          <a:ln>
            <a:noFill/>
          </a:ln>
        </p:spPr>
        <p:txBody>
          <a:bodyPr wrap="none" rtlCol="0">
            <a:spAutoFit/>
          </a:bodyPr>
          <a:lstStyle/>
          <a:p>
            <a:r>
              <a:rPr lang="en-US" dirty="0">
                <a:solidFill>
                  <a:srgbClr val="FF0000"/>
                </a:solidFill>
              </a:rPr>
              <a:t>Shared weights</a:t>
            </a:r>
          </a:p>
        </p:txBody>
      </p:sp>
    </p:spTree>
    <p:extLst>
      <p:ext uri="{BB962C8B-B14F-4D97-AF65-F5344CB8AC3E}">
        <p14:creationId xmlns:p14="http://schemas.microsoft.com/office/powerpoint/2010/main" val="3721184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721EB9-11C6-0256-6F96-48EA45654F94}"/>
              </a:ext>
            </a:extLst>
          </p:cNvPr>
          <p:cNvSpPr>
            <a:spLocks noGrp="1"/>
          </p:cNvSpPr>
          <p:nvPr>
            <p:ph type="ctrTitle"/>
          </p:nvPr>
        </p:nvSpPr>
        <p:spPr/>
        <p:txBody>
          <a:bodyPr/>
          <a:lstStyle/>
          <a:p>
            <a:r>
              <a:rPr lang="en-CY" dirty="0"/>
              <a:t>Convolutional Neural Networks</a:t>
            </a:r>
          </a:p>
        </p:txBody>
      </p:sp>
      <p:sp>
        <p:nvSpPr>
          <p:cNvPr id="6" name="Subtitle 5">
            <a:extLst>
              <a:ext uri="{FF2B5EF4-FFF2-40B4-BE49-F238E27FC236}">
                <a16:creationId xmlns:a16="http://schemas.microsoft.com/office/drawing/2014/main" id="{70A31498-0B30-4DA3-2907-C29CBEE0C250}"/>
              </a:ext>
            </a:extLst>
          </p:cNvPr>
          <p:cNvSpPr>
            <a:spLocks noGrp="1"/>
          </p:cNvSpPr>
          <p:nvPr>
            <p:ph type="subTitle" idx="1"/>
          </p:nvPr>
        </p:nvSpPr>
        <p:spPr/>
        <p:txBody>
          <a:bodyPr/>
          <a:lstStyle/>
          <a:p>
            <a:r>
              <a:rPr lang="en-US" dirty="0"/>
              <a:t>Current State of the Art for Multidimensional Data Representation Recognition</a:t>
            </a:r>
            <a:endParaRPr lang="en-CY" dirty="0"/>
          </a:p>
        </p:txBody>
      </p:sp>
    </p:spTree>
    <p:extLst>
      <p:ext uri="{BB962C8B-B14F-4D97-AF65-F5344CB8AC3E}">
        <p14:creationId xmlns:p14="http://schemas.microsoft.com/office/powerpoint/2010/main" val="33850709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Layers</a:t>
            </a:r>
          </a:p>
        </p:txBody>
      </p:sp>
      <p:sp>
        <p:nvSpPr>
          <p:cNvPr id="3" name="Content Placeholder 2"/>
          <p:cNvSpPr>
            <a:spLocks noGrp="1"/>
          </p:cNvSpPr>
          <p:nvPr>
            <p:ph idx="1"/>
          </p:nvPr>
        </p:nvSpPr>
        <p:spPr>
          <a:xfrm>
            <a:off x="838200" y="1825625"/>
            <a:ext cx="10692384" cy="4667250"/>
          </a:xfrm>
        </p:spPr>
        <p:txBody>
          <a:bodyPr>
            <a:normAutofit fontScale="85000" lnSpcReduction="20000"/>
          </a:bodyPr>
          <a:lstStyle/>
          <a:p>
            <a:r>
              <a:rPr lang="en-US" dirty="0"/>
              <a:t>The convolution, non-linear, and pooling layers are typically used as a set. Multiple sets of the above three layers can appear in a CNN design.</a:t>
            </a:r>
          </a:p>
          <a:p>
            <a:pPr lvl="1"/>
            <a:r>
              <a:rPr lang="en-US" dirty="0"/>
              <a:t>Input -&gt; Conv. -&gt; Non-linear -&gt; Pooling -&gt;  Conv. -&gt; Non-linear -&gt; Pooling -&gt; …-&gt; Output</a:t>
            </a:r>
          </a:p>
          <a:p>
            <a:r>
              <a:rPr lang="en-US" dirty="0"/>
              <a:t>Recent CNN architectures have 10-20 such layers.</a:t>
            </a:r>
          </a:p>
          <a:p>
            <a:r>
              <a:rPr lang="en-US" dirty="0"/>
              <a:t>After a few sets, the output is typically sent to one or two </a:t>
            </a:r>
            <a:r>
              <a:rPr lang="en-US" b="1" dirty="0"/>
              <a:t>fully connected</a:t>
            </a:r>
            <a:r>
              <a:rPr lang="en-US" dirty="0"/>
              <a:t> layers.</a:t>
            </a:r>
          </a:p>
          <a:p>
            <a:pPr lvl="1"/>
            <a:r>
              <a:rPr lang="en-US" dirty="0"/>
              <a:t>A fully connected layer is a ordinary </a:t>
            </a:r>
          </a:p>
          <a:p>
            <a:pPr marL="457200" lvl="1" indent="0">
              <a:buNone/>
            </a:pPr>
            <a:r>
              <a:rPr lang="en-US" dirty="0"/>
              <a:t>    neural network layer as in other neural networks.</a:t>
            </a:r>
          </a:p>
          <a:p>
            <a:pPr lvl="1"/>
            <a:r>
              <a:rPr lang="en-US" dirty="0"/>
              <a:t>Typical activation function is the </a:t>
            </a:r>
            <a:r>
              <a:rPr lang="en-US" b="1" dirty="0"/>
              <a:t>sigmoid</a:t>
            </a:r>
            <a:r>
              <a:rPr lang="en-US" dirty="0"/>
              <a:t> function.</a:t>
            </a:r>
          </a:p>
          <a:p>
            <a:pPr lvl="1"/>
            <a:r>
              <a:rPr lang="en-US" dirty="0"/>
              <a:t>Output is typically class (classification) </a:t>
            </a:r>
          </a:p>
          <a:p>
            <a:pPr marL="457200" lvl="1" indent="0">
              <a:buNone/>
            </a:pPr>
            <a:r>
              <a:rPr lang="en-US" dirty="0"/>
              <a:t>    or real number (regression).</a:t>
            </a:r>
          </a:p>
          <a:p>
            <a:pPr lvl="1"/>
            <a:endParaRPr lang="en-US" dirty="0"/>
          </a:p>
        </p:txBody>
      </p:sp>
      <p:pic>
        <p:nvPicPr>
          <p:cNvPr id="4" name="Picture 3"/>
          <p:cNvPicPr>
            <a:picLocks noChangeAspect="1"/>
          </p:cNvPicPr>
          <p:nvPr/>
        </p:nvPicPr>
        <p:blipFill>
          <a:blip r:embed="rId2"/>
          <a:stretch>
            <a:fillRect/>
          </a:stretch>
        </p:blipFill>
        <p:spPr>
          <a:xfrm>
            <a:off x="8436768" y="4598890"/>
            <a:ext cx="3090863" cy="1420126"/>
          </a:xfrm>
          <a:prstGeom prst="rect">
            <a:avLst/>
          </a:prstGeom>
        </p:spPr>
      </p:pic>
      <p:sp>
        <p:nvSpPr>
          <p:cNvPr id="5" name="Slide Number Placeholder 4"/>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83C173-7C03-404B-81A2-F5FA5A135A02}" type="slidenum">
              <a:rPr lang="en-US" smtClean="0"/>
              <a:pPr/>
              <a:t>50</a:t>
            </a:fld>
            <a:endParaRPr lang="en-US"/>
          </a:p>
        </p:txBody>
      </p:sp>
      <p:sp>
        <p:nvSpPr>
          <p:cNvPr id="6" name="Date Placeholder 5"/>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09E2E0-99D1-46CD-9443-8E6BE56F29E8}" type="datetime1">
              <a:rPr lang="en-US" smtClean="0"/>
              <a:pPr/>
              <a:t>20-Apr-24</a:t>
            </a:fld>
            <a:endParaRPr lang="en-US"/>
          </a:p>
        </p:txBody>
      </p:sp>
      <p:sp>
        <p:nvSpPr>
          <p:cNvPr id="7" name="Rectangle 6"/>
          <p:cNvSpPr/>
          <p:nvPr/>
        </p:nvSpPr>
        <p:spPr>
          <a:xfrm>
            <a:off x="2604441" y="2514281"/>
            <a:ext cx="3757353" cy="4572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731923" y="2529656"/>
            <a:ext cx="3757353" cy="4572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85281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Layers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8200" y="1825625"/>
                <a:ext cx="10692384" cy="3618572"/>
              </a:xfrm>
            </p:spPr>
            <p:txBody>
              <a:bodyPr>
                <a:normAutofit fontScale="92500" lnSpcReduction="20000"/>
              </a:bodyPr>
              <a:lstStyle/>
              <a:p>
                <a:r>
                  <a:rPr lang="en-US" dirty="0"/>
                  <a:t>The final layer of a CNN is determined by the research task.</a:t>
                </a:r>
              </a:p>
              <a:p>
                <a:r>
                  <a:rPr lang="en-US" dirty="0"/>
                  <a:t>Classification: </a:t>
                </a:r>
                <a:r>
                  <a:rPr lang="en-US" dirty="0" err="1"/>
                  <a:t>Softmax</a:t>
                </a:r>
                <a:r>
                  <a:rPr lang="en-US" dirty="0"/>
                  <a:t> Layer</a:t>
                </a:r>
              </a:p>
              <a:p>
                <a:pPr marL="457200"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𝑗</m:t>
                          </m:r>
                        </m:e>
                        <m:e>
                          <m:r>
                            <a:rPr lang="en-US" b="1" i="1" smtClean="0">
                              <a:latin typeface="Cambria Math" panose="02040503050406030204" pitchFamily="18" charset="0"/>
                            </a:rPr>
                            <m:t>𝒙</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sSub>
                                <m:sSubPr>
                                  <m:ctrlPr>
                                    <a:rPr lang="en-US" b="0" i="1" smtClean="0">
                                      <a:latin typeface="Cambria Math" panose="02040503050406030204" pitchFamily="18" charset="0"/>
                                    </a:rPr>
                                  </m:ctrlPr>
                                </m:sSubPr>
                                <m:e>
                                  <m:r>
                                    <a:rPr lang="en-US" b="1" i="1" smtClean="0">
                                      <a:latin typeface="Cambria Math" panose="02040503050406030204" pitchFamily="18" charset="0"/>
                                    </a:rPr>
                                    <m:t>𝒘</m:t>
                                  </m:r>
                                </m:e>
                                <m:sub>
                                  <m:r>
                                    <a:rPr lang="en-US" b="0" i="1" smtClean="0">
                                      <a:latin typeface="Cambria Math" panose="02040503050406030204" pitchFamily="18" charset="0"/>
                                    </a:rPr>
                                    <m:t>𝑗</m:t>
                                  </m:r>
                                </m:sub>
                              </m:sSub>
                              <m:r>
                                <a:rPr lang="en-US" b="1" i="1" smtClean="0">
                                  <a:latin typeface="Cambria Math" panose="02040503050406030204" pitchFamily="18" charset="0"/>
                                </a:rPr>
                                <m:t>⋅</m:t>
                              </m:r>
                              <m:r>
                                <a:rPr lang="en-US" b="1" i="1" smtClean="0">
                                  <a:latin typeface="Cambria Math" panose="02040503050406030204" pitchFamily="18" charset="0"/>
                                </a:rPr>
                                <m:t>𝒙</m:t>
                              </m:r>
                            </m:sup>
                          </m:sSup>
                        </m:num>
                        <m:den>
                          <m:nary>
                            <m:naryPr>
                              <m:chr m:val="∑"/>
                              <m:limLoc m:val="subSup"/>
                              <m:ctrlPr>
                                <a:rPr lang="en-US" b="0" i="1" smtClean="0">
                                  <a:latin typeface="Cambria Math" panose="02040503050406030204" pitchFamily="18" charset="0"/>
                                </a:rPr>
                              </m:ctrlPr>
                            </m:naryPr>
                            <m:sub>
                              <m:r>
                                <m:rPr>
                                  <m:brk m:alnAt="25"/>
                                </m:rPr>
                                <a:rPr lang="en-US" b="0" i="1" smtClean="0">
                                  <a:latin typeface="Cambria Math" panose="02040503050406030204" pitchFamily="18" charset="0"/>
                                </a:rPr>
                                <m:t>𝑘</m:t>
                              </m:r>
                              <m:r>
                                <a:rPr lang="en-US" b="0" i="1" smtClean="0">
                                  <a:latin typeface="Cambria Math" panose="02040503050406030204" pitchFamily="18" charset="0"/>
                                </a:rPr>
                                <m:t>=1</m:t>
                              </m:r>
                            </m:sub>
                            <m:sup>
                              <m:r>
                                <a:rPr lang="en-US" b="0" i="1" smtClean="0">
                                  <a:latin typeface="Cambria Math" panose="02040503050406030204" pitchFamily="18" charset="0"/>
                                </a:rPr>
                                <m:t>𝐾</m:t>
                              </m:r>
                            </m:sup>
                            <m:e>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sSub>
                                    <m:sSubPr>
                                      <m:ctrlPr>
                                        <a:rPr lang="en-US" b="0" i="1" smtClean="0">
                                          <a:latin typeface="Cambria Math" panose="02040503050406030204" pitchFamily="18" charset="0"/>
                                        </a:rPr>
                                      </m:ctrlPr>
                                    </m:sSubPr>
                                    <m:e>
                                      <m:r>
                                        <a:rPr lang="en-US" b="1" i="1" smtClean="0">
                                          <a:latin typeface="Cambria Math" panose="02040503050406030204" pitchFamily="18" charset="0"/>
                                        </a:rPr>
                                        <m:t>𝒘</m:t>
                                      </m:r>
                                    </m:e>
                                    <m:sub>
                                      <m:r>
                                        <a:rPr lang="en-US" b="0" i="1" smtClean="0">
                                          <a:latin typeface="Cambria Math" panose="02040503050406030204" pitchFamily="18" charset="0"/>
                                        </a:rPr>
                                        <m:t>𝑘</m:t>
                                      </m:r>
                                    </m:sub>
                                  </m:sSub>
                                  <m:r>
                                    <a:rPr lang="en-US" b="1" i="1" smtClean="0">
                                      <a:latin typeface="Cambria Math" panose="02040503050406030204" pitchFamily="18" charset="0"/>
                                    </a:rPr>
                                    <m:t>⋅</m:t>
                                  </m:r>
                                  <m:r>
                                    <a:rPr lang="en-US" b="1" i="1" smtClean="0">
                                      <a:latin typeface="Cambria Math" panose="02040503050406030204" pitchFamily="18" charset="0"/>
                                    </a:rPr>
                                    <m:t>𝒙</m:t>
                                  </m:r>
                                </m:sup>
                              </m:sSup>
                            </m:e>
                          </m:nary>
                        </m:den>
                      </m:f>
                    </m:oMath>
                  </m:oMathPara>
                </a14:m>
                <a:endParaRPr lang="en-US" dirty="0"/>
              </a:p>
              <a:p>
                <a:pPr lvl="1"/>
                <a:r>
                  <a:rPr lang="en-US" dirty="0"/>
                  <a:t>The outputs are the probabilities of belonging to each class.</a:t>
                </a:r>
              </a:p>
              <a:p>
                <a:r>
                  <a:rPr lang="en-US" dirty="0"/>
                  <a:t>Regression: Linear Layer</a:t>
                </a:r>
              </a:p>
              <a:p>
                <a:pPr marL="457200"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1" i="1" smtClean="0">
                              <a:latin typeface="Cambria Math" panose="02040503050406030204" pitchFamily="18" charset="0"/>
                            </a:rPr>
                            <m:t>𝒙</m:t>
                          </m:r>
                        </m:e>
                      </m:d>
                      <m:r>
                        <a:rPr lang="en-US" b="0" i="1" smtClean="0">
                          <a:latin typeface="Cambria Math" panose="02040503050406030204" pitchFamily="18" charset="0"/>
                        </a:rPr>
                        <m:t>=</m:t>
                      </m:r>
                      <m:r>
                        <a:rPr lang="en-US" b="1" i="1" smtClean="0">
                          <a:latin typeface="Cambria Math" panose="02040503050406030204" pitchFamily="18" charset="0"/>
                        </a:rPr>
                        <m:t>𝒘</m:t>
                      </m:r>
                      <m:r>
                        <a:rPr lang="en-US" b="0" i="1" smtClean="0">
                          <a:latin typeface="Cambria Math" panose="02040503050406030204" pitchFamily="18" charset="0"/>
                        </a:rPr>
                        <m:t>⋅</m:t>
                      </m:r>
                      <m:r>
                        <a:rPr lang="en-US" b="1" i="1" smtClean="0">
                          <a:latin typeface="Cambria Math" panose="02040503050406030204" pitchFamily="18" charset="0"/>
                        </a:rPr>
                        <m:t>𝒙</m:t>
                      </m:r>
                    </m:oMath>
                  </m:oMathPara>
                </a14:m>
                <a:endParaRPr lang="en-US" b="1" dirty="0"/>
              </a:p>
              <a:p>
                <a:pPr lvl="1"/>
                <a:r>
                  <a:rPr lang="en-US" dirty="0"/>
                  <a:t>The output is a real number.</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8200" y="1825625"/>
                <a:ext cx="10692384" cy="3618572"/>
              </a:xfrm>
              <a:blipFill>
                <a:blip r:embed="rId2"/>
                <a:stretch>
                  <a:fillRect l="-1197" t="-4377"/>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83C173-7C03-404B-81A2-F5FA5A135A02}" type="slidenum">
              <a:rPr lang="en-US" smtClean="0"/>
              <a:pPr/>
              <a:t>51</a:t>
            </a:fld>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09E2E0-99D1-46CD-9443-8E6BE56F29E8}" type="datetime1">
              <a:rPr lang="en-US" smtClean="0"/>
              <a:pPr/>
              <a:t>20-Apr-24</a:t>
            </a:fld>
            <a:endParaRPr lang="en-US"/>
          </a:p>
        </p:txBody>
      </p:sp>
    </p:spTree>
    <p:extLst>
      <p:ext uri="{BB962C8B-B14F-4D97-AF65-F5344CB8AC3E}">
        <p14:creationId xmlns:p14="http://schemas.microsoft.com/office/powerpoint/2010/main" val="10128848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95754" y="905114"/>
            <a:ext cx="9157106" cy="5816363"/>
          </a:xfrm>
          <a:prstGeom prst="rect">
            <a:avLst/>
          </a:prstGeom>
        </p:spPr>
      </p:pic>
      <p:sp>
        <p:nvSpPr>
          <p:cNvPr id="2" name="Title 1"/>
          <p:cNvSpPr>
            <a:spLocks noGrp="1"/>
          </p:cNvSpPr>
          <p:nvPr>
            <p:ph type="title"/>
          </p:nvPr>
        </p:nvSpPr>
        <p:spPr>
          <a:xfrm>
            <a:off x="723900" y="0"/>
            <a:ext cx="7886700" cy="1325563"/>
          </a:xfrm>
        </p:spPr>
        <p:txBody>
          <a:bodyPr/>
          <a:lstStyle/>
          <a:p>
            <a:r>
              <a:rPr lang="en-US" dirty="0"/>
              <a:t>Full CNN: from Input to Output</a:t>
            </a:r>
          </a:p>
        </p:txBody>
      </p:sp>
      <p:sp>
        <p:nvSpPr>
          <p:cNvPr id="4" name="Slide Number Placeholder 3"/>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83C173-7C03-404B-81A2-F5FA5A135A02}" type="slidenum">
              <a:rPr lang="en-US" smtClean="0"/>
              <a:pPr/>
              <a:t>52</a:t>
            </a:fld>
            <a:endParaRPr lang="en-US"/>
          </a:p>
        </p:txBody>
      </p:sp>
      <p:sp>
        <p:nvSpPr>
          <p:cNvPr id="6" name="TextBox 5"/>
          <p:cNvSpPr txBox="1"/>
          <p:nvPr/>
        </p:nvSpPr>
        <p:spPr>
          <a:xfrm>
            <a:off x="8865705" y="2057399"/>
            <a:ext cx="886781" cy="369332"/>
          </a:xfrm>
          <a:prstGeom prst="rect">
            <a:avLst/>
          </a:prstGeom>
          <a:solidFill>
            <a:schemeClr val="bg1"/>
          </a:solidFill>
        </p:spPr>
        <p:txBody>
          <a:bodyPr wrap="none" rtlCol="0">
            <a:spAutoFit/>
          </a:bodyPr>
          <a:lstStyle/>
          <a:p>
            <a:r>
              <a:rPr lang="en-US" dirty="0">
                <a:solidFill>
                  <a:srgbClr val="00692C"/>
                </a:solidFill>
              </a:rPr>
              <a:t>pooling</a:t>
            </a:r>
          </a:p>
        </p:txBody>
      </p:sp>
      <p:sp>
        <p:nvSpPr>
          <p:cNvPr id="7" name="TextBox 6"/>
          <p:cNvSpPr txBox="1"/>
          <p:nvPr/>
        </p:nvSpPr>
        <p:spPr>
          <a:xfrm>
            <a:off x="8724899" y="3747896"/>
            <a:ext cx="1114839" cy="369332"/>
          </a:xfrm>
          <a:prstGeom prst="rect">
            <a:avLst/>
          </a:prstGeom>
          <a:solidFill>
            <a:schemeClr val="bg1"/>
          </a:solidFill>
        </p:spPr>
        <p:txBody>
          <a:bodyPr wrap="square" rtlCol="0">
            <a:spAutoFit/>
          </a:bodyPr>
          <a:lstStyle/>
          <a:p>
            <a:pPr algn="ctr"/>
            <a:r>
              <a:rPr lang="en-US" dirty="0">
                <a:solidFill>
                  <a:srgbClr val="00692C"/>
                </a:solidFill>
              </a:rPr>
              <a:t>pooling</a:t>
            </a:r>
          </a:p>
        </p:txBody>
      </p:sp>
    </p:spTree>
    <p:extLst>
      <p:ext uri="{BB962C8B-B14F-4D97-AF65-F5344CB8AC3E}">
        <p14:creationId xmlns:p14="http://schemas.microsoft.com/office/powerpoint/2010/main" val="11924710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C2FC9-210D-4CD2-BA71-FC1AC84E8168}"/>
              </a:ext>
            </a:extLst>
          </p:cNvPr>
          <p:cNvSpPr>
            <a:spLocks noGrp="1"/>
          </p:cNvSpPr>
          <p:nvPr>
            <p:ph type="title"/>
          </p:nvPr>
        </p:nvSpPr>
        <p:spPr/>
        <p:txBody>
          <a:bodyPr/>
          <a:lstStyle/>
          <a:p>
            <a:r>
              <a:rPr lang="en-US" dirty="0"/>
              <a:t>Discrete convolution</a:t>
            </a:r>
          </a:p>
        </p:txBody>
      </p:sp>
      <p:graphicFrame>
        <p:nvGraphicFramePr>
          <p:cNvPr id="4" name="Table 3">
            <a:extLst>
              <a:ext uri="{FF2B5EF4-FFF2-40B4-BE49-F238E27FC236}">
                <a16:creationId xmlns:a16="http://schemas.microsoft.com/office/drawing/2014/main" id="{02153997-702F-4B6E-8FBB-CC5E4CD71DD8}"/>
              </a:ext>
            </a:extLst>
          </p:cNvPr>
          <p:cNvGraphicFramePr>
            <a:graphicFrameLocks noGrp="1"/>
          </p:cNvGraphicFramePr>
          <p:nvPr/>
        </p:nvGraphicFramePr>
        <p:xfrm>
          <a:off x="918949" y="3581552"/>
          <a:ext cx="2268636" cy="1854200"/>
        </p:xfrm>
        <a:graphic>
          <a:graphicData uri="http://schemas.openxmlformats.org/drawingml/2006/table">
            <a:tbl>
              <a:tblPr firstRow="1" bandRow="1">
                <a:tableStyleId>{5C22544A-7EE6-4342-B048-85BDC9FD1C3A}</a:tableStyleId>
              </a:tblPr>
              <a:tblGrid>
                <a:gridCol w="468666">
                  <a:extLst>
                    <a:ext uri="{9D8B030D-6E8A-4147-A177-3AD203B41FA5}">
                      <a16:colId xmlns:a16="http://schemas.microsoft.com/office/drawing/2014/main" val="3197558900"/>
                    </a:ext>
                  </a:extLst>
                </a:gridCol>
                <a:gridCol w="468666">
                  <a:extLst>
                    <a:ext uri="{9D8B030D-6E8A-4147-A177-3AD203B41FA5}">
                      <a16:colId xmlns:a16="http://schemas.microsoft.com/office/drawing/2014/main" val="2556405943"/>
                    </a:ext>
                  </a:extLst>
                </a:gridCol>
                <a:gridCol w="417406">
                  <a:extLst>
                    <a:ext uri="{9D8B030D-6E8A-4147-A177-3AD203B41FA5}">
                      <a16:colId xmlns:a16="http://schemas.microsoft.com/office/drawing/2014/main" val="826879545"/>
                    </a:ext>
                  </a:extLst>
                </a:gridCol>
                <a:gridCol w="456949">
                  <a:extLst>
                    <a:ext uri="{9D8B030D-6E8A-4147-A177-3AD203B41FA5}">
                      <a16:colId xmlns:a16="http://schemas.microsoft.com/office/drawing/2014/main" val="3144075061"/>
                    </a:ext>
                  </a:extLst>
                </a:gridCol>
                <a:gridCol w="456949">
                  <a:extLst>
                    <a:ext uri="{9D8B030D-6E8A-4147-A177-3AD203B41FA5}">
                      <a16:colId xmlns:a16="http://schemas.microsoft.com/office/drawing/2014/main" val="3992272171"/>
                    </a:ext>
                  </a:extLst>
                </a:gridCol>
              </a:tblGrid>
              <a:tr h="370840">
                <a:tc>
                  <a:txBody>
                    <a:bodyPr/>
                    <a:lstStyle/>
                    <a:p>
                      <a:pPr algn="ctr"/>
                      <a:endParaRPr lang="en-US" b="0" dirty="0">
                        <a:solidFill>
                          <a:schemeClr val="tx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dirty="0">
                        <a:solidFill>
                          <a:schemeClr val="tx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endParaRPr lang="en-US" b="0" dirty="0">
                        <a:solidFill>
                          <a:schemeClr val="tx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endParaRPr lang="en-US" b="0" dirty="0">
                        <a:solidFill>
                          <a:schemeClr val="tx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endParaRPr lang="en-US" b="0" dirty="0">
                        <a:solidFill>
                          <a:schemeClr val="tx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69460541"/>
                  </a:ext>
                </a:extLst>
              </a:tr>
              <a:tr h="370840">
                <a:tc>
                  <a:txBody>
                    <a:bodyPr/>
                    <a:lstStyle/>
                    <a:p>
                      <a:pPr algn="ctr"/>
                      <a:endParaRPr lang="en-US" b="0" dirty="0">
                        <a:solidFill>
                          <a:schemeClr val="tx1">
                            <a:lumMod val="50000"/>
                          </a:schemeClr>
                        </a:solidFill>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dirty="0">
                          <a:solidFill>
                            <a:schemeClr val="tx1">
                              <a:lumMod val="50000"/>
                            </a:schemeClr>
                          </a:solidFill>
                        </a:rPr>
                        <a:t>x0</a:t>
                      </a: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dirty="0">
                          <a:solidFill>
                            <a:schemeClr val="tx1">
                              <a:lumMod val="50000"/>
                            </a:schemeClr>
                          </a:solidFill>
                        </a:rPr>
                        <a:t>x1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dirty="0">
                          <a:solidFill>
                            <a:schemeClr val="tx1">
                              <a:lumMod val="50000"/>
                            </a:schemeClr>
                          </a:solidFill>
                        </a:rPr>
                        <a:t>x2</a:t>
                      </a: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dirty="0">
                        <a:solidFill>
                          <a:schemeClr val="tx1">
                            <a:lumMod val="50000"/>
                          </a:schemeClr>
                        </a:solidFill>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46356704"/>
                  </a:ext>
                </a:extLst>
              </a:tr>
              <a:tr h="370840">
                <a:tc>
                  <a:txBody>
                    <a:bodyPr/>
                    <a:lstStyle/>
                    <a:p>
                      <a:pPr algn="ctr"/>
                      <a:endParaRPr lang="en-US" b="0" dirty="0">
                        <a:solidFill>
                          <a:schemeClr val="tx1">
                            <a:lumMod val="50000"/>
                          </a:schemeClr>
                        </a:solidFill>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dirty="0">
                          <a:solidFill>
                            <a:schemeClr val="tx1">
                              <a:lumMod val="50000"/>
                            </a:schemeClr>
                          </a:solidFill>
                        </a:rPr>
                        <a:t>x3</a:t>
                      </a: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dirty="0">
                          <a:solidFill>
                            <a:srgbClr val="FF0000"/>
                          </a:solidFill>
                        </a:rPr>
                        <a:t>x4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dirty="0">
                          <a:solidFill>
                            <a:schemeClr val="tx1">
                              <a:lumMod val="50000"/>
                            </a:schemeClr>
                          </a:solidFill>
                        </a:rPr>
                        <a:t>x5</a:t>
                      </a: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dirty="0">
                        <a:solidFill>
                          <a:schemeClr val="tx1">
                            <a:lumMod val="50000"/>
                          </a:schemeClr>
                        </a:solidFill>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01381272"/>
                  </a:ext>
                </a:extLst>
              </a:tr>
              <a:tr h="370840">
                <a:tc>
                  <a:txBody>
                    <a:bodyPr/>
                    <a:lstStyle/>
                    <a:p>
                      <a:pPr algn="ctr"/>
                      <a:endParaRPr lang="en-US" b="0" dirty="0">
                        <a:solidFill>
                          <a:schemeClr val="tx1">
                            <a:lumMod val="50000"/>
                          </a:schemeClr>
                        </a:solidFill>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dirty="0">
                          <a:solidFill>
                            <a:schemeClr val="tx1">
                              <a:lumMod val="50000"/>
                            </a:schemeClr>
                          </a:solidFill>
                        </a:rPr>
                        <a:t>x6</a:t>
                      </a: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b="0" dirty="0">
                          <a:solidFill>
                            <a:schemeClr val="tx1">
                              <a:lumMod val="50000"/>
                            </a:schemeClr>
                          </a:solidFill>
                        </a:rPr>
                        <a:t>x7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b="0" dirty="0">
                          <a:solidFill>
                            <a:schemeClr val="tx1">
                              <a:lumMod val="50000"/>
                            </a:schemeClr>
                          </a:solidFill>
                        </a:rPr>
                        <a:t>x8</a:t>
                      </a: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endParaRPr lang="en-US" b="0" dirty="0">
                        <a:solidFill>
                          <a:schemeClr val="tx1">
                            <a:lumMod val="50000"/>
                          </a:schemeClr>
                        </a:solidFill>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61065476"/>
                  </a:ext>
                </a:extLst>
              </a:tr>
              <a:tr h="370840">
                <a:tc>
                  <a:txBody>
                    <a:bodyPr/>
                    <a:lstStyle/>
                    <a:p>
                      <a:pPr algn="ctr"/>
                      <a:endParaRPr lang="en-US" b="0" dirty="0">
                        <a:solidFill>
                          <a:schemeClr val="tx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dirty="0">
                        <a:solidFill>
                          <a:schemeClr val="tx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dirty="0">
                        <a:solidFill>
                          <a:schemeClr val="tx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dirty="0">
                        <a:solidFill>
                          <a:schemeClr val="tx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dirty="0">
                        <a:solidFill>
                          <a:schemeClr val="tx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1104100"/>
                  </a:ext>
                </a:extLst>
              </a:tr>
            </a:tbl>
          </a:graphicData>
        </a:graphic>
      </p:graphicFrame>
      <p:graphicFrame>
        <p:nvGraphicFramePr>
          <p:cNvPr id="7" name="Table 6">
            <a:extLst>
              <a:ext uri="{FF2B5EF4-FFF2-40B4-BE49-F238E27FC236}">
                <a16:creationId xmlns:a16="http://schemas.microsoft.com/office/drawing/2014/main" id="{418D8048-EAFD-4158-8516-439BF38D8973}"/>
              </a:ext>
            </a:extLst>
          </p:cNvPr>
          <p:cNvGraphicFramePr>
            <a:graphicFrameLocks noGrp="1"/>
          </p:cNvGraphicFramePr>
          <p:nvPr/>
        </p:nvGraphicFramePr>
        <p:xfrm>
          <a:off x="6275459" y="3920547"/>
          <a:ext cx="1343021" cy="1112520"/>
        </p:xfrm>
        <a:graphic>
          <a:graphicData uri="http://schemas.openxmlformats.org/drawingml/2006/table">
            <a:tbl>
              <a:tblPr firstRow="1" bandRow="1">
                <a:tableStyleId>{5C22544A-7EE6-4342-B048-85BDC9FD1C3A}</a:tableStyleId>
              </a:tblPr>
              <a:tblGrid>
                <a:gridCol w="468666">
                  <a:extLst>
                    <a:ext uri="{9D8B030D-6E8A-4147-A177-3AD203B41FA5}">
                      <a16:colId xmlns:a16="http://schemas.microsoft.com/office/drawing/2014/main" val="2556405943"/>
                    </a:ext>
                  </a:extLst>
                </a:gridCol>
                <a:gridCol w="417406">
                  <a:extLst>
                    <a:ext uri="{9D8B030D-6E8A-4147-A177-3AD203B41FA5}">
                      <a16:colId xmlns:a16="http://schemas.microsoft.com/office/drawing/2014/main" val="826879545"/>
                    </a:ext>
                  </a:extLst>
                </a:gridCol>
                <a:gridCol w="456949">
                  <a:extLst>
                    <a:ext uri="{9D8B030D-6E8A-4147-A177-3AD203B41FA5}">
                      <a16:colId xmlns:a16="http://schemas.microsoft.com/office/drawing/2014/main" val="3144075061"/>
                    </a:ext>
                  </a:extLst>
                </a:gridCol>
              </a:tblGrid>
              <a:tr h="370840">
                <a:tc>
                  <a:txBody>
                    <a:bodyPr/>
                    <a:lstStyle/>
                    <a:p>
                      <a:pPr algn="ctr"/>
                      <a:endParaRPr lang="en-US" b="0" dirty="0">
                        <a:solidFill>
                          <a:schemeClr val="tx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dirty="0">
                        <a:solidFill>
                          <a:schemeClr val="tx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dirty="0">
                        <a:solidFill>
                          <a:schemeClr val="tx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46356704"/>
                  </a:ext>
                </a:extLst>
              </a:tr>
              <a:tr h="370840">
                <a:tc>
                  <a:txBody>
                    <a:bodyPr/>
                    <a:lstStyle/>
                    <a:p>
                      <a:pPr algn="ctr"/>
                      <a:endParaRPr lang="en-US" b="0" dirty="0">
                        <a:solidFill>
                          <a:schemeClr val="tx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dirty="0">
                          <a:solidFill>
                            <a:srgbClr val="FF0000"/>
                          </a:solidFill>
                        </a:rPr>
                        <a:t>y4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dirty="0">
                        <a:solidFill>
                          <a:schemeClr val="tx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01381272"/>
                  </a:ext>
                </a:extLst>
              </a:tr>
              <a:tr h="370840">
                <a:tc>
                  <a:txBody>
                    <a:bodyPr/>
                    <a:lstStyle/>
                    <a:p>
                      <a:pPr algn="ctr"/>
                      <a:endParaRPr lang="en-US" b="0" dirty="0">
                        <a:solidFill>
                          <a:schemeClr val="tx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dirty="0">
                        <a:solidFill>
                          <a:schemeClr val="tx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dirty="0">
                        <a:solidFill>
                          <a:schemeClr val="tx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61065476"/>
                  </a:ext>
                </a:extLst>
              </a:tr>
            </a:tbl>
          </a:graphicData>
        </a:graphic>
      </p:graphicFrame>
      <p:graphicFrame>
        <p:nvGraphicFramePr>
          <p:cNvPr id="8" name="Table 7">
            <a:extLst>
              <a:ext uri="{FF2B5EF4-FFF2-40B4-BE49-F238E27FC236}">
                <a16:creationId xmlns:a16="http://schemas.microsoft.com/office/drawing/2014/main" id="{88735BE2-4B78-4B88-BA3E-A637E43D0CA4}"/>
              </a:ext>
            </a:extLst>
          </p:cNvPr>
          <p:cNvGraphicFramePr>
            <a:graphicFrameLocks noGrp="1"/>
          </p:cNvGraphicFramePr>
          <p:nvPr/>
        </p:nvGraphicFramePr>
        <p:xfrm>
          <a:off x="3919182" y="3952392"/>
          <a:ext cx="1343021" cy="1112520"/>
        </p:xfrm>
        <a:graphic>
          <a:graphicData uri="http://schemas.openxmlformats.org/drawingml/2006/table">
            <a:tbl>
              <a:tblPr firstRow="1" bandRow="1">
                <a:tableStyleId>{5C22544A-7EE6-4342-B048-85BDC9FD1C3A}</a:tableStyleId>
              </a:tblPr>
              <a:tblGrid>
                <a:gridCol w="468666">
                  <a:extLst>
                    <a:ext uri="{9D8B030D-6E8A-4147-A177-3AD203B41FA5}">
                      <a16:colId xmlns:a16="http://schemas.microsoft.com/office/drawing/2014/main" val="2556405943"/>
                    </a:ext>
                  </a:extLst>
                </a:gridCol>
                <a:gridCol w="417406">
                  <a:extLst>
                    <a:ext uri="{9D8B030D-6E8A-4147-A177-3AD203B41FA5}">
                      <a16:colId xmlns:a16="http://schemas.microsoft.com/office/drawing/2014/main" val="826879545"/>
                    </a:ext>
                  </a:extLst>
                </a:gridCol>
                <a:gridCol w="456949">
                  <a:extLst>
                    <a:ext uri="{9D8B030D-6E8A-4147-A177-3AD203B41FA5}">
                      <a16:colId xmlns:a16="http://schemas.microsoft.com/office/drawing/2014/main" val="3144075061"/>
                    </a:ext>
                  </a:extLst>
                </a:gridCol>
              </a:tblGrid>
              <a:tr h="370840">
                <a:tc>
                  <a:txBody>
                    <a:bodyPr/>
                    <a:lstStyle/>
                    <a:p>
                      <a:pPr algn="ctr"/>
                      <a:r>
                        <a:rPr lang="en-US" b="0" dirty="0">
                          <a:solidFill>
                            <a:schemeClr val="tx1">
                              <a:lumMod val="50000"/>
                            </a:schemeClr>
                          </a:solidFill>
                        </a:rPr>
                        <a:t>k0</a:t>
                      </a: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tx1">
                              <a:lumMod val="50000"/>
                            </a:schemeClr>
                          </a:solidFill>
                        </a:rPr>
                        <a:t>k1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tx1">
                              <a:lumMod val="50000"/>
                            </a:schemeClr>
                          </a:solidFill>
                        </a:rPr>
                        <a:t>k2</a:t>
                      </a: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6356704"/>
                  </a:ext>
                </a:extLst>
              </a:tr>
              <a:tr h="370840">
                <a:tc>
                  <a:txBody>
                    <a:bodyPr/>
                    <a:lstStyle/>
                    <a:p>
                      <a:pPr algn="ctr"/>
                      <a:r>
                        <a:rPr lang="en-US" b="0" dirty="0">
                          <a:solidFill>
                            <a:schemeClr val="tx1">
                              <a:lumMod val="50000"/>
                            </a:schemeClr>
                          </a:solidFill>
                        </a:rPr>
                        <a:t>k3</a:t>
                      </a: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tx1"/>
                          </a:solidFill>
                        </a:rPr>
                        <a:t>k4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tx1">
                              <a:lumMod val="50000"/>
                            </a:schemeClr>
                          </a:solidFill>
                        </a:rPr>
                        <a:t>k5</a:t>
                      </a: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1381272"/>
                  </a:ext>
                </a:extLst>
              </a:tr>
              <a:tr h="370840">
                <a:tc>
                  <a:txBody>
                    <a:bodyPr/>
                    <a:lstStyle/>
                    <a:p>
                      <a:pPr algn="ctr"/>
                      <a:r>
                        <a:rPr lang="en-US" b="0" dirty="0">
                          <a:solidFill>
                            <a:schemeClr val="tx1">
                              <a:lumMod val="50000"/>
                            </a:schemeClr>
                          </a:solidFill>
                        </a:rPr>
                        <a:t>k6</a:t>
                      </a: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tx1">
                              <a:lumMod val="50000"/>
                            </a:schemeClr>
                          </a:solidFill>
                        </a:rPr>
                        <a:t>k7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tx1">
                              <a:lumMod val="50000"/>
                            </a:schemeClr>
                          </a:solidFill>
                        </a:rPr>
                        <a:t>k8</a:t>
                      </a: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1065476"/>
                  </a:ext>
                </a:extLst>
              </a:tr>
            </a:tbl>
          </a:graphicData>
        </a:graphic>
      </p:graphicFrame>
      <p:sp>
        <p:nvSpPr>
          <p:cNvPr id="14" name="TextBox 13">
            <a:extLst>
              <a:ext uri="{FF2B5EF4-FFF2-40B4-BE49-F238E27FC236}">
                <a16:creationId xmlns:a16="http://schemas.microsoft.com/office/drawing/2014/main" id="{C9B56036-0C27-4605-8BB1-EACBA7EDF13D}"/>
              </a:ext>
            </a:extLst>
          </p:cNvPr>
          <p:cNvSpPr txBox="1"/>
          <p:nvPr/>
        </p:nvSpPr>
        <p:spPr>
          <a:xfrm>
            <a:off x="3333611" y="4276640"/>
            <a:ext cx="439544" cy="707886"/>
          </a:xfrm>
          <a:prstGeom prst="rect">
            <a:avLst/>
          </a:prstGeom>
          <a:noFill/>
        </p:spPr>
        <p:txBody>
          <a:bodyPr wrap="none" rtlCol="0">
            <a:spAutoFit/>
          </a:bodyPr>
          <a:lstStyle/>
          <a:p>
            <a:r>
              <a:rPr lang="en-US" sz="4000" dirty="0"/>
              <a:t>*</a:t>
            </a:r>
          </a:p>
        </p:txBody>
      </p:sp>
      <p:sp>
        <p:nvSpPr>
          <p:cNvPr id="15" name="TextBox 14">
            <a:extLst>
              <a:ext uri="{FF2B5EF4-FFF2-40B4-BE49-F238E27FC236}">
                <a16:creationId xmlns:a16="http://schemas.microsoft.com/office/drawing/2014/main" id="{3FCE899B-D1D2-4AA8-AF2A-9B7BAC2D426F}"/>
              </a:ext>
            </a:extLst>
          </p:cNvPr>
          <p:cNvSpPr txBox="1"/>
          <p:nvPr/>
        </p:nvSpPr>
        <p:spPr>
          <a:xfrm>
            <a:off x="5554256" y="4276640"/>
            <a:ext cx="439544" cy="707886"/>
          </a:xfrm>
          <a:prstGeom prst="rect">
            <a:avLst/>
          </a:prstGeom>
          <a:noFill/>
        </p:spPr>
        <p:txBody>
          <a:bodyPr wrap="none" rtlCol="0">
            <a:spAutoFit/>
          </a:bodyPr>
          <a:lstStyle/>
          <a:p>
            <a:r>
              <a:rPr lang="en-US" sz="4000" dirty="0"/>
              <a:t>=</a:t>
            </a:r>
          </a:p>
        </p:txBody>
      </p:sp>
      <p:sp>
        <p:nvSpPr>
          <p:cNvPr id="16" name="TextBox 15">
            <a:extLst>
              <a:ext uri="{FF2B5EF4-FFF2-40B4-BE49-F238E27FC236}">
                <a16:creationId xmlns:a16="http://schemas.microsoft.com/office/drawing/2014/main" id="{08484A24-5E37-4275-82C6-D439DCD15AC6}"/>
              </a:ext>
            </a:extLst>
          </p:cNvPr>
          <p:cNvSpPr txBox="1"/>
          <p:nvPr/>
        </p:nvSpPr>
        <p:spPr>
          <a:xfrm>
            <a:off x="1710865" y="5473463"/>
            <a:ext cx="684803" cy="369332"/>
          </a:xfrm>
          <a:prstGeom prst="rect">
            <a:avLst/>
          </a:prstGeom>
          <a:noFill/>
        </p:spPr>
        <p:txBody>
          <a:bodyPr wrap="none" rtlCol="0">
            <a:spAutoFit/>
          </a:bodyPr>
          <a:lstStyle/>
          <a:p>
            <a:r>
              <a:rPr lang="en-US" dirty="0"/>
              <a:t>Input</a:t>
            </a:r>
          </a:p>
        </p:txBody>
      </p:sp>
      <p:sp>
        <p:nvSpPr>
          <p:cNvPr id="17" name="TextBox 16">
            <a:extLst>
              <a:ext uri="{FF2B5EF4-FFF2-40B4-BE49-F238E27FC236}">
                <a16:creationId xmlns:a16="http://schemas.microsoft.com/office/drawing/2014/main" id="{079589F5-1E00-49F4-AF50-2346C438D2B5}"/>
              </a:ext>
            </a:extLst>
          </p:cNvPr>
          <p:cNvSpPr txBox="1"/>
          <p:nvPr/>
        </p:nvSpPr>
        <p:spPr>
          <a:xfrm>
            <a:off x="4197475" y="5474306"/>
            <a:ext cx="786434" cy="369332"/>
          </a:xfrm>
          <a:prstGeom prst="rect">
            <a:avLst/>
          </a:prstGeom>
          <a:noFill/>
        </p:spPr>
        <p:txBody>
          <a:bodyPr wrap="none" rtlCol="0">
            <a:spAutoFit/>
          </a:bodyPr>
          <a:lstStyle/>
          <a:p>
            <a:r>
              <a:rPr lang="en-US" dirty="0"/>
              <a:t>Kernel</a:t>
            </a:r>
          </a:p>
        </p:txBody>
      </p:sp>
      <p:sp>
        <p:nvSpPr>
          <p:cNvPr id="18" name="TextBox 17">
            <a:extLst>
              <a:ext uri="{FF2B5EF4-FFF2-40B4-BE49-F238E27FC236}">
                <a16:creationId xmlns:a16="http://schemas.microsoft.com/office/drawing/2014/main" id="{B523E3D9-B78D-4257-8192-557C8F3DA94C}"/>
              </a:ext>
            </a:extLst>
          </p:cNvPr>
          <p:cNvSpPr txBox="1"/>
          <p:nvPr/>
        </p:nvSpPr>
        <p:spPr>
          <a:xfrm>
            <a:off x="6553752" y="5473463"/>
            <a:ext cx="856325" cy="369332"/>
          </a:xfrm>
          <a:prstGeom prst="rect">
            <a:avLst/>
          </a:prstGeom>
          <a:noFill/>
        </p:spPr>
        <p:txBody>
          <a:bodyPr wrap="none" rtlCol="0">
            <a:spAutoFit/>
          </a:bodyPr>
          <a:lstStyle/>
          <a:p>
            <a:r>
              <a:rPr lang="en-US" dirty="0"/>
              <a:t>Output</a:t>
            </a:r>
          </a:p>
        </p:txBody>
      </p:sp>
      <p:sp>
        <p:nvSpPr>
          <p:cNvPr id="19" name="TextBox 18">
            <a:extLst>
              <a:ext uri="{FF2B5EF4-FFF2-40B4-BE49-F238E27FC236}">
                <a16:creationId xmlns:a16="http://schemas.microsoft.com/office/drawing/2014/main" id="{1D3EB530-45AD-4844-98E3-D095E4D671C2}"/>
              </a:ext>
            </a:extLst>
          </p:cNvPr>
          <p:cNvSpPr txBox="1"/>
          <p:nvPr/>
        </p:nvSpPr>
        <p:spPr>
          <a:xfrm>
            <a:off x="918949" y="1960728"/>
            <a:ext cx="7790466" cy="923330"/>
          </a:xfrm>
          <a:prstGeom prst="rect">
            <a:avLst/>
          </a:prstGeom>
          <a:noFill/>
        </p:spPr>
        <p:txBody>
          <a:bodyPr wrap="none" rtlCol="0">
            <a:spAutoFit/>
          </a:bodyPr>
          <a:lstStyle/>
          <a:p>
            <a:pPr marL="285750" indent="-285750">
              <a:buFont typeface="Arial" panose="020B0604020202020204" pitchFamily="34" charset="0"/>
              <a:buChar char="•"/>
            </a:pPr>
            <a:r>
              <a:rPr lang="en-US" dirty="0"/>
              <a:t>A discrete convolution is a linear transformation</a:t>
            </a:r>
          </a:p>
          <a:p>
            <a:pPr marL="742950" lvl="1" indent="-285750">
              <a:buFont typeface="Arial" panose="020B0604020202020204" pitchFamily="34" charset="0"/>
              <a:buChar char="•"/>
            </a:pPr>
            <a:r>
              <a:rPr lang="en-US" dirty="0"/>
              <a:t>Sparse – only few inputs contribute to a given output unit</a:t>
            </a:r>
          </a:p>
          <a:p>
            <a:pPr marL="742950" lvl="1" indent="-285750">
              <a:buFont typeface="Arial" panose="020B0604020202020204" pitchFamily="34" charset="0"/>
              <a:buChar char="•"/>
            </a:pPr>
            <a:r>
              <a:rPr lang="en-US" dirty="0"/>
              <a:t>Reuses parameters – same kernel is applied over multiple input elements</a:t>
            </a:r>
          </a:p>
        </p:txBody>
      </p:sp>
      <p:pic>
        <p:nvPicPr>
          <p:cNvPr id="21" name="Picture 20">
            <a:extLst>
              <a:ext uri="{FF2B5EF4-FFF2-40B4-BE49-F238E27FC236}">
                <a16:creationId xmlns:a16="http://schemas.microsoft.com/office/drawing/2014/main" id="{EA0F7079-D02E-4F6C-AB6F-541D408395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9512" y="3429000"/>
            <a:ext cx="2154799" cy="2449380"/>
          </a:xfrm>
          <a:prstGeom prst="rect">
            <a:avLst/>
          </a:prstGeom>
        </p:spPr>
      </p:pic>
      <p:sp>
        <p:nvSpPr>
          <p:cNvPr id="22" name="TextBox 21">
            <a:extLst>
              <a:ext uri="{FF2B5EF4-FFF2-40B4-BE49-F238E27FC236}">
                <a16:creationId xmlns:a16="http://schemas.microsoft.com/office/drawing/2014/main" id="{5A353ACC-55DF-4230-9D0A-B1C5068B2868}"/>
              </a:ext>
            </a:extLst>
          </p:cNvPr>
          <p:cNvSpPr txBox="1"/>
          <p:nvPr/>
        </p:nvSpPr>
        <p:spPr>
          <a:xfrm>
            <a:off x="918949" y="6134100"/>
            <a:ext cx="6699531" cy="646331"/>
          </a:xfrm>
          <a:prstGeom prst="rect">
            <a:avLst/>
          </a:prstGeom>
          <a:noFill/>
        </p:spPr>
        <p:txBody>
          <a:bodyPr wrap="square" rtlCol="0">
            <a:spAutoFit/>
          </a:bodyPr>
          <a:lstStyle/>
          <a:p>
            <a:r>
              <a:rPr lang="en-US" b="1" dirty="0"/>
              <a:t>Figure: </a:t>
            </a:r>
            <a:r>
              <a:rPr lang="en-US" dirty="0"/>
              <a:t>In this example, each output element is computed using 9 pixels </a:t>
            </a:r>
          </a:p>
        </p:txBody>
      </p:sp>
      <p:sp>
        <p:nvSpPr>
          <p:cNvPr id="23" name="TextBox 22">
            <a:extLst>
              <a:ext uri="{FF2B5EF4-FFF2-40B4-BE49-F238E27FC236}">
                <a16:creationId xmlns:a16="http://schemas.microsoft.com/office/drawing/2014/main" id="{8A9B38E1-F448-4899-B0AF-7BC6226E9983}"/>
              </a:ext>
            </a:extLst>
          </p:cNvPr>
          <p:cNvSpPr txBox="1"/>
          <p:nvPr/>
        </p:nvSpPr>
        <p:spPr>
          <a:xfrm>
            <a:off x="8709415" y="6087933"/>
            <a:ext cx="3349765" cy="369332"/>
          </a:xfrm>
          <a:prstGeom prst="rect">
            <a:avLst/>
          </a:prstGeom>
          <a:noFill/>
        </p:spPr>
        <p:txBody>
          <a:bodyPr wrap="square" rtlCol="0">
            <a:spAutoFit/>
          </a:bodyPr>
          <a:lstStyle/>
          <a:p>
            <a:r>
              <a:rPr lang="en-US" b="1" dirty="0"/>
              <a:t>Figure: </a:t>
            </a:r>
            <a:r>
              <a:rPr lang="en-US" dirty="0"/>
              <a:t>Kernel strides over input</a:t>
            </a:r>
          </a:p>
        </p:txBody>
      </p:sp>
    </p:spTree>
    <p:extLst>
      <p:ext uri="{BB962C8B-B14F-4D97-AF65-F5344CB8AC3E}">
        <p14:creationId xmlns:p14="http://schemas.microsoft.com/office/powerpoint/2010/main" val="27163246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spatial </a:t>
            </a:r>
            <a:r>
              <a:rPr lang="en-US" dirty="0" err="1"/>
              <a:t>hyperparameters</a:t>
            </a:r>
            <a:endParaRPr lang="en-US" dirty="0"/>
          </a:p>
        </p:txBody>
      </p:sp>
      <p:sp>
        <p:nvSpPr>
          <p:cNvPr id="3" name="Content Placeholder 2"/>
          <p:cNvSpPr>
            <a:spLocks noGrp="1"/>
          </p:cNvSpPr>
          <p:nvPr>
            <p:ph idx="1"/>
          </p:nvPr>
        </p:nvSpPr>
        <p:spPr>
          <a:xfrm>
            <a:off x="191344" y="908720"/>
            <a:ext cx="2909477" cy="4525963"/>
          </a:xfrm>
        </p:spPr>
        <p:txBody>
          <a:bodyPr>
            <a:normAutofit/>
          </a:bodyPr>
          <a:lstStyle/>
          <a:p>
            <a:pPr marL="0" indent="0">
              <a:buNone/>
            </a:pPr>
            <a:endParaRPr lang="en-US" dirty="0"/>
          </a:p>
          <a:p>
            <a:endParaRPr lang="en-US" dirty="0"/>
          </a:p>
          <a:p>
            <a:r>
              <a:rPr lang="en-US" dirty="0"/>
              <a:t>Depth</a:t>
            </a:r>
          </a:p>
          <a:p>
            <a:r>
              <a:rPr lang="en-US" dirty="0"/>
              <a:t>Stride</a:t>
            </a:r>
          </a:p>
          <a:p>
            <a:r>
              <a:rPr lang="en-US" dirty="0"/>
              <a:t>Zero-padding</a:t>
            </a:r>
          </a:p>
        </p:txBody>
      </p:sp>
      <p:sp>
        <p:nvSpPr>
          <p:cNvPr id="4" name="object 5">
            <a:extLst>
              <a:ext uri="{FF2B5EF4-FFF2-40B4-BE49-F238E27FC236}">
                <a16:creationId xmlns:a16="http://schemas.microsoft.com/office/drawing/2014/main" id="{B8DFA3E6-D67A-9D42-B48F-3958CDE62299}"/>
              </a:ext>
            </a:extLst>
          </p:cNvPr>
          <p:cNvSpPr/>
          <p:nvPr/>
        </p:nvSpPr>
        <p:spPr>
          <a:xfrm>
            <a:off x="3277106" y="1233768"/>
            <a:ext cx="2916855" cy="2619218"/>
          </a:xfrm>
          <a:prstGeom prst="rect">
            <a:avLst/>
          </a:prstGeom>
          <a:blipFill>
            <a:blip r:embed="rId2" cstate="print"/>
            <a:stretch>
              <a:fillRect/>
            </a:stretch>
          </a:blipFill>
        </p:spPr>
        <p:txBody>
          <a:bodyPr wrap="square" lIns="0" tIns="0" rIns="0" bIns="0" rtlCol="0"/>
          <a:lstStyle/>
          <a:p>
            <a:endParaRPr/>
          </a:p>
        </p:txBody>
      </p:sp>
      <p:sp>
        <p:nvSpPr>
          <p:cNvPr id="5" name="object 6">
            <a:extLst>
              <a:ext uri="{FF2B5EF4-FFF2-40B4-BE49-F238E27FC236}">
                <a16:creationId xmlns:a16="http://schemas.microsoft.com/office/drawing/2014/main" id="{4E910D15-CC6E-2D82-BD9A-06448DB9D4EA}"/>
              </a:ext>
            </a:extLst>
          </p:cNvPr>
          <p:cNvSpPr/>
          <p:nvPr/>
        </p:nvSpPr>
        <p:spPr>
          <a:xfrm>
            <a:off x="3141436" y="1107027"/>
            <a:ext cx="3099435" cy="2753995"/>
          </a:xfrm>
          <a:custGeom>
            <a:avLst/>
            <a:gdLst/>
            <a:ahLst/>
            <a:cxnLst/>
            <a:rect l="l" t="t" r="r" b="b"/>
            <a:pathLst>
              <a:path w="3099435" h="2753995">
                <a:moveTo>
                  <a:pt x="0" y="0"/>
                </a:moveTo>
                <a:lnTo>
                  <a:pt x="3098905" y="0"/>
                </a:lnTo>
                <a:lnTo>
                  <a:pt x="3098905" y="2753645"/>
                </a:lnTo>
                <a:lnTo>
                  <a:pt x="0" y="2753645"/>
                </a:lnTo>
                <a:lnTo>
                  <a:pt x="0" y="0"/>
                </a:lnTo>
                <a:close/>
              </a:path>
            </a:pathLst>
          </a:custGeom>
          <a:ln w="9419">
            <a:solidFill>
              <a:srgbClr val="000000"/>
            </a:solidFill>
          </a:ln>
        </p:spPr>
        <p:txBody>
          <a:bodyPr wrap="square" lIns="0" tIns="0" rIns="0" bIns="0" rtlCol="0"/>
          <a:lstStyle/>
          <a:p>
            <a:endParaRPr/>
          </a:p>
        </p:txBody>
      </p:sp>
      <p:sp>
        <p:nvSpPr>
          <p:cNvPr id="6" name="object 7">
            <a:extLst>
              <a:ext uri="{FF2B5EF4-FFF2-40B4-BE49-F238E27FC236}">
                <a16:creationId xmlns:a16="http://schemas.microsoft.com/office/drawing/2014/main" id="{2A6D3F0D-E4F0-0C23-B26D-81B8CBD86DC5}"/>
              </a:ext>
            </a:extLst>
          </p:cNvPr>
          <p:cNvSpPr/>
          <p:nvPr/>
        </p:nvSpPr>
        <p:spPr>
          <a:xfrm>
            <a:off x="6827764" y="1178699"/>
            <a:ext cx="2568923" cy="2587187"/>
          </a:xfrm>
          <a:prstGeom prst="rect">
            <a:avLst/>
          </a:prstGeom>
          <a:blipFill>
            <a:blip r:embed="rId3" cstate="print"/>
            <a:stretch>
              <a:fillRect/>
            </a:stretch>
          </a:blipFill>
        </p:spPr>
        <p:txBody>
          <a:bodyPr wrap="square" lIns="0" tIns="0" rIns="0" bIns="0" rtlCol="0"/>
          <a:lstStyle/>
          <a:p>
            <a:endParaRPr/>
          </a:p>
        </p:txBody>
      </p:sp>
      <p:sp>
        <p:nvSpPr>
          <p:cNvPr id="7" name="object 8">
            <a:extLst>
              <a:ext uri="{FF2B5EF4-FFF2-40B4-BE49-F238E27FC236}">
                <a16:creationId xmlns:a16="http://schemas.microsoft.com/office/drawing/2014/main" id="{C3F36219-4DBA-15A0-E1B2-2A0336F9F92B}"/>
              </a:ext>
            </a:extLst>
          </p:cNvPr>
          <p:cNvSpPr/>
          <p:nvPr/>
        </p:nvSpPr>
        <p:spPr>
          <a:xfrm>
            <a:off x="6683042" y="1107027"/>
            <a:ext cx="2797810" cy="2731135"/>
          </a:xfrm>
          <a:custGeom>
            <a:avLst/>
            <a:gdLst/>
            <a:ahLst/>
            <a:cxnLst/>
            <a:rect l="l" t="t" r="r" b="b"/>
            <a:pathLst>
              <a:path w="2797809" h="2731135">
                <a:moveTo>
                  <a:pt x="0" y="0"/>
                </a:moveTo>
                <a:lnTo>
                  <a:pt x="2797492" y="0"/>
                </a:lnTo>
                <a:lnTo>
                  <a:pt x="2797492" y="2730530"/>
                </a:lnTo>
                <a:lnTo>
                  <a:pt x="0" y="2730530"/>
                </a:lnTo>
                <a:lnTo>
                  <a:pt x="0" y="0"/>
                </a:lnTo>
                <a:close/>
              </a:path>
            </a:pathLst>
          </a:custGeom>
          <a:ln w="9419">
            <a:solidFill>
              <a:srgbClr val="000000"/>
            </a:solidFill>
          </a:ln>
        </p:spPr>
        <p:txBody>
          <a:bodyPr wrap="square" lIns="0" tIns="0" rIns="0" bIns="0" rtlCol="0"/>
          <a:lstStyle/>
          <a:p>
            <a:endParaRPr/>
          </a:p>
        </p:txBody>
      </p:sp>
      <p:sp>
        <p:nvSpPr>
          <p:cNvPr id="8" name="object 9">
            <a:extLst>
              <a:ext uri="{FF2B5EF4-FFF2-40B4-BE49-F238E27FC236}">
                <a16:creationId xmlns:a16="http://schemas.microsoft.com/office/drawing/2014/main" id="{63B6981E-E21F-1B21-7557-805A1712BF3D}"/>
              </a:ext>
            </a:extLst>
          </p:cNvPr>
          <p:cNvSpPr/>
          <p:nvPr/>
        </p:nvSpPr>
        <p:spPr>
          <a:xfrm>
            <a:off x="9657137" y="1126130"/>
            <a:ext cx="2204595" cy="1540965"/>
          </a:xfrm>
          <a:prstGeom prst="rect">
            <a:avLst/>
          </a:prstGeom>
          <a:blipFill>
            <a:blip r:embed="rId4" cstate="print"/>
            <a:stretch>
              <a:fillRect/>
            </a:stretch>
          </a:blipFill>
        </p:spPr>
        <p:txBody>
          <a:bodyPr wrap="square" lIns="0" tIns="0" rIns="0" bIns="0" rtlCol="0"/>
          <a:lstStyle/>
          <a:p>
            <a:endParaRPr/>
          </a:p>
        </p:txBody>
      </p:sp>
      <p:sp>
        <p:nvSpPr>
          <p:cNvPr id="9" name="object 10">
            <a:extLst>
              <a:ext uri="{FF2B5EF4-FFF2-40B4-BE49-F238E27FC236}">
                <a16:creationId xmlns:a16="http://schemas.microsoft.com/office/drawing/2014/main" id="{C708144C-23F9-F85C-22A1-515CB97067C1}"/>
              </a:ext>
            </a:extLst>
          </p:cNvPr>
          <p:cNvSpPr/>
          <p:nvPr/>
        </p:nvSpPr>
        <p:spPr>
          <a:xfrm>
            <a:off x="10015068" y="3038776"/>
            <a:ext cx="1437557" cy="2391276"/>
          </a:xfrm>
          <a:prstGeom prst="rect">
            <a:avLst/>
          </a:prstGeom>
          <a:blipFill>
            <a:blip r:embed="rId5" cstate="print"/>
            <a:stretch>
              <a:fillRect/>
            </a:stretch>
          </a:blipFill>
        </p:spPr>
        <p:txBody>
          <a:bodyPr wrap="square" lIns="0" tIns="0" rIns="0" bIns="0" rtlCol="0"/>
          <a:lstStyle/>
          <a:p>
            <a:endParaRPr/>
          </a:p>
        </p:txBody>
      </p:sp>
      <p:sp>
        <p:nvSpPr>
          <p:cNvPr id="10" name="object 11">
            <a:extLst>
              <a:ext uri="{FF2B5EF4-FFF2-40B4-BE49-F238E27FC236}">
                <a16:creationId xmlns:a16="http://schemas.microsoft.com/office/drawing/2014/main" id="{42A78C3F-81B5-5267-E35F-31B7EDE878BA}"/>
              </a:ext>
            </a:extLst>
          </p:cNvPr>
          <p:cNvSpPr/>
          <p:nvPr/>
        </p:nvSpPr>
        <p:spPr>
          <a:xfrm>
            <a:off x="9917313" y="2950325"/>
            <a:ext cx="1684655" cy="2559050"/>
          </a:xfrm>
          <a:custGeom>
            <a:avLst/>
            <a:gdLst/>
            <a:ahLst/>
            <a:cxnLst/>
            <a:rect l="l" t="t" r="r" b="b"/>
            <a:pathLst>
              <a:path w="1684654" h="2559050">
                <a:moveTo>
                  <a:pt x="0" y="0"/>
                </a:moveTo>
                <a:lnTo>
                  <a:pt x="1684242" y="0"/>
                </a:lnTo>
                <a:lnTo>
                  <a:pt x="1684242" y="2558873"/>
                </a:lnTo>
                <a:lnTo>
                  <a:pt x="0" y="2558873"/>
                </a:lnTo>
                <a:lnTo>
                  <a:pt x="0" y="0"/>
                </a:lnTo>
                <a:close/>
              </a:path>
            </a:pathLst>
          </a:custGeom>
          <a:ln w="9419">
            <a:solidFill>
              <a:srgbClr val="000000"/>
            </a:solidFill>
          </a:ln>
        </p:spPr>
        <p:txBody>
          <a:bodyPr wrap="square" lIns="0" tIns="0" rIns="0" bIns="0" rtlCol="0"/>
          <a:lstStyle/>
          <a:p>
            <a:endParaRPr/>
          </a:p>
        </p:txBody>
      </p:sp>
    </p:spTree>
    <p:extLst>
      <p:ext uri="{BB962C8B-B14F-4D97-AF65-F5344CB8AC3E}">
        <p14:creationId xmlns:p14="http://schemas.microsoft.com/office/powerpoint/2010/main" val="23519517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83801-7DE6-4F2F-8F28-CCF4E750E232}"/>
              </a:ext>
            </a:extLst>
          </p:cNvPr>
          <p:cNvSpPr>
            <a:spLocks noGrp="1"/>
          </p:cNvSpPr>
          <p:nvPr>
            <p:ph type="title"/>
          </p:nvPr>
        </p:nvSpPr>
        <p:spPr/>
        <p:txBody>
          <a:bodyPr/>
          <a:lstStyle/>
          <a:p>
            <a:r>
              <a:rPr lang="en-US" dirty="0"/>
              <a:t>Convolution Layer</a:t>
            </a:r>
          </a:p>
        </p:txBody>
      </p:sp>
      <p:pic>
        <p:nvPicPr>
          <p:cNvPr id="5" name="Picture 4" descr="A close up of a logo&#10;&#10;Description generated with very high confidence">
            <a:extLst>
              <a:ext uri="{FF2B5EF4-FFF2-40B4-BE49-F238E27FC236}">
                <a16:creationId xmlns:a16="http://schemas.microsoft.com/office/drawing/2014/main" id="{0C02B949-065B-4EC2-94F5-3BAE91CCD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0516" y="1761058"/>
            <a:ext cx="3762375" cy="3629025"/>
          </a:xfrm>
          <a:prstGeom prst="rect">
            <a:avLst/>
          </a:prstGeom>
        </p:spPr>
      </p:pic>
      <p:pic>
        <p:nvPicPr>
          <p:cNvPr id="7" name="Picture 6" descr="A close up of a logo&#10;&#10;Description generated with very high confidence">
            <a:extLst>
              <a:ext uri="{FF2B5EF4-FFF2-40B4-BE49-F238E27FC236}">
                <a16:creationId xmlns:a16="http://schemas.microsoft.com/office/drawing/2014/main" id="{F1EA7B2F-A09D-4D13-A093-8186AAE34D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1452" y="1499902"/>
            <a:ext cx="3762375" cy="4276725"/>
          </a:xfrm>
          <a:prstGeom prst="rect">
            <a:avLst/>
          </a:prstGeom>
        </p:spPr>
      </p:pic>
      <p:sp>
        <p:nvSpPr>
          <p:cNvPr id="8" name="TextBox 7">
            <a:extLst>
              <a:ext uri="{FF2B5EF4-FFF2-40B4-BE49-F238E27FC236}">
                <a16:creationId xmlns:a16="http://schemas.microsoft.com/office/drawing/2014/main" id="{59EA47EB-33FE-441E-8785-CE5C9B51B456}"/>
              </a:ext>
            </a:extLst>
          </p:cNvPr>
          <p:cNvSpPr txBox="1"/>
          <p:nvPr/>
        </p:nvSpPr>
        <p:spPr>
          <a:xfrm>
            <a:off x="1420718" y="5585559"/>
            <a:ext cx="3762375" cy="1200329"/>
          </a:xfrm>
          <a:prstGeom prst="rect">
            <a:avLst/>
          </a:prstGeom>
          <a:noFill/>
        </p:spPr>
        <p:txBody>
          <a:bodyPr wrap="square" rtlCol="0">
            <a:spAutoFit/>
          </a:bodyPr>
          <a:lstStyle/>
          <a:p>
            <a:r>
              <a:rPr lang="en-US" b="1" dirty="0"/>
              <a:t>Figure: </a:t>
            </a:r>
            <a:r>
              <a:rPr lang="en-US" dirty="0"/>
              <a:t>In this example, 5x5 input is convolved with 3x3 kernel with stride=padding=1 to produce an output of size 5x5.</a:t>
            </a:r>
          </a:p>
        </p:txBody>
      </p:sp>
      <p:sp>
        <p:nvSpPr>
          <p:cNvPr id="9" name="TextBox 8">
            <a:extLst>
              <a:ext uri="{FF2B5EF4-FFF2-40B4-BE49-F238E27FC236}">
                <a16:creationId xmlns:a16="http://schemas.microsoft.com/office/drawing/2014/main" id="{9076E33B-E14F-403D-AF92-F4A6EB2067B1}"/>
              </a:ext>
            </a:extLst>
          </p:cNvPr>
          <p:cNvSpPr txBox="1"/>
          <p:nvPr/>
        </p:nvSpPr>
        <p:spPr>
          <a:xfrm>
            <a:off x="7118658" y="5460454"/>
            <a:ext cx="3762375" cy="1200329"/>
          </a:xfrm>
          <a:prstGeom prst="rect">
            <a:avLst/>
          </a:prstGeom>
          <a:noFill/>
        </p:spPr>
        <p:txBody>
          <a:bodyPr wrap="square" rtlCol="0">
            <a:spAutoFit/>
          </a:bodyPr>
          <a:lstStyle/>
          <a:p>
            <a:r>
              <a:rPr lang="en-US" b="1" dirty="0"/>
              <a:t>Figure: </a:t>
            </a:r>
            <a:r>
              <a:rPr lang="en-US" dirty="0"/>
              <a:t>In this example, 5x5 input is convolved with 3x3 kernel with </a:t>
            </a:r>
            <a:r>
              <a:rPr lang="en-US" b="1" dirty="0"/>
              <a:t>stride=2 </a:t>
            </a:r>
            <a:r>
              <a:rPr lang="en-US" dirty="0"/>
              <a:t>and padding=1 to produce an output of size 3x3. </a:t>
            </a:r>
          </a:p>
        </p:txBody>
      </p:sp>
    </p:spTree>
    <p:extLst>
      <p:ext uri="{BB962C8B-B14F-4D97-AF65-F5344CB8AC3E}">
        <p14:creationId xmlns:p14="http://schemas.microsoft.com/office/powerpoint/2010/main" val="3694437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1840" y="1579847"/>
            <a:ext cx="5372640" cy="369542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 name="Title 1"/>
          <p:cNvSpPr txBox="1">
            <a:spLocks/>
          </p:cNvSpPr>
          <p:nvPr/>
        </p:nvSpPr>
        <p:spPr>
          <a:xfrm>
            <a:off x="2209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solidFill>
                  <a:prstClr val="black"/>
                </a:solidFill>
              </a:rPr>
              <a:t>Convolutional Layer</a:t>
            </a:r>
          </a:p>
        </p:txBody>
      </p:sp>
      <p:sp>
        <p:nvSpPr>
          <p:cNvPr id="8" name="TextBox 7"/>
          <p:cNvSpPr txBox="1"/>
          <p:nvPr/>
        </p:nvSpPr>
        <p:spPr>
          <a:xfrm>
            <a:off x="4870992" y="6578469"/>
            <a:ext cx="3381054" cy="369332"/>
          </a:xfrm>
          <a:prstGeom prst="rect">
            <a:avLst/>
          </a:prstGeom>
          <a:noFill/>
        </p:spPr>
        <p:txBody>
          <a:bodyPr wrap="none" rtlCol="0">
            <a:spAutoFit/>
          </a:bodyPr>
          <a:lstStyle/>
          <a:p>
            <a:r>
              <a:rPr lang="en-US" dirty="0">
                <a:solidFill>
                  <a:prstClr val="white">
                    <a:lumMod val="65000"/>
                  </a:prstClr>
                </a:solidFill>
              </a:rPr>
              <a:t>Slide Credit: </a:t>
            </a:r>
            <a:r>
              <a:rPr lang="en-US" dirty="0" err="1">
                <a:solidFill>
                  <a:prstClr val="white">
                    <a:lumMod val="65000"/>
                  </a:prstClr>
                </a:solidFill>
              </a:rPr>
              <a:t>Marc'Aurelio</a:t>
            </a:r>
            <a:r>
              <a:rPr lang="en-US" dirty="0">
                <a:solidFill>
                  <a:prstClr val="white">
                    <a:lumMod val="65000"/>
                  </a:prstClr>
                </a:solidFill>
              </a:rPr>
              <a:t> </a:t>
            </a:r>
            <a:r>
              <a:rPr lang="en-US" dirty="0" err="1">
                <a:solidFill>
                  <a:prstClr val="white">
                    <a:lumMod val="65000"/>
                  </a:prstClr>
                </a:solidFill>
              </a:rPr>
              <a:t>Ranzato</a:t>
            </a:r>
            <a:endParaRPr lang="en-US" dirty="0">
              <a:solidFill>
                <a:prstClr val="white">
                  <a:lumMod val="65000"/>
                </a:prstClr>
              </a:solidFill>
            </a:endParaRPr>
          </a:p>
        </p:txBody>
      </p:sp>
      <p:sp>
        <p:nvSpPr>
          <p:cNvPr id="5" name="Footer Placeholder 1"/>
          <p:cNvSpPr>
            <a:spLocks noGrp="1"/>
          </p:cNvSpPr>
          <p:nvPr>
            <p:ph type="ftr" sz="quarter" idx="11"/>
          </p:nvPr>
        </p:nvSpPr>
        <p:spPr bwMode="auto">
          <a:xfrm>
            <a:off x="1524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marR="0" indent="0" algn="l" defTabSz="914400" rtl="0" eaLnBrk="0" fontAlgn="base" latinLnBrk="0" hangingPunct="0">
              <a:lnSpc>
                <a:spcPct val="100000"/>
              </a:lnSpc>
              <a:spcBef>
                <a:spcPct val="0"/>
              </a:spcBef>
              <a:spcAft>
                <a:spcPct val="0"/>
              </a:spcAft>
              <a:buClrTx/>
              <a:buSzTx/>
              <a:buFontTx/>
              <a:buNone/>
              <a:tabLs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a:t>(C) Dhruv Batra </a:t>
            </a:r>
            <a:endParaRPr lang="en-US" dirty="0">
              <a:solidFill>
                <a:prstClr val="white">
                  <a:lumMod val="50000"/>
                </a:prstClr>
              </a:solidFill>
            </a:endParaRPr>
          </a:p>
        </p:txBody>
      </p:sp>
      <p:sp>
        <p:nvSpPr>
          <p:cNvPr id="6" name="Slide Number Placeholder 2"/>
          <p:cNvSpPr>
            <a:spLocks noGrp="1"/>
          </p:cNvSpPr>
          <p:nvPr>
            <p:ph type="sldNum" sz="quarter" idx="12"/>
          </p:nvPr>
        </p:nvSpPr>
        <p:spPr bwMode="auto">
          <a:xfrm>
            <a:off x="70866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fld id="{A51550E6-1DFF-B84C-BFE3-E4371400DA8D}" type="slidenum">
              <a:rPr lang="en-US" smtClean="0"/>
              <a:pPr>
                <a:defRPr/>
              </a:pPr>
              <a:t>56</a:t>
            </a:fld>
            <a:endParaRPr lang="en-US">
              <a:solidFill>
                <a:prstClr val="white">
                  <a:lumMod val="50000"/>
                </a:prstClr>
              </a:solidFill>
            </a:endParaRPr>
          </a:p>
        </p:txBody>
      </p:sp>
    </p:spTree>
    <p:extLst>
      <p:ext uri="{BB962C8B-B14F-4D97-AF65-F5344CB8AC3E}">
        <p14:creationId xmlns:p14="http://schemas.microsoft.com/office/powerpoint/2010/main" val="3940843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1840" y="1579847"/>
            <a:ext cx="5372640" cy="369542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 name="Title 1"/>
          <p:cNvSpPr txBox="1">
            <a:spLocks/>
          </p:cNvSpPr>
          <p:nvPr/>
        </p:nvSpPr>
        <p:spPr>
          <a:xfrm>
            <a:off x="2209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solidFill>
                  <a:prstClr val="black"/>
                </a:solidFill>
              </a:rPr>
              <a:t>Convolutional Layer</a:t>
            </a:r>
          </a:p>
        </p:txBody>
      </p:sp>
      <p:sp>
        <p:nvSpPr>
          <p:cNvPr id="8" name="TextBox 7"/>
          <p:cNvSpPr txBox="1"/>
          <p:nvPr/>
        </p:nvSpPr>
        <p:spPr>
          <a:xfrm>
            <a:off x="4870992" y="6578469"/>
            <a:ext cx="3381054" cy="369332"/>
          </a:xfrm>
          <a:prstGeom prst="rect">
            <a:avLst/>
          </a:prstGeom>
          <a:noFill/>
        </p:spPr>
        <p:txBody>
          <a:bodyPr wrap="none" rtlCol="0">
            <a:spAutoFit/>
          </a:bodyPr>
          <a:lstStyle/>
          <a:p>
            <a:r>
              <a:rPr lang="en-US" dirty="0">
                <a:solidFill>
                  <a:prstClr val="white">
                    <a:lumMod val="65000"/>
                  </a:prstClr>
                </a:solidFill>
              </a:rPr>
              <a:t>Slide Credit: </a:t>
            </a:r>
            <a:r>
              <a:rPr lang="en-US" dirty="0" err="1">
                <a:solidFill>
                  <a:prstClr val="white">
                    <a:lumMod val="65000"/>
                  </a:prstClr>
                </a:solidFill>
              </a:rPr>
              <a:t>Marc'Aurelio</a:t>
            </a:r>
            <a:r>
              <a:rPr lang="en-US" dirty="0">
                <a:solidFill>
                  <a:prstClr val="white">
                    <a:lumMod val="65000"/>
                  </a:prstClr>
                </a:solidFill>
              </a:rPr>
              <a:t> </a:t>
            </a:r>
            <a:r>
              <a:rPr lang="en-US" dirty="0" err="1">
                <a:solidFill>
                  <a:prstClr val="white">
                    <a:lumMod val="65000"/>
                  </a:prstClr>
                </a:solidFill>
              </a:rPr>
              <a:t>Ranzato</a:t>
            </a:r>
            <a:endParaRPr lang="en-US" dirty="0">
              <a:solidFill>
                <a:prstClr val="white">
                  <a:lumMod val="65000"/>
                </a:prstClr>
              </a:solidFill>
            </a:endParaRPr>
          </a:p>
        </p:txBody>
      </p:sp>
      <p:sp>
        <p:nvSpPr>
          <p:cNvPr id="5" name="Footer Placeholder 1"/>
          <p:cNvSpPr>
            <a:spLocks noGrp="1"/>
          </p:cNvSpPr>
          <p:nvPr>
            <p:ph type="ftr" sz="quarter" idx="11"/>
          </p:nvPr>
        </p:nvSpPr>
        <p:spPr bwMode="auto">
          <a:xfrm>
            <a:off x="1524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marR="0" indent="0" algn="l" defTabSz="914400" rtl="0" eaLnBrk="0" fontAlgn="base" latinLnBrk="0" hangingPunct="0">
              <a:lnSpc>
                <a:spcPct val="100000"/>
              </a:lnSpc>
              <a:spcBef>
                <a:spcPct val="0"/>
              </a:spcBef>
              <a:spcAft>
                <a:spcPct val="0"/>
              </a:spcAft>
              <a:buClrTx/>
              <a:buSzTx/>
              <a:buFontTx/>
              <a:buNone/>
              <a:tabLs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a:t>(C) Dhruv Batra </a:t>
            </a:r>
            <a:endParaRPr lang="en-US" dirty="0">
              <a:solidFill>
                <a:prstClr val="white">
                  <a:lumMod val="50000"/>
                </a:prstClr>
              </a:solidFill>
            </a:endParaRPr>
          </a:p>
        </p:txBody>
      </p:sp>
      <p:sp>
        <p:nvSpPr>
          <p:cNvPr id="6" name="Slide Number Placeholder 2"/>
          <p:cNvSpPr>
            <a:spLocks noGrp="1"/>
          </p:cNvSpPr>
          <p:nvPr>
            <p:ph type="sldNum" sz="quarter" idx="12"/>
          </p:nvPr>
        </p:nvSpPr>
        <p:spPr bwMode="auto">
          <a:xfrm>
            <a:off x="70866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fld id="{A51550E6-1DFF-B84C-BFE3-E4371400DA8D}" type="slidenum">
              <a:rPr lang="en-US" smtClean="0"/>
              <a:pPr>
                <a:defRPr/>
              </a:pPr>
              <a:t>57</a:t>
            </a:fld>
            <a:endParaRPr lang="en-US">
              <a:solidFill>
                <a:prstClr val="white">
                  <a:lumMod val="50000"/>
                </a:prstClr>
              </a:solidFill>
            </a:endParaRPr>
          </a:p>
        </p:txBody>
      </p:sp>
    </p:spTree>
    <p:extLst>
      <p:ext uri="{BB962C8B-B14F-4D97-AF65-F5344CB8AC3E}">
        <p14:creationId xmlns:p14="http://schemas.microsoft.com/office/powerpoint/2010/main" val="5155149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1840" y="1579847"/>
            <a:ext cx="5372640" cy="369542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 name="Title 1"/>
          <p:cNvSpPr txBox="1">
            <a:spLocks/>
          </p:cNvSpPr>
          <p:nvPr/>
        </p:nvSpPr>
        <p:spPr>
          <a:xfrm>
            <a:off x="2209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solidFill>
                  <a:prstClr val="black"/>
                </a:solidFill>
              </a:rPr>
              <a:t>Convolutional Layer</a:t>
            </a:r>
          </a:p>
        </p:txBody>
      </p:sp>
      <p:sp>
        <p:nvSpPr>
          <p:cNvPr id="8" name="TextBox 7"/>
          <p:cNvSpPr txBox="1"/>
          <p:nvPr/>
        </p:nvSpPr>
        <p:spPr>
          <a:xfrm>
            <a:off x="4870992" y="6578469"/>
            <a:ext cx="3381054" cy="369332"/>
          </a:xfrm>
          <a:prstGeom prst="rect">
            <a:avLst/>
          </a:prstGeom>
          <a:noFill/>
        </p:spPr>
        <p:txBody>
          <a:bodyPr wrap="none" rtlCol="0">
            <a:spAutoFit/>
          </a:bodyPr>
          <a:lstStyle/>
          <a:p>
            <a:r>
              <a:rPr lang="en-US" dirty="0">
                <a:solidFill>
                  <a:prstClr val="white">
                    <a:lumMod val="65000"/>
                  </a:prstClr>
                </a:solidFill>
              </a:rPr>
              <a:t>Slide Credit: </a:t>
            </a:r>
            <a:r>
              <a:rPr lang="en-US" dirty="0" err="1">
                <a:solidFill>
                  <a:prstClr val="white">
                    <a:lumMod val="65000"/>
                  </a:prstClr>
                </a:solidFill>
              </a:rPr>
              <a:t>Marc'Aurelio</a:t>
            </a:r>
            <a:r>
              <a:rPr lang="en-US" dirty="0">
                <a:solidFill>
                  <a:prstClr val="white">
                    <a:lumMod val="65000"/>
                  </a:prstClr>
                </a:solidFill>
              </a:rPr>
              <a:t> </a:t>
            </a:r>
            <a:r>
              <a:rPr lang="en-US" dirty="0" err="1">
                <a:solidFill>
                  <a:prstClr val="white">
                    <a:lumMod val="65000"/>
                  </a:prstClr>
                </a:solidFill>
              </a:rPr>
              <a:t>Ranzato</a:t>
            </a:r>
            <a:endParaRPr lang="en-US" dirty="0">
              <a:solidFill>
                <a:prstClr val="white">
                  <a:lumMod val="65000"/>
                </a:prstClr>
              </a:solidFill>
            </a:endParaRPr>
          </a:p>
        </p:txBody>
      </p:sp>
      <p:sp>
        <p:nvSpPr>
          <p:cNvPr id="5" name="Footer Placeholder 1"/>
          <p:cNvSpPr>
            <a:spLocks noGrp="1"/>
          </p:cNvSpPr>
          <p:nvPr>
            <p:ph type="ftr" sz="quarter" idx="11"/>
          </p:nvPr>
        </p:nvSpPr>
        <p:spPr bwMode="auto">
          <a:xfrm>
            <a:off x="1524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marR="0" indent="0" algn="l" defTabSz="914400" rtl="0" eaLnBrk="0" fontAlgn="base" latinLnBrk="0" hangingPunct="0">
              <a:lnSpc>
                <a:spcPct val="100000"/>
              </a:lnSpc>
              <a:spcBef>
                <a:spcPct val="0"/>
              </a:spcBef>
              <a:spcAft>
                <a:spcPct val="0"/>
              </a:spcAft>
              <a:buClrTx/>
              <a:buSzTx/>
              <a:buFontTx/>
              <a:buNone/>
              <a:tabLs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a:t>(C) Dhruv Batra </a:t>
            </a:r>
            <a:endParaRPr lang="en-US" dirty="0">
              <a:solidFill>
                <a:prstClr val="white">
                  <a:lumMod val="50000"/>
                </a:prstClr>
              </a:solidFill>
            </a:endParaRPr>
          </a:p>
        </p:txBody>
      </p:sp>
      <p:sp>
        <p:nvSpPr>
          <p:cNvPr id="6" name="Slide Number Placeholder 2"/>
          <p:cNvSpPr>
            <a:spLocks noGrp="1"/>
          </p:cNvSpPr>
          <p:nvPr>
            <p:ph type="sldNum" sz="quarter" idx="12"/>
          </p:nvPr>
        </p:nvSpPr>
        <p:spPr bwMode="auto">
          <a:xfrm>
            <a:off x="70866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fld id="{A51550E6-1DFF-B84C-BFE3-E4371400DA8D}" type="slidenum">
              <a:rPr lang="en-US" smtClean="0"/>
              <a:pPr>
                <a:defRPr/>
              </a:pPr>
              <a:t>58</a:t>
            </a:fld>
            <a:endParaRPr lang="en-US">
              <a:solidFill>
                <a:prstClr val="white">
                  <a:lumMod val="50000"/>
                </a:prstClr>
              </a:solidFill>
            </a:endParaRPr>
          </a:p>
        </p:txBody>
      </p:sp>
    </p:spTree>
    <p:extLst>
      <p:ext uri="{BB962C8B-B14F-4D97-AF65-F5344CB8AC3E}">
        <p14:creationId xmlns:p14="http://schemas.microsoft.com/office/powerpoint/2010/main" val="17841707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1840" y="1579847"/>
            <a:ext cx="5372640" cy="369542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 name="Title 1"/>
          <p:cNvSpPr txBox="1">
            <a:spLocks/>
          </p:cNvSpPr>
          <p:nvPr/>
        </p:nvSpPr>
        <p:spPr>
          <a:xfrm>
            <a:off x="2209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solidFill>
                  <a:prstClr val="black"/>
                </a:solidFill>
              </a:rPr>
              <a:t>Convolutional Layer</a:t>
            </a:r>
          </a:p>
        </p:txBody>
      </p:sp>
      <p:sp>
        <p:nvSpPr>
          <p:cNvPr id="8" name="TextBox 7"/>
          <p:cNvSpPr txBox="1"/>
          <p:nvPr/>
        </p:nvSpPr>
        <p:spPr>
          <a:xfrm>
            <a:off x="4870992" y="6578469"/>
            <a:ext cx="3381054" cy="369332"/>
          </a:xfrm>
          <a:prstGeom prst="rect">
            <a:avLst/>
          </a:prstGeom>
          <a:noFill/>
        </p:spPr>
        <p:txBody>
          <a:bodyPr wrap="none" rtlCol="0">
            <a:spAutoFit/>
          </a:bodyPr>
          <a:lstStyle/>
          <a:p>
            <a:r>
              <a:rPr lang="en-US" dirty="0">
                <a:solidFill>
                  <a:prstClr val="white">
                    <a:lumMod val="65000"/>
                  </a:prstClr>
                </a:solidFill>
              </a:rPr>
              <a:t>Slide Credit: </a:t>
            </a:r>
            <a:r>
              <a:rPr lang="en-US" dirty="0" err="1">
                <a:solidFill>
                  <a:prstClr val="white">
                    <a:lumMod val="65000"/>
                  </a:prstClr>
                </a:solidFill>
              </a:rPr>
              <a:t>Marc'Aurelio</a:t>
            </a:r>
            <a:r>
              <a:rPr lang="en-US" dirty="0">
                <a:solidFill>
                  <a:prstClr val="white">
                    <a:lumMod val="65000"/>
                  </a:prstClr>
                </a:solidFill>
              </a:rPr>
              <a:t> </a:t>
            </a:r>
            <a:r>
              <a:rPr lang="en-US" dirty="0" err="1">
                <a:solidFill>
                  <a:prstClr val="white">
                    <a:lumMod val="65000"/>
                  </a:prstClr>
                </a:solidFill>
              </a:rPr>
              <a:t>Ranzato</a:t>
            </a:r>
            <a:endParaRPr lang="en-US" dirty="0">
              <a:solidFill>
                <a:prstClr val="white">
                  <a:lumMod val="65000"/>
                </a:prstClr>
              </a:solidFill>
            </a:endParaRPr>
          </a:p>
        </p:txBody>
      </p:sp>
      <p:sp>
        <p:nvSpPr>
          <p:cNvPr id="5" name="Footer Placeholder 1"/>
          <p:cNvSpPr>
            <a:spLocks noGrp="1"/>
          </p:cNvSpPr>
          <p:nvPr>
            <p:ph type="ftr" sz="quarter" idx="11"/>
          </p:nvPr>
        </p:nvSpPr>
        <p:spPr bwMode="auto">
          <a:xfrm>
            <a:off x="1524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marR="0" indent="0" algn="l" defTabSz="914400" rtl="0" eaLnBrk="0" fontAlgn="base" latinLnBrk="0" hangingPunct="0">
              <a:lnSpc>
                <a:spcPct val="100000"/>
              </a:lnSpc>
              <a:spcBef>
                <a:spcPct val="0"/>
              </a:spcBef>
              <a:spcAft>
                <a:spcPct val="0"/>
              </a:spcAft>
              <a:buClrTx/>
              <a:buSzTx/>
              <a:buFontTx/>
              <a:buNone/>
              <a:tabLs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a:t>(C) Dhruv Batra </a:t>
            </a:r>
            <a:endParaRPr lang="en-US" dirty="0">
              <a:solidFill>
                <a:prstClr val="white">
                  <a:lumMod val="50000"/>
                </a:prstClr>
              </a:solidFill>
            </a:endParaRPr>
          </a:p>
        </p:txBody>
      </p:sp>
      <p:sp>
        <p:nvSpPr>
          <p:cNvPr id="6" name="Slide Number Placeholder 2"/>
          <p:cNvSpPr>
            <a:spLocks noGrp="1"/>
          </p:cNvSpPr>
          <p:nvPr>
            <p:ph type="sldNum" sz="quarter" idx="12"/>
          </p:nvPr>
        </p:nvSpPr>
        <p:spPr bwMode="auto">
          <a:xfrm>
            <a:off x="70866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fld id="{A51550E6-1DFF-B84C-BFE3-E4371400DA8D}" type="slidenum">
              <a:rPr lang="en-US" smtClean="0"/>
              <a:pPr>
                <a:defRPr/>
              </a:pPr>
              <a:t>59</a:t>
            </a:fld>
            <a:endParaRPr lang="en-US">
              <a:solidFill>
                <a:prstClr val="white">
                  <a:lumMod val="50000"/>
                </a:prstClr>
              </a:solidFill>
            </a:endParaRPr>
          </a:p>
        </p:txBody>
      </p:sp>
    </p:spTree>
    <p:extLst>
      <p:ext uri="{BB962C8B-B14F-4D97-AF65-F5344CB8AC3E}">
        <p14:creationId xmlns:p14="http://schemas.microsoft.com/office/powerpoint/2010/main" val="16768817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lstStyle/>
          <a:p>
            <a:r>
              <a:rPr lang="en-US" dirty="0"/>
              <a:t>Convolutional Neural Networks</a:t>
            </a:r>
            <a:r>
              <a:rPr lang="en-US" baseline="30000" dirty="0"/>
              <a:t>1</a:t>
            </a:r>
          </a:p>
        </p:txBody>
      </p:sp>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839416" y="1052736"/>
            <a:ext cx="10761324" cy="3290905"/>
          </a:xfrm>
        </p:spPr>
        <p:txBody>
          <a:bodyPr>
            <a:normAutofit fontScale="92500" lnSpcReduction="20000"/>
          </a:bodyPr>
          <a:lstStyle/>
          <a:p>
            <a:pPr marL="457200" lvl="1" indent="0" algn="ctr">
              <a:buNone/>
            </a:pPr>
            <a:r>
              <a:rPr lang="en-US" b="0" i="1" dirty="0">
                <a:solidFill>
                  <a:srgbClr val="222222"/>
                </a:solidFill>
                <a:effectLst/>
                <a:latin typeface="Calibri (Body)"/>
              </a:rPr>
              <a:t>Convolutional Neural Networks (CNNs)</a:t>
            </a:r>
            <a:r>
              <a:rPr lang="en-US" b="0" dirty="0">
                <a:solidFill>
                  <a:srgbClr val="222222"/>
                </a:solidFill>
                <a:effectLst/>
                <a:latin typeface="Calibri (Body)"/>
              </a:rPr>
              <a:t> are neural networks that use </a:t>
            </a:r>
            <a:r>
              <a:rPr lang="en-US" b="0" i="1" u="sng" dirty="0">
                <a:solidFill>
                  <a:srgbClr val="222222"/>
                </a:solidFill>
                <a:effectLst/>
                <a:latin typeface="Calibri (Body)"/>
              </a:rPr>
              <a:t>convolution</a:t>
            </a:r>
            <a:r>
              <a:rPr lang="en-US" b="0" dirty="0">
                <a:solidFill>
                  <a:srgbClr val="222222"/>
                </a:solidFill>
                <a:effectLst/>
                <a:latin typeface="Calibri (Body)"/>
              </a:rPr>
              <a:t> in place of general matrix multiplication in at least one of their layers</a:t>
            </a:r>
          </a:p>
          <a:p>
            <a:pPr marL="457200" lvl="1" indent="0" algn="ctr">
              <a:buNone/>
            </a:pPr>
            <a:endParaRPr lang="en-US" b="0" i="0" dirty="0">
              <a:solidFill>
                <a:srgbClr val="222222"/>
              </a:solidFill>
              <a:effectLst/>
              <a:latin typeface="Calibri (Body)"/>
            </a:endParaRPr>
          </a:p>
          <a:p>
            <a:pPr lvl="1"/>
            <a:r>
              <a:rPr lang="en-US" b="0" i="0" dirty="0">
                <a:solidFill>
                  <a:srgbClr val="222222"/>
                </a:solidFill>
                <a:effectLst/>
                <a:latin typeface="Calibri (Body)"/>
              </a:rPr>
              <a:t>they are usually employed for processing data that has a grid-like topology</a:t>
            </a:r>
          </a:p>
          <a:p>
            <a:pPr lvl="2"/>
            <a:r>
              <a:rPr lang="en-US" dirty="0">
                <a:solidFill>
                  <a:srgbClr val="222222"/>
                </a:solidFill>
                <a:latin typeface="Calibri (Body)"/>
              </a:rPr>
              <a:t>image data </a:t>
            </a:r>
            <a:r>
              <a:rPr lang="en-US" dirty="0">
                <a:solidFill>
                  <a:srgbClr val="222222"/>
                </a:solidFill>
                <a:latin typeface="Calibri (Body)"/>
                <a:sym typeface="Wingdings" panose="05000000000000000000" pitchFamily="2" charset="2"/>
              </a:rPr>
              <a:t> each image can be thought as a 2D grid of pixels</a:t>
            </a:r>
            <a:endParaRPr lang="en-US" dirty="0">
              <a:solidFill>
                <a:srgbClr val="222222"/>
              </a:solidFill>
              <a:latin typeface="Calibri (Body)"/>
            </a:endParaRPr>
          </a:p>
          <a:p>
            <a:pPr lvl="2"/>
            <a:r>
              <a:rPr lang="en-US" b="0" i="0" dirty="0">
                <a:solidFill>
                  <a:srgbClr val="222222"/>
                </a:solidFill>
                <a:effectLst/>
                <a:latin typeface="Calibri (Body)"/>
              </a:rPr>
              <a:t>timeseries data </a:t>
            </a:r>
            <a:r>
              <a:rPr lang="en-US" b="0" i="0" dirty="0">
                <a:solidFill>
                  <a:srgbClr val="222222"/>
                </a:solidFill>
                <a:effectLst/>
                <a:latin typeface="Calibri (Body)"/>
                <a:sym typeface="Wingdings" panose="05000000000000000000" pitchFamily="2" charset="2"/>
              </a:rPr>
              <a:t> each timeseries </a:t>
            </a:r>
            <a:r>
              <a:rPr lang="en-US" dirty="0">
                <a:solidFill>
                  <a:srgbClr val="222222"/>
                </a:solidFill>
                <a:latin typeface="Calibri (Body)"/>
                <a:sym typeface="Wingdings" panose="05000000000000000000" pitchFamily="2" charset="2"/>
              </a:rPr>
              <a:t>can be thought as a 1D grid taking samples at regular time intervals</a:t>
            </a:r>
            <a:endParaRPr lang="en-US" b="0" i="0" dirty="0">
              <a:solidFill>
                <a:srgbClr val="222222"/>
              </a:solidFill>
              <a:effectLst/>
              <a:latin typeface="Calibri (Body)"/>
            </a:endParaRPr>
          </a:p>
          <a:p>
            <a:pPr lvl="1"/>
            <a:endParaRPr lang="en-US" b="0" i="0" dirty="0">
              <a:solidFill>
                <a:srgbClr val="222222"/>
              </a:solidFill>
              <a:effectLst/>
              <a:latin typeface="Calibri (Body)"/>
            </a:endParaRPr>
          </a:p>
          <a:p>
            <a:pPr marL="457200" lvl="1" indent="0">
              <a:buNone/>
            </a:pPr>
            <a:endParaRPr lang="en-US" b="0" i="0" dirty="0">
              <a:solidFill>
                <a:srgbClr val="222222"/>
              </a:solidFill>
              <a:effectLst/>
              <a:latin typeface="Calibri (Body)"/>
            </a:endParaRPr>
          </a:p>
          <a:p>
            <a:endParaRPr lang="en-US" dirty="0"/>
          </a:p>
        </p:txBody>
      </p:sp>
    </p:spTree>
    <p:extLst>
      <p:ext uri="{BB962C8B-B14F-4D97-AF65-F5344CB8AC3E}">
        <p14:creationId xmlns:p14="http://schemas.microsoft.com/office/powerpoint/2010/main" val="34215006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1840" y="1579847"/>
            <a:ext cx="5372640" cy="369542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 name="Title 1"/>
          <p:cNvSpPr txBox="1">
            <a:spLocks/>
          </p:cNvSpPr>
          <p:nvPr/>
        </p:nvSpPr>
        <p:spPr>
          <a:xfrm>
            <a:off x="2209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solidFill>
                  <a:prstClr val="black"/>
                </a:solidFill>
              </a:rPr>
              <a:t>Convolutional Layer</a:t>
            </a:r>
          </a:p>
        </p:txBody>
      </p:sp>
      <p:sp>
        <p:nvSpPr>
          <p:cNvPr id="8" name="TextBox 7"/>
          <p:cNvSpPr txBox="1"/>
          <p:nvPr/>
        </p:nvSpPr>
        <p:spPr>
          <a:xfrm>
            <a:off x="4870992" y="6578469"/>
            <a:ext cx="3381054" cy="369332"/>
          </a:xfrm>
          <a:prstGeom prst="rect">
            <a:avLst/>
          </a:prstGeom>
          <a:noFill/>
        </p:spPr>
        <p:txBody>
          <a:bodyPr wrap="none" rtlCol="0">
            <a:spAutoFit/>
          </a:bodyPr>
          <a:lstStyle/>
          <a:p>
            <a:r>
              <a:rPr lang="en-US" dirty="0">
                <a:solidFill>
                  <a:prstClr val="white">
                    <a:lumMod val="65000"/>
                  </a:prstClr>
                </a:solidFill>
              </a:rPr>
              <a:t>Slide Credit: </a:t>
            </a:r>
            <a:r>
              <a:rPr lang="en-US" dirty="0" err="1">
                <a:solidFill>
                  <a:prstClr val="white">
                    <a:lumMod val="65000"/>
                  </a:prstClr>
                </a:solidFill>
              </a:rPr>
              <a:t>Marc'Aurelio</a:t>
            </a:r>
            <a:r>
              <a:rPr lang="en-US" dirty="0">
                <a:solidFill>
                  <a:prstClr val="white">
                    <a:lumMod val="65000"/>
                  </a:prstClr>
                </a:solidFill>
              </a:rPr>
              <a:t> </a:t>
            </a:r>
            <a:r>
              <a:rPr lang="en-US" dirty="0" err="1">
                <a:solidFill>
                  <a:prstClr val="white">
                    <a:lumMod val="65000"/>
                  </a:prstClr>
                </a:solidFill>
              </a:rPr>
              <a:t>Ranzato</a:t>
            </a:r>
            <a:endParaRPr lang="en-US" dirty="0">
              <a:solidFill>
                <a:prstClr val="white">
                  <a:lumMod val="65000"/>
                </a:prstClr>
              </a:solidFill>
            </a:endParaRPr>
          </a:p>
        </p:txBody>
      </p:sp>
      <p:sp>
        <p:nvSpPr>
          <p:cNvPr id="5" name="Footer Placeholder 1"/>
          <p:cNvSpPr>
            <a:spLocks noGrp="1"/>
          </p:cNvSpPr>
          <p:nvPr>
            <p:ph type="ftr" sz="quarter" idx="11"/>
          </p:nvPr>
        </p:nvSpPr>
        <p:spPr bwMode="auto">
          <a:xfrm>
            <a:off x="1524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marR="0" indent="0" algn="l" defTabSz="914400" rtl="0" eaLnBrk="0" fontAlgn="base" latinLnBrk="0" hangingPunct="0">
              <a:lnSpc>
                <a:spcPct val="100000"/>
              </a:lnSpc>
              <a:spcBef>
                <a:spcPct val="0"/>
              </a:spcBef>
              <a:spcAft>
                <a:spcPct val="0"/>
              </a:spcAft>
              <a:buClrTx/>
              <a:buSzTx/>
              <a:buFontTx/>
              <a:buNone/>
              <a:tabLs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a:t>(C) Dhruv Batra </a:t>
            </a:r>
            <a:endParaRPr lang="en-US" dirty="0">
              <a:solidFill>
                <a:prstClr val="white">
                  <a:lumMod val="50000"/>
                </a:prstClr>
              </a:solidFill>
            </a:endParaRPr>
          </a:p>
        </p:txBody>
      </p:sp>
      <p:sp>
        <p:nvSpPr>
          <p:cNvPr id="6" name="Slide Number Placeholder 2"/>
          <p:cNvSpPr>
            <a:spLocks noGrp="1"/>
          </p:cNvSpPr>
          <p:nvPr>
            <p:ph type="sldNum" sz="quarter" idx="12"/>
          </p:nvPr>
        </p:nvSpPr>
        <p:spPr bwMode="auto">
          <a:xfrm>
            <a:off x="70866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fld id="{A51550E6-1DFF-B84C-BFE3-E4371400DA8D}" type="slidenum">
              <a:rPr lang="en-US" smtClean="0"/>
              <a:pPr>
                <a:defRPr/>
              </a:pPr>
              <a:t>60</a:t>
            </a:fld>
            <a:endParaRPr lang="en-US">
              <a:solidFill>
                <a:prstClr val="white">
                  <a:lumMod val="50000"/>
                </a:prstClr>
              </a:solidFill>
            </a:endParaRPr>
          </a:p>
        </p:txBody>
      </p:sp>
    </p:spTree>
    <p:extLst>
      <p:ext uri="{BB962C8B-B14F-4D97-AF65-F5344CB8AC3E}">
        <p14:creationId xmlns:p14="http://schemas.microsoft.com/office/powerpoint/2010/main" val="12528744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1840" y="1579847"/>
            <a:ext cx="5372640" cy="369542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 name="Title 1"/>
          <p:cNvSpPr txBox="1">
            <a:spLocks/>
          </p:cNvSpPr>
          <p:nvPr/>
        </p:nvSpPr>
        <p:spPr>
          <a:xfrm>
            <a:off x="2209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solidFill>
                  <a:prstClr val="black"/>
                </a:solidFill>
              </a:rPr>
              <a:t>Convolutional Layer</a:t>
            </a:r>
          </a:p>
        </p:txBody>
      </p:sp>
      <p:sp>
        <p:nvSpPr>
          <p:cNvPr id="8" name="TextBox 7"/>
          <p:cNvSpPr txBox="1"/>
          <p:nvPr/>
        </p:nvSpPr>
        <p:spPr>
          <a:xfrm>
            <a:off x="4870992" y="6578469"/>
            <a:ext cx="3381054" cy="369332"/>
          </a:xfrm>
          <a:prstGeom prst="rect">
            <a:avLst/>
          </a:prstGeom>
          <a:noFill/>
        </p:spPr>
        <p:txBody>
          <a:bodyPr wrap="none" rtlCol="0">
            <a:spAutoFit/>
          </a:bodyPr>
          <a:lstStyle/>
          <a:p>
            <a:r>
              <a:rPr lang="en-US" dirty="0">
                <a:solidFill>
                  <a:prstClr val="white">
                    <a:lumMod val="65000"/>
                  </a:prstClr>
                </a:solidFill>
              </a:rPr>
              <a:t>Slide Credit: </a:t>
            </a:r>
            <a:r>
              <a:rPr lang="en-US" dirty="0" err="1">
                <a:solidFill>
                  <a:prstClr val="white">
                    <a:lumMod val="65000"/>
                  </a:prstClr>
                </a:solidFill>
              </a:rPr>
              <a:t>Marc'Aurelio</a:t>
            </a:r>
            <a:r>
              <a:rPr lang="en-US" dirty="0">
                <a:solidFill>
                  <a:prstClr val="white">
                    <a:lumMod val="65000"/>
                  </a:prstClr>
                </a:solidFill>
              </a:rPr>
              <a:t> </a:t>
            </a:r>
            <a:r>
              <a:rPr lang="en-US" dirty="0" err="1">
                <a:solidFill>
                  <a:prstClr val="white">
                    <a:lumMod val="65000"/>
                  </a:prstClr>
                </a:solidFill>
              </a:rPr>
              <a:t>Ranzato</a:t>
            </a:r>
            <a:endParaRPr lang="en-US" dirty="0">
              <a:solidFill>
                <a:prstClr val="white">
                  <a:lumMod val="65000"/>
                </a:prstClr>
              </a:solidFill>
            </a:endParaRPr>
          </a:p>
        </p:txBody>
      </p:sp>
      <p:sp>
        <p:nvSpPr>
          <p:cNvPr id="5" name="Footer Placeholder 1"/>
          <p:cNvSpPr>
            <a:spLocks noGrp="1"/>
          </p:cNvSpPr>
          <p:nvPr>
            <p:ph type="ftr" sz="quarter" idx="11"/>
          </p:nvPr>
        </p:nvSpPr>
        <p:spPr bwMode="auto">
          <a:xfrm>
            <a:off x="1524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marR="0" indent="0" algn="l" defTabSz="914400" rtl="0" eaLnBrk="0" fontAlgn="base" latinLnBrk="0" hangingPunct="0">
              <a:lnSpc>
                <a:spcPct val="100000"/>
              </a:lnSpc>
              <a:spcBef>
                <a:spcPct val="0"/>
              </a:spcBef>
              <a:spcAft>
                <a:spcPct val="0"/>
              </a:spcAft>
              <a:buClrTx/>
              <a:buSzTx/>
              <a:buFontTx/>
              <a:buNone/>
              <a:tabLs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a:t>(C) Dhruv Batra </a:t>
            </a:r>
            <a:endParaRPr lang="en-US" dirty="0">
              <a:solidFill>
                <a:prstClr val="white">
                  <a:lumMod val="50000"/>
                </a:prstClr>
              </a:solidFill>
            </a:endParaRPr>
          </a:p>
        </p:txBody>
      </p:sp>
      <p:sp>
        <p:nvSpPr>
          <p:cNvPr id="6" name="Slide Number Placeholder 2"/>
          <p:cNvSpPr>
            <a:spLocks noGrp="1"/>
          </p:cNvSpPr>
          <p:nvPr>
            <p:ph type="sldNum" sz="quarter" idx="12"/>
          </p:nvPr>
        </p:nvSpPr>
        <p:spPr bwMode="auto">
          <a:xfrm>
            <a:off x="70866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fld id="{A51550E6-1DFF-B84C-BFE3-E4371400DA8D}" type="slidenum">
              <a:rPr lang="en-US" smtClean="0"/>
              <a:pPr>
                <a:defRPr/>
              </a:pPr>
              <a:t>61</a:t>
            </a:fld>
            <a:endParaRPr lang="en-US">
              <a:solidFill>
                <a:prstClr val="white">
                  <a:lumMod val="50000"/>
                </a:prstClr>
              </a:solidFill>
            </a:endParaRPr>
          </a:p>
        </p:txBody>
      </p:sp>
    </p:spTree>
    <p:extLst>
      <p:ext uri="{BB962C8B-B14F-4D97-AF65-F5344CB8AC3E}">
        <p14:creationId xmlns:p14="http://schemas.microsoft.com/office/powerpoint/2010/main" val="2268252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1840" y="1579847"/>
            <a:ext cx="5372640" cy="369542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 name="Title 1"/>
          <p:cNvSpPr txBox="1">
            <a:spLocks/>
          </p:cNvSpPr>
          <p:nvPr/>
        </p:nvSpPr>
        <p:spPr>
          <a:xfrm>
            <a:off x="2209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solidFill>
                  <a:prstClr val="black"/>
                </a:solidFill>
              </a:rPr>
              <a:t>Convolutional Layer</a:t>
            </a:r>
          </a:p>
        </p:txBody>
      </p:sp>
      <p:sp>
        <p:nvSpPr>
          <p:cNvPr id="8" name="TextBox 7"/>
          <p:cNvSpPr txBox="1"/>
          <p:nvPr/>
        </p:nvSpPr>
        <p:spPr>
          <a:xfrm>
            <a:off x="4870992" y="6578469"/>
            <a:ext cx="3381054" cy="369332"/>
          </a:xfrm>
          <a:prstGeom prst="rect">
            <a:avLst/>
          </a:prstGeom>
          <a:noFill/>
        </p:spPr>
        <p:txBody>
          <a:bodyPr wrap="none" rtlCol="0">
            <a:spAutoFit/>
          </a:bodyPr>
          <a:lstStyle/>
          <a:p>
            <a:r>
              <a:rPr lang="en-US" dirty="0">
                <a:solidFill>
                  <a:prstClr val="white">
                    <a:lumMod val="65000"/>
                  </a:prstClr>
                </a:solidFill>
              </a:rPr>
              <a:t>Slide Credit: </a:t>
            </a:r>
            <a:r>
              <a:rPr lang="en-US" dirty="0" err="1">
                <a:solidFill>
                  <a:prstClr val="white">
                    <a:lumMod val="65000"/>
                  </a:prstClr>
                </a:solidFill>
              </a:rPr>
              <a:t>Marc'Aurelio</a:t>
            </a:r>
            <a:r>
              <a:rPr lang="en-US" dirty="0">
                <a:solidFill>
                  <a:prstClr val="white">
                    <a:lumMod val="65000"/>
                  </a:prstClr>
                </a:solidFill>
              </a:rPr>
              <a:t> </a:t>
            </a:r>
            <a:r>
              <a:rPr lang="en-US" dirty="0" err="1">
                <a:solidFill>
                  <a:prstClr val="white">
                    <a:lumMod val="65000"/>
                  </a:prstClr>
                </a:solidFill>
              </a:rPr>
              <a:t>Ranzato</a:t>
            </a:r>
            <a:endParaRPr lang="en-US" dirty="0">
              <a:solidFill>
                <a:prstClr val="white">
                  <a:lumMod val="65000"/>
                </a:prstClr>
              </a:solidFill>
            </a:endParaRPr>
          </a:p>
        </p:txBody>
      </p:sp>
      <p:sp>
        <p:nvSpPr>
          <p:cNvPr id="5" name="Footer Placeholder 1"/>
          <p:cNvSpPr>
            <a:spLocks noGrp="1"/>
          </p:cNvSpPr>
          <p:nvPr>
            <p:ph type="ftr" sz="quarter" idx="11"/>
          </p:nvPr>
        </p:nvSpPr>
        <p:spPr bwMode="auto">
          <a:xfrm>
            <a:off x="1524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marR="0" indent="0" algn="l" defTabSz="914400" rtl="0" eaLnBrk="0" fontAlgn="base" latinLnBrk="0" hangingPunct="0">
              <a:lnSpc>
                <a:spcPct val="100000"/>
              </a:lnSpc>
              <a:spcBef>
                <a:spcPct val="0"/>
              </a:spcBef>
              <a:spcAft>
                <a:spcPct val="0"/>
              </a:spcAft>
              <a:buClrTx/>
              <a:buSzTx/>
              <a:buFontTx/>
              <a:buNone/>
              <a:tabLs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a:t>(C) Dhruv Batra </a:t>
            </a:r>
            <a:endParaRPr lang="en-US" dirty="0">
              <a:solidFill>
                <a:prstClr val="white">
                  <a:lumMod val="50000"/>
                </a:prstClr>
              </a:solidFill>
            </a:endParaRPr>
          </a:p>
        </p:txBody>
      </p:sp>
      <p:sp>
        <p:nvSpPr>
          <p:cNvPr id="6" name="Slide Number Placeholder 2"/>
          <p:cNvSpPr>
            <a:spLocks noGrp="1"/>
          </p:cNvSpPr>
          <p:nvPr>
            <p:ph type="sldNum" sz="quarter" idx="12"/>
          </p:nvPr>
        </p:nvSpPr>
        <p:spPr bwMode="auto">
          <a:xfrm>
            <a:off x="70866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fld id="{A51550E6-1DFF-B84C-BFE3-E4371400DA8D}" type="slidenum">
              <a:rPr lang="en-US" smtClean="0"/>
              <a:pPr>
                <a:defRPr/>
              </a:pPr>
              <a:t>62</a:t>
            </a:fld>
            <a:endParaRPr lang="en-US">
              <a:solidFill>
                <a:prstClr val="white">
                  <a:lumMod val="50000"/>
                </a:prstClr>
              </a:solidFill>
            </a:endParaRPr>
          </a:p>
        </p:txBody>
      </p:sp>
    </p:spTree>
    <p:extLst>
      <p:ext uri="{BB962C8B-B14F-4D97-AF65-F5344CB8AC3E}">
        <p14:creationId xmlns:p14="http://schemas.microsoft.com/office/powerpoint/2010/main" val="5039480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1840" y="1579847"/>
            <a:ext cx="5372640" cy="369542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 name="Title 1"/>
          <p:cNvSpPr txBox="1">
            <a:spLocks/>
          </p:cNvSpPr>
          <p:nvPr/>
        </p:nvSpPr>
        <p:spPr>
          <a:xfrm>
            <a:off x="2209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solidFill>
                  <a:prstClr val="black"/>
                </a:solidFill>
              </a:rPr>
              <a:t>Convolutional Layer</a:t>
            </a:r>
          </a:p>
        </p:txBody>
      </p:sp>
      <p:sp>
        <p:nvSpPr>
          <p:cNvPr id="8" name="TextBox 7"/>
          <p:cNvSpPr txBox="1"/>
          <p:nvPr/>
        </p:nvSpPr>
        <p:spPr>
          <a:xfrm>
            <a:off x="4870992" y="6578469"/>
            <a:ext cx="3381054" cy="369332"/>
          </a:xfrm>
          <a:prstGeom prst="rect">
            <a:avLst/>
          </a:prstGeom>
          <a:noFill/>
        </p:spPr>
        <p:txBody>
          <a:bodyPr wrap="none" rtlCol="0">
            <a:spAutoFit/>
          </a:bodyPr>
          <a:lstStyle/>
          <a:p>
            <a:r>
              <a:rPr lang="en-US" dirty="0">
                <a:solidFill>
                  <a:prstClr val="white">
                    <a:lumMod val="65000"/>
                  </a:prstClr>
                </a:solidFill>
              </a:rPr>
              <a:t>Slide Credit: </a:t>
            </a:r>
            <a:r>
              <a:rPr lang="en-US" dirty="0" err="1">
                <a:solidFill>
                  <a:prstClr val="white">
                    <a:lumMod val="65000"/>
                  </a:prstClr>
                </a:solidFill>
              </a:rPr>
              <a:t>Marc'Aurelio</a:t>
            </a:r>
            <a:r>
              <a:rPr lang="en-US" dirty="0">
                <a:solidFill>
                  <a:prstClr val="white">
                    <a:lumMod val="65000"/>
                  </a:prstClr>
                </a:solidFill>
              </a:rPr>
              <a:t> </a:t>
            </a:r>
            <a:r>
              <a:rPr lang="en-US" dirty="0" err="1">
                <a:solidFill>
                  <a:prstClr val="white">
                    <a:lumMod val="65000"/>
                  </a:prstClr>
                </a:solidFill>
              </a:rPr>
              <a:t>Ranzato</a:t>
            </a:r>
            <a:endParaRPr lang="en-US" dirty="0">
              <a:solidFill>
                <a:prstClr val="white">
                  <a:lumMod val="65000"/>
                </a:prstClr>
              </a:solidFill>
            </a:endParaRPr>
          </a:p>
        </p:txBody>
      </p:sp>
      <p:sp>
        <p:nvSpPr>
          <p:cNvPr id="5" name="Footer Placeholder 1"/>
          <p:cNvSpPr>
            <a:spLocks noGrp="1"/>
          </p:cNvSpPr>
          <p:nvPr>
            <p:ph type="ftr" sz="quarter" idx="11"/>
          </p:nvPr>
        </p:nvSpPr>
        <p:spPr bwMode="auto">
          <a:xfrm>
            <a:off x="1524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marR="0" indent="0" algn="l" defTabSz="914400" rtl="0" eaLnBrk="0" fontAlgn="base" latinLnBrk="0" hangingPunct="0">
              <a:lnSpc>
                <a:spcPct val="100000"/>
              </a:lnSpc>
              <a:spcBef>
                <a:spcPct val="0"/>
              </a:spcBef>
              <a:spcAft>
                <a:spcPct val="0"/>
              </a:spcAft>
              <a:buClrTx/>
              <a:buSzTx/>
              <a:buFontTx/>
              <a:buNone/>
              <a:tabLs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a:t>(C) Dhruv Batra </a:t>
            </a:r>
            <a:endParaRPr lang="en-US" dirty="0">
              <a:solidFill>
                <a:prstClr val="white">
                  <a:lumMod val="50000"/>
                </a:prstClr>
              </a:solidFill>
            </a:endParaRPr>
          </a:p>
        </p:txBody>
      </p:sp>
      <p:sp>
        <p:nvSpPr>
          <p:cNvPr id="6" name="Slide Number Placeholder 2"/>
          <p:cNvSpPr>
            <a:spLocks noGrp="1"/>
          </p:cNvSpPr>
          <p:nvPr>
            <p:ph type="sldNum" sz="quarter" idx="12"/>
          </p:nvPr>
        </p:nvSpPr>
        <p:spPr bwMode="auto">
          <a:xfrm>
            <a:off x="70866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fld id="{A51550E6-1DFF-B84C-BFE3-E4371400DA8D}" type="slidenum">
              <a:rPr lang="en-US" smtClean="0"/>
              <a:pPr>
                <a:defRPr/>
              </a:pPr>
              <a:t>63</a:t>
            </a:fld>
            <a:endParaRPr lang="en-US">
              <a:solidFill>
                <a:prstClr val="white">
                  <a:lumMod val="50000"/>
                </a:prstClr>
              </a:solidFill>
            </a:endParaRPr>
          </a:p>
        </p:txBody>
      </p:sp>
    </p:spTree>
    <p:extLst>
      <p:ext uri="{BB962C8B-B14F-4D97-AF65-F5344CB8AC3E}">
        <p14:creationId xmlns:p14="http://schemas.microsoft.com/office/powerpoint/2010/main" val="7778462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1840" y="1579847"/>
            <a:ext cx="5372640" cy="369542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 name="Title 1"/>
          <p:cNvSpPr txBox="1">
            <a:spLocks/>
          </p:cNvSpPr>
          <p:nvPr/>
        </p:nvSpPr>
        <p:spPr>
          <a:xfrm>
            <a:off x="2209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solidFill>
                  <a:prstClr val="black"/>
                </a:solidFill>
              </a:rPr>
              <a:t>Convolutional Layer</a:t>
            </a:r>
          </a:p>
        </p:txBody>
      </p:sp>
      <p:sp>
        <p:nvSpPr>
          <p:cNvPr id="8" name="TextBox 7"/>
          <p:cNvSpPr txBox="1"/>
          <p:nvPr/>
        </p:nvSpPr>
        <p:spPr>
          <a:xfrm>
            <a:off x="4870992" y="6578469"/>
            <a:ext cx="3381054" cy="369332"/>
          </a:xfrm>
          <a:prstGeom prst="rect">
            <a:avLst/>
          </a:prstGeom>
          <a:noFill/>
        </p:spPr>
        <p:txBody>
          <a:bodyPr wrap="none" rtlCol="0">
            <a:spAutoFit/>
          </a:bodyPr>
          <a:lstStyle/>
          <a:p>
            <a:r>
              <a:rPr lang="en-US" dirty="0">
                <a:solidFill>
                  <a:prstClr val="white">
                    <a:lumMod val="65000"/>
                  </a:prstClr>
                </a:solidFill>
              </a:rPr>
              <a:t>Slide Credit: </a:t>
            </a:r>
            <a:r>
              <a:rPr lang="en-US" dirty="0" err="1">
                <a:solidFill>
                  <a:prstClr val="white">
                    <a:lumMod val="65000"/>
                  </a:prstClr>
                </a:solidFill>
              </a:rPr>
              <a:t>Marc'Aurelio</a:t>
            </a:r>
            <a:r>
              <a:rPr lang="en-US" dirty="0">
                <a:solidFill>
                  <a:prstClr val="white">
                    <a:lumMod val="65000"/>
                  </a:prstClr>
                </a:solidFill>
              </a:rPr>
              <a:t> </a:t>
            </a:r>
            <a:r>
              <a:rPr lang="en-US" dirty="0" err="1">
                <a:solidFill>
                  <a:prstClr val="white">
                    <a:lumMod val="65000"/>
                  </a:prstClr>
                </a:solidFill>
              </a:rPr>
              <a:t>Ranzato</a:t>
            </a:r>
            <a:endParaRPr lang="en-US" dirty="0">
              <a:solidFill>
                <a:prstClr val="white">
                  <a:lumMod val="65000"/>
                </a:prstClr>
              </a:solidFill>
            </a:endParaRPr>
          </a:p>
        </p:txBody>
      </p:sp>
      <p:sp>
        <p:nvSpPr>
          <p:cNvPr id="5" name="Footer Placeholder 1"/>
          <p:cNvSpPr>
            <a:spLocks noGrp="1"/>
          </p:cNvSpPr>
          <p:nvPr>
            <p:ph type="ftr" sz="quarter" idx="11"/>
          </p:nvPr>
        </p:nvSpPr>
        <p:spPr bwMode="auto">
          <a:xfrm>
            <a:off x="1524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marR="0" indent="0" algn="l" defTabSz="914400" rtl="0" eaLnBrk="0" fontAlgn="base" latinLnBrk="0" hangingPunct="0">
              <a:lnSpc>
                <a:spcPct val="100000"/>
              </a:lnSpc>
              <a:spcBef>
                <a:spcPct val="0"/>
              </a:spcBef>
              <a:spcAft>
                <a:spcPct val="0"/>
              </a:spcAft>
              <a:buClrTx/>
              <a:buSzTx/>
              <a:buFontTx/>
              <a:buNone/>
              <a:tabLs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a:t>(C) Dhruv Batra </a:t>
            </a:r>
            <a:endParaRPr lang="en-US" dirty="0">
              <a:solidFill>
                <a:prstClr val="white">
                  <a:lumMod val="50000"/>
                </a:prstClr>
              </a:solidFill>
            </a:endParaRPr>
          </a:p>
        </p:txBody>
      </p:sp>
      <p:sp>
        <p:nvSpPr>
          <p:cNvPr id="6" name="Slide Number Placeholder 2"/>
          <p:cNvSpPr>
            <a:spLocks noGrp="1"/>
          </p:cNvSpPr>
          <p:nvPr>
            <p:ph type="sldNum" sz="quarter" idx="12"/>
          </p:nvPr>
        </p:nvSpPr>
        <p:spPr bwMode="auto">
          <a:xfrm>
            <a:off x="70866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fld id="{A51550E6-1DFF-B84C-BFE3-E4371400DA8D}" type="slidenum">
              <a:rPr lang="en-US" smtClean="0"/>
              <a:pPr>
                <a:defRPr/>
              </a:pPr>
              <a:t>64</a:t>
            </a:fld>
            <a:endParaRPr lang="en-US">
              <a:solidFill>
                <a:prstClr val="white">
                  <a:lumMod val="50000"/>
                </a:prstClr>
              </a:solidFill>
            </a:endParaRPr>
          </a:p>
        </p:txBody>
      </p:sp>
    </p:spTree>
    <p:extLst>
      <p:ext uri="{BB962C8B-B14F-4D97-AF65-F5344CB8AC3E}">
        <p14:creationId xmlns:p14="http://schemas.microsoft.com/office/powerpoint/2010/main" val="9656494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1840" y="1579847"/>
            <a:ext cx="5372640" cy="369542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 name="Title 1"/>
          <p:cNvSpPr txBox="1">
            <a:spLocks/>
          </p:cNvSpPr>
          <p:nvPr/>
        </p:nvSpPr>
        <p:spPr>
          <a:xfrm>
            <a:off x="2209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solidFill>
                  <a:prstClr val="black"/>
                </a:solidFill>
              </a:rPr>
              <a:t>Convolutional Layer</a:t>
            </a:r>
          </a:p>
        </p:txBody>
      </p:sp>
      <p:sp>
        <p:nvSpPr>
          <p:cNvPr id="8" name="TextBox 7"/>
          <p:cNvSpPr txBox="1"/>
          <p:nvPr/>
        </p:nvSpPr>
        <p:spPr>
          <a:xfrm>
            <a:off x="4870992" y="6578469"/>
            <a:ext cx="3381054" cy="369332"/>
          </a:xfrm>
          <a:prstGeom prst="rect">
            <a:avLst/>
          </a:prstGeom>
          <a:noFill/>
        </p:spPr>
        <p:txBody>
          <a:bodyPr wrap="none" rtlCol="0">
            <a:spAutoFit/>
          </a:bodyPr>
          <a:lstStyle/>
          <a:p>
            <a:r>
              <a:rPr lang="en-US" dirty="0">
                <a:solidFill>
                  <a:prstClr val="white">
                    <a:lumMod val="65000"/>
                  </a:prstClr>
                </a:solidFill>
              </a:rPr>
              <a:t>Slide Credit: </a:t>
            </a:r>
            <a:r>
              <a:rPr lang="en-US" dirty="0" err="1">
                <a:solidFill>
                  <a:prstClr val="white">
                    <a:lumMod val="65000"/>
                  </a:prstClr>
                </a:solidFill>
              </a:rPr>
              <a:t>Marc'Aurelio</a:t>
            </a:r>
            <a:r>
              <a:rPr lang="en-US" dirty="0">
                <a:solidFill>
                  <a:prstClr val="white">
                    <a:lumMod val="65000"/>
                  </a:prstClr>
                </a:solidFill>
              </a:rPr>
              <a:t> </a:t>
            </a:r>
            <a:r>
              <a:rPr lang="en-US" dirty="0" err="1">
                <a:solidFill>
                  <a:prstClr val="white">
                    <a:lumMod val="65000"/>
                  </a:prstClr>
                </a:solidFill>
              </a:rPr>
              <a:t>Ranzato</a:t>
            </a:r>
            <a:endParaRPr lang="en-US" dirty="0">
              <a:solidFill>
                <a:prstClr val="white">
                  <a:lumMod val="65000"/>
                </a:prstClr>
              </a:solidFill>
            </a:endParaRPr>
          </a:p>
        </p:txBody>
      </p:sp>
      <p:sp>
        <p:nvSpPr>
          <p:cNvPr id="5" name="Footer Placeholder 1"/>
          <p:cNvSpPr>
            <a:spLocks noGrp="1"/>
          </p:cNvSpPr>
          <p:nvPr>
            <p:ph type="ftr" sz="quarter" idx="11"/>
          </p:nvPr>
        </p:nvSpPr>
        <p:spPr bwMode="auto">
          <a:xfrm>
            <a:off x="1524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marR="0" indent="0" algn="l" defTabSz="914400" rtl="0" eaLnBrk="0" fontAlgn="base" latinLnBrk="0" hangingPunct="0">
              <a:lnSpc>
                <a:spcPct val="100000"/>
              </a:lnSpc>
              <a:spcBef>
                <a:spcPct val="0"/>
              </a:spcBef>
              <a:spcAft>
                <a:spcPct val="0"/>
              </a:spcAft>
              <a:buClrTx/>
              <a:buSzTx/>
              <a:buFontTx/>
              <a:buNone/>
              <a:tabLs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a:t>(C) Dhruv Batra </a:t>
            </a:r>
            <a:endParaRPr lang="en-US" dirty="0">
              <a:solidFill>
                <a:prstClr val="white">
                  <a:lumMod val="50000"/>
                </a:prstClr>
              </a:solidFill>
            </a:endParaRPr>
          </a:p>
        </p:txBody>
      </p:sp>
      <p:sp>
        <p:nvSpPr>
          <p:cNvPr id="6" name="Slide Number Placeholder 2"/>
          <p:cNvSpPr>
            <a:spLocks noGrp="1"/>
          </p:cNvSpPr>
          <p:nvPr>
            <p:ph type="sldNum" sz="quarter" idx="12"/>
          </p:nvPr>
        </p:nvSpPr>
        <p:spPr bwMode="auto">
          <a:xfrm>
            <a:off x="70866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fld id="{A51550E6-1DFF-B84C-BFE3-E4371400DA8D}" type="slidenum">
              <a:rPr lang="en-US" smtClean="0"/>
              <a:pPr>
                <a:defRPr/>
              </a:pPr>
              <a:t>65</a:t>
            </a:fld>
            <a:endParaRPr lang="en-US">
              <a:solidFill>
                <a:prstClr val="white">
                  <a:lumMod val="50000"/>
                </a:prstClr>
              </a:solidFill>
            </a:endParaRPr>
          </a:p>
        </p:txBody>
      </p:sp>
    </p:spTree>
    <p:extLst>
      <p:ext uri="{BB962C8B-B14F-4D97-AF65-F5344CB8AC3E}">
        <p14:creationId xmlns:p14="http://schemas.microsoft.com/office/powerpoint/2010/main" val="18370961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1840" y="1579847"/>
            <a:ext cx="5372640" cy="369542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 name="Title 1"/>
          <p:cNvSpPr txBox="1">
            <a:spLocks/>
          </p:cNvSpPr>
          <p:nvPr/>
        </p:nvSpPr>
        <p:spPr>
          <a:xfrm>
            <a:off x="2209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solidFill>
                  <a:prstClr val="black"/>
                </a:solidFill>
              </a:rPr>
              <a:t>Convolutional Layer</a:t>
            </a:r>
          </a:p>
        </p:txBody>
      </p:sp>
      <p:sp>
        <p:nvSpPr>
          <p:cNvPr id="8" name="TextBox 7"/>
          <p:cNvSpPr txBox="1"/>
          <p:nvPr/>
        </p:nvSpPr>
        <p:spPr>
          <a:xfrm>
            <a:off x="4870992" y="6578469"/>
            <a:ext cx="3381054" cy="369332"/>
          </a:xfrm>
          <a:prstGeom prst="rect">
            <a:avLst/>
          </a:prstGeom>
          <a:noFill/>
        </p:spPr>
        <p:txBody>
          <a:bodyPr wrap="none" rtlCol="0">
            <a:spAutoFit/>
          </a:bodyPr>
          <a:lstStyle/>
          <a:p>
            <a:r>
              <a:rPr lang="en-US" dirty="0">
                <a:solidFill>
                  <a:prstClr val="white">
                    <a:lumMod val="65000"/>
                  </a:prstClr>
                </a:solidFill>
              </a:rPr>
              <a:t>Slide Credit: </a:t>
            </a:r>
            <a:r>
              <a:rPr lang="en-US" dirty="0" err="1">
                <a:solidFill>
                  <a:prstClr val="white">
                    <a:lumMod val="65000"/>
                  </a:prstClr>
                </a:solidFill>
              </a:rPr>
              <a:t>Marc'Aurelio</a:t>
            </a:r>
            <a:r>
              <a:rPr lang="en-US" dirty="0">
                <a:solidFill>
                  <a:prstClr val="white">
                    <a:lumMod val="65000"/>
                  </a:prstClr>
                </a:solidFill>
              </a:rPr>
              <a:t> </a:t>
            </a:r>
            <a:r>
              <a:rPr lang="en-US" dirty="0" err="1">
                <a:solidFill>
                  <a:prstClr val="white">
                    <a:lumMod val="65000"/>
                  </a:prstClr>
                </a:solidFill>
              </a:rPr>
              <a:t>Ranzato</a:t>
            </a:r>
            <a:endParaRPr lang="en-US" dirty="0">
              <a:solidFill>
                <a:prstClr val="white">
                  <a:lumMod val="65000"/>
                </a:prstClr>
              </a:solidFill>
            </a:endParaRPr>
          </a:p>
        </p:txBody>
      </p:sp>
      <p:sp>
        <p:nvSpPr>
          <p:cNvPr id="5" name="Footer Placeholder 1"/>
          <p:cNvSpPr>
            <a:spLocks noGrp="1"/>
          </p:cNvSpPr>
          <p:nvPr>
            <p:ph type="ftr" sz="quarter" idx="11"/>
          </p:nvPr>
        </p:nvSpPr>
        <p:spPr bwMode="auto">
          <a:xfrm>
            <a:off x="1524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marR="0" indent="0" algn="l" defTabSz="914400" rtl="0" eaLnBrk="0" fontAlgn="base" latinLnBrk="0" hangingPunct="0">
              <a:lnSpc>
                <a:spcPct val="100000"/>
              </a:lnSpc>
              <a:spcBef>
                <a:spcPct val="0"/>
              </a:spcBef>
              <a:spcAft>
                <a:spcPct val="0"/>
              </a:spcAft>
              <a:buClrTx/>
              <a:buSzTx/>
              <a:buFontTx/>
              <a:buNone/>
              <a:tabLs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a:t>(C) Dhruv Batra </a:t>
            </a:r>
            <a:endParaRPr lang="en-US" dirty="0">
              <a:solidFill>
                <a:prstClr val="white">
                  <a:lumMod val="50000"/>
                </a:prstClr>
              </a:solidFill>
            </a:endParaRPr>
          </a:p>
        </p:txBody>
      </p:sp>
      <p:sp>
        <p:nvSpPr>
          <p:cNvPr id="6" name="Slide Number Placeholder 2"/>
          <p:cNvSpPr>
            <a:spLocks noGrp="1"/>
          </p:cNvSpPr>
          <p:nvPr>
            <p:ph type="sldNum" sz="quarter" idx="12"/>
          </p:nvPr>
        </p:nvSpPr>
        <p:spPr bwMode="auto">
          <a:xfrm>
            <a:off x="70866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fld id="{A51550E6-1DFF-B84C-BFE3-E4371400DA8D}" type="slidenum">
              <a:rPr lang="en-US" smtClean="0"/>
              <a:pPr>
                <a:defRPr/>
              </a:pPr>
              <a:t>66</a:t>
            </a:fld>
            <a:endParaRPr lang="en-US">
              <a:solidFill>
                <a:prstClr val="white">
                  <a:lumMod val="50000"/>
                </a:prstClr>
              </a:solidFill>
            </a:endParaRPr>
          </a:p>
        </p:txBody>
      </p:sp>
    </p:spTree>
    <p:extLst>
      <p:ext uri="{BB962C8B-B14F-4D97-AF65-F5344CB8AC3E}">
        <p14:creationId xmlns:p14="http://schemas.microsoft.com/office/powerpoint/2010/main" val="21368542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1840" y="1579847"/>
            <a:ext cx="5372640" cy="369542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 name="Title 1"/>
          <p:cNvSpPr txBox="1">
            <a:spLocks/>
          </p:cNvSpPr>
          <p:nvPr/>
        </p:nvSpPr>
        <p:spPr>
          <a:xfrm>
            <a:off x="2209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solidFill>
                  <a:prstClr val="black"/>
                </a:solidFill>
              </a:rPr>
              <a:t>Convolutional Layer</a:t>
            </a:r>
          </a:p>
        </p:txBody>
      </p:sp>
      <p:sp>
        <p:nvSpPr>
          <p:cNvPr id="8" name="TextBox 7"/>
          <p:cNvSpPr txBox="1"/>
          <p:nvPr/>
        </p:nvSpPr>
        <p:spPr>
          <a:xfrm>
            <a:off x="4870992" y="6578469"/>
            <a:ext cx="3381054" cy="369332"/>
          </a:xfrm>
          <a:prstGeom prst="rect">
            <a:avLst/>
          </a:prstGeom>
          <a:noFill/>
        </p:spPr>
        <p:txBody>
          <a:bodyPr wrap="none" rtlCol="0">
            <a:spAutoFit/>
          </a:bodyPr>
          <a:lstStyle/>
          <a:p>
            <a:r>
              <a:rPr lang="en-US" dirty="0">
                <a:solidFill>
                  <a:prstClr val="white">
                    <a:lumMod val="65000"/>
                  </a:prstClr>
                </a:solidFill>
              </a:rPr>
              <a:t>Slide Credit: </a:t>
            </a:r>
            <a:r>
              <a:rPr lang="en-US" dirty="0" err="1">
                <a:solidFill>
                  <a:prstClr val="white">
                    <a:lumMod val="65000"/>
                  </a:prstClr>
                </a:solidFill>
              </a:rPr>
              <a:t>Marc'Aurelio</a:t>
            </a:r>
            <a:r>
              <a:rPr lang="en-US" dirty="0">
                <a:solidFill>
                  <a:prstClr val="white">
                    <a:lumMod val="65000"/>
                  </a:prstClr>
                </a:solidFill>
              </a:rPr>
              <a:t> </a:t>
            </a:r>
            <a:r>
              <a:rPr lang="en-US" dirty="0" err="1">
                <a:solidFill>
                  <a:prstClr val="white">
                    <a:lumMod val="65000"/>
                  </a:prstClr>
                </a:solidFill>
              </a:rPr>
              <a:t>Ranzato</a:t>
            </a:r>
            <a:endParaRPr lang="en-US" dirty="0">
              <a:solidFill>
                <a:prstClr val="white">
                  <a:lumMod val="65000"/>
                </a:prstClr>
              </a:solidFill>
            </a:endParaRPr>
          </a:p>
        </p:txBody>
      </p:sp>
      <p:sp>
        <p:nvSpPr>
          <p:cNvPr id="5" name="Footer Placeholder 1"/>
          <p:cNvSpPr>
            <a:spLocks noGrp="1"/>
          </p:cNvSpPr>
          <p:nvPr>
            <p:ph type="ftr" sz="quarter" idx="11"/>
          </p:nvPr>
        </p:nvSpPr>
        <p:spPr bwMode="auto">
          <a:xfrm>
            <a:off x="1524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marR="0" indent="0" algn="l" defTabSz="914400" rtl="0" eaLnBrk="0" fontAlgn="base" latinLnBrk="0" hangingPunct="0">
              <a:lnSpc>
                <a:spcPct val="100000"/>
              </a:lnSpc>
              <a:spcBef>
                <a:spcPct val="0"/>
              </a:spcBef>
              <a:spcAft>
                <a:spcPct val="0"/>
              </a:spcAft>
              <a:buClrTx/>
              <a:buSzTx/>
              <a:buFontTx/>
              <a:buNone/>
              <a:tabLs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a:t>(C) Dhruv Batra </a:t>
            </a:r>
            <a:endParaRPr lang="en-US" dirty="0">
              <a:solidFill>
                <a:prstClr val="white">
                  <a:lumMod val="50000"/>
                </a:prstClr>
              </a:solidFill>
            </a:endParaRPr>
          </a:p>
        </p:txBody>
      </p:sp>
      <p:sp>
        <p:nvSpPr>
          <p:cNvPr id="6" name="Slide Number Placeholder 2"/>
          <p:cNvSpPr>
            <a:spLocks noGrp="1"/>
          </p:cNvSpPr>
          <p:nvPr>
            <p:ph type="sldNum" sz="quarter" idx="12"/>
          </p:nvPr>
        </p:nvSpPr>
        <p:spPr bwMode="auto">
          <a:xfrm>
            <a:off x="70866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fld id="{A51550E6-1DFF-B84C-BFE3-E4371400DA8D}" type="slidenum">
              <a:rPr lang="en-US" smtClean="0"/>
              <a:pPr>
                <a:defRPr/>
              </a:pPr>
              <a:t>67</a:t>
            </a:fld>
            <a:endParaRPr lang="en-US">
              <a:solidFill>
                <a:prstClr val="white">
                  <a:lumMod val="50000"/>
                </a:prstClr>
              </a:solidFill>
            </a:endParaRPr>
          </a:p>
        </p:txBody>
      </p:sp>
    </p:spTree>
    <p:extLst>
      <p:ext uri="{BB962C8B-B14F-4D97-AF65-F5344CB8AC3E}">
        <p14:creationId xmlns:p14="http://schemas.microsoft.com/office/powerpoint/2010/main" val="21410510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1840" y="1579847"/>
            <a:ext cx="5372640" cy="369542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 name="Title 1"/>
          <p:cNvSpPr txBox="1">
            <a:spLocks/>
          </p:cNvSpPr>
          <p:nvPr/>
        </p:nvSpPr>
        <p:spPr>
          <a:xfrm>
            <a:off x="2209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solidFill>
                  <a:prstClr val="black"/>
                </a:solidFill>
              </a:rPr>
              <a:t>Convolutional Layer</a:t>
            </a:r>
          </a:p>
        </p:txBody>
      </p:sp>
      <p:sp>
        <p:nvSpPr>
          <p:cNvPr id="8" name="TextBox 7"/>
          <p:cNvSpPr txBox="1"/>
          <p:nvPr/>
        </p:nvSpPr>
        <p:spPr>
          <a:xfrm>
            <a:off x="4870992" y="6578469"/>
            <a:ext cx="3381054" cy="369332"/>
          </a:xfrm>
          <a:prstGeom prst="rect">
            <a:avLst/>
          </a:prstGeom>
          <a:noFill/>
        </p:spPr>
        <p:txBody>
          <a:bodyPr wrap="none" rtlCol="0">
            <a:spAutoFit/>
          </a:bodyPr>
          <a:lstStyle/>
          <a:p>
            <a:r>
              <a:rPr lang="en-US" dirty="0">
                <a:solidFill>
                  <a:prstClr val="white">
                    <a:lumMod val="65000"/>
                  </a:prstClr>
                </a:solidFill>
              </a:rPr>
              <a:t>Slide Credit: </a:t>
            </a:r>
            <a:r>
              <a:rPr lang="en-US" dirty="0" err="1">
                <a:solidFill>
                  <a:prstClr val="white">
                    <a:lumMod val="65000"/>
                  </a:prstClr>
                </a:solidFill>
              </a:rPr>
              <a:t>Marc'Aurelio</a:t>
            </a:r>
            <a:r>
              <a:rPr lang="en-US" dirty="0">
                <a:solidFill>
                  <a:prstClr val="white">
                    <a:lumMod val="65000"/>
                  </a:prstClr>
                </a:solidFill>
              </a:rPr>
              <a:t> </a:t>
            </a:r>
            <a:r>
              <a:rPr lang="en-US" dirty="0" err="1">
                <a:solidFill>
                  <a:prstClr val="white">
                    <a:lumMod val="65000"/>
                  </a:prstClr>
                </a:solidFill>
              </a:rPr>
              <a:t>Ranzato</a:t>
            </a:r>
            <a:endParaRPr lang="en-US" dirty="0">
              <a:solidFill>
                <a:prstClr val="white">
                  <a:lumMod val="65000"/>
                </a:prstClr>
              </a:solidFill>
            </a:endParaRPr>
          </a:p>
        </p:txBody>
      </p:sp>
      <p:sp>
        <p:nvSpPr>
          <p:cNvPr id="5" name="Footer Placeholder 1"/>
          <p:cNvSpPr>
            <a:spLocks noGrp="1"/>
          </p:cNvSpPr>
          <p:nvPr>
            <p:ph type="ftr" sz="quarter" idx="11"/>
          </p:nvPr>
        </p:nvSpPr>
        <p:spPr bwMode="auto">
          <a:xfrm>
            <a:off x="1524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marR="0" indent="0" algn="l" defTabSz="914400" rtl="0" eaLnBrk="0" fontAlgn="base" latinLnBrk="0" hangingPunct="0">
              <a:lnSpc>
                <a:spcPct val="100000"/>
              </a:lnSpc>
              <a:spcBef>
                <a:spcPct val="0"/>
              </a:spcBef>
              <a:spcAft>
                <a:spcPct val="0"/>
              </a:spcAft>
              <a:buClrTx/>
              <a:buSzTx/>
              <a:buFontTx/>
              <a:buNone/>
              <a:tabLs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a:t>(C) Dhruv Batra </a:t>
            </a:r>
            <a:endParaRPr lang="en-US" dirty="0">
              <a:solidFill>
                <a:prstClr val="white">
                  <a:lumMod val="50000"/>
                </a:prstClr>
              </a:solidFill>
            </a:endParaRPr>
          </a:p>
        </p:txBody>
      </p:sp>
      <p:sp>
        <p:nvSpPr>
          <p:cNvPr id="6" name="Slide Number Placeholder 2"/>
          <p:cNvSpPr>
            <a:spLocks noGrp="1"/>
          </p:cNvSpPr>
          <p:nvPr>
            <p:ph type="sldNum" sz="quarter" idx="12"/>
          </p:nvPr>
        </p:nvSpPr>
        <p:spPr bwMode="auto">
          <a:xfrm>
            <a:off x="70866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fld id="{A51550E6-1DFF-B84C-BFE3-E4371400DA8D}" type="slidenum">
              <a:rPr lang="en-US" smtClean="0"/>
              <a:pPr>
                <a:defRPr/>
              </a:pPr>
              <a:t>68</a:t>
            </a:fld>
            <a:endParaRPr lang="en-US">
              <a:solidFill>
                <a:prstClr val="white">
                  <a:lumMod val="50000"/>
                </a:prstClr>
              </a:solidFill>
            </a:endParaRPr>
          </a:p>
        </p:txBody>
      </p:sp>
    </p:spTree>
    <p:extLst>
      <p:ext uri="{BB962C8B-B14F-4D97-AF65-F5344CB8AC3E}">
        <p14:creationId xmlns:p14="http://schemas.microsoft.com/office/powerpoint/2010/main" val="19743656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1840" y="1579847"/>
            <a:ext cx="5372640" cy="369542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 name="Title 1"/>
          <p:cNvSpPr txBox="1">
            <a:spLocks/>
          </p:cNvSpPr>
          <p:nvPr/>
        </p:nvSpPr>
        <p:spPr>
          <a:xfrm>
            <a:off x="2209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solidFill>
                  <a:prstClr val="black"/>
                </a:solidFill>
              </a:rPr>
              <a:t>Convolutional Layer</a:t>
            </a:r>
          </a:p>
        </p:txBody>
      </p:sp>
      <p:sp>
        <p:nvSpPr>
          <p:cNvPr id="8" name="TextBox 7"/>
          <p:cNvSpPr txBox="1"/>
          <p:nvPr/>
        </p:nvSpPr>
        <p:spPr>
          <a:xfrm>
            <a:off x="4870992" y="6578469"/>
            <a:ext cx="3381054" cy="369332"/>
          </a:xfrm>
          <a:prstGeom prst="rect">
            <a:avLst/>
          </a:prstGeom>
          <a:noFill/>
        </p:spPr>
        <p:txBody>
          <a:bodyPr wrap="none" rtlCol="0">
            <a:spAutoFit/>
          </a:bodyPr>
          <a:lstStyle/>
          <a:p>
            <a:r>
              <a:rPr lang="en-US" dirty="0">
                <a:solidFill>
                  <a:prstClr val="white">
                    <a:lumMod val="65000"/>
                  </a:prstClr>
                </a:solidFill>
              </a:rPr>
              <a:t>Slide Credit: </a:t>
            </a:r>
            <a:r>
              <a:rPr lang="en-US" dirty="0" err="1">
                <a:solidFill>
                  <a:prstClr val="white">
                    <a:lumMod val="65000"/>
                  </a:prstClr>
                </a:solidFill>
              </a:rPr>
              <a:t>Marc'Aurelio</a:t>
            </a:r>
            <a:r>
              <a:rPr lang="en-US" dirty="0">
                <a:solidFill>
                  <a:prstClr val="white">
                    <a:lumMod val="65000"/>
                  </a:prstClr>
                </a:solidFill>
              </a:rPr>
              <a:t> </a:t>
            </a:r>
            <a:r>
              <a:rPr lang="en-US" dirty="0" err="1">
                <a:solidFill>
                  <a:prstClr val="white">
                    <a:lumMod val="65000"/>
                  </a:prstClr>
                </a:solidFill>
              </a:rPr>
              <a:t>Ranzato</a:t>
            </a:r>
            <a:endParaRPr lang="en-US" dirty="0">
              <a:solidFill>
                <a:prstClr val="white">
                  <a:lumMod val="65000"/>
                </a:prstClr>
              </a:solidFill>
            </a:endParaRPr>
          </a:p>
        </p:txBody>
      </p:sp>
      <p:sp>
        <p:nvSpPr>
          <p:cNvPr id="5" name="Footer Placeholder 1"/>
          <p:cNvSpPr>
            <a:spLocks noGrp="1"/>
          </p:cNvSpPr>
          <p:nvPr>
            <p:ph type="ftr" sz="quarter" idx="11"/>
          </p:nvPr>
        </p:nvSpPr>
        <p:spPr bwMode="auto">
          <a:xfrm>
            <a:off x="1524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marR="0" indent="0" algn="l" defTabSz="914400" rtl="0" eaLnBrk="0" fontAlgn="base" latinLnBrk="0" hangingPunct="0">
              <a:lnSpc>
                <a:spcPct val="100000"/>
              </a:lnSpc>
              <a:spcBef>
                <a:spcPct val="0"/>
              </a:spcBef>
              <a:spcAft>
                <a:spcPct val="0"/>
              </a:spcAft>
              <a:buClrTx/>
              <a:buSzTx/>
              <a:buFontTx/>
              <a:buNone/>
              <a:tabLs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a:t>(C) Dhruv Batra </a:t>
            </a:r>
            <a:endParaRPr lang="en-US" dirty="0">
              <a:solidFill>
                <a:prstClr val="white">
                  <a:lumMod val="50000"/>
                </a:prstClr>
              </a:solidFill>
            </a:endParaRPr>
          </a:p>
        </p:txBody>
      </p:sp>
      <p:sp>
        <p:nvSpPr>
          <p:cNvPr id="6" name="Slide Number Placeholder 2"/>
          <p:cNvSpPr>
            <a:spLocks noGrp="1"/>
          </p:cNvSpPr>
          <p:nvPr>
            <p:ph type="sldNum" sz="quarter" idx="12"/>
          </p:nvPr>
        </p:nvSpPr>
        <p:spPr bwMode="auto">
          <a:xfrm>
            <a:off x="70866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fld id="{A51550E6-1DFF-B84C-BFE3-E4371400DA8D}" type="slidenum">
              <a:rPr lang="en-US" smtClean="0"/>
              <a:pPr>
                <a:defRPr/>
              </a:pPr>
              <a:t>69</a:t>
            </a:fld>
            <a:endParaRPr lang="en-US">
              <a:solidFill>
                <a:prstClr val="white">
                  <a:lumMod val="50000"/>
                </a:prstClr>
              </a:solidFill>
            </a:endParaRPr>
          </a:p>
        </p:txBody>
      </p:sp>
    </p:spTree>
    <p:extLst>
      <p:ext uri="{BB962C8B-B14F-4D97-AF65-F5344CB8AC3E}">
        <p14:creationId xmlns:p14="http://schemas.microsoft.com/office/powerpoint/2010/main" val="17673513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343472" y="235320"/>
            <a:ext cx="9865096" cy="442203"/>
          </a:xfrm>
          <a:prstGeom prst="rect">
            <a:avLst/>
          </a:prstGeom>
        </p:spPr>
        <p:txBody>
          <a:bodyPr vert="horz" wrap="square" lIns="0" tIns="11206" rIns="0" bIns="0" rtlCol="0" anchor="ctr">
            <a:spAutoFit/>
          </a:bodyPr>
          <a:lstStyle/>
          <a:p>
            <a:pPr marL="11206">
              <a:spcBef>
                <a:spcPts val="88"/>
              </a:spcBef>
            </a:pPr>
            <a:r>
              <a:rPr sz="2800" spc="-13" dirty="0"/>
              <a:t>CNN </a:t>
            </a:r>
            <a:r>
              <a:rPr lang="en-US" sz="2800" spc="-4" dirty="0"/>
              <a:t>- N</a:t>
            </a:r>
            <a:r>
              <a:rPr sz="2800" spc="-13" dirty="0"/>
              <a:t>eural </a:t>
            </a:r>
            <a:r>
              <a:rPr lang="en-US" sz="2800" spc="-13" dirty="0"/>
              <a:t>N</a:t>
            </a:r>
            <a:r>
              <a:rPr sz="2800" spc="-13" dirty="0"/>
              <a:t>etwork </a:t>
            </a:r>
            <a:r>
              <a:rPr sz="2800" spc="-9" dirty="0"/>
              <a:t>with </a:t>
            </a:r>
            <a:r>
              <a:rPr sz="2800" dirty="0"/>
              <a:t>a </a:t>
            </a:r>
            <a:r>
              <a:rPr lang="en-US" sz="2800" spc="-13" dirty="0"/>
              <a:t>C</a:t>
            </a:r>
            <a:r>
              <a:rPr sz="2800" spc="-13" dirty="0"/>
              <a:t>onvolutional</a:t>
            </a:r>
            <a:r>
              <a:rPr sz="2800" spc="-132" dirty="0"/>
              <a:t> </a:t>
            </a:r>
            <a:r>
              <a:rPr lang="en-US" sz="2800" spc="-13" dirty="0"/>
              <a:t>L</a:t>
            </a:r>
            <a:r>
              <a:rPr sz="2800" spc="-13" dirty="0"/>
              <a:t>ayer</a:t>
            </a:r>
            <a:endParaRPr sz="2800" dirty="0"/>
          </a:p>
        </p:txBody>
      </p:sp>
      <p:sp>
        <p:nvSpPr>
          <p:cNvPr id="4" name="object 4"/>
          <p:cNvSpPr txBox="1"/>
          <p:nvPr/>
        </p:nvSpPr>
        <p:spPr>
          <a:xfrm>
            <a:off x="767408" y="1442421"/>
            <a:ext cx="11305256" cy="1049537"/>
          </a:xfrm>
          <a:prstGeom prst="rect">
            <a:avLst/>
          </a:prstGeom>
        </p:spPr>
        <p:txBody>
          <a:bodyPr vert="horz" wrap="square" lIns="0" tIns="30816" rIns="0" bIns="0" rtlCol="0">
            <a:spAutoFit/>
          </a:bodyPr>
          <a:lstStyle/>
          <a:p>
            <a:pPr marL="309859" marR="4483" indent="-299213">
              <a:lnSpc>
                <a:spcPts val="2453"/>
              </a:lnSpc>
              <a:spcBef>
                <a:spcPts val="243"/>
              </a:spcBef>
              <a:buChar char="•"/>
              <a:tabLst>
                <a:tab pos="309859" algn="l"/>
                <a:tab pos="310419" algn="l"/>
              </a:tabLst>
            </a:pPr>
            <a:r>
              <a:rPr sz="2118" spc="-13" dirty="0">
                <a:solidFill>
                  <a:srgbClr val="3333CC"/>
                </a:solidFill>
                <a:latin typeface="Arial"/>
                <a:cs typeface="Arial"/>
              </a:rPr>
              <a:t>CNNs </a:t>
            </a:r>
            <a:r>
              <a:rPr sz="2118" spc="-9" dirty="0">
                <a:solidFill>
                  <a:srgbClr val="3333CC"/>
                </a:solidFill>
                <a:latin typeface="Arial"/>
                <a:cs typeface="Arial"/>
              </a:rPr>
              <a:t>are </a:t>
            </a:r>
            <a:r>
              <a:rPr sz="2118" spc="-13" dirty="0">
                <a:solidFill>
                  <a:srgbClr val="3333CC"/>
                </a:solidFill>
                <a:latin typeface="Arial"/>
                <a:cs typeface="Arial"/>
              </a:rPr>
              <a:t>simply neural networks that </a:t>
            </a:r>
            <a:r>
              <a:rPr sz="2118" spc="-9" dirty="0">
                <a:solidFill>
                  <a:srgbClr val="3333CC"/>
                </a:solidFill>
                <a:latin typeface="Arial"/>
                <a:cs typeface="Arial"/>
              </a:rPr>
              <a:t>use </a:t>
            </a:r>
            <a:r>
              <a:rPr sz="2118" spc="-13" dirty="0">
                <a:solidFill>
                  <a:srgbClr val="3333CC"/>
                </a:solidFill>
                <a:latin typeface="Arial"/>
                <a:cs typeface="Arial"/>
              </a:rPr>
              <a:t>convolution </a:t>
            </a:r>
            <a:r>
              <a:rPr sz="2118" spc="-4" dirty="0">
                <a:solidFill>
                  <a:srgbClr val="3333CC"/>
                </a:solidFill>
                <a:latin typeface="Arial"/>
                <a:cs typeface="Arial"/>
              </a:rPr>
              <a:t>in </a:t>
            </a:r>
            <a:r>
              <a:rPr sz="2118" spc="-13" dirty="0">
                <a:solidFill>
                  <a:srgbClr val="3333CC"/>
                </a:solidFill>
                <a:latin typeface="Arial"/>
                <a:cs typeface="Arial"/>
              </a:rPr>
              <a:t>place  </a:t>
            </a:r>
            <a:r>
              <a:rPr sz="2118" spc="-9" dirty="0">
                <a:solidFill>
                  <a:srgbClr val="3333CC"/>
                </a:solidFill>
                <a:latin typeface="Arial"/>
                <a:cs typeface="Arial"/>
              </a:rPr>
              <a:t>of </a:t>
            </a:r>
            <a:r>
              <a:rPr sz="2118" spc="-13" dirty="0">
                <a:solidFill>
                  <a:srgbClr val="3333CC"/>
                </a:solidFill>
                <a:latin typeface="Arial"/>
                <a:cs typeface="Arial"/>
              </a:rPr>
              <a:t>general matrix multiplication </a:t>
            </a:r>
            <a:r>
              <a:rPr sz="2118" spc="-4" dirty="0">
                <a:solidFill>
                  <a:srgbClr val="3333CC"/>
                </a:solidFill>
                <a:latin typeface="Arial"/>
                <a:cs typeface="Arial"/>
              </a:rPr>
              <a:t>in </a:t>
            </a:r>
            <a:r>
              <a:rPr sz="2118" spc="-9" dirty="0">
                <a:solidFill>
                  <a:srgbClr val="3333CC"/>
                </a:solidFill>
                <a:latin typeface="Arial"/>
                <a:cs typeface="Arial"/>
              </a:rPr>
              <a:t>at least one of their</a:t>
            </a:r>
            <a:r>
              <a:rPr sz="2118" spc="-119" dirty="0">
                <a:solidFill>
                  <a:srgbClr val="3333CC"/>
                </a:solidFill>
                <a:latin typeface="Arial"/>
                <a:cs typeface="Arial"/>
              </a:rPr>
              <a:t> </a:t>
            </a:r>
            <a:r>
              <a:rPr sz="2118" spc="-9" dirty="0">
                <a:solidFill>
                  <a:srgbClr val="3333CC"/>
                </a:solidFill>
                <a:latin typeface="Arial"/>
                <a:cs typeface="Arial"/>
              </a:rPr>
              <a:t>layers</a:t>
            </a:r>
            <a:endParaRPr sz="2118" dirty="0">
              <a:latin typeface="Arial"/>
              <a:cs typeface="Arial"/>
            </a:endParaRPr>
          </a:p>
          <a:p>
            <a:pPr marL="310419" indent="-299213">
              <a:spcBef>
                <a:spcPts val="401"/>
              </a:spcBef>
              <a:buChar char="•"/>
              <a:tabLst>
                <a:tab pos="309859" algn="l"/>
                <a:tab pos="310419" algn="l"/>
              </a:tabLst>
            </a:pPr>
            <a:r>
              <a:rPr sz="2118" spc="-13" dirty="0">
                <a:solidFill>
                  <a:srgbClr val="3333CC"/>
                </a:solidFill>
                <a:latin typeface="Arial"/>
                <a:cs typeface="Arial"/>
              </a:rPr>
              <a:t>Convolution </a:t>
            </a:r>
            <a:r>
              <a:rPr sz="2118" spc="-9" dirty="0">
                <a:solidFill>
                  <a:srgbClr val="3333CC"/>
                </a:solidFill>
                <a:latin typeface="Arial"/>
                <a:cs typeface="Arial"/>
              </a:rPr>
              <a:t>can be </a:t>
            </a:r>
            <a:r>
              <a:rPr sz="2118" spc="-13" dirty="0">
                <a:solidFill>
                  <a:srgbClr val="3333CC"/>
                </a:solidFill>
                <a:latin typeface="Arial"/>
                <a:cs typeface="Arial"/>
              </a:rPr>
              <a:t>viewed </a:t>
            </a:r>
            <a:r>
              <a:rPr sz="2118" spc="-9" dirty="0">
                <a:solidFill>
                  <a:srgbClr val="3333CC"/>
                </a:solidFill>
                <a:latin typeface="Arial"/>
                <a:cs typeface="Arial"/>
              </a:rPr>
              <a:t>as </a:t>
            </a:r>
            <a:r>
              <a:rPr sz="2118" spc="-13" dirty="0">
                <a:solidFill>
                  <a:srgbClr val="3333CC"/>
                </a:solidFill>
                <a:latin typeface="Arial"/>
                <a:cs typeface="Arial"/>
              </a:rPr>
              <a:t>multiplication </a:t>
            </a:r>
            <a:r>
              <a:rPr sz="2118" spc="-9" dirty="0">
                <a:solidFill>
                  <a:srgbClr val="3333CC"/>
                </a:solidFill>
                <a:latin typeface="Arial"/>
                <a:cs typeface="Arial"/>
              </a:rPr>
              <a:t>by </a:t>
            </a:r>
            <a:r>
              <a:rPr sz="2118" dirty="0">
                <a:solidFill>
                  <a:srgbClr val="3333CC"/>
                </a:solidFill>
                <a:latin typeface="Arial"/>
                <a:cs typeface="Arial"/>
              </a:rPr>
              <a:t>a</a:t>
            </a:r>
            <a:r>
              <a:rPr sz="2118" spc="-88" dirty="0">
                <a:solidFill>
                  <a:srgbClr val="3333CC"/>
                </a:solidFill>
                <a:latin typeface="Arial"/>
                <a:cs typeface="Arial"/>
              </a:rPr>
              <a:t> </a:t>
            </a:r>
            <a:r>
              <a:rPr sz="2118" spc="-13" dirty="0">
                <a:solidFill>
                  <a:srgbClr val="3333CC"/>
                </a:solidFill>
                <a:latin typeface="Arial"/>
                <a:cs typeface="Arial"/>
              </a:rPr>
              <a:t>matrix</a:t>
            </a:r>
            <a:endParaRPr sz="2118" dirty="0">
              <a:latin typeface="Arial"/>
              <a:cs typeface="Arial"/>
            </a:endParaRPr>
          </a:p>
        </p:txBody>
      </p:sp>
      <p:sp>
        <p:nvSpPr>
          <p:cNvPr id="5" name="object 5"/>
          <p:cNvSpPr/>
          <p:nvPr/>
        </p:nvSpPr>
        <p:spPr>
          <a:xfrm>
            <a:off x="983431" y="2636912"/>
            <a:ext cx="10504609" cy="3892925"/>
          </a:xfrm>
          <a:prstGeom prst="rect">
            <a:avLst/>
          </a:prstGeom>
          <a:blipFill>
            <a:blip r:embed="rId2" cstate="print"/>
            <a:stretch>
              <a:fillRect/>
            </a:stretch>
          </a:blipFill>
        </p:spPr>
        <p:txBody>
          <a:bodyPr wrap="square" lIns="0" tIns="0" rIns="0" bIns="0" rtlCol="0"/>
          <a:lstStyle/>
          <a:p>
            <a:endParaRPr sz="1588"/>
          </a:p>
        </p:txBody>
      </p:sp>
      <p:sp>
        <p:nvSpPr>
          <p:cNvPr id="6" name="object 6"/>
          <p:cNvSpPr/>
          <p:nvPr/>
        </p:nvSpPr>
        <p:spPr>
          <a:xfrm>
            <a:off x="884568" y="2566460"/>
            <a:ext cx="10684040" cy="4056220"/>
          </a:xfrm>
          <a:custGeom>
            <a:avLst/>
            <a:gdLst/>
            <a:ahLst/>
            <a:cxnLst/>
            <a:rect l="l" t="t" r="r" b="b"/>
            <a:pathLst>
              <a:path w="8675370" h="3001009">
                <a:moveTo>
                  <a:pt x="0" y="0"/>
                </a:moveTo>
                <a:lnTo>
                  <a:pt x="8675051" y="0"/>
                </a:lnTo>
                <a:lnTo>
                  <a:pt x="8675051" y="3000530"/>
                </a:lnTo>
                <a:lnTo>
                  <a:pt x="0" y="3000530"/>
                </a:lnTo>
                <a:lnTo>
                  <a:pt x="0" y="0"/>
                </a:lnTo>
                <a:close/>
              </a:path>
            </a:pathLst>
          </a:custGeom>
          <a:ln w="9419">
            <a:solidFill>
              <a:srgbClr val="000000"/>
            </a:solidFill>
          </a:ln>
        </p:spPr>
        <p:txBody>
          <a:bodyPr wrap="square" lIns="0" tIns="0" rIns="0" bIns="0" rtlCol="0"/>
          <a:lstStyle/>
          <a:p>
            <a:endParaRPr sz="1588"/>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1840" y="1579847"/>
            <a:ext cx="5372640" cy="369542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 name="Title 1"/>
          <p:cNvSpPr txBox="1">
            <a:spLocks/>
          </p:cNvSpPr>
          <p:nvPr/>
        </p:nvSpPr>
        <p:spPr>
          <a:xfrm>
            <a:off x="2209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solidFill>
                  <a:prstClr val="black"/>
                </a:solidFill>
              </a:rPr>
              <a:t>Convolutional Layer</a:t>
            </a:r>
          </a:p>
        </p:txBody>
      </p:sp>
      <p:sp>
        <p:nvSpPr>
          <p:cNvPr id="8" name="TextBox 7"/>
          <p:cNvSpPr txBox="1"/>
          <p:nvPr/>
        </p:nvSpPr>
        <p:spPr>
          <a:xfrm>
            <a:off x="4870992" y="6578469"/>
            <a:ext cx="3381054" cy="369332"/>
          </a:xfrm>
          <a:prstGeom prst="rect">
            <a:avLst/>
          </a:prstGeom>
          <a:noFill/>
        </p:spPr>
        <p:txBody>
          <a:bodyPr wrap="none" rtlCol="0">
            <a:spAutoFit/>
          </a:bodyPr>
          <a:lstStyle/>
          <a:p>
            <a:r>
              <a:rPr lang="en-US" dirty="0">
                <a:solidFill>
                  <a:prstClr val="white">
                    <a:lumMod val="65000"/>
                  </a:prstClr>
                </a:solidFill>
              </a:rPr>
              <a:t>Slide Credit: </a:t>
            </a:r>
            <a:r>
              <a:rPr lang="en-US" dirty="0" err="1">
                <a:solidFill>
                  <a:prstClr val="white">
                    <a:lumMod val="65000"/>
                  </a:prstClr>
                </a:solidFill>
              </a:rPr>
              <a:t>Marc'Aurelio</a:t>
            </a:r>
            <a:r>
              <a:rPr lang="en-US" dirty="0">
                <a:solidFill>
                  <a:prstClr val="white">
                    <a:lumMod val="65000"/>
                  </a:prstClr>
                </a:solidFill>
              </a:rPr>
              <a:t> </a:t>
            </a:r>
            <a:r>
              <a:rPr lang="en-US" dirty="0" err="1">
                <a:solidFill>
                  <a:prstClr val="white">
                    <a:lumMod val="65000"/>
                  </a:prstClr>
                </a:solidFill>
              </a:rPr>
              <a:t>Ranzato</a:t>
            </a:r>
            <a:endParaRPr lang="en-US" dirty="0">
              <a:solidFill>
                <a:prstClr val="white">
                  <a:lumMod val="65000"/>
                </a:prstClr>
              </a:solidFill>
            </a:endParaRPr>
          </a:p>
        </p:txBody>
      </p:sp>
      <p:sp>
        <p:nvSpPr>
          <p:cNvPr id="5" name="Footer Placeholder 1"/>
          <p:cNvSpPr>
            <a:spLocks noGrp="1"/>
          </p:cNvSpPr>
          <p:nvPr>
            <p:ph type="ftr" sz="quarter" idx="11"/>
          </p:nvPr>
        </p:nvSpPr>
        <p:spPr bwMode="auto">
          <a:xfrm>
            <a:off x="1524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marR="0" indent="0" algn="l" defTabSz="914400" rtl="0" eaLnBrk="0" fontAlgn="base" latinLnBrk="0" hangingPunct="0">
              <a:lnSpc>
                <a:spcPct val="100000"/>
              </a:lnSpc>
              <a:spcBef>
                <a:spcPct val="0"/>
              </a:spcBef>
              <a:spcAft>
                <a:spcPct val="0"/>
              </a:spcAft>
              <a:buClrTx/>
              <a:buSzTx/>
              <a:buFontTx/>
              <a:buNone/>
              <a:tabLs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a:t>(C) Dhruv Batra </a:t>
            </a:r>
            <a:endParaRPr lang="en-US" dirty="0">
              <a:solidFill>
                <a:prstClr val="white">
                  <a:lumMod val="50000"/>
                </a:prstClr>
              </a:solidFill>
            </a:endParaRPr>
          </a:p>
        </p:txBody>
      </p:sp>
      <p:sp>
        <p:nvSpPr>
          <p:cNvPr id="6" name="Slide Number Placeholder 2"/>
          <p:cNvSpPr>
            <a:spLocks noGrp="1"/>
          </p:cNvSpPr>
          <p:nvPr>
            <p:ph type="sldNum" sz="quarter" idx="12"/>
          </p:nvPr>
        </p:nvSpPr>
        <p:spPr bwMode="auto">
          <a:xfrm>
            <a:off x="70866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fld id="{A51550E6-1DFF-B84C-BFE3-E4371400DA8D}" type="slidenum">
              <a:rPr lang="en-US" smtClean="0"/>
              <a:pPr>
                <a:defRPr/>
              </a:pPr>
              <a:t>70</a:t>
            </a:fld>
            <a:endParaRPr lang="en-US">
              <a:solidFill>
                <a:prstClr val="white">
                  <a:lumMod val="50000"/>
                </a:prstClr>
              </a:solidFill>
            </a:endParaRPr>
          </a:p>
        </p:txBody>
      </p:sp>
    </p:spTree>
    <p:extLst>
      <p:ext uri="{BB962C8B-B14F-4D97-AF65-F5344CB8AC3E}">
        <p14:creationId xmlns:p14="http://schemas.microsoft.com/office/powerpoint/2010/main" val="13629626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1840" y="1579847"/>
            <a:ext cx="5372640" cy="369542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65542" name="Text Box 6"/>
          <p:cNvSpPr txBox="1">
            <a:spLocks noChangeArrowheads="1"/>
          </p:cNvSpPr>
          <p:nvPr/>
        </p:nvSpPr>
        <p:spPr bwMode="auto">
          <a:xfrm>
            <a:off x="1590240" y="6172200"/>
            <a:ext cx="9072000" cy="33843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56821" rIns="81639" bIns="4082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9pPr>
          </a:lstStyle>
          <a:p>
            <a:r>
              <a:rPr lang="en-US" dirty="0">
                <a:solidFill>
                  <a:srgbClr val="000080"/>
                </a:solidFill>
                <a:latin typeface="FreeSans" charset="0"/>
              </a:rPr>
              <a:t>Mathieu et al. “Fast training of CNNs through FFTs” ICLR 2014</a:t>
            </a:r>
          </a:p>
        </p:txBody>
      </p:sp>
      <p:sp>
        <p:nvSpPr>
          <p:cNvPr id="8" name="Title 1"/>
          <p:cNvSpPr txBox="1">
            <a:spLocks/>
          </p:cNvSpPr>
          <p:nvPr/>
        </p:nvSpPr>
        <p:spPr>
          <a:xfrm>
            <a:off x="2209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solidFill>
                  <a:prstClr val="black"/>
                </a:solidFill>
              </a:rPr>
              <a:t>Convolutional Layer</a:t>
            </a:r>
          </a:p>
        </p:txBody>
      </p:sp>
      <p:sp>
        <p:nvSpPr>
          <p:cNvPr id="9" name="TextBox 8"/>
          <p:cNvSpPr txBox="1"/>
          <p:nvPr/>
        </p:nvSpPr>
        <p:spPr>
          <a:xfrm>
            <a:off x="4870992" y="6578469"/>
            <a:ext cx="3381054" cy="369332"/>
          </a:xfrm>
          <a:prstGeom prst="rect">
            <a:avLst/>
          </a:prstGeom>
          <a:noFill/>
        </p:spPr>
        <p:txBody>
          <a:bodyPr wrap="none" rtlCol="0">
            <a:spAutoFit/>
          </a:bodyPr>
          <a:lstStyle/>
          <a:p>
            <a:r>
              <a:rPr lang="en-US" dirty="0">
                <a:solidFill>
                  <a:prstClr val="white">
                    <a:lumMod val="65000"/>
                  </a:prstClr>
                </a:solidFill>
              </a:rPr>
              <a:t>Slide Credit: </a:t>
            </a:r>
            <a:r>
              <a:rPr lang="en-US" dirty="0" err="1">
                <a:solidFill>
                  <a:prstClr val="white">
                    <a:lumMod val="65000"/>
                  </a:prstClr>
                </a:solidFill>
              </a:rPr>
              <a:t>Marc'Aurelio</a:t>
            </a:r>
            <a:r>
              <a:rPr lang="en-US" dirty="0">
                <a:solidFill>
                  <a:prstClr val="white">
                    <a:lumMod val="65000"/>
                  </a:prstClr>
                </a:solidFill>
              </a:rPr>
              <a:t> </a:t>
            </a:r>
            <a:r>
              <a:rPr lang="en-US" dirty="0" err="1">
                <a:solidFill>
                  <a:prstClr val="white">
                    <a:lumMod val="65000"/>
                  </a:prstClr>
                </a:solidFill>
              </a:rPr>
              <a:t>Ranzato</a:t>
            </a:r>
            <a:endParaRPr lang="en-US" dirty="0">
              <a:solidFill>
                <a:prstClr val="white">
                  <a:lumMod val="65000"/>
                </a:prstClr>
              </a:solidFill>
            </a:endParaRPr>
          </a:p>
        </p:txBody>
      </p:sp>
      <p:sp>
        <p:nvSpPr>
          <p:cNvPr id="6" name="Footer Placeholder 1"/>
          <p:cNvSpPr>
            <a:spLocks noGrp="1"/>
          </p:cNvSpPr>
          <p:nvPr>
            <p:ph type="ftr" sz="quarter" idx="11"/>
          </p:nvPr>
        </p:nvSpPr>
        <p:spPr bwMode="auto">
          <a:xfrm>
            <a:off x="1524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marR="0" indent="0" algn="l" defTabSz="914400" rtl="0" eaLnBrk="0" fontAlgn="base" latinLnBrk="0" hangingPunct="0">
              <a:lnSpc>
                <a:spcPct val="100000"/>
              </a:lnSpc>
              <a:spcBef>
                <a:spcPct val="0"/>
              </a:spcBef>
              <a:spcAft>
                <a:spcPct val="0"/>
              </a:spcAft>
              <a:buClrTx/>
              <a:buSzTx/>
              <a:buFontTx/>
              <a:buNone/>
              <a:tabLs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a:t>(C) Dhruv Batra </a:t>
            </a:r>
            <a:endParaRPr lang="en-US" dirty="0">
              <a:solidFill>
                <a:prstClr val="white">
                  <a:lumMod val="50000"/>
                </a:prstClr>
              </a:solidFill>
            </a:endParaRPr>
          </a:p>
        </p:txBody>
      </p:sp>
      <p:sp>
        <p:nvSpPr>
          <p:cNvPr id="7" name="Slide Number Placeholder 2"/>
          <p:cNvSpPr>
            <a:spLocks noGrp="1"/>
          </p:cNvSpPr>
          <p:nvPr>
            <p:ph type="sldNum" sz="quarter" idx="12"/>
          </p:nvPr>
        </p:nvSpPr>
        <p:spPr bwMode="auto">
          <a:xfrm>
            <a:off x="70866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fld id="{A51550E6-1DFF-B84C-BFE3-E4371400DA8D}" type="slidenum">
              <a:rPr lang="en-US" smtClean="0"/>
              <a:pPr>
                <a:defRPr/>
              </a:pPr>
              <a:t>71</a:t>
            </a:fld>
            <a:endParaRPr lang="en-US">
              <a:solidFill>
                <a:prstClr val="white">
                  <a:lumMod val="50000"/>
                </a:prstClr>
              </a:solidFill>
            </a:endParaRPr>
          </a:p>
        </p:txBody>
      </p:sp>
    </p:spTree>
    <p:extLst>
      <p:ext uri="{BB962C8B-B14F-4D97-AF65-F5344CB8AC3E}">
        <p14:creationId xmlns:p14="http://schemas.microsoft.com/office/powerpoint/2010/main" val="20625235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3804960" y="1036910"/>
            <a:ext cx="4976640" cy="1036909"/>
          </a:xfrm>
          <a:prstGeom prst="rect">
            <a:avLst/>
          </a:prstGeom>
          <a:solidFill>
            <a:srgbClr val="FFFFFF"/>
          </a:solidFill>
          <a:ln>
            <a:noFill/>
          </a:ln>
          <a:effectLst/>
          <a:extLs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solidFill>
                <a:prstClr val="black"/>
              </a:solidFill>
            </a:endParaRPr>
          </a:p>
        </p:txBody>
      </p:sp>
      <p:pic>
        <p:nvPicPr>
          <p:cNvPr id="665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1360" y="2488582"/>
            <a:ext cx="3110400" cy="235896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665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0080" y="2458338"/>
            <a:ext cx="3110400" cy="245401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66565" name="Text Box 5"/>
          <p:cNvSpPr txBox="1">
            <a:spLocks noChangeArrowheads="1"/>
          </p:cNvSpPr>
          <p:nvPr/>
        </p:nvSpPr>
        <p:spPr bwMode="auto">
          <a:xfrm>
            <a:off x="5049120" y="3318110"/>
            <a:ext cx="829440" cy="131773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79222"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4400">
                <a:latin typeface="FreeSans" charset="0"/>
              </a:rPr>
              <a:t>*        </a:t>
            </a:r>
          </a:p>
        </p:txBody>
      </p:sp>
      <p:sp>
        <p:nvSpPr>
          <p:cNvPr id="66566" name="Text Box 6"/>
          <p:cNvSpPr txBox="1">
            <a:spLocks noChangeArrowheads="1"/>
          </p:cNvSpPr>
          <p:nvPr/>
        </p:nvSpPr>
        <p:spPr bwMode="auto">
          <a:xfrm>
            <a:off x="5496960" y="3028640"/>
            <a:ext cx="1036800" cy="1006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dirty="0">
                <a:latin typeface="FreeSans" charset="0"/>
              </a:rPr>
              <a:t>-1  0  1</a:t>
            </a:r>
          </a:p>
          <a:p>
            <a:r>
              <a:rPr lang="en-US" sz="2200" dirty="0">
                <a:latin typeface="FreeSans" charset="0"/>
              </a:rPr>
              <a:t>-1  0  1</a:t>
            </a:r>
          </a:p>
          <a:p>
            <a:r>
              <a:rPr lang="en-US" sz="2200" dirty="0">
                <a:latin typeface="FreeSans" charset="0"/>
              </a:rPr>
              <a:t>-1  0  1</a:t>
            </a:r>
          </a:p>
        </p:txBody>
      </p:sp>
      <p:sp>
        <p:nvSpPr>
          <p:cNvPr id="66567" name="Rectangle 7"/>
          <p:cNvSpPr>
            <a:spLocks noChangeArrowheads="1"/>
          </p:cNvSpPr>
          <p:nvPr/>
        </p:nvSpPr>
        <p:spPr bwMode="auto">
          <a:xfrm>
            <a:off x="2768160" y="2695963"/>
            <a:ext cx="414720" cy="414764"/>
          </a:xfrm>
          <a:prstGeom prst="rect">
            <a:avLst/>
          </a:prstGeom>
          <a:solidFill>
            <a:srgbClr val="808080"/>
          </a:solidFill>
          <a:ln w="18360" cap="flat">
            <a:solidFill>
              <a:srgbClr val="FF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solidFill>
                <a:prstClr val="black"/>
              </a:solidFill>
            </a:endParaRPr>
          </a:p>
        </p:txBody>
      </p:sp>
      <p:sp>
        <p:nvSpPr>
          <p:cNvPr id="66568" name="Rectangle 8"/>
          <p:cNvSpPr>
            <a:spLocks noChangeArrowheads="1"/>
          </p:cNvSpPr>
          <p:nvPr/>
        </p:nvSpPr>
        <p:spPr bwMode="auto">
          <a:xfrm>
            <a:off x="2801281" y="2695963"/>
            <a:ext cx="123840" cy="414764"/>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solidFill>
                <a:prstClr val="black"/>
              </a:solidFill>
            </a:endParaRPr>
          </a:p>
        </p:txBody>
      </p:sp>
      <p:sp>
        <p:nvSpPr>
          <p:cNvPr id="66569" name="Rectangle 9"/>
          <p:cNvSpPr>
            <a:spLocks noChangeArrowheads="1"/>
          </p:cNvSpPr>
          <p:nvPr/>
        </p:nvSpPr>
        <p:spPr bwMode="auto">
          <a:xfrm>
            <a:off x="3030240" y="2695963"/>
            <a:ext cx="123840" cy="414764"/>
          </a:xfrm>
          <a:prstGeom prst="rect">
            <a:avLst/>
          </a:prstGeom>
          <a:solidFill>
            <a:srgbClr val="FFFFFF"/>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solidFill>
                <a:prstClr val="black"/>
              </a:solidFill>
            </a:endParaRPr>
          </a:p>
        </p:txBody>
      </p:sp>
      <p:sp>
        <p:nvSpPr>
          <p:cNvPr id="66570" name="Line 10"/>
          <p:cNvSpPr>
            <a:spLocks noChangeShapeType="1"/>
          </p:cNvSpPr>
          <p:nvPr/>
        </p:nvSpPr>
        <p:spPr bwMode="auto">
          <a:xfrm>
            <a:off x="3182880" y="2695963"/>
            <a:ext cx="5184000" cy="414764"/>
          </a:xfrm>
          <a:prstGeom prst="line">
            <a:avLst/>
          </a:prstGeom>
          <a:noFill/>
          <a:ln w="18360" cap="flat">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solidFill>
                <a:prstClr val="black"/>
              </a:solidFill>
            </a:endParaRPr>
          </a:p>
        </p:txBody>
      </p:sp>
      <p:sp>
        <p:nvSpPr>
          <p:cNvPr id="66571" name="Line 11"/>
          <p:cNvSpPr>
            <a:spLocks noChangeShapeType="1"/>
          </p:cNvSpPr>
          <p:nvPr/>
        </p:nvSpPr>
        <p:spPr bwMode="auto">
          <a:xfrm>
            <a:off x="3182880" y="3110727"/>
            <a:ext cx="5184000" cy="1441"/>
          </a:xfrm>
          <a:prstGeom prst="line">
            <a:avLst/>
          </a:prstGeom>
          <a:noFill/>
          <a:ln w="18360" cap="flat">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solidFill>
                <a:prstClr val="black"/>
              </a:solidFill>
            </a:endParaRPr>
          </a:p>
        </p:txBody>
      </p:sp>
      <p:sp>
        <p:nvSpPr>
          <p:cNvPr id="66575" name="Text Box 15"/>
          <p:cNvSpPr txBox="1">
            <a:spLocks noChangeArrowheads="1"/>
          </p:cNvSpPr>
          <p:nvPr/>
        </p:nvSpPr>
        <p:spPr bwMode="auto">
          <a:xfrm>
            <a:off x="6648960" y="3155372"/>
            <a:ext cx="829440" cy="13177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79222"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4400">
                <a:latin typeface="FreeSans" charset="0"/>
              </a:rPr>
              <a:t>=        </a:t>
            </a:r>
          </a:p>
        </p:txBody>
      </p:sp>
      <p:sp>
        <p:nvSpPr>
          <p:cNvPr id="66576" name="Line 16"/>
          <p:cNvSpPr>
            <a:spLocks noChangeShapeType="1"/>
          </p:cNvSpPr>
          <p:nvPr/>
        </p:nvSpPr>
        <p:spPr bwMode="auto">
          <a:xfrm>
            <a:off x="5463840" y="3110728"/>
            <a:ext cx="1440" cy="1036909"/>
          </a:xfrm>
          <a:prstGeom prst="line">
            <a:avLst/>
          </a:prstGeom>
          <a:noFill/>
          <a:ln w="18360"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solidFill>
                <a:prstClr val="black"/>
              </a:solidFill>
            </a:endParaRPr>
          </a:p>
        </p:txBody>
      </p:sp>
      <p:sp>
        <p:nvSpPr>
          <p:cNvPr id="66577" name="Line 17"/>
          <p:cNvSpPr>
            <a:spLocks noChangeShapeType="1"/>
          </p:cNvSpPr>
          <p:nvPr/>
        </p:nvSpPr>
        <p:spPr bwMode="auto">
          <a:xfrm>
            <a:off x="6551760" y="3110728"/>
            <a:ext cx="1440" cy="1036909"/>
          </a:xfrm>
          <a:prstGeom prst="line">
            <a:avLst/>
          </a:prstGeom>
          <a:noFill/>
          <a:ln w="18360"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solidFill>
                <a:prstClr val="black"/>
              </a:solidFill>
            </a:endParaRPr>
          </a:p>
        </p:txBody>
      </p:sp>
      <p:sp>
        <p:nvSpPr>
          <p:cNvPr id="66578" name="Line 18"/>
          <p:cNvSpPr>
            <a:spLocks noChangeShapeType="1"/>
          </p:cNvSpPr>
          <p:nvPr/>
        </p:nvSpPr>
        <p:spPr bwMode="auto">
          <a:xfrm>
            <a:off x="5463840" y="4137555"/>
            <a:ext cx="207360" cy="1440"/>
          </a:xfrm>
          <a:prstGeom prst="line">
            <a:avLst/>
          </a:prstGeom>
          <a:noFill/>
          <a:ln w="18360"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solidFill>
                <a:prstClr val="black"/>
              </a:solidFill>
            </a:endParaRPr>
          </a:p>
        </p:txBody>
      </p:sp>
      <p:sp>
        <p:nvSpPr>
          <p:cNvPr id="66579" name="Line 19"/>
          <p:cNvSpPr>
            <a:spLocks noChangeShapeType="1"/>
          </p:cNvSpPr>
          <p:nvPr/>
        </p:nvSpPr>
        <p:spPr bwMode="auto">
          <a:xfrm>
            <a:off x="6324240" y="4137555"/>
            <a:ext cx="207360" cy="1440"/>
          </a:xfrm>
          <a:prstGeom prst="line">
            <a:avLst/>
          </a:prstGeom>
          <a:noFill/>
          <a:ln w="18360"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solidFill>
                <a:prstClr val="black"/>
              </a:solidFill>
            </a:endParaRPr>
          </a:p>
        </p:txBody>
      </p:sp>
      <p:sp>
        <p:nvSpPr>
          <p:cNvPr id="66580" name="Line 20"/>
          <p:cNvSpPr>
            <a:spLocks noChangeShapeType="1"/>
          </p:cNvSpPr>
          <p:nvPr/>
        </p:nvSpPr>
        <p:spPr bwMode="auto">
          <a:xfrm>
            <a:off x="6324240" y="3125129"/>
            <a:ext cx="207360" cy="1441"/>
          </a:xfrm>
          <a:prstGeom prst="line">
            <a:avLst/>
          </a:prstGeom>
          <a:noFill/>
          <a:ln w="18360"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solidFill>
                <a:prstClr val="black"/>
              </a:solidFill>
            </a:endParaRPr>
          </a:p>
        </p:txBody>
      </p:sp>
      <p:sp>
        <p:nvSpPr>
          <p:cNvPr id="66581" name="Line 21"/>
          <p:cNvSpPr>
            <a:spLocks noChangeShapeType="1"/>
          </p:cNvSpPr>
          <p:nvPr/>
        </p:nvSpPr>
        <p:spPr bwMode="auto">
          <a:xfrm>
            <a:off x="5465280" y="3125129"/>
            <a:ext cx="207360" cy="1441"/>
          </a:xfrm>
          <a:prstGeom prst="line">
            <a:avLst/>
          </a:prstGeom>
          <a:noFill/>
          <a:ln w="18360"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solidFill>
                <a:prstClr val="black"/>
              </a:solidFill>
            </a:endParaRPr>
          </a:p>
        </p:txBody>
      </p:sp>
      <p:sp>
        <p:nvSpPr>
          <p:cNvPr id="23" name="Title 1"/>
          <p:cNvSpPr txBox="1">
            <a:spLocks/>
          </p:cNvSpPr>
          <p:nvPr/>
        </p:nvSpPr>
        <p:spPr>
          <a:xfrm>
            <a:off x="2209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solidFill>
                  <a:prstClr val="black"/>
                </a:solidFill>
              </a:rPr>
              <a:t>Convolutional Layer</a:t>
            </a:r>
          </a:p>
        </p:txBody>
      </p:sp>
      <p:sp>
        <p:nvSpPr>
          <p:cNvPr id="24" name="TextBox 23"/>
          <p:cNvSpPr txBox="1"/>
          <p:nvPr/>
        </p:nvSpPr>
        <p:spPr>
          <a:xfrm>
            <a:off x="4870992" y="6578469"/>
            <a:ext cx="3381054" cy="369332"/>
          </a:xfrm>
          <a:prstGeom prst="rect">
            <a:avLst/>
          </a:prstGeom>
          <a:noFill/>
        </p:spPr>
        <p:txBody>
          <a:bodyPr wrap="none" rtlCol="0">
            <a:spAutoFit/>
          </a:bodyPr>
          <a:lstStyle/>
          <a:p>
            <a:r>
              <a:rPr lang="en-US" dirty="0">
                <a:solidFill>
                  <a:prstClr val="white">
                    <a:lumMod val="65000"/>
                  </a:prstClr>
                </a:solidFill>
              </a:rPr>
              <a:t>Slide Credit: </a:t>
            </a:r>
            <a:r>
              <a:rPr lang="en-US" dirty="0" err="1">
                <a:solidFill>
                  <a:prstClr val="white">
                    <a:lumMod val="65000"/>
                  </a:prstClr>
                </a:solidFill>
              </a:rPr>
              <a:t>Marc'Aurelio</a:t>
            </a:r>
            <a:r>
              <a:rPr lang="en-US" dirty="0">
                <a:solidFill>
                  <a:prstClr val="white">
                    <a:lumMod val="65000"/>
                  </a:prstClr>
                </a:solidFill>
              </a:rPr>
              <a:t> </a:t>
            </a:r>
            <a:r>
              <a:rPr lang="en-US" dirty="0" err="1">
                <a:solidFill>
                  <a:prstClr val="white">
                    <a:lumMod val="65000"/>
                  </a:prstClr>
                </a:solidFill>
              </a:rPr>
              <a:t>Ranzato</a:t>
            </a:r>
            <a:endParaRPr lang="en-US" dirty="0">
              <a:solidFill>
                <a:prstClr val="white">
                  <a:lumMod val="65000"/>
                </a:prstClr>
              </a:solidFill>
            </a:endParaRPr>
          </a:p>
        </p:txBody>
      </p:sp>
      <p:sp>
        <p:nvSpPr>
          <p:cNvPr id="21" name="Footer Placeholder 1"/>
          <p:cNvSpPr>
            <a:spLocks noGrp="1"/>
          </p:cNvSpPr>
          <p:nvPr>
            <p:ph type="ftr" sz="quarter" idx="11"/>
          </p:nvPr>
        </p:nvSpPr>
        <p:spPr bwMode="auto">
          <a:xfrm>
            <a:off x="1524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marR="0" indent="0" algn="l" defTabSz="914400" rtl="0" eaLnBrk="0" fontAlgn="base" latinLnBrk="0" hangingPunct="0">
              <a:lnSpc>
                <a:spcPct val="100000"/>
              </a:lnSpc>
              <a:spcBef>
                <a:spcPct val="0"/>
              </a:spcBef>
              <a:spcAft>
                <a:spcPct val="0"/>
              </a:spcAft>
              <a:buClrTx/>
              <a:buSzTx/>
              <a:buFontTx/>
              <a:buNone/>
              <a:tabLs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a:t>(C) Dhruv Batra </a:t>
            </a:r>
            <a:endParaRPr lang="en-US" dirty="0">
              <a:solidFill>
                <a:prstClr val="white">
                  <a:lumMod val="50000"/>
                </a:prstClr>
              </a:solidFill>
            </a:endParaRPr>
          </a:p>
        </p:txBody>
      </p:sp>
      <p:sp>
        <p:nvSpPr>
          <p:cNvPr id="22" name="Slide Number Placeholder 2"/>
          <p:cNvSpPr>
            <a:spLocks noGrp="1"/>
          </p:cNvSpPr>
          <p:nvPr>
            <p:ph type="sldNum" sz="quarter" idx="12"/>
          </p:nvPr>
        </p:nvSpPr>
        <p:spPr bwMode="auto">
          <a:xfrm>
            <a:off x="70866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fld id="{A51550E6-1DFF-B84C-BFE3-E4371400DA8D}" type="slidenum">
              <a:rPr lang="en-US" smtClean="0"/>
              <a:pPr>
                <a:defRPr/>
              </a:pPr>
              <a:t>72</a:t>
            </a:fld>
            <a:endParaRPr lang="en-US">
              <a:solidFill>
                <a:prstClr val="white">
                  <a:lumMod val="50000"/>
                </a:prstClr>
              </a:solidFill>
            </a:endParaRPr>
          </a:p>
        </p:txBody>
      </p:sp>
    </p:spTree>
    <p:extLst>
      <p:ext uri="{BB962C8B-B14F-4D97-AF65-F5344CB8AC3E}">
        <p14:creationId xmlns:p14="http://schemas.microsoft.com/office/powerpoint/2010/main" val="11220273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 Box 1"/>
          <p:cNvSpPr txBox="1">
            <a:spLocks noChangeArrowheads="1"/>
          </p:cNvSpPr>
          <p:nvPr/>
        </p:nvSpPr>
        <p:spPr bwMode="auto">
          <a:xfrm>
            <a:off x="6500640" y="1371024"/>
            <a:ext cx="4167360" cy="19470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3220" rIns="81639" bIns="40820"/>
          <a:lstStyle>
            <a:lvl1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9pPr>
          </a:lstStyle>
          <a:p>
            <a:r>
              <a:rPr lang="en-US" sz="2500" b="1" dirty="0">
                <a:latin typeface="FreeSans" charset="0"/>
              </a:rPr>
              <a:t>Learn</a:t>
            </a:r>
            <a:r>
              <a:rPr lang="en-US" sz="2500" dirty="0">
                <a:latin typeface="FreeSans" charset="0"/>
              </a:rPr>
              <a:t> </a:t>
            </a:r>
            <a:r>
              <a:rPr lang="en-US" sz="2500" dirty="0">
                <a:solidFill>
                  <a:srgbClr val="FF0000"/>
                </a:solidFill>
                <a:latin typeface="FreeSans" charset="0"/>
              </a:rPr>
              <a:t>multiple filters.</a:t>
            </a:r>
          </a:p>
        </p:txBody>
      </p:sp>
      <p:sp>
        <p:nvSpPr>
          <p:cNvPr id="67586" name="Text Box 2"/>
          <p:cNvSpPr txBox="1">
            <a:spLocks noChangeArrowheads="1"/>
          </p:cNvSpPr>
          <p:nvPr/>
        </p:nvSpPr>
        <p:spPr bwMode="auto">
          <a:xfrm>
            <a:off x="7142880" y="2994075"/>
            <a:ext cx="3525120" cy="19470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9pPr>
          </a:lstStyle>
          <a:p>
            <a:r>
              <a:rPr lang="en-US" sz="2200">
                <a:latin typeface="FreeSans" charset="0"/>
              </a:rPr>
              <a:t>E.g.: 200x200 image</a:t>
            </a:r>
          </a:p>
          <a:p>
            <a:r>
              <a:rPr lang="en-US" sz="2200">
                <a:latin typeface="FreeSans" charset="0"/>
              </a:rPr>
              <a:t>        100 Filters</a:t>
            </a:r>
          </a:p>
          <a:p>
            <a:r>
              <a:rPr lang="en-US" sz="2200">
                <a:latin typeface="FreeSans" charset="0"/>
              </a:rPr>
              <a:t>        Filter size: 10x10</a:t>
            </a:r>
          </a:p>
          <a:p>
            <a:r>
              <a:rPr lang="en-US" sz="2200">
                <a:latin typeface="FreeSans" charset="0"/>
              </a:rPr>
              <a:t>	   10K parameters</a:t>
            </a:r>
          </a:p>
          <a:p>
            <a:endParaRPr lang="en-US" sz="700">
              <a:latin typeface="FreeSans" charset="0"/>
            </a:endParaRPr>
          </a:p>
          <a:p>
            <a:endParaRPr lang="en-US">
              <a:latin typeface="FreeSans" charset="0"/>
            </a:endParaRPr>
          </a:p>
        </p:txBody>
      </p:sp>
      <p:pic>
        <p:nvPicPr>
          <p:cNvPr id="675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1360" y="797845"/>
            <a:ext cx="5814720" cy="6014071"/>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0" name="Title 1"/>
          <p:cNvSpPr txBox="1">
            <a:spLocks/>
          </p:cNvSpPr>
          <p:nvPr/>
        </p:nvSpPr>
        <p:spPr>
          <a:xfrm>
            <a:off x="2209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solidFill>
                  <a:prstClr val="black"/>
                </a:solidFill>
              </a:rPr>
              <a:t>Convolutional Layer</a:t>
            </a:r>
          </a:p>
        </p:txBody>
      </p:sp>
      <p:sp>
        <p:nvSpPr>
          <p:cNvPr id="11" name="TextBox 10"/>
          <p:cNvSpPr txBox="1"/>
          <p:nvPr/>
        </p:nvSpPr>
        <p:spPr>
          <a:xfrm>
            <a:off x="4870992" y="6578469"/>
            <a:ext cx="3381054" cy="369332"/>
          </a:xfrm>
          <a:prstGeom prst="rect">
            <a:avLst/>
          </a:prstGeom>
          <a:noFill/>
        </p:spPr>
        <p:txBody>
          <a:bodyPr wrap="none" rtlCol="0">
            <a:spAutoFit/>
          </a:bodyPr>
          <a:lstStyle/>
          <a:p>
            <a:r>
              <a:rPr lang="en-US" dirty="0">
                <a:solidFill>
                  <a:prstClr val="white">
                    <a:lumMod val="65000"/>
                  </a:prstClr>
                </a:solidFill>
              </a:rPr>
              <a:t>Slide Credit: </a:t>
            </a:r>
            <a:r>
              <a:rPr lang="en-US" dirty="0" err="1">
                <a:solidFill>
                  <a:prstClr val="white">
                    <a:lumMod val="65000"/>
                  </a:prstClr>
                </a:solidFill>
              </a:rPr>
              <a:t>Marc'Aurelio</a:t>
            </a:r>
            <a:r>
              <a:rPr lang="en-US" dirty="0">
                <a:solidFill>
                  <a:prstClr val="white">
                    <a:lumMod val="65000"/>
                  </a:prstClr>
                </a:solidFill>
              </a:rPr>
              <a:t> </a:t>
            </a:r>
            <a:r>
              <a:rPr lang="en-US" dirty="0" err="1">
                <a:solidFill>
                  <a:prstClr val="white">
                    <a:lumMod val="65000"/>
                  </a:prstClr>
                </a:solidFill>
              </a:rPr>
              <a:t>Ranzato</a:t>
            </a:r>
            <a:endParaRPr lang="en-US" dirty="0">
              <a:solidFill>
                <a:prstClr val="white">
                  <a:lumMod val="65000"/>
                </a:prstClr>
              </a:solidFill>
            </a:endParaRPr>
          </a:p>
        </p:txBody>
      </p:sp>
      <p:sp>
        <p:nvSpPr>
          <p:cNvPr id="8" name="Footer Placeholder 1"/>
          <p:cNvSpPr>
            <a:spLocks noGrp="1"/>
          </p:cNvSpPr>
          <p:nvPr>
            <p:ph type="ftr" sz="quarter" idx="11"/>
          </p:nvPr>
        </p:nvSpPr>
        <p:spPr bwMode="auto">
          <a:xfrm>
            <a:off x="1524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marR="0" indent="0" algn="l" defTabSz="914400" rtl="0" eaLnBrk="0" fontAlgn="base" latinLnBrk="0" hangingPunct="0">
              <a:lnSpc>
                <a:spcPct val="100000"/>
              </a:lnSpc>
              <a:spcBef>
                <a:spcPct val="0"/>
              </a:spcBef>
              <a:spcAft>
                <a:spcPct val="0"/>
              </a:spcAft>
              <a:buClrTx/>
              <a:buSzTx/>
              <a:buFontTx/>
              <a:buNone/>
              <a:tabLs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a:t>(C) Dhruv Batra </a:t>
            </a:r>
            <a:endParaRPr lang="en-US" dirty="0">
              <a:solidFill>
                <a:prstClr val="white">
                  <a:lumMod val="50000"/>
                </a:prstClr>
              </a:solidFill>
            </a:endParaRPr>
          </a:p>
        </p:txBody>
      </p:sp>
      <p:sp>
        <p:nvSpPr>
          <p:cNvPr id="12" name="Slide Number Placeholder 2"/>
          <p:cNvSpPr>
            <a:spLocks noGrp="1"/>
          </p:cNvSpPr>
          <p:nvPr>
            <p:ph type="sldNum" sz="quarter" idx="12"/>
          </p:nvPr>
        </p:nvSpPr>
        <p:spPr bwMode="auto">
          <a:xfrm>
            <a:off x="70866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fld id="{A51550E6-1DFF-B84C-BFE3-E4371400DA8D}" type="slidenum">
              <a:rPr lang="en-US" smtClean="0"/>
              <a:pPr>
                <a:defRPr/>
              </a:pPr>
              <a:t>73</a:t>
            </a:fld>
            <a:endParaRPr lang="en-US">
              <a:solidFill>
                <a:prstClr val="white">
                  <a:lumMod val="50000"/>
                </a:prstClr>
              </a:solidFill>
            </a:endParaRPr>
          </a:p>
        </p:txBody>
      </p:sp>
    </p:spTree>
    <p:extLst>
      <p:ext uri="{BB962C8B-B14F-4D97-AF65-F5344CB8AC3E}">
        <p14:creationId xmlns:p14="http://schemas.microsoft.com/office/powerpoint/2010/main" val="20065522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Shape 469"/>
          <p:cNvSpPr/>
          <p:nvPr/>
        </p:nvSpPr>
        <p:spPr>
          <a:xfrm>
            <a:off x="2590450" y="2283012"/>
            <a:ext cx="956400" cy="2757900"/>
          </a:xfrm>
          <a:prstGeom prst="cube">
            <a:avLst>
              <a:gd name="adj" fmla="val 77711"/>
            </a:avLst>
          </a:prstGeom>
          <a:solidFill>
            <a:srgbClr val="F4CCCC">
              <a:alpha val="5192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endParaRPr sz="1400" kern="0">
              <a:solidFill>
                <a:srgbClr val="000000"/>
              </a:solidFill>
              <a:latin typeface="Arial"/>
              <a:ea typeface="Arial"/>
              <a:cs typeface="Arial"/>
              <a:sym typeface="Arial"/>
            </a:endParaRPr>
          </a:p>
        </p:txBody>
      </p:sp>
      <p:sp>
        <p:nvSpPr>
          <p:cNvPr id="471" name="Shape 471"/>
          <p:cNvSpPr txBox="1"/>
          <p:nvPr/>
        </p:nvSpPr>
        <p:spPr>
          <a:xfrm>
            <a:off x="3126875" y="4583012"/>
            <a:ext cx="491700" cy="3096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32</a:t>
            </a:r>
          </a:p>
        </p:txBody>
      </p:sp>
      <p:sp>
        <p:nvSpPr>
          <p:cNvPr id="472" name="Shape 472"/>
          <p:cNvSpPr txBox="1"/>
          <p:nvPr/>
        </p:nvSpPr>
        <p:spPr>
          <a:xfrm>
            <a:off x="3546850" y="3041737"/>
            <a:ext cx="491700" cy="2823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32</a:t>
            </a:r>
          </a:p>
        </p:txBody>
      </p:sp>
      <p:sp>
        <p:nvSpPr>
          <p:cNvPr id="473" name="Shape 473"/>
          <p:cNvSpPr txBox="1"/>
          <p:nvPr/>
        </p:nvSpPr>
        <p:spPr>
          <a:xfrm>
            <a:off x="2532462" y="4974644"/>
            <a:ext cx="491700" cy="1821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3</a:t>
            </a:r>
          </a:p>
        </p:txBody>
      </p:sp>
      <p:sp>
        <p:nvSpPr>
          <p:cNvPr id="474" name="Shape 474"/>
          <p:cNvSpPr txBox="1"/>
          <p:nvPr/>
        </p:nvSpPr>
        <p:spPr>
          <a:xfrm>
            <a:off x="1524000" y="857250"/>
            <a:ext cx="7701900" cy="657000"/>
          </a:xfrm>
          <a:prstGeom prst="rect">
            <a:avLst/>
          </a:prstGeom>
          <a:noFill/>
          <a:ln>
            <a:noFill/>
          </a:ln>
        </p:spPr>
        <p:txBody>
          <a:bodyPr lIns="91425" tIns="91425" rIns="91425" bIns="91425" anchor="t" anchorCtr="0">
            <a:noAutofit/>
          </a:bodyPr>
          <a:lstStyle/>
          <a:p>
            <a:r>
              <a:rPr lang="en" sz="3600" kern="0">
                <a:solidFill>
                  <a:srgbClr val="000000"/>
                </a:solidFill>
                <a:latin typeface="Arial"/>
                <a:ea typeface="Arial"/>
                <a:cs typeface="Arial"/>
                <a:sym typeface="Arial"/>
              </a:rPr>
              <a:t>Convolution Layer</a:t>
            </a:r>
          </a:p>
        </p:txBody>
      </p:sp>
      <p:sp>
        <p:nvSpPr>
          <p:cNvPr id="475" name="Shape 475"/>
          <p:cNvSpPr txBox="1"/>
          <p:nvPr/>
        </p:nvSpPr>
        <p:spPr>
          <a:xfrm>
            <a:off x="2275225" y="1701275"/>
            <a:ext cx="6798300" cy="474300"/>
          </a:xfrm>
          <a:prstGeom prst="rect">
            <a:avLst/>
          </a:prstGeom>
          <a:noFill/>
          <a:ln>
            <a:noFill/>
          </a:ln>
        </p:spPr>
        <p:txBody>
          <a:bodyPr lIns="91425" tIns="91425" rIns="91425" bIns="91425" anchor="t" anchorCtr="0">
            <a:noAutofit/>
          </a:bodyPr>
          <a:lstStyle/>
          <a:p>
            <a:r>
              <a:rPr lang="en" sz="2400" kern="0">
                <a:solidFill>
                  <a:srgbClr val="000000"/>
                </a:solidFill>
                <a:latin typeface="Arial"/>
                <a:ea typeface="Arial"/>
                <a:cs typeface="Arial"/>
                <a:sym typeface="Arial"/>
              </a:rPr>
              <a:t>32x32x3 image -&gt; preserve spatial structure</a:t>
            </a:r>
          </a:p>
        </p:txBody>
      </p:sp>
      <p:sp>
        <p:nvSpPr>
          <p:cNvPr id="476" name="Shape 476"/>
          <p:cNvSpPr txBox="1"/>
          <p:nvPr/>
        </p:nvSpPr>
        <p:spPr>
          <a:xfrm>
            <a:off x="3542375" y="4540550"/>
            <a:ext cx="2016900" cy="128400"/>
          </a:xfrm>
          <a:prstGeom prst="rect">
            <a:avLst/>
          </a:prstGeom>
          <a:noFill/>
          <a:ln>
            <a:noFill/>
          </a:ln>
        </p:spPr>
        <p:txBody>
          <a:bodyPr lIns="91425" tIns="91425" rIns="91425" bIns="91425" anchor="t" anchorCtr="0">
            <a:noAutofit/>
          </a:bodyPr>
          <a:lstStyle/>
          <a:p>
            <a:r>
              <a:rPr lang="en" kern="0">
                <a:solidFill>
                  <a:srgbClr val="0000FF"/>
                </a:solidFill>
                <a:latin typeface="Arial"/>
                <a:ea typeface="Arial"/>
                <a:cs typeface="Arial"/>
                <a:sym typeface="Arial"/>
              </a:rPr>
              <a:t>width</a:t>
            </a:r>
          </a:p>
        </p:txBody>
      </p:sp>
      <p:sp>
        <p:nvSpPr>
          <p:cNvPr id="477" name="Shape 477"/>
          <p:cNvSpPr txBox="1"/>
          <p:nvPr/>
        </p:nvSpPr>
        <p:spPr>
          <a:xfrm>
            <a:off x="3962350" y="3025123"/>
            <a:ext cx="2016900" cy="128400"/>
          </a:xfrm>
          <a:prstGeom prst="rect">
            <a:avLst/>
          </a:prstGeom>
          <a:noFill/>
          <a:ln>
            <a:noFill/>
          </a:ln>
        </p:spPr>
        <p:txBody>
          <a:bodyPr lIns="91425" tIns="91425" rIns="91425" bIns="91425" anchor="t" anchorCtr="0">
            <a:noAutofit/>
          </a:bodyPr>
          <a:lstStyle/>
          <a:p>
            <a:r>
              <a:rPr lang="en" kern="0">
                <a:solidFill>
                  <a:srgbClr val="0000FF"/>
                </a:solidFill>
                <a:latin typeface="Arial"/>
                <a:ea typeface="Arial"/>
                <a:cs typeface="Arial"/>
                <a:sym typeface="Arial"/>
              </a:rPr>
              <a:t>height</a:t>
            </a:r>
          </a:p>
        </p:txBody>
      </p:sp>
      <p:sp>
        <p:nvSpPr>
          <p:cNvPr id="478" name="Shape 478"/>
          <p:cNvSpPr txBox="1"/>
          <p:nvPr/>
        </p:nvSpPr>
        <p:spPr>
          <a:xfrm>
            <a:off x="2829400" y="4960991"/>
            <a:ext cx="4407300" cy="128400"/>
          </a:xfrm>
          <a:prstGeom prst="rect">
            <a:avLst/>
          </a:prstGeom>
          <a:noFill/>
          <a:ln>
            <a:noFill/>
          </a:ln>
        </p:spPr>
        <p:txBody>
          <a:bodyPr lIns="91425" tIns="91425" rIns="91425" bIns="91425" anchor="t" anchorCtr="0">
            <a:noAutofit/>
          </a:bodyPr>
          <a:lstStyle/>
          <a:p>
            <a:r>
              <a:rPr lang="en" kern="0">
                <a:solidFill>
                  <a:srgbClr val="0000FF"/>
                </a:solidFill>
                <a:latin typeface="Arial"/>
                <a:ea typeface="Arial"/>
                <a:cs typeface="Arial"/>
                <a:sym typeface="Arial"/>
              </a:rPr>
              <a:t>depth</a:t>
            </a:r>
          </a:p>
        </p:txBody>
      </p:sp>
      <p:sp>
        <p:nvSpPr>
          <p:cNvPr id="12" name="Slide Number Placeholder 4"/>
          <p:cNvSpPr txBox="1">
            <a:spLocks/>
          </p:cNvSpPr>
          <p:nvPr/>
        </p:nvSpPr>
        <p:spPr bwMode="auto">
          <a:xfrm>
            <a:off x="3352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7210241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Shape 483"/>
          <p:cNvSpPr/>
          <p:nvPr/>
        </p:nvSpPr>
        <p:spPr>
          <a:xfrm>
            <a:off x="2590450" y="2283012"/>
            <a:ext cx="956400" cy="2757900"/>
          </a:xfrm>
          <a:prstGeom prst="cube">
            <a:avLst>
              <a:gd name="adj" fmla="val 77711"/>
            </a:avLst>
          </a:prstGeom>
          <a:solidFill>
            <a:srgbClr val="F4CCCC">
              <a:alpha val="5192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endParaRPr sz="1400" kern="0">
              <a:solidFill>
                <a:srgbClr val="000000"/>
              </a:solidFill>
              <a:latin typeface="Arial"/>
              <a:ea typeface="Arial"/>
              <a:cs typeface="Arial"/>
              <a:sym typeface="Arial"/>
            </a:endParaRPr>
          </a:p>
        </p:txBody>
      </p:sp>
      <p:sp>
        <p:nvSpPr>
          <p:cNvPr id="485" name="Shape 485"/>
          <p:cNvSpPr txBox="1"/>
          <p:nvPr/>
        </p:nvSpPr>
        <p:spPr>
          <a:xfrm>
            <a:off x="3126875" y="4583012"/>
            <a:ext cx="491700" cy="3096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32</a:t>
            </a:r>
          </a:p>
        </p:txBody>
      </p:sp>
      <p:sp>
        <p:nvSpPr>
          <p:cNvPr id="486" name="Shape 486"/>
          <p:cNvSpPr txBox="1"/>
          <p:nvPr/>
        </p:nvSpPr>
        <p:spPr>
          <a:xfrm>
            <a:off x="3546850" y="3041737"/>
            <a:ext cx="491700" cy="2823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32</a:t>
            </a:r>
          </a:p>
        </p:txBody>
      </p:sp>
      <p:sp>
        <p:nvSpPr>
          <p:cNvPr id="487" name="Shape 487"/>
          <p:cNvSpPr txBox="1"/>
          <p:nvPr/>
        </p:nvSpPr>
        <p:spPr>
          <a:xfrm>
            <a:off x="2532462" y="4974644"/>
            <a:ext cx="491700" cy="1821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3</a:t>
            </a:r>
          </a:p>
        </p:txBody>
      </p:sp>
      <p:sp>
        <p:nvSpPr>
          <p:cNvPr id="488" name="Shape 488"/>
          <p:cNvSpPr txBox="1"/>
          <p:nvPr/>
        </p:nvSpPr>
        <p:spPr>
          <a:xfrm>
            <a:off x="1524000" y="857250"/>
            <a:ext cx="7701900" cy="657000"/>
          </a:xfrm>
          <a:prstGeom prst="rect">
            <a:avLst/>
          </a:prstGeom>
          <a:noFill/>
          <a:ln>
            <a:noFill/>
          </a:ln>
        </p:spPr>
        <p:txBody>
          <a:bodyPr lIns="91425" tIns="91425" rIns="91425" bIns="91425" anchor="t" anchorCtr="0">
            <a:noAutofit/>
          </a:bodyPr>
          <a:lstStyle/>
          <a:p>
            <a:r>
              <a:rPr lang="en" sz="3600" kern="0">
                <a:solidFill>
                  <a:srgbClr val="000000"/>
                </a:solidFill>
                <a:latin typeface="Arial"/>
                <a:ea typeface="Arial"/>
                <a:cs typeface="Arial"/>
                <a:sym typeface="Arial"/>
              </a:rPr>
              <a:t>Convolution Layer</a:t>
            </a:r>
          </a:p>
        </p:txBody>
      </p:sp>
      <p:sp>
        <p:nvSpPr>
          <p:cNvPr id="489" name="Shape 489"/>
          <p:cNvSpPr/>
          <p:nvPr/>
        </p:nvSpPr>
        <p:spPr>
          <a:xfrm>
            <a:off x="5669900" y="3161987"/>
            <a:ext cx="282300" cy="813900"/>
          </a:xfrm>
          <a:prstGeom prst="cube">
            <a:avLst>
              <a:gd name="adj" fmla="val 53382"/>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endParaRPr sz="1400" kern="0">
              <a:solidFill>
                <a:srgbClr val="000000"/>
              </a:solidFill>
              <a:latin typeface="Arial"/>
              <a:ea typeface="Arial"/>
              <a:cs typeface="Arial"/>
              <a:sym typeface="Arial"/>
            </a:endParaRPr>
          </a:p>
        </p:txBody>
      </p:sp>
      <p:sp>
        <p:nvSpPr>
          <p:cNvPr id="490" name="Shape 490"/>
          <p:cNvSpPr txBox="1"/>
          <p:nvPr/>
        </p:nvSpPr>
        <p:spPr>
          <a:xfrm>
            <a:off x="5444100" y="2482337"/>
            <a:ext cx="2115600" cy="352200"/>
          </a:xfrm>
          <a:prstGeom prst="rect">
            <a:avLst/>
          </a:prstGeom>
          <a:noFill/>
          <a:ln>
            <a:noFill/>
          </a:ln>
        </p:spPr>
        <p:txBody>
          <a:bodyPr lIns="91425" tIns="91425" rIns="91425" bIns="91425" anchor="t" anchorCtr="0">
            <a:noAutofit/>
          </a:bodyPr>
          <a:lstStyle/>
          <a:p>
            <a:r>
              <a:rPr lang="en" sz="2400" kern="0">
                <a:solidFill>
                  <a:srgbClr val="000000"/>
                </a:solidFill>
                <a:latin typeface="Arial"/>
                <a:ea typeface="Arial"/>
                <a:cs typeface="Arial"/>
                <a:sym typeface="Arial"/>
              </a:rPr>
              <a:t>5x5x3 filter</a:t>
            </a:r>
          </a:p>
        </p:txBody>
      </p:sp>
      <p:sp>
        <p:nvSpPr>
          <p:cNvPr id="491" name="Shape 491"/>
          <p:cNvSpPr txBox="1"/>
          <p:nvPr/>
        </p:nvSpPr>
        <p:spPr>
          <a:xfrm>
            <a:off x="2275225" y="1701262"/>
            <a:ext cx="3350100" cy="474300"/>
          </a:xfrm>
          <a:prstGeom prst="rect">
            <a:avLst/>
          </a:prstGeom>
          <a:noFill/>
          <a:ln>
            <a:noFill/>
          </a:ln>
        </p:spPr>
        <p:txBody>
          <a:bodyPr lIns="91425" tIns="91425" rIns="91425" bIns="91425" anchor="t" anchorCtr="0">
            <a:noAutofit/>
          </a:bodyPr>
          <a:lstStyle/>
          <a:p>
            <a:r>
              <a:rPr lang="en" sz="2400" kern="0">
                <a:solidFill>
                  <a:srgbClr val="000000"/>
                </a:solidFill>
                <a:latin typeface="Arial"/>
                <a:ea typeface="Arial"/>
                <a:cs typeface="Arial"/>
                <a:sym typeface="Arial"/>
              </a:rPr>
              <a:t>32x32x3 image</a:t>
            </a:r>
          </a:p>
        </p:txBody>
      </p:sp>
      <p:sp>
        <p:nvSpPr>
          <p:cNvPr id="492" name="Shape 492"/>
          <p:cNvSpPr txBox="1"/>
          <p:nvPr/>
        </p:nvSpPr>
        <p:spPr>
          <a:xfrm>
            <a:off x="6721800" y="3516700"/>
            <a:ext cx="3946200" cy="759900"/>
          </a:xfrm>
          <a:prstGeom prst="rect">
            <a:avLst/>
          </a:prstGeom>
          <a:noFill/>
          <a:ln>
            <a:noFill/>
          </a:ln>
        </p:spPr>
        <p:txBody>
          <a:bodyPr lIns="91425" tIns="91425" rIns="91425" bIns="91425" anchor="t" anchorCtr="0">
            <a:noAutofit/>
          </a:bodyPr>
          <a:lstStyle/>
          <a:p>
            <a:r>
              <a:rPr lang="en" b="1" kern="0">
                <a:solidFill>
                  <a:srgbClr val="000000"/>
                </a:solidFill>
                <a:latin typeface="Arial"/>
                <a:ea typeface="Arial"/>
                <a:cs typeface="Arial"/>
                <a:sym typeface="Arial"/>
              </a:rPr>
              <a:t>Convolve </a:t>
            </a:r>
            <a:r>
              <a:rPr lang="en" kern="0">
                <a:solidFill>
                  <a:srgbClr val="000000"/>
                </a:solidFill>
                <a:latin typeface="Arial"/>
                <a:ea typeface="Arial"/>
                <a:cs typeface="Arial"/>
                <a:sym typeface="Arial"/>
              </a:rPr>
              <a:t>the filter with the image</a:t>
            </a:r>
          </a:p>
          <a:p>
            <a:r>
              <a:rPr lang="en" kern="0">
                <a:solidFill>
                  <a:srgbClr val="000000"/>
                </a:solidFill>
                <a:latin typeface="Arial"/>
                <a:ea typeface="Arial"/>
                <a:cs typeface="Arial"/>
                <a:sym typeface="Arial"/>
              </a:rPr>
              <a:t>i.e. “slide over the image spatially, computing dot products”</a:t>
            </a:r>
          </a:p>
        </p:txBody>
      </p:sp>
      <p:sp>
        <p:nvSpPr>
          <p:cNvPr id="12" name="Slide Number Placeholder 4"/>
          <p:cNvSpPr txBox="1">
            <a:spLocks/>
          </p:cNvSpPr>
          <p:nvPr/>
        </p:nvSpPr>
        <p:spPr bwMode="auto">
          <a:xfrm>
            <a:off x="3352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0612717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Shape 497"/>
          <p:cNvSpPr/>
          <p:nvPr/>
        </p:nvSpPr>
        <p:spPr>
          <a:xfrm>
            <a:off x="2590450" y="2283012"/>
            <a:ext cx="956400" cy="2757900"/>
          </a:xfrm>
          <a:prstGeom prst="cube">
            <a:avLst>
              <a:gd name="adj" fmla="val 77711"/>
            </a:avLst>
          </a:prstGeom>
          <a:solidFill>
            <a:srgbClr val="F4CCCC">
              <a:alpha val="5192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endParaRPr sz="1400" kern="0">
              <a:solidFill>
                <a:srgbClr val="000000"/>
              </a:solidFill>
              <a:latin typeface="Arial"/>
              <a:ea typeface="Arial"/>
              <a:cs typeface="Arial"/>
              <a:sym typeface="Arial"/>
            </a:endParaRPr>
          </a:p>
        </p:txBody>
      </p:sp>
      <p:sp>
        <p:nvSpPr>
          <p:cNvPr id="499" name="Shape 499"/>
          <p:cNvSpPr txBox="1"/>
          <p:nvPr/>
        </p:nvSpPr>
        <p:spPr>
          <a:xfrm>
            <a:off x="3126875" y="4583012"/>
            <a:ext cx="491700" cy="3096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32</a:t>
            </a:r>
          </a:p>
        </p:txBody>
      </p:sp>
      <p:sp>
        <p:nvSpPr>
          <p:cNvPr id="500" name="Shape 500"/>
          <p:cNvSpPr txBox="1"/>
          <p:nvPr/>
        </p:nvSpPr>
        <p:spPr>
          <a:xfrm>
            <a:off x="3546850" y="3041737"/>
            <a:ext cx="491700" cy="2823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32</a:t>
            </a:r>
          </a:p>
        </p:txBody>
      </p:sp>
      <p:sp>
        <p:nvSpPr>
          <p:cNvPr id="501" name="Shape 501"/>
          <p:cNvSpPr txBox="1"/>
          <p:nvPr/>
        </p:nvSpPr>
        <p:spPr>
          <a:xfrm>
            <a:off x="2532462" y="4974644"/>
            <a:ext cx="491700" cy="1821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3</a:t>
            </a:r>
          </a:p>
        </p:txBody>
      </p:sp>
      <p:sp>
        <p:nvSpPr>
          <p:cNvPr id="502" name="Shape 502"/>
          <p:cNvSpPr txBox="1"/>
          <p:nvPr/>
        </p:nvSpPr>
        <p:spPr>
          <a:xfrm>
            <a:off x="1524000" y="857250"/>
            <a:ext cx="7701900" cy="657000"/>
          </a:xfrm>
          <a:prstGeom prst="rect">
            <a:avLst/>
          </a:prstGeom>
          <a:noFill/>
          <a:ln>
            <a:noFill/>
          </a:ln>
        </p:spPr>
        <p:txBody>
          <a:bodyPr lIns="91425" tIns="91425" rIns="91425" bIns="91425" anchor="t" anchorCtr="0">
            <a:noAutofit/>
          </a:bodyPr>
          <a:lstStyle/>
          <a:p>
            <a:r>
              <a:rPr lang="en" sz="3600" kern="0">
                <a:solidFill>
                  <a:srgbClr val="000000"/>
                </a:solidFill>
                <a:latin typeface="Arial"/>
                <a:ea typeface="Arial"/>
                <a:cs typeface="Arial"/>
                <a:sym typeface="Arial"/>
              </a:rPr>
              <a:t>Convolution Layer</a:t>
            </a:r>
          </a:p>
        </p:txBody>
      </p:sp>
      <p:sp>
        <p:nvSpPr>
          <p:cNvPr id="503" name="Shape 503"/>
          <p:cNvSpPr/>
          <p:nvPr/>
        </p:nvSpPr>
        <p:spPr>
          <a:xfrm>
            <a:off x="5669900" y="3161987"/>
            <a:ext cx="282300" cy="813900"/>
          </a:xfrm>
          <a:prstGeom prst="cube">
            <a:avLst>
              <a:gd name="adj" fmla="val 53382"/>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endParaRPr sz="1400" kern="0">
              <a:solidFill>
                <a:srgbClr val="000000"/>
              </a:solidFill>
              <a:latin typeface="Arial"/>
              <a:ea typeface="Arial"/>
              <a:cs typeface="Arial"/>
              <a:sym typeface="Arial"/>
            </a:endParaRPr>
          </a:p>
        </p:txBody>
      </p:sp>
      <p:sp>
        <p:nvSpPr>
          <p:cNvPr id="504" name="Shape 504"/>
          <p:cNvSpPr txBox="1"/>
          <p:nvPr/>
        </p:nvSpPr>
        <p:spPr>
          <a:xfrm>
            <a:off x="5444100" y="2482337"/>
            <a:ext cx="2115600" cy="352200"/>
          </a:xfrm>
          <a:prstGeom prst="rect">
            <a:avLst/>
          </a:prstGeom>
          <a:noFill/>
          <a:ln>
            <a:noFill/>
          </a:ln>
        </p:spPr>
        <p:txBody>
          <a:bodyPr lIns="91425" tIns="91425" rIns="91425" bIns="91425" anchor="t" anchorCtr="0">
            <a:noAutofit/>
          </a:bodyPr>
          <a:lstStyle/>
          <a:p>
            <a:r>
              <a:rPr lang="en" sz="2400" kern="0">
                <a:solidFill>
                  <a:srgbClr val="000000"/>
                </a:solidFill>
                <a:latin typeface="Arial"/>
                <a:ea typeface="Arial"/>
                <a:cs typeface="Arial"/>
                <a:sym typeface="Arial"/>
              </a:rPr>
              <a:t>5x5x</a:t>
            </a:r>
            <a:r>
              <a:rPr lang="en" sz="2400" kern="0">
                <a:solidFill>
                  <a:srgbClr val="0000FF"/>
                </a:solidFill>
                <a:latin typeface="Arial"/>
                <a:ea typeface="Arial"/>
                <a:cs typeface="Arial"/>
                <a:sym typeface="Arial"/>
              </a:rPr>
              <a:t>3</a:t>
            </a:r>
            <a:r>
              <a:rPr lang="en" sz="2400" kern="0">
                <a:solidFill>
                  <a:srgbClr val="000000"/>
                </a:solidFill>
                <a:latin typeface="Arial"/>
                <a:ea typeface="Arial"/>
                <a:cs typeface="Arial"/>
                <a:sym typeface="Arial"/>
              </a:rPr>
              <a:t> filter</a:t>
            </a:r>
          </a:p>
        </p:txBody>
      </p:sp>
      <p:sp>
        <p:nvSpPr>
          <p:cNvPr id="505" name="Shape 505"/>
          <p:cNvSpPr txBox="1"/>
          <p:nvPr/>
        </p:nvSpPr>
        <p:spPr>
          <a:xfrm>
            <a:off x="2275225" y="1701262"/>
            <a:ext cx="3350100" cy="474300"/>
          </a:xfrm>
          <a:prstGeom prst="rect">
            <a:avLst/>
          </a:prstGeom>
          <a:noFill/>
          <a:ln>
            <a:noFill/>
          </a:ln>
        </p:spPr>
        <p:txBody>
          <a:bodyPr lIns="91425" tIns="91425" rIns="91425" bIns="91425" anchor="t" anchorCtr="0">
            <a:noAutofit/>
          </a:bodyPr>
          <a:lstStyle/>
          <a:p>
            <a:r>
              <a:rPr lang="en" sz="2400" kern="0">
                <a:solidFill>
                  <a:srgbClr val="000000"/>
                </a:solidFill>
                <a:latin typeface="Arial"/>
                <a:ea typeface="Arial"/>
                <a:cs typeface="Arial"/>
                <a:sym typeface="Arial"/>
              </a:rPr>
              <a:t>32x32x</a:t>
            </a:r>
            <a:r>
              <a:rPr lang="en" sz="2400" kern="0">
                <a:solidFill>
                  <a:srgbClr val="0000FF"/>
                </a:solidFill>
                <a:latin typeface="Arial"/>
                <a:ea typeface="Arial"/>
                <a:cs typeface="Arial"/>
                <a:sym typeface="Arial"/>
              </a:rPr>
              <a:t>3</a:t>
            </a:r>
            <a:r>
              <a:rPr lang="en" sz="2400" kern="0">
                <a:solidFill>
                  <a:srgbClr val="000000"/>
                </a:solidFill>
                <a:latin typeface="Arial"/>
                <a:ea typeface="Arial"/>
                <a:cs typeface="Arial"/>
                <a:sym typeface="Arial"/>
              </a:rPr>
              <a:t> image</a:t>
            </a:r>
          </a:p>
        </p:txBody>
      </p:sp>
      <p:sp>
        <p:nvSpPr>
          <p:cNvPr id="506" name="Shape 506"/>
          <p:cNvSpPr txBox="1"/>
          <p:nvPr/>
        </p:nvSpPr>
        <p:spPr>
          <a:xfrm>
            <a:off x="6721800" y="3516700"/>
            <a:ext cx="3946200" cy="759900"/>
          </a:xfrm>
          <a:prstGeom prst="rect">
            <a:avLst/>
          </a:prstGeom>
          <a:noFill/>
          <a:ln>
            <a:noFill/>
          </a:ln>
        </p:spPr>
        <p:txBody>
          <a:bodyPr lIns="91425" tIns="91425" rIns="91425" bIns="91425" anchor="t" anchorCtr="0">
            <a:noAutofit/>
          </a:bodyPr>
          <a:lstStyle/>
          <a:p>
            <a:r>
              <a:rPr lang="en" b="1" kern="0">
                <a:solidFill>
                  <a:srgbClr val="000000"/>
                </a:solidFill>
                <a:latin typeface="Arial"/>
                <a:ea typeface="Arial"/>
                <a:cs typeface="Arial"/>
                <a:sym typeface="Arial"/>
              </a:rPr>
              <a:t>Convolve </a:t>
            </a:r>
            <a:r>
              <a:rPr lang="en" kern="0">
                <a:solidFill>
                  <a:srgbClr val="000000"/>
                </a:solidFill>
                <a:latin typeface="Arial"/>
                <a:ea typeface="Arial"/>
                <a:cs typeface="Arial"/>
                <a:sym typeface="Arial"/>
              </a:rPr>
              <a:t>the filter with the image</a:t>
            </a:r>
          </a:p>
          <a:p>
            <a:r>
              <a:rPr lang="en" kern="0">
                <a:solidFill>
                  <a:srgbClr val="000000"/>
                </a:solidFill>
                <a:latin typeface="Arial"/>
                <a:ea typeface="Arial"/>
                <a:cs typeface="Arial"/>
                <a:sym typeface="Arial"/>
              </a:rPr>
              <a:t>i.e. “slide over the image spatially, computing dot products”</a:t>
            </a:r>
          </a:p>
        </p:txBody>
      </p:sp>
      <p:sp>
        <p:nvSpPr>
          <p:cNvPr id="507" name="Shape 507"/>
          <p:cNvSpPr txBox="1"/>
          <p:nvPr/>
        </p:nvSpPr>
        <p:spPr>
          <a:xfrm>
            <a:off x="6487525" y="1133250"/>
            <a:ext cx="3283500" cy="585000"/>
          </a:xfrm>
          <a:prstGeom prst="rect">
            <a:avLst/>
          </a:prstGeom>
          <a:noFill/>
          <a:ln>
            <a:noFill/>
          </a:ln>
        </p:spPr>
        <p:txBody>
          <a:bodyPr lIns="91425" tIns="91425" rIns="91425" bIns="91425" anchor="t" anchorCtr="0">
            <a:noAutofit/>
          </a:bodyPr>
          <a:lstStyle/>
          <a:p>
            <a:r>
              <a:rPr lang="en" kern="0">
                <a:solidFill>
                  <a:srgbClr val="0000FF"/>
                </a:solidFill>
                <a:latin typeface="Arial"/>
                <a:ea typeface="Arial"/>
                <a:cs typeface="Arial"/>
                <a:sym typeface="Arial"/>
              </a:rPr>
              <a:t>Filters always extend the full depth of the input volume</a:t>
            </a:r>
          </a:p>
        </p:txBody>
      </p:sp>
      <p:cxnSp>
        <p:nvCxnSpPr>
          <p:cNvPr id="508" name="Shape 508"/>
          <p:cNvCxnSpPr>
            <a:endCxn id="504" idx="0"/>
          </p:cNvCxnSpPr>
          <p:nvPr/>
        </p:nvCxnSpPr>
        <p:spPr>
          <a:xfrm flipH="1">
            <a:off x="6501900" y="1956437"/>
            <a:ext cx="589800" cy="525900"/>
          </a:xfrm>
          <a:prstGeom prst="straightConnector1">
            <a:avLst/>
          </a:prstGeom>
          <a:noFill/>
          <a:ln w="9525" cap="flat" cmpd="sng">
            <a:solidFill>
              <a:srgbClr val="0000FF"/>
            </a:solidFill>
            <a:prstDash val="solid"/>
            <a:round/>
            <a:headEnd type="none" w="lg" len="lg"/>
            <a:tailEnd type="triangle" w="lg" len="lg"/>
          </a:ln>
        </p:spPr>
      </p:cxnSp>
      <p:cxnSp>
        <p:nvCxnSpPr>
          <p:cNvPr id="509" name="Shape 509"/>
          <p:cNvCxnSpPr/>
          <p:nvPr/>
        </p:nvCxnSpPr>
        <p:spPr>
          <a:xfrm flipH="1">
            <a:off x="3622750" y="1585350"/>
            <a:ext cx="2583900" cy="228300"/>
          </a:xfrm>
          <a:prstGeom prst="straightConnector1">
            <a:avLst/>
          </a:prstGeom>
          <a:noFill/>
          <a:ln w="9525" cap="flat" cmpd="sng">
            <a:solidFill>
              <a:srgbClr val="0000FF"/>
            </a:solidFill>
            <a:prstDash val="solid"/>
            <a:round/>
            <a:headEnd type="none" w="lg" len="lg"/>
            <a:tailEnd type="triangle" w="lg" len="lg"/>
          </a:ln>
        </p:spPr>
      </p:cxnSp>
      <p:sp>
        <p:nvSpPr>
          <p:cNvPr id="15" name="Slide Number Placeholder 4"/>
          <p:cNvSpPr txBox="1">
            <a:spLocks/>
          </p:cNvSpPr>
          <p:nvPr/>
        </p:nvSpPr>
        <p:spPr bwMode="auto">
          <a:xfrm>
            <a:off x="3352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3039601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5" name="Shape 515"/>
          <p:cNvSpPr/>
          <p:nvPr/>
        </p:nvSpPr>
        <p:spPr>
          <a:xfrm>
            <a:off x="3162400" y="3020100"/>
            <a:ext cx="282300" cy="813900"/>
          </a:xfrm>
          <a:prstGeom prst="cube">
            <a:avLst>
              <a:gd name="adj" fmla="val 53382"/>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endParaRPr sz="1400" kern="0">
              <a:solidFill>
                <a:srgbClr val="000000"/>
              </a:solidFill>
              <a:latin typeface="Arial"/>
              <a:ea typeface="Arial"/>
              <a:cs typeface="Arial"/>
              <a:sym typeface="Arial"/>
            </a:endParaRPr>
          </a:p>
        </p:txBody>
      </p:sp>
      <p:sp>
        <p:nvSpPr>
          <p:cNvPr id="516" name="Shape 516"/>
          <p:cNvSpPr/>
          <p:nvPr/>
        </p:nvSpPr>
        <p:spPr>
          <a:xfrm>
            <a:off x="4758650" y="3285900"/>
            <a:ext cx="282300" cy="282300"/>
          </a:xfrm>
          <a:prstGeom prst="ellipse">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endParaRPr sz="1400" kern="0">
              <a:solidFill>
                <a:srgbClr val="000000"/>
              </a:solidFill>
              <a:latin typeface="Arial"/>
              <a:ea typeface="Arial"/>
              <a:cs typeface="Arial"/>
              <a:sym typeface="Arial"/>
            </a:endParaRPr>
          </a:p>
        </p:txBody>
      </p:sp>
      <p:cxnSp>
        <p:nvCxnSpPr>
          <p:cNvPr id="517" name="Shape 517"/>
          <p:cNvCxnSpPr>
            <a:endCxn id="516" idx="2"/>
          </p:cNvCxnSpPr>
          <p:nvPr/>
        </p:nvCxnSpPr>
        <p:spPr>
          <a:xfrm rot="10800000" flipH="1">
            <a:off x="3269150" y="3427050"/>
            <a:ext cx="1489500" cy="399000"/>
          </a:xfrm>
          <a:prstGeom prst="straightConnector1">
            <a:avLst/>
          </a:prstGeom>
          <a:noFill/>
          <a:ln w="19050" cap="flat" cmpd="sng">
            <a:solidFill>
              <a:srgbClr val="000000"/>
            </a:solidFill>
            <a:prstDash val="solid"/>
            <a:round/>
            <a:headEnd type="none" w="lg" len="lg"/>
            <a:tailEnd type="none" w="lg" len="lg"/>
          </a:ln>
        </p:spPr>
      </p:cxnSp>
      <p:cxnSp>
        <p:nvCxnSpPr>
          <p:cNvPr id="518" name="Shape 518"/>
          <p:cNvCxnSpPr>
            <a:endCxn id="516" idx="2"/>
          </p:cNvCxnSpPr>
          <p:nvPr/>
        </p:nvCxnSpPr>
        <p:spPr>
          <a:xfrm>
            <a:off x="3288650" y="3189750"/>
            <a:ext cx="1470000" cy="237300"/>
          </a:xfrm>
          <a:prstGeom prst="straightConnector1">
            <a:avLst/>
          </a:prstGeom>
          <a:noFill/>
          <a:ln w="19050" cap="flat" cmpd="sng">
            <a:solidFill>
              <a:srgbClr val="000000"/>
            </a:solidFill>
            <a:prstDash val="solid"/>
            <a:round/>
            <a:headEnd type="none" w="lg" len="lg"/>
            <a:tailEnd type="none" w="lg" len="lg"/>
          </a:ln>
        </p:spPr>
      </p:cxnSp>
      <p:cxnSp>
        <p:nvCxnSpPr>
          <p:cNvPr id="519" name="Shape 519"/>
          <p:cNvCxnSpPr>
            <a:endCxn id="516" idx="2"/>
          </p:cNvCxnSpPr>
          <p:nvPr/>
        </p:nvCxnSpPr>
        <p:spPr>
          <a:xfrm>
            <a:off x="3424850" y="3040350"/>
            <a:ext cx="1333800" cy="386700"/>
          </a:xfrm>
          <a:prstGeom prst="straightConnector1">
            <a:avLst/>
          </a:prstGeom>
          <a:noFill/>
          <a:ln w="19050" cap="flat" cmpd="sng">
            <a:solidFill>
              <a:srgbClr val="000000"/>
            </a:solidFill>
            <a:prstDash val="solid"/>
            <a:round/>
            <a:headEnd type="none" w="lg" len="lg"/>
            <a:tailEnd type="none" w="lg" len="lg"/>
          </a:ln>
        </p:spPr>
      </p:cxnSp>
      <p:cxnSp>
        <p:nvCxnSpPr>
          <p:cNvPr id="520" name="Shape 520"/>
          <p:cNvCxnSpPr>
            <a:endCxn id="516" idx="2"/>
          </p:cNvCxnSpPr>
          <p:nvPr/>
        </p:nvCxnSpPr>
        <p:spPr>
          <a:xfrm rot="10800000" flipH="1">
            <a:off x="3450950" y="3427050"/>
            <a:ext cx="1307700" cy="249600"/>
          </a:xfrm>
          <a:prstGeom prst="straightConnector1">
            <a:avLst/>
          </a:prstGeom>
          <a:noFill/>
          <a:ln w="19050" cap="flat" cmpd="sng">
            <a:solidFill>
              <a:srgbClr val="000000"/>
            </a:solidFill>
            <a:prstDash val="solid"/>
            <a:round/>
            <a:headEnd type="none" w="lg" len="lg"/>
            <a:tailEnd type="none" w="lg" len="lg"/>
          </a:ln>
        </p:spPr>
      </p:cxnSp>
      <p:sp>
        <p:nvSpPr>
          <p:cNvPr id="521" name="Shape 521"/>
          <p:cNvSpPr txBox="1"/>
          <p:nvPr/>
        </p:nvSpPr>
        <p:spPr>
          <a:xfrm>
            <a:off x="3358500" y="4348100"/>
            <a:ext cx="491700" cy="3096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32</a:t>
            </a:r>
          </a:p>
        </p:txBody>
      </p:sp>
      <p:sp>
        <p:nvSpPr>
          <p:cNvPr id="522" name="Shape 522"/>
          <p:cNvSpPr txBox="1"/>
          <p:nvPr/>
        </p:nvSpPr>
        <p:spPr>
          <a:xfrm>
            <a:off x="3722800" y="2274925"/>
            <a:ext cx="491700" cy="2823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32</a:t>
            </a:r>
          </a:p>
        </p:txBody>
      </p:sp>
      <p:sp>
        <p:nvSpPr>
          <p:cNvPr id="523" name="Shape 523"/>
          <p:cNvSpPr txBox="1"/>
          <p:nvPr/>
        </p:nvSpPr>
        <p:spPr>
          <a:xfrm>
            <a:off x="2687887" y="4739732"/>
            <a:ext cx="491700" cy="1821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3</a:t>
            </a:r>
          </a:p>
        </p:txBody>
      </p:sp>
      <p:sp>
        <p:nvSpPr>
          <p:cNvPr id="524" name="Shape 524"/>
          <p:cNvSpPr txBox="1"/>
          <p:nvPr/>
        </p:nvSpPr>
        <p:spPr>
          <a:xfrm>
            <a:off x="1644875" y="927200"/>
            <a:ext cx="7701900" cy="630300"/>
          </a:xfrm>
          <a:prstGeom prst="rect">
            <a:avLst/>
          </a:prstGeom>
          <a:noFill/>
          <a:ln>
            <a:noFill/>
          </a:ln>
        </p:spPr>
        <p:txBody>
          <a:bodyPr lIns="91425" tIns="91425" rIns="91425" bIns="91425" anchor="t" anchorCtr="0">
            <a:noAutofit/>
          </a:bodyPr>
          <a:lstStyle/>
          <a:p>
            <a:r>
              <a:rPr lang="en" sz="3000" kern="0">
                <a:solidFill>
                  <a:srgbClr val="000000"/>
                </a:solidFill>
                <a:latin typeface="Arial"/>
                <a:ea typeface="Arial"/>
                <a:cs typeface="Arial"/>
                <a:sym typeface="Arial"/>
              </a:rPr>
              <a:t>Convolution Layer</a:t>
            </a:r>
          </a:p>
        </p:txBody>
      </p:sp>
      <p:sp>
        <p:nvSpPr>
          <p:cNvPr id="525" name="Shape 525"/>
          <p:cNvSpPr/>
          <p:nvPr/>
        </p:nvSpPr>
        <p:spPr>
          <a:xfrm>
            <a:off x="2745875" y="2048100"/>
            <a:ext cx="956400" cy="2757900"/>
          </a:xfrm>
          <a:prstGeom prst="cube">
            <a:avLst>
              <a:gd name="adj" fmla="val 77711"/>
            </a:avLst>
          </a:prstGeom>
          <a:solidFill>
            <a:srgbClr val="F4CCCC">
              <a:alpha val="5192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endParaRPr sz="1400" kern="0">
              <a:solidFill>
                <a:srgbClr val="000000"/>
              </a:solidFill>
              <a:latin typeface="Arial"/>
              <a:ea typeface="Arial"/>
              <a:cs typeface="Arial"/>
              <a:sym typeface="Arial"/>
            </a:endParaRPr>
          </a:p>
        </p:txBody>
      </p:sp>
      <p:sp>
        <p:nvSpPr>
          <p:cNvPr id="526" name="Shape 526"/>
          <p:cNvSpPr txBox="1"/>
          <p:nvPr/>
        </p:nvSpPr>
        <p:spPr>
          <a:xfrm>
            <a:off x="5003725" y="1625725"/>
            <a:ext cx="3635100" cy="552600"/>
          </a:xfrm>
          <a:prstGeom prst="rect">
            <a:avLst/>
          </a:prstGeom>
          <a:noFill/>
          <a:ln>
            <a:noFill/>
          </a:ln>
        </p:spPr>
        <p:txBody>
          <a:bodyPr lIns="91425" tIns="91425" rIns="91425" bIns="91425" anchor="t" anchorCtr="0">
            <a:noAutofit/>
          </a:bodyPr>
          <a:lstStyle/>
          <a:p>
            <a:r>
              <a:rPr lang="en" sz="2400" kern="0">
                <a:solidFill>
                  <a:srgbClr val="FF0000"/>
                </a:solidFill>
                <a:latin typeface="Arial"/>
                <a:ea typeface="Arial"/>
                <a:cs typeface="Arial"/>
                <a:sym typeface="Arial"/>
              </a:rPr>
              <a:t>32x32x3 image</a:t>
            </a:r>
          </a:p>
          <a:p>
            <a:r>
              <a:rPr lang="en" sz="2400" kern="0">
                <a:solidFill>
                  <a:srgbClr val="0000FF"/>
                </a:solidFill>
                <a:latin typeface="Arial"/>
                <a:ea typeface="Arial"/>
                <a:cs typeface="Arial"/>
                <a:sym typeface="Arial"/>
              </a:rPr>
              <a:t>5x5x3 filter</a:t>
            </a:r>
          </a:p>
        </p:txBody>
      </p:sp>
      <p:cxnSp>
        <p:nvCxnSpPr>
          <p:cNvPr id="527" name="Shape 527"/>
          <p:cNvCxnSpPr/>
          <p:nvPr/>
        </p:nvCxnSpPr>
        <p:spPr>
          <a:xfrm flipH="1">
            <a:off x="3872650" y="1867500"/>
            <a:ext cx="984300" cy="233100"/>
          </a:xfrm>
          <a:prstGeom prst="straightConnector1">
            <a:avLst/>
          </a:prstGeom>
          <a:noFill/>
          <a:ln w="9525" cap="flat" cmpd="sng">
            <a:solidFill>
              <a:srgbClr val="FF0000"/>
            </a:solidFill>
            <a:prstDash val="solid"/>
            <a:round/>
            <a:headEnd type="none" w="lg" len="lg"/>
            <a:tailEnd type="triangle" w="lg" len="lg"/>
          </a:ln>
        </p:spPr>
      </p:cxnSp>
      <p:cxnSp>
        <p:nvCxnSpPr>
          <p:cNvPr id="528" name="Shape 528"/>
          <p:cNvCxnSpPr/>
          <p:nvPr/>
        </p:nvCxnSpPr>
        <p:spPr>
          <a:xfrm flipH="1">
            <a:off x="3561650" y="2351025"/>
            <a:ext cx="1398900" cy="543900"/>
          </a:xfrm>
          <a:prstGeom prst="straightConnector1">
            <a:avLst/>
          </a:prstGeom>
          <a:noFill/>
          <a:ln w="9525" cap="flat" cmpd="sng">
            <a:solidFill>
              <a:srgbClr val="0000FF"/>
            </a:solidFill>
            <a:prstDash val="solid"/>
            <a:round/>
            <a:headEnd type="none" w="lg" len="lg"/>
            <a:tailEnd type="triangle" w="lg" len="lg"/>
          </a:ln>
        </p:spPr>
      </p:cxnSp>
      <p:cxnSp>
        <p:nvCxnSpPr>
          <p:cNvPr id="529" name="Shape 529"/>
          <p:cNvCxnSpPr/>
          <p:nvPr/>
        </p:nvCxnSpPr>
        <p:spPr>
          <a:xfrm rot="10800000">
            <a:off x="5098800" y="3723750"/>
            <a:ext cx="408300" cy="145800"/>
          </a:xfrm>
          <a:prstGeom prst="straightConnector1">
            <a:avLst/>
          </a:prstGeom>
          <a:noFill/>
          <a:ln w="9525" cap="flat" cmpd="sng">
            <a:solidFill>
              <a:srgbClr val="000000"/>
            </a:solidFill>
            <a:prstDash val="solid"/>
            <a:round/>
            <a:headEnd type="none" w="lg" len="lg"/>
            <a:tailEnd type="triangle" w="lg" len="lg"/>
          </a:ln>
        </p:spPr>
      </p:cxnSp>
      <p:sp>
        <p:nvSpPr>
          <p:cNvPr id="530" name="Shape 530"/>
          <p:cNvSpPr txBox="1"/>
          <p:nvPr/>
        </p:nvSpPr>
        <p:spPr>
          <a:xfrm>
            <a:off x="5594975" y="3606500"/>
            <a:ext cx="5016000" cy="1062000"/>
          </a:xfrm>
          <a:prstGeom prst="rect">
            <a:avLst/>
          </a:prstGeom>
          <a:noFill/>
          <a:ln>
            <a:noFill/>
          </a:ln>
        </p:spPr>
        <p:txBody>
          <a:bodyPr lIns="91425" tIns="91425" rIns="91425" bIns="91425" anchor="t" anchorCtr="0">
            <a:noAutofit/>
          </a:bodyPr>
          <a:lstStyle/>
          <a:p>
            <a:r>
              <a:rPr lang="en" b="1" kern="0">
                <a:solidFill>
                  <a:srgbClr val="000000"/>
                </a:solidFill>
                <a:latin typeface="Arial"/>
                <a:ea typeface="Arial"/>
                <a:cs typeface="Arial"/>
                <a:sym typeface="Arial"/>
              </a:rPr>
              <a:t>1 number: </a:t>
            </a:r>
          </a:p>
          <a:p>
            <a:r>
              <a:rPr lang="en" kern="0">
                <a:solidFill>
                  <a:srgbClr val="000000"/>
                </a:solidFill>
                <a:latin typeface="Arial"/>
                <a:ea typeface="Arial"/>
                <a:cs typeface="Arial"/>
                <a:sym typeface="Arial"/>
              </a:rPr>
              <a:t>the result of taking a dot product between the filter and a small 5x5x3 chunk of the image</a:t>
            </a:r>
          </a:p>
          <a:p>
            <a:r>
              <a:rPr lang="en" kern="0">
                <a:solidFill>
                  <a:srgbClr val="000000"/>
                </a:solidFill>
                <a:latin typeface="Arial"/>
                <a:ea typeface="Arial"/>
                <a:cs typeface="Arial"/>
                <a:sym typeface="Arial"/>
              </a:rPr>
              <a:t>(i.e. 5*5*3 = 75-dimensional dot product + bias)</a:t>
            </a:r>
          </a:p>
        </p:txBody>
      </p:sp>
      <p:pic>
        <p:nvPicPr>
          <p:cNvPr id="531" name="Shape 531"/>
          <p:cNvPicPr preferRelativeResize="0"/>
          <p:nvPr/>
        </p:nvPicPr>
        <p:blipFill>
          <a:blip r:embed="rId3">
            <a:alphaModFix/>
          </a:blip>
          <a:stretch>
            <a:fillRect/>
          </a:stretch>
        </p:blipFill>
        <p:spPr>
          <a:xfrm>
            <a:off x="6636024" y="2135500"/>
            <a:ext cx="370518" cy="282300"/>
          </a:xfrm>
          <a:prstGeom prst="rect">
            <a:avLst/>
          </a:prstGeom>
          <a:noFill/>
          <a:ln>
            <a:noFill/>
          </a:ln>
        </p:spPr>
      </p:pic>
      <p:pic>
        <p:nvPicPr>
          <p:cNvPr id="532" name="Shape 532"/>
          <p:cNvPicPr preferRelativeResize="0"/>
          <p:nvPr/>
        </p:nvPicPr>
        <p:blipFill>
          <a:blip r:embed="rId4">
            <a:alphaModFix/>
          </a:blip>
          <a:stretch>
            <a:fillRect/>
          </a:stretch>
        </p:blipFill>
        <p:spPr>
          <a:xfrm>
            <a:off x="5740700" y="4893071"/>
            <a:ext cx="1225640" cy="393599"/>
          </a:xfrm>
          <a:prstGeom prst="rect">
            <a:avLst/>
          </a:prstGeom>
          <a:noFill/>
          <a:ln>
            <a:noFill/>
          </a:ln>
        </p:spPr>
      </p:pic>
      <p:sp>
        <p:nvSpPr>
          <p:cNvPr id="21" name="Slide Number Placeholder 4"/>
          <p:cNvSpPr txBox="1">
            <a:spLocks/>
          </p:cNvSpPr>
          <p:nvPr/>
        </p:nvSpPr>
        <p:spPr bwMode="auto">
          <a:xfrm>
            <a:off x="3352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18117056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8" name="Shape 538"/>
          <p:cNvSpPr/>
          <p:nvPr/>
        </p:nvSpPr>
        <p:spPr>
          <a:xfrm>
            <a:off x="3162400" y="3020100"/>
            <a:ext cx="282300" cy="813900"/>
          </a:xfrm>
          <a:prstGeom prst="cube">
            <a:avLst>
              <a:gd name="adj" fmla="val 53382"/>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endParaRPr sz="1400" kern="0">
              <a:solidFill>
                <a:srgbClr val="000000"/>
              </a:solidFill>
              <a:latin typeface="Arial"/>
              <a:ea typeface="Arial"/>
              <a:cs typeface="Arial"/>
              <a:sym typeface="Arial"/>
            </a:endParaRPr>
          </a:p>
        </p:txBody>
      </p:sp>
      <p:sp>
        <p:nvSpPr>
          <p:cNvPr id="539" name="Shape 539"/>
          <p:cNvSpPr/>
          <p:nvPr/>
        </p:nvSpPr>
        <p:spPr>
          <a:xfrm>
            <a:off x="4758650" y="3285900"/>
            <a:ext cx="282300" cy="282300"/>
          </a:xfrm>
          <a:prstGeom prst="ellipse">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endParaRPr sz="1400" kern="0">
              <a:solidFill>
                <a:srgbClr val="000000"/>
              </a:solidFill>
              <a:latin typeface="Arial"/>
              <a:ea typeface="Arial"/>
              <a:cs typeface="Arial"/>
              <a:sym typeface="Arial"/>
            </a:endParaRPr>
          </a:p>
        </p:txBody>
      </p:sp>
      <p:cxnSp>
        <p:nvCxnSpPr>
          <p:cNvPr id="540" name="Shape 540"/>
          <p:cNvCxnSpPr>
            <a:endCxn id="539" idx="2"/>
          </p:cNvCxnSpPr>
          <p:nvPr/>
        </p:nvCxnSpPr>
        <p:spPr>
          <a:xfrm rot="10800000" flipH="1">
            <a:off x="3269150" y="3427050"/>
            <a:ext cx="1489500" cy="399000"/>
          </a:xfrm>
          <a:prstGeom prst="straightConnector1">
            <a:avLst/>
          </a:prstGeom>
          <a:noFill/>
          <a:ln w="19050" cap="flat" cmpd="sng">
            <a:solidFill>
              <a:srgbClr val="000000"/>
            </a:solidFill>
            <a:prstDash val="solid"/>
            <a:round/>
            <a:headEnd type="none" w="lg" len="lg"/>
            <a:tailEnd type="none" w="lg" len="lg"/>
          </a:ln>
        </p:spPr>
      </p:cxnSp>
      <p:cxnSp>
        <p:nvCxnSpPr>
          <p:cNvPr id="541" name="Shape 541"/>
          <p:cNvCxnSpPr>
            <a:endCxn id="539" idx="2"/>
          </p:cNvCxnSpPr>
          <p:nvPr/>
        </p:nvCxnSpPr>
        <p:spPr>
          <a:xfrm>
            <a:off x="3288650" y="3189750"/>
            <a:ext cx="1470000" cy="237300"/>
          </a:xfrm>
          <a:prstGeom prst="straightConnector1">
            <a:avLst/>
          </a:prstGeom>
          <a:noFill/>
          <a:ln w="19050" cap="flat" cmpd="sng">
            <a:solidFill>
              <a:srgbClr val="000000"/>
            </a:solidFill>
            <a:prstDash val="solid"/>
            <a:round/>
            <a:headEnd type="none" w="lg" len="lg"/>
            <a:tailEnd type="none" w="lg" len="lg"/>
          </a:ln>
        </p:spPr>
      </p:cxnSp>
      <p:cxnSp>
        <p:nvCxnSpPr>
          <p:cNvPr id="542" name="Shape 542"/>
          <p:cNvCxnSpPr>
            <a:endCxn id="539" idx="2"/>
          </p:cNvCxnSpPr>
          <p:nvPr/>
        </p:nvCxnSpPr>
        <p:spPr>
          <a:xfrm>
            <a:off x="3424850" y="3040350"/>
            <a:ext cx="1333800" cy="386700"/>
          </a:xfrm>
          <a:prstGeom prst="straightConnector1">
            <a:avLst/>
          </a:prstGeom>
          <a:noFill/>
          <a:ln w="19050" cap="flat" cmpd="sng">
            <a:solidFill>
              <a:srgbClr val="000000"/>
            </a:solidFill>
            <a:prstDash val="solid"/>
            <a:round/>
            <a:headEnd type="none" w="lg" len="lg"/>
            <a:tailEnd type="none" w="lg" len="lg"/>
          </a:ln>
        </p:spPr>
      </p:cxnSp>
      <p:cxnSp>
        <p:nvCxnSpPr>
          <p:cNvPr id="543" name="Shape 543"/>
          <p:cNvCxnSpPr>
            <a:endCxn id="539" idx="2"/>
          </p:cNvCxnSpPr>
          <p:nvPr/>
        </p:nvCxnSpPr>
        <p:spPr>
          <a:xfrm rot="10800000" flipH="1">
            <a:off x="3450950" y="3427050"/>
            <a:ext cx="1307700" cy="249600"/>
          </a:xfrm>
          <a:prstGeom prst="straightConnector1">
            <a:avLst/>
          </a:prstGeom>
          <a:noFill/>
          <a:ln w="19050" cap="flat" cmpd="sng">
            <a:solidFill>
              <a:srgbClr val="000000"/>
            </a:solidFill>
            <a:prstDash val="solid"/>
            <a:round/>
            <a:headEnd type="none" w="lg" len="lg"/>
            <a:tailEnd type="none" w="lg" len="lg"/>
          </a:ln>
        </p:spPr>
      </p:cxnSp>
      <p:sp>
        <p:nvSpPr>
          <p:cNvPr id="544" name="Shape 544"/>
          <p:cNvSpPr txBox="1"/>
          <p:nvPr/>
        </p:nvSpPr>
        <p:spPr>
          <a:xfrm>
            <a:off x="3358500" y="4348100"/>
            <a:ext cx="491700" cy="3096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32</a:t>
            </a:r>
          </a:p>
        </p:txBody>
      </p:sp>
      <p:sp>
        <p:nvSpPr>
          <p:cNvPr id="545" name="Shape 545"/>
          <p:cNvSpPr txBox="1"/>
          <p:nvPr/>
        </p:nvSpPr>
        <p:spPr>
          <a:xfrm>
            <a:off x="3722800" y="2274925"/>
            <a:ext cx="491700" cy="2823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32</a:t>
            </a:r>
          </a:p>
        </p:txBody>
      </p:sp>
      <p:sp>
        <p:nvSpPr>
          <p:cNvPr id="546" name="Shape 546"/>
          <p:cNvSpPr txBox="1"/>
          <p:nvPr/>
        </p:nvSpPr>
        <p:spPr>
          <a:xfrm>
            <a:off x="2687887" y="4739732"/>
            <a:ext cx="491700" cy="1821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3</a:t>
            </a:r>
          </a:p>
        </p:txBody>
      </p:sp>
      <p:sp>
        <p:nvSpPr>
          <p:cNvPr id="547" name="Shape 547"/>
          <p:cNvSpPr txBox="1"/>
          <p:nvPr/>
        </p:nvSpPr>
        <p:spPr>
          <a:xfrm>
            <a:off x="1644875" y="927200"/>
            <a:ext cx="7701900" cy="630300"/>
          </a:xfrm>
          <a:prstGeom prst="rect">
            <a:avLst/>
          </a:prstGeom>
          <a:noFill/>
          <a:ln>
            <a:noFill/>
          </a:ln>
        </p:spPr>
        <p:txBody>
          <a:bodyPr lIns="91425" tIns="91425" rIns="91425" bIns="91425" anchor="t" anchorCtr="0">
            <a:noAutofit/>
          </a:bodyPr>
          <a:lstStyle/>
          <a:p>
            <a:r>
              <a:rPr lang="en" sz="3000" kern="0">
                <a:solidFill>
                  <a:srgbClr val="000000"/>
                </a:solidFill>
                <a:latin typeface="Arial"/>
                <a:ea typeface="Arial"/>
                <a:cs typeface="Arial"/>
                <a:sym typeface="Arial"/>
              </a:rPr>
              <a:t>Convolution Layer</a:t>
            </a:r>
          </a:p>
        </p:txBody>
      </p:sp>
      <p:sp>
        <p:nvSpPr>
          <p:cNvPr id="548" name="Shape 548"/>
          <p:cNvSpPr/>
          <p:nvPr/>
        </p:nvSpPr>
        <p:spPr>
          <a:xfrm>
            <a:off x="2745875" y="2048100"/>
            <a:ext cx="956400" cy="2757900"/>
          </a:xfrm>
          <a:prstGeom prst="cube">
            <a:avLst>
              <a:gd name="adj" fmla="val 77711"/>
            </a:avLst>
          </a:prstGeom>
          <a:solidFill>
            <a:srgbClr val="F4CCCC">
              <a:alpha val="5192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endParaRPr sz="1400" kern="0">
              <a:solidFill>
                <a:srgbClr val="000000"/>
              </a:solidFill>
              <a:latin typeface="Arial"/>
              <a:ea typeface="Arial"/>
              <a:cs typeface="Arial"/>
              <a:sym typeface="Arial"/>
            </a:endParaRPr>
          </a:p>
        </p:txBody>
      </p:sp>
      <p:sp>
        <p:nvSpPr>
          <p:cNvPr id="549" name="Shape 549"/>
          <p:cNvSpPr txBox="1"/>
          <p:nvPr/>
        </p:nvSpPr>
        <p:spPr>
          <a:xfrm>
            <a:off x="5003725" y="1625725"/>
            <a:ext cx="3635100" cy="552600"/>
          </a:xfrm>
          <a:prstGeom prst="rect">
            <a:avLst/>
          </a:prstGeom>
          <a:noFill/>
          <a:ln>
            <a:noFill/>
          </a:ln>
        </p:spPr>
        <p:txBody>
          <a:bodyPr lIns="91425" tIns="91425" rIns="91425" bIns="91425" anchor="t" anchorCtr="0">
            <a:noAutofit/>
          </a:bodyPr>
          <a:lstStyle/>
          <a:p>
            <a:r>
              <a:rPr lang="en" sz="2400" kern="0">
                <a:solidFill>
                  <a:srgbClr val="FF0000"/>
                </a:solidFill>
                <a:latin typeface="Arial"/>
                <a:ea typeface="Arial"/>
                <a:cs typeface="Arial"/>
                <a:sym typeface="Arial"/>
              </a:rPr>
              <a:t>32x32x3 image</a:t>
            </a:r>
          </a:p>
          <a:p>
            <a:r>
              <a:rPr lang="en" sz="2400" kern="0">
                <a:solidFill>
                  <a:srgbClr val="0000FF"/>
                </a:solidFill>
                <a:latin typeface="Arial"/>
                <a:ea typeface="Arial"/>
                <a:cs typeface="Arial"/>
                <a:sym typeface="Arial"/>
              </a:rPr>
              <a:t>5x5x3 filter</a:t>
            </a:r>
          </a:p>
        </p:txBody>
      </p:sp>
      <p:cxnSp>
        <p:nvCxnSpPr>
          <p:cNvPr id="550" name="Shape 550"/>
          <p:cNvCxnSpPr/>
          <p:nvPr/>
        </p:nvCxnSpPr>
        <p:spPr>
          <a:xfrm flipH="1">
            <a:off x="3872650" y="1867500"/>
            <a:ext cx="984300" cy="233100"/>
          </a:xfrm>
          <a:prstGeom prst="straightConnector1">
            <a:avLst/>
          </a:prstGeom>
          <a:noFill/>
          <a:ln w="9525" cap="flat" cmpd="sng">
            <a:solidFill>
              <a:srgbClr val="FF0000"/>
            </a:solidFill>
            <a:prstDash val="solid"/>
            <a:round/>
            <a:headEnd type="none" w="lg" len="lg"/>
            <a:tailEnd type="triangle" w="lg" len="lg"/>
          </a:ln>
        </p:spPr>
      </p:cxnSp>
      <p:cxnSp>
        <p:nvCxnSpPr>
          <p:cNvPr id="551" name="Shape 551"/>
          <p:cNvCxnSpPr/>
          <p:nvPr/>
        </p:nvCxnSpPr>
        <p:spPr>
          <a:xfrm flipH="1">
            <a:off x="3561650" y="2351025"/>
            <a:ext cx="1398900" cy="543900"/>
          </a:xfrm>
          <a:prstGeom prst="straightConnector1">
            <a:avLst/>
          </a:prstGeom>
          <a:noFill/>
          <a:ln w="9525" cap="flat" cmpd="sng">
            <a:solidFill>
              <a:srgbClr val="0000FF"/>
            </a:solidFill>
            <a:prstDash val="solid"/>
            <a:round/>
            <a:headEnd type="none" w="lg" len="lg"/>
            <a:tailEnd type="triangle" w="lg" len="lg"/>
          </a:ln>
        </p:spPr>
      </p:cxnSp>
      <p:cxnSp>
        <p:nvCxnSpPr>
          <p:cNvPr id="552" name="Shape 552"/>
          <p:cNvCxnSpPr/>
          <p:nvPr/>
        </p:nvCxnSpPr>
        <p:spPr>
          <a:xfrm>
            <a:off x="5495900" y="3430350"/>
            <a:ext cx="2365800" cy="0"/>
          </a:xfrm>
          <a:prstGeom prst="straightConnector1">
            <a:avLst/>
          </a:prstGeom>
          <a:noFill/>
          <a:ln w="9525" cap="flat" cmpd="sng">
            <a:solidFill>
              <a:schemeClr val="dk2"/>
            </a:solidFill>
            <a:prstDash val="solid"/>
            <a:round/>
            <a:headEnd type="none" w="lg" len="lg"/>
            <a:tailEnd type="triangle" w="lg" len="lg"/>
          </a:ln>
        </p:spPr>
      </p:cxnSp>
      <p:sp>
        <p:nvSpPr>
          <p:cNvPr id="553" name="Shape 553"/>
          <p:cNvSpPr txBox="1"/>
          <p:nvPr/>
        </p:nvSpPr>
        <p:spPr>
          <a:xfrm>
            <a:off x="5366425" y="3568200"/>
            <a:ext cx="3272400" cy="8139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convolve (slide) over all spatial locations</a:t>
            </a:r>
          </a:p>
        </p:txBody>
      </p:sp>
      <p:sp>
        <p:nvSpPr>
          <p:cNvPr id="554" name="Shape 554"/>
          <p:cNvSpPr/>
          <p:nvPr/>
        </p:nvSpPr>
        <p:spPr>
          <a:xfrm>
            <a:off x="8598950" y="2048100"/>
            <a:ext cx="956400" cy="2757900"/>
          </a:xfrm>
          <a:prstGeom prst="cube">
            <a:avLst>
              <a:gd name="adj" fmla="val 90357"/>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endParaRPr sz="1400" kern="0">
              <a:solidFill>
                <a:srgbClr val="000000"/>
              </a:solidFill>
              <a:latin typeface="Arial"/>
              <a:ea typeface="Arial"/>
              <a:cs typeface="Arial"/>
              <a:sym typeface="Arial"/>
            </a:endParaRPr>
          </a:p>
        </p:txBody>
      </p:sp>
      <p:sp>
        <p:nvSpPr>
          <p:cNvPr id="555" name="Shape 555"/>
          <p:cNvSpPr txBox="1"/>
          <p:nvPr/>
        </p:nvSpPr>
        <p:spPr>
          <a:xfrm>
            <a:off x="8604350" y="1380925"/>
            <a:ext cx="1804500" cy="543900"/>
          </a:xfrm>
          <a:prstGeom prst="rect">
            <a:avLst/>
          </a:prstGeom>
          <a:noFill/>
          <a:ln>
            <a:noFill/>
          </a:ln>
        </p:spPr>
        <p:txBody>
          <a:bodyPr lIns="91425" tIns="91425" rIns="91425" bIns="91425" anchor="t" anchorCtr="0">
            <a:noAutofit/>
          </a:bodyPr>
          <a:lstStyle/>
          <a:p>
            <a:r>
              <a:rPr lang="en" b="1" kern="0">
                <a:solidFill>
                  <a:srgbClr val="0000FF"/>
                </a:solidFill>
                <a:latin typeface="Arial"/>
                <a:ea typeface="Arial"/>
                <a:cs typeface="Arial"/>
                <a:sym typeface="Arial"/>
              </a:rPr>
              <a:t>activation map</a:t>
            </a:r>
          </a:p>
        </p:txBody>
      </p:sp>
      <p:sp>
        <p:nvSpPr>
          <p:cNvPr id="556" name="Shape 556"/>
          <p:cNvSpPr txBox="1"/>
          <p:nvPr/>
        </p:nvSpPr>
        <p:spPr>
          <a:xfrm>
            <a:off x="8483443" y="4761579"/>
            <a:ext cx="328200" cy="3096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1</a:t>
            </a:r>
          </a:p>
        </p:txBody>
      </p:sp>
      <p:sp>
        <p:nvSpPr>
          <p:cNvPr id="557" name="Shape 557"/>
          <p:cNvSpPr txBox="1"/>
          <p:nvPr/>
        </p:nvSpPr>
        <p:spPr>
          <a:xfrm>
            <a:off x="9150953" y="4305900"/>
            <a:ext cx="491700" cy="3096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28</a:t>
            </a:r>
          </a:p>
        </p:txBody>
      </p:sp>
      <p:sp>
        <p:nvSpPr>
          <p:cNvPr id="558" name="Shape 558"/>
          <p:cNvSpPr txBox="1"/>
          <p:nvPr/>
        </p:nvSpPr>
        <p:spPr>
          <a:xfrm>
            <a:off x="9555353" y="2894912"/>
            <a:ext cx="491700" cy="3096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28</a:t>
            </a:r>
          </a:p>
        </p:txBody>
      </p:sp>
      <p:sp>
        <p:nvSpPr>
          <p:cNvPr id="24" name="Slide Number Placeholder 4"/>
          <p:cNvSpPr txBox="1">
            <a:spLocks/>
          </p:cNvSpPr>
          <p:nvPr/>
        </p:nvSpPr>
        <p:spPr bwMode="auto">
          <a:xfrm>
            <a:off x="3352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8769811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Shape 563"/>
          <p:cNvSpPr/>
          <p:nvPr/>
        </p:nvSpPr>
        <p:spPr>
          <a:xfrm>
            <a:off x="8598950" y="2048100"/>
            <a:ext cx="956400" cy="2757900"/>
          </a:xfrm>
          <a:prstGeom prst="cube">
            <a:avLst>
              <a:gd name="adj" fmla="val 90357"/>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endParaRPr sz="1400" kern="0">
              <a:solidFill>
                <a:srgbClr val="000000"/>
              </a:solidFill>
              <a:latin typeface="Arial"/>
              <a:ea typeface="Arial"/>
              <a:cs typeface="Arial"/>
              <a:sym typeface="Arial"/>
            </a:endParaRPr>
          </a:p>
        </p:txBody>
      </p:sp>
      <p:sp>
        <p:nvSpPr>
          <p:cNvPr id="565" name="Shape 565"/>
          <p:cNvSpPr/>
          <p:nvPr/>
        </p:nvSpPr>
        <p:spPr>
          <a:xfrm>
            <a:off x="3162400" y="3020100"/>
            <a:ext cx="282300" cy="813900"/>
          </a:xfrm>
          <a:prstGeom prst="cube">
            <a:avLst>
              <a:gd name="adj" fmla="val 53382"/>
            </a:avLst>
          </a:prstGeom>
          <a:solidFill>
            <a:srgbClr val="D9EAD3"/>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endParaRPr sz="1400" kern="0">
              <a:solidFill>
                <a:srgbClr val="000000"/>
              </a:solidFill>
              <a:latin typeface="Arial"/>
              <a:ea typeface="Arial"/>
              <a:cs typeface="Arial"/>
              <a:sym typeface="Arial"/>
            </a:endParaRPr>
          </a:p>
        </p:txBody>
      </p:sp>
      <p:sp>
        <p:nvSpPr>
          <p:cNvPr id="566" name="Shape 566"/>
          <p:cNvSpPr/>
          <p:nvPr/>
        </p:nvSpPr>
        <p:spPr>
          <a:xfrm>
            <a:off x="4758650" y="3285900"/>
            <a:ext cx="282300" cy="282300"/>
          </a:xfrm>
          <a:prstGeom prst="ellipse">
            <a:avLst/>
          </a:prstGeom>
          <a:solidFill>
            <a:srgbClr val="D9EAD3"/>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endParaRPr sz="1400" kern="0">
              <a:solidFill>
                <a:srgbClr val="000000"/>
              </a:solidFill>
              <a:latin typeface="Arial"/>
              <a:ea typeface="Arial"/>
              <a:cs typeface="Arial"/>
              <a:sym typeface="Arial"/>
            </a:endParaRPr>
          </a:p>
        </p:txBody>
      </p:sp>
      <p:cxnSp>
        <p:nvCxnSpPr>
          <p:cNvPr id="567" name="Shape 567"/>
          <p:cNvCxnSpPr>
            <a:endCxn id="566" idx="2"/>
          </p:cNvCxnSpPr>
          <p:nvPr/>
        </p:nvCxnSpPr>
        <p:spPr>
          <a:xfrm rot="10800000" flipH="1">
            <a:off x="3269150" y="3427050"/>
            <a:ext cx="1489500" cy="399000"/>
          </a:xfrm>
          <a:prstGeom prst="straightConnector1">
            <a:avLst/>
          </a:prstGeom>
          <a:noFill/>
          <a:ln w="19050" cap="flat" cmpd="sng">
            <a:solidFill>
              <a:srgbClr val="000000"/>
            </a:solidFill>
            <a:prstDash val="solid"/>
            <a:round/>
            <a:headEnd type="none" w="lg" len="lg"/>
            <a:tailEnd type="none" w="lg" len="lg"/>
          </a:ln>
        </p:spPr>
      </p:cxnSp>
      <p:cxnSp>
        <p:nvCxnSpPr>
          <p:cNvPr id="568" name="Shape 568"/>
          <p:cNvCxnSpPr>
            <a:endCxn id="566" idx="2"/>
          </p:cNvCxnSpPr>
          <p:nvPr/>
        </p:nvCxnSpPr>
        <p:spPr>
          <a:xfrm>
            <a:off x="3288650" y="3189750"/>
            <a:ext cx="1470000" cy="237300"/>
          </a:xfrm>
          <a:prstGeom prst="straightConnector1">
            <a:avLst/>
          </a:prstGeom>
          <a:noFill/>
          <a:ln w="19050" cap="flat" cmpd="sng">
            <a:solidFill>
              <a:srgbClr val="000000"/>
            </a:solidFill>
            <a:prstDash val="solid"/>
            <a:round/>
            <a:headEnd type="none" w="lg" len="lg"/>
            <a:tailEnd type="none" w="lg" len="lg"/>
          </a:ln>
        </p:spPr>
      </p:cxnSp>
      <p:cxnSp>
        <p:nvCxnSpPr>
          <p:cNvPr id="569" name="Shape 569"/>
          <p:cNvCxnSpPr>
            <a:endCxn id="566" idx="2"/>
          </p:cNvCxnSpPr>
          <p:nvPr/>
        </p:nvCxnSpPr>
        <p:spPr>
          <a:xfrm>
            <a:off x="3424850" y="3040350"/>
            <a:ext cx="1333800" cy="386700"/>
          </a:xfrm>
          <a:prstGeom prst="straightConnector1">
            <a:avLst/>
          </a:prstGeom>
          <a:noFill/>
          <a:ln w="19050" cap="flat" cmpd="sng">
            <a:solidFill>
              <a:srgbClr val="000000"/>
            </a:solidFill>
            <a:prstDash val="solid"/>
            <a:round/>
            <a:headEnd type="none" w="lg" len="lg"/>
            <a:tailEnd type="none" w="lg" len="lg"/>
          </a:ln>
        </p:spPr>
      </p:cxnSp>
      <p:cxnSp>
        <p:nvCxnSpPr>
          <p:cNvPr id="570" name="Shape 570"/>
          <p:cNvCxnSpPr>
            <a:endCxn id="566" idx="2"/>
          </p:cNvCxnSpPr>
          <p:nvPr/>
        </p:nvCxnSpPr>
        <p:spPr>
          <a:xfrm rot="10800000" flipH="1">
            <a:off x="3450950" y="3427050"/>
            <a:ext cx="1307700" cy="249600"/>
          </a:xfrm>
          <a:prstGeom prst="straightConnector1">
            <a:avLst/>
          </a:prstGeom>
          <a:noFill/>
          <a:ln w="19050" cap="flat" cmpd="sng">
            <a:solidFill>
              <a:srgbClr val="000000"/>
            </a:solidFill>
            <a:prstDash val="solid"/>
            <a:round/>
            <a:headEnd type="none" w="lg" len="lg"/>
            <a:tailEnd type="none" w="lg" len="lg"/>
          </a:ln>
        </p:spPr>
      </p:cxnSp>
      <p:sp>
        <p:nvSpPr>
          <p:cNvPr id="571" name="Shape 571"/>
          <p:cNvSpPr txBox="1"/>
          <p:nvPr/>
        </p:nvSpPr>
        <p:spPr>
          <a:xfrm>
            <a:off x="3358500" y="4348100"/>
            <a:ext cx="491700" cy="3096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32</a:t>
            </a:r>
          </a:p>
        </p:txBody>
      </p:sp>
      <p:sp>
        <p:nvSpPr>
          <p:cNvPr id="572" name="Shape 572"/>
          <p:cNvSpPr txBox="1"/>
          <p:nvPr/>
        </p:nvSpPr>
        <p:spPr>
          <a:xfrm>
            <a:off x="3722800" y="2274925"/>
            <a:ext cx="491700" cy="2823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32</a:t>
            </a:r>
          </a:p>
        </p:txBody>
      </p:sp>
      <p:sp>
        <p:nvSpPr>
          <p:cNvPr id="573" name="Shape 573"/>
          <p:cNvSpPr txBox="1"/>
          <p:nvPr/>
        </p:nvSpPr>
        <p:spPr>
          <a:xfrm>
            <a:off x="2687887" y="4739732"/>
            <a:ext cx="491700" cy="1821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3</a:t>
            </a:r>
          </a:p>
        </p:txBody>
      </p:sp>
      <p:sp>
        <p:nvSpPr>
          <p:cNvPr id="574" name="Shape 574"/>
          <p:cNvSpPr txBox="1"/>
          <p:nvPr/>
        </p:nvSpPr>
        <p:spPr>
          <a:xfrm>
            <a:off x="1644875" y="927200"/>
            <a:ext cx="7701900" cy="630300"/>
          </a:xfrm>
          <a:prstGeom prst="rect">
            <a:avLst/>
          </a:prstGeom>
          <a:noFill/>
          <a:ln>
            <a:noFill/>
          </a:ln>
        </p:spPr>
        <p:txBody>
          <a:bodyPr lIns="91425" tIns="91425" rIns="91425" bIns="91425" anchor="t" anchorCtr="0">
            <a:noAutofit/>
          </a:bodyPr>
          <a:lstStyle/>
          <a:p>
            <a:r>
              <a:rPr lang="en" sz="3000" kern="0">
                <a:solidFill>
                  <a:srgbClr val="000000"/>
                </a:solidFill>
                <a:latin typeface="Arial"/>
                <a:ea typeface="Arial"/>
                <a:cs typeface="Arial"/>
                <a:sym typeface="Arial"/>
              </a:rPr>
              <a:t>Convolution Layer</a:t>
            </a:r>
          </a:p>
        </p:txBody>
      </p:sp>
      <p:sp>
        <p:nvSpPr>
          <p:cNvPr id="575" name="Shape 575"/>
          <p:cNvSpPr txBox="1"/>
          <p:nvPr/>
        </p:nvSpPr>
        <p:spPr>
          <a:xfrm>
            <a:off x="5003725" y="1625725"/>
            <a:ext cx="3635100" cy="552600"/>
          </a:xfrm>
          <a:prstGeom prst="rect">
            <a:avLst/>
          </a:prstGeom>
          <a:noFill/>
          <a:ln>
            <a:noFill/>
          </a:ln>
        </p:spPr>
        <p:txBody>
          <a:bodyPr lIns="91425" tIns="91425" rIns="91425" bIns="91425" anchor="t" anchorCtr="0">
            <a:noAutofit/>
          </a:bodyPr>
          <a:lstStyle/>
          <a:p>
            <a:r>
              <a:rPr lang="en" sz="2400" kern="0">
                <a:solidFill>
                  <a:srgbClr val="FF0000"/>
                </a:solidFill>
                <a:latin typeface="Arial"/>
                <a:ea typeface="Arial"/>
                <a:cs typeface="Arial"/>
                <a:sym typeface="Arial"/>
              </a:rPr>
              <a:t>32x32x3 image</a:t>
            </a:r>
          </a:p>
          <a:p>
            <a:r>
              <a:rPr lang="en" sz="2400" kern="0">
                <a:solidFill>
                  <a:srgbClr val="38761D"/>
                </a:solidFill>
                <a:latin typeface="Arial"/>
                <a:ea typeface="Arial"/>
                <a:cs typeface="Arial"/>
                <a:sym typeface="Arial"/>
              </a:rPr>
              <a:t>5x5x3 filter</a:t>
            </a:r>
          </a:p>
        </p:txBody>
      </p:sp>
      <p:cxnSp>
        <p:nvCxnSpPr>
          <p:cNvPr id="576" name="Shape 576"/>
          <p:cNvCxnSpPr/>
          <p:nvPr/>
        </p:nvCxnSpPr>
        <p:spPr>
          <a:xfrm flipH="1">
            <a:off x="3872650" y="1867500"/>
            <a:ext cx="984300" cy="233100"/>
          </a:xfrm>
          <a:prstGeom prst="straightConnector1">
            <a:avLst/>
          </a:prstGeom>
          <a:noFill/>
          <a:ln w="9525" cap="flat" cmpd="sng">
            <a:solidFill>
              <a:srgbClr val="FF0000"/>
            </a:solidFill>
            <a:prstDash val="solid"/>
            <a:round/>
            <a:headEnd type="none" w="lg" len="lg"/>
            <a:tailEnd type="triangle" w="lg" len="lg"/>
          </a:ln>
        </p:spPr>
      </p:cxnSp>
      <p:cxnSp>
        <p:nvCxnSpPr>
          <p:cNvPr id="577" name="Shape 577"/>
          <p:cNvCxnSpPr/>
          <p:nvPr/>
        </p:nvCxnSpPr>
        <p:spPr>
          <a:xfrm flipH="1">
            <a:off x="3561650" y="2351025"/>
            <a:ext cx="1398900" cy="543900"/>
          </a:xfrm>
          <a:prstGeom prst="straightConnector1">
            <a:avLst/>
          </a:prstGeom>
          <a:noFill/>
          <a:ln w="9525" cap="flat" cmpd="sng">
            <a:solidFill>
              <a:srgbClr val="38761D"/>
            </a:solidFill>
            <a:prstDash val="solid"/>
            <a:round/>
            <a:headEnd type="none" w="lg" len="lg"/>
            <a:tailEnd type="triangle" w="lg" len="lg"/>
          </a:ln>
        </p:spPr>
      </p:cxnSp>
      <p:cxnSp>
        <p:nvCxnSpPr>
          <p:cNvPr id="578" name="Shape 578"/>
          <p:cNvCxnSpPr/>
          <p:nvPr/>
        </p:nvCxnSpPr>
        <p:spPr>
          <a:xfrm>
            <a:off x="5495900" y="3430350"/>
            <a:ext cx="2365800" cy="0"/>
          </a:xfrm>
          <a:prstGeom prst="straightConnector1">
            <a:avLst/>
          </a:prstGeom>
          <a:noFill/>
          <a:ln w="9525" cap="flat" cmpd="sng">
            <a:solidFill>
              <a:schemeClr val="dk2"/>
            </a:solidFill>
            <a:prstDash val="solid"/>
            <a:round/>
            <a:headEnd type="none" w="lg" len="lg"/>
            <a:tailEnd type="triangle" w="lg" len="lg"/>
          </a:ln>
        </p:spPr>
      </p:cxnSp>
      <p:sp>
        <p:nvSpPr>
          <p:cNvPr id="579" name="Shape 579"/>
          <p:cNvSpPr txBox="1"/>
          <p:nvPr/>
        </p:nvSpPr>
        <p:spPr>
          <a:xfrm>
            <a:off x="5366425" y="3568200"/>
            <a:ext cx="3272400" cy="8139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convolve (slide) over all spatial locations</a:t>
            </a:r>
          </a:p>
        </p:txBody>
      </p:sp>
      <p:sp>
        <p:nvSpPr>
          <p:cNvPr id="580" name="Shape 580"/>
          <p:cNvSpPr/>
          <p:nvPr/>
        </p:nvSpPr>
        <p:spPr>
          <a:xfrm>
            <a:off x="8976928" y="2048100"/>
            <a:ext cx="956400" cy="2757900"/>
          </a:xfrm>
          <a:prstGeom prst="cube">
            <a:avLst>
              <a:gd name="adj" fmla="val 90357"/>
            </a:avLst>
          </a:prstGeom>
          <a:solidFill>
            <a:srgbClr val="D9EAD3"/>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endParaRPr sz="1400" kern="0">
              <a:solidFill>
                <a:srgbClr val="000000"/>
              </a:solidFill>
              <a:latin typeface="Arial"/>
              <a:ea typeface="Arial"/>
              <a:cs typeface="Arial"/>
              <a:sym typeface="Arial"/>
            </a:endParaRPr>
          </a:p>
        </p:txBody>
      </p:sp>
      <p:sp>
        <p:nvSpPr>
          <p:cNvPr id="581" name="Shape 581"/>
          <p:cNvSpPr txBox="1"/>
          <p:nvPr/>
        </p:nvSpPr>
        <p:spPr>
          <a:xfrm>
            <a:off x="8573900" y="1609525"/>
            <a:ext cx="2063400" cy="543900"/>
          </a:xfrm>
          <a:prstGeom prst="rect">
            <a:avLst/>
          </a:prstGeom>
          <a:noFill/>
          <a:ln>
            <a:noFill/>
          </a:ln>
        </p:spPr>
        <p:txBody>
          <a:bodyPr lIns="91425" tIns="91425" rIns="91425" bIns="91425" anchor="t" anchorCtr="0">
            <a:noAutofit/>
          </a:bodyPr>
          <a:lstStyle/>
          <a:p>
            <a:r>
              <a:rPr lang="en" b="1" kern="0">
                <a:solidFill>
                  <a:srgbClr val="000000"/>
                </a:solidFill>
                <a:latin typeface="Arial"/>
                <a:ea typeface="Arial"/>
                <a:cs typeface="Arial"/>
                <a:sym typeface="Arial"/>
              </a:rPr>
              <a:t>activation maps</a:t>
            </a:r>
          </a:p>
        </p:txBody>
      </p:sp>
      <p:sp>
        <p:nvSpPr>
          <p:cNvPr id="582" name="Shape 582"/>
          <p:cNvSpPr txBox="1"/>
          <p:nvPr/>
        </p:nvSpPr>
        <p:spPr>
          <a:xfrm>
            <a:off x="8861421" y="4761579"/>
            <a:ext cx="328200" cy="3096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1</a:t>
            </a:r>
          </a:p>
        </p:txBody>
      </p:sp>
      <p:sp>
        <p:nvSpPr>
          <p:cNvPr id="583" name="Shape 583"/>
          <p:cNvSpPr txBox="1"/>
          <p:nvPr/>
        </p:nvSpPr>
        <p:spPr>
          <a:xfrm>
            <a:off x="9528930" y="4305900"/>
            <a:ext cx="491700" cy="3096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28</a:t>
            </a:r>
          </a:p>
        </p:txBody>
      </p:sp>
      <p:sp>
        <p:nvSpPr>
          <p:cNvPr id="584" name="Shape 584"/>
          <p:cNvSpPr txBox="1"/>
          <p:nvPr/>
        </p:nvSpPr>
        <p:spPr>
          <a:xfrm>
            <a:off x="9933330" y="2894912"/>
            <a:ext cx="491700" cy="3096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28</a:t>
            </a:r>
          </a:p>
        </p:txBody>
      </p:sp>
      <p:sp>
        <p:nvSpPr>
          <p:cNvPr id="585" name="Shape 585"/>
          <p:cNvSpPr/>
          <p:nvPr/>
        </p:nvSpPr>
        <p:spPr>
          <a:xfrm>
            <a:off x="2745875" y="2048100"/>
            <a:ext cx="956400" cy="2757900"/>
          </a:xfrm>
          <a:prstGeom prst="cube">
            <a:avLst>
              <a:gd name="adj" fmla="val 77711"/>
            </a:avLst>
          </a:prstGeom>
          <a:solidFill>
            <a:srgbClr val="F4CCCC">
              <a:alpha val="5192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endParaRPr sz="1400" kern="0">
              <a:solidFill>
                <a:srgbClr val="000000"/>
              </a:solidFill>
              <a:latin typeface="Arial"/>
              <a:ea typeface="Arial"/>
              <a:cs typeface="Arial"/>
              <a:sym typeface="Arial"/>
            </a:endParaRPr>
          </a:p>
        </p:txBody>
      </p:sp>
      <p:sp>
        <p:nvSpPr>
          <p:cNvPr id="586" name="Shape 586"/>
          <p:cNvSpPr txBox="1"/>
          <p:nvPr/>
        </p:nvSpPr>
        <p:spPr>
          <a:xfrm>
            <a:off x="5635550" y="801350"/>
            <a:ext cx="5064000" cy="282300"/>
          </a:xfrm>
          <a:prstGeom prst="rect">
            <a:avLst/>
          </a:prstGeom>
          <a:noFill/>
          <a:ln>
            <a:noFill/>
          </a:ln>
        </p:spPr>
        <p:txBody>
          <a:bodyPr lIns="91425" tIns="91425" rIns="91425" bIns="91425" anchor="t" anchorCtr="0">
            <a:noAutofit/>
          </a:bodyPr>
          <a:lstStyle/>
          <a:p>
            <a:r>
              <a:rPr lang="en" sz="2400" kern="0">
                <a:solidFill>
                  <a:srgbClr val="000000"/>
                </a:solidFill>
                <a:latin typeface="Arial"/>
                <a:ea typeface="Arial"/>
                <a:cs typeface="Arial"/>
                <a:sym typeface="Arial"/>
              </a:rPr>
              <a:t>consider a second, </a:t>
            </a:r>
            <a:r>
              <a:rPr lang="en" sz="2400" kern="0">
                <a:solidFill>
                  <a:srgbClr val="38761D"/>
                </a:solidFill>
                <a:latin typeface="Arial"/>
                <a:ea typeface="Arial"/>
                <a:cs typeface="Arial"/>
                <a:sym typeface="Arial"/>
              </a:rPr>
              <a:t>green </a:t>
            </a:r>
            <a:r>
              <a:rPr lang="en" sz="2400" kern="0">
                <a:solidFill>
                  <a:srgbClr val="000000"/>
                </a:solidFill>
                <a:latin typeface="Arial"/>
                <a:ea typeface="Arial"/>
                <a:cs typeface="Arial"/>
                <a:sym typeface="Arial"/>
              </a:rPr>
              <a:t>filter</a:t>
            </a:r>
          </a:p>
        </p:txBody>
      </p:sp>
      <p:sp>
        <p:nvSpPr>
          <p:cNvPr id="26" name="Slide Number Placeholder 4"/>
          <p:cNvSpPr txBox="1">
            <a:spLocks/>
          </p:cNvSpPr>
          <p:nvPr/>
        </p:nvSpPr>
        <p:spPr bwMode="auto">
          <a:xfrm>
            <a:off x="3352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5787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264941" y="285910"/>
            <a:ext cx="5801815" cy="880528"/>
          </a:xfrm>
          <a:prstGeom prst="rect">
            <a:avLst/>
          </a:prstGeom>
        </p:spPr>
        <p:txBody>
          <a:bodyPr vert="horz" wrap="square" lIns="0" tIns="11206" rIns="0" bIns="0" rtlCol="0" anchor="ctr">
            <a:spAutoFit/>
          </a:bodyPr>
          <a:lstStyle/>
          <a:p>
            <a:pPr marL="11206">
              <a:spcBef>
                <a:spcPts val="88"/>
              </a:spcBef>
            </a:pPr>
            <a:r>
              <a:rPr sz="2824" spc="-13" dirty="0"/>
              <a:t>Overview </a:t>
            </a:r>
            <a:r>
              <a:rPr sz="2824" spc="-9" dirty="0"/>
              <a:t>of </a:t>
            </a:r>
            <a:r>
              <a:rPr sz="2824" spc="-13" dirty="0"/>
              <a:t>Convolutional</a:t>
            </a:r>
            <a:r>
              <a:rPr sz="2824" spc="-93" dirty="0"/>
              <a:t> </a:t>
            </a:r>
            <a:r>
              <a:rPr sz="2824" spc="-13" dirty="0"/>
              <a:t>Networks</a:t>
            </a:r>
            <a:endParaRPr sz="2824" dirty="0"/>
          </a:p>
        </p:txBody>
      </p:sp>
      <p:sp>
        <p:nvSpPr>
          <p:cNvPr id="5" name="object 5"/>
          <p:cNvSpPr txBox="1"/>
          <p:nvPr/>
        </p:nvSpPr>
        <p:spPr>
          <a:xfrm>
            <a:off x="551384" y="1222595"/>
            <a:ext cx="11233247" cy="1385270"/>
          </a:xfrm>
          <a:prstGeom prst="rect">
            <a:avLst/>
          </a:prstGeom>
        </p:spPr>
        <p:txBody>
          <a:bodyPr vert="horz" wrap="square" lIns="0" tIns="30816" rIns="0" bIns="0" rtlCol="0">
            <a:spAutoFit/>
          </a:bodyPr>
          <a:lstStyle/>
          <a:p>
            <a:pPr marL="309859" marR="4483" indent="-299213">
              <a:lnSpc>
                <a:spcPts val="2453"/>
              </a:lnSpc>
              <a:spcBef>
                <a:spcPts val="243"/>
              </a:spcBef>
              <a:buFont typeface="Arial"/>
              <a:buChar char="•"/>
              <a:tabLst>
                <a:tab pos="309859" algn="l"/>
                <a:tab pos="310419" algn="l"/>
              </a:tabLst>
            </a:pPr>
            <a:r>
              <a:rPr sz="2118" i="1" spc="-13" dirty="0">
                <a:solidFill>
                  <a:srgbClr val="3333CC"/>
                </a:solidFill>
                <a:latin typeface="Arial"/>
                <a:cs typeface="Arial"/>
              </a:rPr>
              <a:t>Convolutional networks</a:t>
            </a:r>
            <a:r>
              <a:rPr sz="2118" spc="-13" dirty="0">
                <a:solidFill>
                  <a:srgbClr val="3333CC"/>
                </a:solidFill>
                <a:latin typeface="Arial"/>
                <a:cs typeface="Arial"/>
              </a:rPr>
              <a:t>, </a:t>
            </a:r>
            <a:r>
              <a:rPr sz="2118" spc="-9" dirty="0">
                <a:solidFill>
                  <a:srgbClr val="3333CC"/>
                </a:solidFill>
                <a:latin typeface="Arial"/>
                <a:cs typeface="Arial"/>
              </a:rPr>
              <a:t>also </a:t>
            </a:r>
            <a:r>
              <a:rPr sz="2118" spc="-13" dirty="0">
                <a:solidFill>
                  <a:srgbClr val="3333CC"/>
                </a:solidFill>
                <a:latin typeface="Arial"/>
                <a:cs typeface="Arial"/>
              </a:rPr>
              <a:t>known </a:t>
            </a:r>
            <a:r>
              <a:rPr sz="2118" spc="-9" dirty="0">
                <a:solidFill>
                  <a:srgbClr val="3333CC"/>
                </a:solidFill>
                <a:latin typeface="Arial"/>
                <a:cs typeface="Arial"/>
              </a:rPr>
              <a:t>as </a:t>
            </a:r>
            <a:r>
              <a:rPr sz="2118" i="1" spc="-13" dirty="0">
                <a:solidFill>
                  <a:srgbClr val="3333CC"/>
                </a:solidFill>
                <a:latin typeface="Arial"/>
                <a:cs typeface="Arial"/>
              </a:rPr>
              <a:t>Convolutional neural  networks</a:t>
            </a:r>
            <a:r>
              <a:rPr lang="en-US" sz="2118" i="1" spc="-13" dirty="0">
                <a:solidFill>
                  <a:srgbClr val="3333CC"/>
                </a:solidFill>
                <a:latin typeface="Arial"/>
                <a:cs typeface="Arial"/>
              </a:rPr>
              <a:t>, </a:t>
            </a:r>
            <a:r>
              <a:rPr sz="2118" i="1" spc="-13" dirty="0">
                <a:solidFill>
                  <a:srgbClr val="3333CC"/>
                </a:solidFill>
                <a:latin typeface="Arial"/>
                <a:cs typeface="Arial"/>
              </a:rPr>
              <a:t>CNNs</a:t>
            </a:r>
            <a:r>
              <a:rPr lang="en-US" sz="2118" i="1" spc="-13" dirty="0">
                <a:solidFill>
                  <a:srgbClr val="3333CC"/>
                </a:solidFill>
                <a:latin typeface="Arial"/>
                <a:cs typeface="Arial"/>
              </a:rPr>
              <a:t>,</a:t>
            </a:r>
            <a:r>
              <a:rPr sz="2118" spc="-13" dirty="0">
                <a:solidFill>
                  <a:srgbClr val="3333CC"/>
                </a:solidFill>
                <a:latin typeface="Arial"/>
                <a:cs typeface="Arial"/>
              </a:rPr>
              <a:t> </a:t>
            </a:r>
            <a:r>
              <a:rPr lang="en-US" sz="2118" spc="-13" dirty="0">
                <a:solidFill>
                  <a:srgbClr val="3333CC"/>
                </a:solidFill>
                <a:latin typeface="Arial"/>
                <a:cs typeface="Arial"/>
              </a:rPr>
              <a:t>or </a:t>
            </a:r>
            <a:r>
              <a:rPr lang="en-US" sz="2118" spc="-13" dirty="0" err="1">
                <a:solidFill>
                  <a:srgbClr val="3333CC"/>
                </a:solidFill>
                <a:latin typeface="Arial"/>
                <a:cs typeface="Arial"/>
              </a:rPr>
              <a:t>ConvNets</a:t>
            </a:r>
            <a:r>
              <a:rPr lang="en-US" sz="2118" spc="-13" dirty="0">
                <a:solidFill>
                  <a:srgbClr val="3333CC"/>
                </a:solidFill>
                <a:latin typeface="Arial"/>
                <a:cs typeface="Arial"/>
              </a:rPr>
              <a:t> </a:t>
            </a:r>
            <a:r>
              <a:rPr sz="2118" spc="-9" dirty="0">
                <a:solidFill>
                  <a:srgbClr val="3333CC"/>
                </a:solidFill>
                <a:latin typeface="Arial"/>
                <a:cs typeface="Arial"/>
              </a:rPr>
              <a:t>are </a:t>
            </a:r>
            <a:r>
              <a:rPr sz="2118" dirty="0">
                <a:solidFill>
                  <a:srgbClr val="3333CC"/>
                </a:solidFill>
                <a:latin typeface="Arial"/>
                <a:cs typeface="Arial"/>
              </a:rPr>
              <a:t>a </a:t>
            </a:r>
            <a:r>
              <a:rPr sz="2118" spc="-13" dirty="0">
                <a:solidFill>
                  <a:srgbClr val="3333CC"/>
                </a:solidFill>
                <a:latin typeface="Arial"/>
                <a:cs typeface="Arial"/>
              </a:rPr>
              <a:t>specialized </a:t>
            </a:r>
            <a:r>
              <a:rPr sz="2118" spc="-9" dirty="0">
                <a:solidFill>
                  <a:srgbClr val="3333CC"/>
                </a:solidFill>
                <a:latin typeface="Arial"/>
                <a:cs typeface="Arial"/>
              </a:rPr>
              <a:t>kind of </a:t>
            </a:r>
            <a:r>
              <a:rPr sz="2118" spc="-13" dirty="0">
                <a:solidFill>
                  <a:srgbClr val="3333CC"/>
                </a:solidFill>
                <a:latin typeface="Arial"/>
                <a:cs typeface="Arial"/>
              </a:rPr>
              <a:t>neural</a:t>
            </a:r>
            <a:r>
              <a:rPr sz="2118" spc="-75" dirty="0">
                <a:solidFill>
                  <a:srgbClr val="3333CC"/>
                </a:solidFill>
                <a:latin typeface="Arial"/>
                <a:cs typeface="Arial"/>
              </a:rPr>
              <a:t> </a:t>
            </a:r>
            <a:r>
              <a:rPr sz="2118" spc="-13" dirty="0">
                <a:solidFill>
                  <a:srgbClr val="3333CC"/>
                </a:solidFill>
                <a:latin typeface="Arial"/>
                <a:cs typeface="Arial"/>
              </a:rPr>
              <a:t>network</a:t>
            </a:r>
            <a:endParaRPr sz="2118" dirty="0">
              <a:latin typeface="Arial"/>
              <a:cs typeface="Arial"/>
            </a:endParaRPr>
          </a:p>
          <a:p>
            <a:pPr marL="310419" indent="-299213">
              <a:spcBef>
                <a:spcPts val="401"/>
              </a:spcBef>
              <a:buChar char="•"/>
              <a:tabLst>
                <a:tab pos="309859" algn="l"/>
                <a:tab pos="310419" algn="l"/>
              </a:tabLst>
            </a:pPr>
            <a:r>
              <a:rPr lang="en-US" sz="2118" spc="-13" dirty="0">
                <a:solidFill>
                  <a:srgbClr val="3333CC"/>
                </a:solidFill>
                <a:latin typeface="Arial"/>
                <a:cs typeface="Arial"/>
              </a:rPr>
              <a:t>Used for</a:t>
            </a:r>
            <a:r>
              <a:rPr sz="2118" spc="-13" dirty="0">
                <a:solidFill>
                  <a:srgbClr val="3333CC"/>
                </a:solidFill>
                <a:latin typeface="Arial"/>
                <a:cs typeface="Arial"/>
              </a:rPr>
              <a:t> processing data that </a:t>
            </a:r>
            <a:r>
              <a:rPr sz="2118" spc="-9" dirty="0">
                <a:solidFill>
                  <a:srgbClr val="3333CC"/>
                </a:solidFill>
                <a:latin typeface="Arial"/>
                <a:cs typeface="Arial"/>
              </a:rPr>
              <a:t>has </a:t>
            </a:r>
            <a:r>
              <a:rPr sz="2118" dirty="0">
                <a:solidFill>
                  <a:srgbClr val="3333CC"/>
                </a:solidFill>
                <a:latin typeface="Arial"/>
                <a:cs typeface="Arial"/>
              </a:rPr>
              <a:t>a </a:t>
            </a:r>
            <a:r>
              <a:rPr sz="2118" spc="-13" dirty="0">
                <a:solidFill>
                  <a:srgbClr val="3333CC"/>
                </a:solidFill>
                <a:latin typeface="Arial"/>
                <a:cs typeface="Arial"/>
              </a:rPr>
              <a:t>known grid-like</a:t>
            </a:r>
            <a:r>
              <a:rPr sz="2118" spc="-93" dirty="0">
                <a:solidFill>
                  <a:srgbClr val="3333CC"/>
                </a:solidFill>
                <a:latin typeface="Arial"/>
                <a:cs typeface="Arial"/>
              </a:rPr>
              <a:t> </a:t>
            </a:r>
            <a:r>
              <a:rPr sz="2118" spc="-13" dirty="0">
                <a:solidFill>
                  <a:srgbClr val="3333CC"/>
                </a:solidFill>
                <a:latin typeface="Arial"/>
                <a:cs typeface="Arial"/>
              </a:rPr>
              <a:t>topology</a:t>
            </a:r>
            <a:endParaRPr sz="2118" dirty="0">
              <a:latin typeface="Arial"/>
              <a:cs typeface="Arial"/>
            </a:endParaRPr>
          </a:p>
          <a:p>
            <a:pPr marL="659501" lvl="1" indent="-249344">
              <a:spcBef>
                <a:spcPts val="459"/>
              </a:spcBef>
              <a:buClr>
                <a:srgbClr val="3333CC"/>
              </a:buClr>
              <a:buChar char="•"/>
              <a:tabLst>
                <a:tab pos="658941" algn="l"/>
                <a:tab pos="659501" algn="l"/>
              </a:tabLst>
            </a:pPr>
            <a:r>
              <a:rPr sz="1765" spc="-9" dirty="0">
                <a:solidFill>
                  <a:srgbClr val="006600"/>
                </a:solidFill>
                <a:latin typeface="Arial"/>
                <a:cs typeface="Arial"/>
              </a:rPr>
              <a:t>Ex: </a:t>
            </a:r>
            <a:r>
              <a:rPr sz="1765" spc="-13" dirty="0">
                <a:solidFill>
                  <a:srgbClr val="006600"/>
                </a:solidFill>
                <a:latin typeface="Arial"/>
                <a:cs typeface="Arial"/>
              </a:rPr>
              <a:t>time-series data, </a:t>
            </a:r>
            <a:r>
              <a:rPr sz="1765" spc="-9" dirty="0">
                <a:solidFill>
                  <a:srgbClr val="006600"/>
                </a:solidFill>
                <a:latin typeface="Arial"/>
                <a:cs typeface="Arial"/>
              </a:rPr>
              <a:t>which </a:t>
            </a:r>
            <a:r>
              <a:rPr sz="1765" dirty="0">
                <a:solidFill>
                  <a:srgbClr val="006600"/>
                </a:solidFill>
                <a:latin typeface="Arial"/>
                <a:cs typeface="Arial"/>
              </a:rPr>
              <a:t>is a </a:t>
            </a:r>
            <a:r>
              <a:rPr sz="1765" spc="-9" dirty="0">
                <a:solidFill>
                  <a:srgbClr val="006600"/>
                </a:solidFill>
                <a:latin typeface="Arial"/>
                <a:cs typeface="Arial"/>
              </a:rPr>
              <a:t>1-D grid, taking </a:t>
            </a:r>
            <a:r>
              <a:rPr sz="1765" spc="-13" dirty="0">
                <a:solidFill>
                  <a:srgbClr val="006600"/>
                </a:solidFill>
                <a:latin typeface="Arial"/>
                <a:cs typeface="Arial"/>
              </a:rPr>
              <a:t>samples </a:t>
            </a:r>
            <a:r>
              <a:rPr sz="1765" spc="-9" dirty="0">
                <a:solidFill>
                  <a:srgbClr val="006600"/>
                </a:solidFill>
                <a:latin typeface="Arial"/>
                <a:cs typeface="Arial"/>
              </a:rPr>
              <a:t>at</a:t>
            </a:r>
            <a:r>
              <a:rPr sz="1765" spc="-168" dirty="0">
                <a:solidFill>
                  <a:srgbClr val="006600"/>
                </a:solidFill>
                <a:latin typeface="Arial"/>
                <a:cs typeface="Arial"/>
              </a:rPr>
              <a:t> </a:t>
            </a:r>
            <a:r>
              <a:rPr sz="1765" spc="-9" dirty="0">
                <a:solidFill>
                  <a:srgbClr val="006600"/>
                </a:solidFill>
                <a:latin typeface="Arial"/>
                <a:cs typeface="Arial"/>
              </a:rPr>
              <a:t>intervals</a:t>
            </a:r>
            <a:endParaRPr sz="1765" dirty="0">
              <a:latin typeface="Arial"/>
              <a:cs typeface="Arial"/>
            </a:endParaRPr>
          </a:p>
        </p:txBody>
      </p:sp>
      <p:sp>
        <p:nvSpPr>
          <p:cNvPr id="6" name="object 6"/>
          <p:cNvSpPr txBox="1"/>
          <p:nvPr/>
        </p:nvSpPr>
        <p:spPr>
          <a:xfrm>
            <a:off x="6165848" y="5522336"/>
            <a:ext cx="4173631" cy="282928"/>
          </a:xfrm>
          <a:prstGeom prst="rect">
            <a:avLst/>
          </a:prstGeom>
        </p:spPr>
        <p:txBody>
          <a:bodyPr vert="horz" wrap="square" lIns="0" tIns="11206" rIns="0" bIns="0" rtlCol="0">
            <a:spAutoFit/>
          </a:bodyPr>
          <a:lstStyle/>
          <a:p>
            <a:pPr marL="260551" indent="-249344">
              <a:spcBef>
                <a:spcPts val="88"/>
              </a:spcBef>
              <a:buClr>
                <a:srgbClr val="3333CC"/>
              </a:buClr>
              <a:buChar char="•"/>
              <a:tabLst>
                <a:tab pos="259990" algn="l"/>
                <a:tab pos="260551" algn="l"/>
              </a:tabLst>
            </a:pPr>
            <a:r>
              <a:rPr sz="1765" spc="-13" dirty="0">
                <a:solidFill>
                  <a:srgbClr val="006600"/>
                </a:solidFill>
                <a:latin typeface="Arial"/>
                <a:cs typeface="Arial"/>
              </a:rPr>
              <a:t>Image data, </a:t>
            </a:r>
            <a:r>
              <a:rPr sz="1765" spc="-9" dirty="0">
                <a:solidFill>
                  <a:srgbClr val="006600"/>
                </a:solidFill>
                <a:latin typeface="Arial"/>
                <a:cs typeface="Arial"/>
              </a:rPr>
              <a:t>which are 2-D grid of</a:t>
            </a:r>
            <a:r>
              <a:rPr sz="1765" spc="-128" dirty="0">
                <a:solidFill>
                  <a:srgbClr val="006600"/>
                </a:solidFill>
                <a:latin typeface="Arial"/>
                <a:cs typeface="Arial"/>
              </a:rPr>
              <a:t> </a:t>
            </a:r>
            <a:r>
              <a:rPr sz="1765" spc="-9" dirty="0">
                <a:solidFill>
                  <a:srgbClr val="006600"/>
                </a:solidFill>
                <a:latin typeface="Arial"/>
                <a:cs typeface="Arial"/>
              </a:rPr>
              <a:t>pixels</a:t>
            </a:r>
            <a:endParaRPr sz="1765" dirty="0">
              <a:latin typeface="Arial"/>
              <a:cs typeface="Arial"/>
            </a:endParaRPr>
          </a:p>
        </p:txBody>
      </p:sp>
      <p:sp>
        <p:nvSpPr>
          <p:cNvPr id="7" name="object 7"/>
          <p:cNvSpPr txBox="1"/>
          <p:nvPr/>
        </p:nvSpPr>
        <p:spPr>
          <a:xfrm>
            <a:off x="623392" y="6093296"/>
            <a:ext cx="8864561" cy="348889"/>
          </a:xfrm>
          <a:prstGeom prst="rect">
            <a:avLst/>
          </a:prstGeom>
        </p:spPr>
        <p:txBody>
          <a:bodyPr vert="horz" wrap="square" lIns="0" tIns="28015" rIns="0" bIns="0" rtlCol="0">
            <a:spAutoFit/>
          </a:bodyPr>
          <a:lstStyle/>
          <a:p>
            <a:pPr marL="309859" marR="4483" indent="-299213">
              <a:lnSpc>
                <a:spcPts val="2480"/>
              </a:lnSpc>
              <a:spcBef>
                <a:spcPts val="221"/>
              </a:spcBef>
              <a:buChar char="•"/>
              <a:tabLst>
                <a:tab pos="309859" algn="l"/>
                <a:tab pos="310419" algn="l"/>
              </a:tabLst>
            </a:pPr>
            <a:r>
              <a:rPr lang="en-US" sz="2118" spc="-13" dirty="0">
                <a:solidFill>
                  <a:srgbClr val="3333CC"/>
                </a:solidFill>
                <a:latin typeface="Arial"/>
                <a:cs typeface="Arial"/>
              </a:rPr>
              <a:t>U</a:t>
            </a:r>
            <a:r>
              <a:rPr sz="2118" spc="-9" dirty="0">
                <a:solidFill>
                  <a:srgbClr val="3333CC"/>
                </a:solidFill>
                <a:latin typeface="Arial"/>
                <a:cs typeface="Arial"/>
              </a:rPr>
              <a:t>tilize </a:t>
            </a:r>
            <a:r>
              <a:rPr sz="2118" spc="-13" dirty="0">
                <a:solidFill>
                  <a:srgbClr val="3333CC"/>
                </a:solidFill>
                <a:latin typeface="Arial"/>
                <a:cs typeface="Arial"/>
              </a:rPr>
              <a:t>convolution, which </a:t>
            </a:r>
            <a:r>
              <a:rPr sz="2118" spc="-4" dirty="0">
                <a:solidFill>
                  <a:srgbClr val="3333CC"/>
                </a:solidFill>
                <a:latin typeface="Arial"/>
                <a:cs typeface="Arial"/>
              </a:rPr>
              <a:t>is </a:t>
            </a:r>
            <a:r>
              <a:rPr sz="2118" dirty="0">
                <a:solidFill>
                  <a:srgbClr val="3333CC"/>
                </a:solidFill>
                <a:latin typeface="Arial"/>
                <a:cs typeface="Arial"/>
              </a:rPr>
              <a:t>a </a:t>
            </a:r>
            <a:r>
              <a:rPr sz="2118" spc="-13" dirty="0">
                <a:solidFill>
                  <a:srgbClr val="3333CC"/>
                </a:solidFill>
                <a:latin typeface="Arial"/>
                <a:cs typeface="Arial"/>
              </a:rPr>
              <a:t>specialized </a:t>
            </a:r>
            <a:r>
              <a:rPr sz="2118" spc="-9" dirty="0">
                <a:solidFill>
                  <a:srgbClr val="3333CC"/>
                </a:solidFill>
                <a:latin typeface="Arial"/>
                <a:cs typeface="Arial"/>
              </a:rPr>
              <a:t>kind of linear  </a:t>
            </a:r>
            <a:r>
              <a:rPr sz="2118" spc="-13" dirty="0">
                <a:solidFill>
                  <a:srgbClr val="3333CC"/>
                </a:solidFill>
                <a:latin typeface="Arial"/>
                <a:cs typeface="Arial"/>
              </a:rPr>
              <a:t>operation</a:t>
            </a:r>
            <a:endParaRPr sz="2118" dirty="0">
              <a:latin typeface="Arial"/>
              <a:cs typeface="Arial"/>
            </a:endParaRPr>
          </a:p>
        </p:txBody>
      </p:sp>
      <p:sp>
        <p:nvSpPr>
          <p:cNvPr id="8" name="object 8"/>
          <p:cNvSpPr/>
          <p:nvPr/>
        </p:nvSpPr>
        <p:spPr>
          <a:xfrm>
            <a:off x="839416" y="3043608"/>
            <a:ext cx="4896544" cy="1753544"/>
          </a:xfrm>
          <a:prstGeom prst="rect">
            <a:avLst/>
          </a:prstGeom>
          <a:blipFill>
            <a:blip r:embed="rId2" cstate="print"/>
            <a:stretch>
              <a:fillRect/>
            </a:stretch>
          </a:blipFill>
        </p:spPr>
        <p:txBody>
          <a:bodyPr wrap="square" lIns="0" tIns="0" rIns="0" bIns="0" rtlCol="0"/>
          <a:lstStyle/>
          <a:p>
            <a:endParaRPr sz="1588"/>
          </a:p>
        </p:txBody>
      </p:sp>
      <p:sp>
        <p:nvSpPr>
          <p:cNvPr id="9" name="object 9"/>
          <p:cNvSpPr/>
          <p:nvPr/>
        </p:nvSpPr>
        <p:spPr>
          <a:xfrm>
            <a:off x="6816082" y="2753731"/>
            <a:ext cx="2952328" cy="2725468"/>
          </a:xfrm>
          <a:prstGeom prst="rect">
            <a:avLst/>
          </a:prstGeom>
          <a:blipFill>
            <a:blip r:embed="rId3" cstate="print"/>
            <a:stretch>
              <a:fillRect/>
            </a:stretch>
          </a:blipFill>
        </p:spPr>
        <p:txBody>
          <a:bodyPr wrap="square" lIns="0" tIns="0" rIns="0" bIns="0" rtlCol="0"/>
          <a:lstStyle/>
          <a:p>
            <a:endParaRPr sz="1588"/>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Shape 591"/>
          <p:cNvSpPr/>
          <p:nvPr/>
        </p:nvSpPr>
        <p:spPr>
          <a:xfrm>
            <a:off x="2745875" y="1819500"/>
            <a:ext cx="956400" cy="2757900"/>
          </a:xfrm>
          <a:prstGeom prst="cube">
            <a:avLst>
              <a:gd name="adj" fmla="val 77711"/>
            </a:avLst>
          </a:prstGeom>
          <a:solidFill>
            <a:srgbClr val="F4CCCC">
              <a:alpha val="5192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endParaRPr sz="1400" kern="0">
              <a:solidFill>
                <a:srgbClr val="000000"/>
              </a:solidFill>
              <a:latin typeface="Arial"/>
              <a:ea typeface="Arial"/>
              <a:cs typeface="Arial"/>
              <a:sym typeface="Arial"/>
            </a:endParaRPr>
          </a:p>
        </p:txBody>
      </p:sp>
      <p:sp>
        <p:nvSpPr>
          <p:cNvPr id="592" name="Shape 592"/>
          <p:cNvSpPr/>
          <p:nvPr/>
        </p:nvSpPr>
        <p:spPr>
          <a:xfrm>
            <a:off x="7227350" y="1819500"/>
            <a:ext cx="956400" cy="2757900"/>
          </a:xfrm>
          <a:prstGeom prst="cube">
            <a:avLst>
              <a:gd name="adj" fmla="val 90357"/>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endParaRPr sz="1400" kern="0">
              <a:solidFill>
                <a:srgbClr val="000000"/>
              </a:solidFill>
              <a:latin typeface="Arial"/>
              <a:ea typeface="Arial"/>
              <a:cs typeface="Arial"/>
              <a:sym typeface="Arial"/>
            </a:endParaRPr>
          </a:p>
        </p:txBody>
      </p:sp>
      <p:sp>
        <p:nvSpPr>
          <p:cNvPr id="594" name="Shape 594"/>
          <p:cNvSpPr txBox="1"/>
          <p:nvPr/>
        </p:nvSpPr>
        <p:spPr>
          <a:xfrm>
            <a:off x="3358500" y="4119500"/>
            <a:ext cx="491700" cy="3096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32</a:t>
            </a:r>
          </a:p>
        </p:txBody>
      </p:sp>
      <p:sp>
        <p:nvSpPr>
          <p:cNvPr id="595" name="Shape 595"/>
          <p:cNvSpPr txBox="1"/>
          <p:nvPr/>
        </p:nvSpPr>
        <p:spPr>
          <a:xfrm>
            <a:off x="3722800" y="2046325"/>
            <a:ext cx="491700" cy="2823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32</a:t>
            </a:r>
          </a:p>
        </p:txBody>
      </p:sp>
      <p:sp>
        <p:nvSpPr>
          <p:cNvPr id="596" name="Shape 596"/>
          <p:cNvSpPr txBox="1"/>
          <p:nvPr/>
        </p:nvSpPr>
        <p:spPr>
          <a:xfrm>
            <a:off x="2687887" y="4511132"/>
            <a:ext cx="491700" cy="1821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3</a:t>
            </a:r>
          </a:p>
        </p:txBody>
      </p:sp>
      <p:cxnSp>
        <p:nvCxnSpPr>
          <p:cNvPr id="597" name="Shape 597"/>
          <p:cNvCxnSpPr/>
          <p:nvPr/>
        </p:nvCxnSpPr>
        <p:spPr>
          <a:xfrm>
            <a:off x="4352900" y="3201750"/>
            <a:ext cx="2365800" cy="0"/>
          </a:xfrm>
          <a:prstGeom prst="straightConnector1">
            <a:avLst/>
          </a:prstGeom>
          <a:noFill/>
          <a:ln w="9525" cap="flat" cmpd="sng">
            <a:solidFill>
              <a:schemeClr val="dk2"/>
            </a:solidFill>
            <a:prstDash val="solid"/>
            <a:round/>
            <a:headEnd type="none" w="lg" len="lg"/>
            <a:tailEnd type="triangle" w="lg" len="lg"/>
          </a:ln>
        </p:spPr>
      </p:cxnSp>
      <p:sp>
        <p:nvSpPr>
          <p:cNvPr id="598" name="Shape 598"/>
          <p:cNvSpPr txBox="1"/>
          <p:nvPr/>
        </p:nvSpPr>
        <p:spPr>
          <a:xfrm>
            <a:off x="4375825" y="3187200"/>
            <a:ext cx="3272400" cy="8139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Convolution Layer</a:t>
            </a:r>
          </a:p>
        </p:txBody>
      </p:sp>
      <p:sp>
        <p:nvSpPr>
          <p:cNvPr id="599" name="Shape 599"/>
          <p:cNvSpPr/>
          <p:nvPr/>
        </p:nvSpPr>
        <p:spPr>
          <a:xfrm>
            <a:off x="7376729" y="1819500"/>
            <a:ext cx="956399" cy="2757900"/>
          </a:xfrm>
          <a:prstGeom prst="cube">
            <a:avLst>
              <a:gd name="adj" fmla="val 90357"/>
            </a:avLst>
          </a:prstGeom>
          <a:solidFill>
            <a:srgbClr val="D9EAD3"/>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endParaRPr sz="1400" kern="0">
              <a:solidFill>
                <a:srgbClr val="000000"/>
              </a:solidFill>
              <a:latin typeface="Arial"/>
              <a:ea typeface="Arial"/>
              <a:cs typeface="Arial"/>
              <a:sym typeface="Arial"/>
            </a:endParaRPr>
          </a:p>
        </p:txBody>
      </p:sp>
      <p:sp>
        <p:nvSpPr>
          <p:cNvPr id="600" name="Shape 600"/>
          <p:cNvSpPr txBox="1"/>
          <p:nvPr/>
        </p:nvSpPr>
        <p:spPr>
          <a:xfrm>
            <a:off x="7354700" y="1380925"/>
            <a:ext cx="2063400" cy="543900"/>
          </a:xfrm>
          <a:prstGeom prst="rect">
            <a:avLst/>
          </a:prstGeom>
          <a:noFill/>
          <a:ln>
            <a:noFill/>
          </a:ln>
        </p:spPr>
        <p:txBody>
          <a:bodyPr lIns="91425" tIns="91425" rIns="91425" bIns="91425" anchor="t" anchorCtr="0">
            <a:noAutofit/>
          </a:bodyPr>
          <a:lstStyle/>
          <a:p>
            <a:r>
              <a:rPr lang="en" b="1" kern="0">
                <a:solidFill>
                  <a:srgbClr val="000000"/>
                </a:solidFill>
                <a:latin typeface="Arial"/>
                <a:ea typeface="Arial"/>
                <a:cs typeface="Arial"/>
                <a:sym typeface="Arial"/>
              </a:rPr>
              <a:t>activation maps</a:t>
            </a:r>
          </a:p>
        </p:txBody>
      </p:sp>
      <p:sp>
        <p:nvSpPr>
          <p:cNvPr id="601" name="Shape 601"/>
          <p:cNvSpPr txBox="1"/>
          <p:nvPr/>
        </p:nvSpPr>
        <p:spPr>
          <a:xfrm>
            <a:off x="7489821" y="4532979"/>
            <a:ext cx="328200" cy="3096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6</a:t>
            </a:r>
          </a:p>
        </p:txBody>
      </p:sp>
      <p:sp>
        <p:nvSpPr>
          <p:cNvPr id="602" name="Shape 602"/>
          <p:cNvSpPr txBox="1"/>
          <p:nvPr/>
        </p:nvSpPr>
        <p:spPr>
          <a:xfrm>
            <a:off x="8545405" y="4096525"/>
            <a:ext cx="491700" cy="3096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28</a:t>
            </a:r>
          </a:p>
        </p:txBody>
      </p:sp>
      <p:sp>
        <p:nvSpPr>
          <p:cNvPr id="603" name="Shape 603"/>
          <p:cNvSpPr txBox="1"/>
          <p:nvPr/>
        </p:nvSpPr>
        <p:spPr>
          <a:xfrm>
            <a:off x="9037105" y="2516212"/>
            <a:ext cx="491700" cy="3096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28</a:t>
            </a:r>
          </a:p>
        </p:txBody>
      </p:sp>
      <p:sp>
        <p:nvSpPr>
          <p:cNvPr id="604" name="Shape 604"/>
          <p:cNvSpPr txBox="1"/>
          <p:nvPr/>
        </p:nvSpPr>
        <p:spPr>
          <a:xfrm>
            <a:off x="1800325" y="952225"/>
            <a:ext cx="8721000" cy="386700"/>
          </a:xfrm>
          <a:prstGeom prst="rect">
            <a:avLst/>
          </a:prstGeom>
          <a:noFill/>
          <a:ln>
            <a:noFill/>
          </a:ln>
        </p:spPr>
        <p:txBody>
          <a:bodyPr lIns="91425" tIns="91425" rIns="91425" bIns="91425" anchor="t" anchorCtr="0">
            <a:noAutofit/>
          </a:bodyPr>
          <a:lstStyle/>
          <a:p>
            <a:r>
              <a:rPr lang="en" sz="2000" kern="0">
                <a:solidFill>
                  <a:srgbClr val="000000"/>
                </a:solidFill>
                <a:latin typeface="Arial"/>
                <a:ea typeface="Arial"/>
                <a:cs typeface="Arial"/>
                <a:sym typeface="Arial"/>
              </a:rPr>
              <a:t>For example, if we had 6 5x5 filters, we’ll get 6 separate activation maps:</a:t>
            </a:r>
          </a:p>
        </p:txBody>
      </p:sp>
      <p:sp>
        <p:nvSpPr>
          <p:cNvPr id="605" name="Shape 605"/>
          <p:cNvSpPr/>
          <p:nvPr/>
        </p:nvSpPr>
        <p:spPr>
          <a:xfrm>
            <a:off x="7529129" y="1819500"/>
            <a:ext cx="956399" cy="2757900"/>
          </a:xfrm>
          <a:prstGeom prst="cube">
            <a:avLst>
              <a:gd name="adj" fmla="val 90357"/>
            </a:avLst>
          </a:prstGeom>
          <a:solidFill>
            <a:srgbClr val="F4CCCC"/>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endParaRPr sz="1400" kern="0">
              <a:solidFill>
                <a:srgbClr val="000000"/>
              </a:solidFill>
              <a:latin typeface="Arial"/>
              <a:ea typeface="Arial"/>
              <a:cs typeface="Arial"/>
              <a:sym typeface="Arial"/>
            </a:endParaRPr>
          </a:p>
        </p:txBody>
      </p:sp>
      <p:sp>
        <p:nvSpPr>
          <p:cNvPr id="606" name="Shape 606"/>
          <p:cNvSpPr/>
          <p:nvPr/>
        </p:nvSpPr>
        <p:spPr>
          <a:xfrm>
            <a:off x="7681529" y="1819500"/>
            <a:ext cx="956399" cy="2757900"/>
          </a:xfrm>
          <a:prstGeom prst="cube">
            <a:avLst>
              <a:gd name="adj" fmla="val 90357"/>
            </a:avLst>
          </a:prstGeom>
          <a:solidFill>
            <a:srgbClr val="FFF2CC"/>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endParaRPr sz="1400" kern="0">
              <a:solidFill>
                <a:srgbClr val="000000"/>
              </a:solidFill>
              <a:latin typeface="Arial"/>
              <a:ea typeface="Arial"/>
              <a:cs typeface="Arial"/>
              <a:sym typeface="Arial"/>
            </a:endParaRPr>
          </a:p>
        </p:txBody>
      </p:sp>
      <p:sp>
        <p:nvSpPr>
          <p:cNvPr id="607" name="Shape 607"/>
          <p:cNvSpPr/>
          <p:nvPr/>
        </p:nvSpPr>
        <p:spPr>
          <a:xfrm>
            <a:off x="7833929" y="1819500"/>
            <a:ext cx="956399" cy="2757900"/>
          </a:xfrm>
          <a:prstGeom prst="cube">
            <a:avLst>
              <a:gd name="adj" fmla="val 90357"/>
            </a:avLst>
          </a:prstGeom>
          <a:solidFill>
            <a:srgbClr val="D9D2E9"/>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endParaRPr sz="1400" kern="0">
              <a:solidFill>
                <a:srgbClr val="000000"/>
              </a:solidFill>
              <a:latin typeface="Arial"/>
              <a:ea typeface="Arial"/>
              <a:cs typeface="Arial"/>
              <a:sym typeface="Arial"/>
            </a:endParaRPr>
          </a:p>
        </p:txBody>
      </p:sp>
      <p:sp>
        <p:nvSpPr>
          <p:cNvPr id="608" name="Shape 608"/>
          <p:cNvSpPr/>
          <p:nvPr/>
        </p:nvSpPr>
        <p:spPr>
          <a:xfrm>
            <a:off x="7986329" y="1819500"/>
            <a:ext cx="956399" cy="2757900"/>
          </a:xfrm>
          <a:prstGeom prst="cube">
            <a:avLst>
              <a:gd name="adj" fmla="val 90357"/>
            </a:avLst>
          </a:prstGeom>
          <a:solidFill>
            <a:srgbClr val="FCE5CD"/>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endParaRPr sz="1400" kern="0">
              <a:solidFill>
                <a:srgbClr val="000000"/>
              </a:solidFill>
              <a:latin typeface="Arial"/>
              <a:ea typeface="Arial"/>
              <a:cs typeface="Arial"/>
              <a:sym typeface="Arial"/>
            </a:endParaRPr>
          </a:p>
        </p:txBody>
      </p:sp>
      <p:sp>
        <p:nvSpPr>
          <p:cNvPr id="609" name="Shape 609"/>
          <p:cNvSpPr txBox="1"/>
          <p:nvPr/>
        </p:nvSpPr>
        <p:spPr>
          <a:xfrm>
            <a:off x="2343650" y="4968010"/>
            <a:ext cx="8625900" cy="282300"/>
          </a:xfrm>
          <a:prstGeom prst="rect">
            <a:avLst/>
          </a:prstGeom>
          <a:noFill/>
          <a:ln>
            <a:noFill/>
          </a:ln>
        </p:spPr>
        <p:txBody>
          <a:bodyPr lIns="91425" tIns="91425" rIns="91425" bIns="91425" anchor="t" anchorCtr="0">
            <a:noAutofit/>
          </a:bodyPr>
          <a:lstStyle/>
          <a:p>
            <a:r>
              <a:rPr lang="en" sz="2000" kern="0">
                <a:solidFill>
                  <a:srgbClr val="000000"/>
                </a:solidFill>
                <a:latin typeface="Arial"/>
                <a:ea typeface="Arial"/>
                <a:cs typeface="Arial"/>
                <a:sym typeface="Arial"/>
              </a:rPr>
              <a:t>We stack these up to get a “new image” of size 28x28x6!</a:t>
            </a:r>
          </a:p>
        </p:txBody>
      </p:sp>
      <p:sp>
        <p:nvSpPr>
          <p:cNvPr id="21" name="Slide Number Placeholder 4"/>
          <p:cNvSpPr txBox="1">
            <a:spLocks/>
          </p:cNvSpPr>
          <p:nvPr/>
        </p:nvSpPr>
        <p:spPr bwMode="auto">
          <a:xfrm>
            <a:off x="3352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3059525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5" name="Shape 615"/>
          <p:cNvSpPr txBox="1"/>
          <p:nvPr/>
        </p:nvSpPr>
        <p:spPr>
          <a:xfrm>
            <a:off x="1829225" y="1012675"/>
            <a:ext cx="8548200" cy="984300"/>
          </a:xfrm>
          <a:prstGeom prst="rect">
            <a:avLst/>
          </a:prstGeom>
          <a:noFill/>
          <a:ln>
            <a:noFill/>
          </a:ln>
        </p:spPr>
        <p:txBody>
          <a:bodyPr lIns="91425" tIns="91425" rIns="91425" bIns="91425" anchor="t" anchorCtr="0">
            <a:noAutofit/>
          </a:bodyPr>
          <a:lstStyle/>
          <a:p>
            <a:r>
              <a:rPr lang="en" b="1" kern="0">
                <a:solidFill>
                  <a:srgbClr val="000000"/>
                </a:solidFill>
                <a:latin typeface="Arial"/>
                <a:ea typeface="Arial"/>
                <a:cs typeface="Arial"/>
                <a:sym typeface="Arial"/>
              </a:rPr>
              <a:t>Preview: </a:t>
            </a:r>
            <a:r>
              <a:rPr lang="en" kern="0">
                <a:solidFill>
                  <a:srgbClr val="000000"/>
                </a:solidFill>
                <a:latin typeface="Arial"/>
                <a:ea typeface="Arial"/>
                <a:cs typeface="Arial"/>
                <a:sym typeface="Arial"/>
              </a:rPr>
              <a:t>ConvNet is a sequence of Convolution Layers, interspersed with activation functions</a:t>
            </a:r>
          </a:p>
        </p:txBody>
      </p:sp>
      <p:sp>
        <p:nvSpPr>
          <p:cNvPr id="616" name="Shape 616"/>
          <p:cNvSpPr/>
          <p:nvPr/>
        </p:nvSpPr>
        <p:spPr>
          <a:xfrm>
            <a:off x="1701075" y="1983550"/>
            <a:ext cx="956400" cy="2757900"/>
          </a:xfrm>
          <a:prstGeom prst="cube">
            <a:avLst>
              <a:gd name="adj" fmla="val 77711"/>
            </a:avLst>
          </a:prstGeom>
          <a:solidFill>
            <a:srgbClr val="F4CCCC">
              <a:alpha val="5192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endParaRPr sz="1400" kern="0">
              <a:solidFill>
                <a:srgbClr val="000000"/>
              </a:solidFill>
              <a:latin typeface="Arial"/>
              <a:ea typeface="Arial"/>
              <a:cs typeface="Arial"/>
              <a:sym typeface="Arial"/>
            </a:endParaRPr>
          </a:p>
        </p:txBody>
      </p:sp>
      <p:sp>
        <p:nvSpPr>
          <p:cNvPr id="617" name="Shape 617"/>
          <p:cNvSpPr txBox="1"/>
          <p:nvPr/>
        </p:nvSpPr>
        <p:spPr>
          <a:xfrm>
            <a:off x="2313700" y="4283550"/>
            <a:ext cx="491700" cy="3096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32</a:t>
            </a:r>
          </a:p>
        </p:txBody>
      </p:sp>
      <p:sp>
        <p:nvSpPr>
          <p:cNvPr id="618" name="Shape 618"/>
          <p:cNvSpPr txBox="1"/>
          <p:nvPr/>
        </p:nvSpPr>
        <p:spPr>
          <a:xfrm>
            <a:off x="2678000" y="2210375"/>
            <a:ext cx="491700" cy="2823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32</a:t>
            </a:r>
          </a:p>
        </p:txBody>
      </p:sp>
      <p:sp>
        <p:nvSpPr>
          <p:cNvPr id="619" name="Shape 619"/>
          <p:cNvSpPr txBox="1"/>
          <p:nvPr/>
        </p:nvSpPr>
        <p:spPr>
          <a:xfrm>
            <a:off x="1643087" y="4675182"/>
            <a:ext cx="491700" cy="1821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3</a:t>
            </a:r>
          </a:p>
        </p:txBody>
      </p:sp>
      <p:cxnSp>
        <p:nvCxnSpPr>
          <p:cNvPr id="620" name="Shape 620"/>
          <p:cNvCxnSpPr/>
          <p:nvPr/>
        </p:nvCxnSpPr>
        <p:spPr>
          <a:xfrm>
            <a:off x="3005875" y="3262200"/>
            <a:ext cx="987600" cy="0"/>
          </a:xfrm>
          <a:prstGeom prst="straightConnector1">
            <a:avLst/>
          </a:prstGeom>
          <a:noFill/>
          <a:ln w="9525" cap="flat" cmpd="sng">
            <a:solidFill>
              <a:schemeClr val="dk2"/>
            </a:solidFill>
            <a:prstDash val="solid"/>
            <a:round/>
            <a:headEnd type="none" w="lg" len="lg"/>
            <a:tailEnd type="triangle" w="lg" len="lg"/>
          </a:ln>
        </p:spPr>
      </p:cxnSp>
      <p:sp>
        <p:nvSpPr>
          <p:cNvPr id="621" name="Shape 621"/>
          <p:cNvSpPr/>
          <p:nvPr/>
        </p:nvSpPr>
        <p:spPr>
          <a:xfrm>
            <a:off x="4215675" y="1983550"/>
            <a:ext cx="956400" cy="2757900"/>
          </a:xfrm>
          <a:prstGeom prst="cube">
            <a:avLst>
              <a:gd name="adj" fmla="val 77711"/>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endParaRPr sz="1400" kern="0">
              <a:solidFill>
                <a:srgbClr val="000000"/>
              </a:solidFill>
              <a:latin typeface="Arial"/>
              <a:ea typeface="Arial"/>
              <a:cs typeface="Arial"/>
              <a:sym typeface="Arial"/>
            </a:endParaRPr>
          </a:p>
        </p:txBody>
      </p:sp>
      <p:sp>
        <p:nvSpPr>
          <p:cNvPr id="622" name="Shape 622"/>
          <p:cNvSpPr txBox="1"/>
          <p:nvPr/>
        </p:nvSpPr>
        <p:spPr>
          <a:xfrm>
            <a:off x="4828300" y="4283550"/>
            <a:ext cx="491700" cy="3096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28</a:t>
            </a:r>
          </a:p>
        </p:txBody>
      </p:sp>
      <p:sp>
        <p:nvSpPr>
          <p:cNvPr id="623" name="Shape 623"/>
          <p:cNvSpPr txBox="1"/>
          <p:nvPr/>
        </p:nvSpPr>
        <p:spPr>
          <a:xfrm>
            <a:off x="5192600" y="2210375"/>
            <a:ext cx="491700" cy="2823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28</a:t>
            </a:r>
          </a:p>
        </p:txBody>
      </p:sp>
      <p:sp>
        <p:nvSpPr>
          <p:cNvPr id="624" name="Shape 624"/>
          <p:cNvSpPr txBox="1"/>
          <p:nvPr/>
        </p:nvSpPr>
        <p:spPr>
          <a:xfrm>
            <a:off x="4157687" y="4675182"/>
            <a:ext cx="491700" cy="1821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6</a:t>
            </a:r>
          </a:p>
        </p:txBody>
      </p:sp>
      <p:sp>
        <p:nvSpPr>
          <p:cNvPr id="625" name="Shape 625"/>
          <p:cNvSpPr txBox="1"/>
          <p:nvPr/>
        </p:nvSpPr>
        <p:spPr>
          <a:xfrm>
            <a:off x="3045200" y="3276450"/>
            <a:ext cx="987600" cy="3936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CONV,</a:t>
            </a:r>
          </a:p>
          <a:p>
            <a:r>
              <a:rPr lang="en" kern="0">
                <a:solidFill>
                  <a:srgbClr val="000000"/>
                </a:solidFill>
                <a:latin typeface="Arial"/>
                <a:ea typeface="Arial"/>
                <a:cs typeface="Arial"/>
                <a:sym typeface="Arial"/>
              </a:rPr>
              <a:t>ReLU</a:t>
            </a:r>
          </a:p>
          <a:p>
            <a:r>
              <a:rPr lang="en" kern="0">
                <a:solidFill>
                  <a:srgbClr val="0000FF"/>
                </a:solidFill>
                <a:latin typeface="Arial"/>
                <a:ea typeface="Arial"/>
                <a:cs typeface="Arial"/>
                <a:sym typeface="Arial"/>
              </a:rPr>
              <a:t>e.g. 6 5x5x3 filters</a:t>
            </a:r>
          </a:p>
        </p:txBody>
      </p:sp>
      <p:sp>
        <p:nvSpPr>
          <p:cNvPr id="14" name="Slide Number Placeholder 4"/>
          <p:cNvSpPr txBox="1">
            <a:spLocks/>
          </p:cNvSpPr>
          <p:nvPr/>
        </p:nvSpPr>
        <p:spPr bwMode="auto">
          <a:xfrm>
            <a:off x="3352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0802972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1" name="Shape 631"/>
          <p:cNvSpPr txBox="1"/>
          <p:nvPr/>
        </p:nvSpPr>
        <p:spPr>
          <a:xfrm>
            <a:off x="1829225" y="1012675"/>
            <a:ext cx="8548200" cy="984300"/>
          </a:xfrm>
          <a:prstGeom prst="rect">
            <a:avLst/>
          </a:prstGeom>
          <a:noFill/>
          <a:ln>
            <a:noFill/>
          </a:ln>
        </p:spPr>
        <p:txBody>
          <a:bodyPr lIns="91425" tIns="91425" rIns="91425" bIns="91425" anchor="t" anchorCtr="0">
            <a:noAutofit/>
          </a:bodyPr>
          <a:lstStyle/>
          <a:p>
            <a:r>
              <a:rPr lang="en" b="1" kern="0">
                <a:solidFill>
                  <a:srgbClr val="000000"/>
                </a:solidFill>
                <a:latin typeface="Arial"/>
                <a:ea typeface="Arial"/>
                <a:cs typeface="Arial"/>
                <a:sym typeface="Arial"/>
              </a:rPr>
              <a:t>Preview: </a:t>
            </a:r>
            <a:r>
              <a:rPr lang="en" kern="0">
                <a:solidFill>
                  <a:srgbClr val="000000"/>
                </a:solidFill>
                <a:latin typeface="Arial"/>
                <a:ea typeface="Arial"/>
                <a:cs typeface="Arial"/>
                <a:sym typeface="Arial"/>
              </a:rPr>
              <a:t>ConvNet is a sequence of Convolutional Layers, interspersed with activation functions</a:t>
            </a:r>
          </a:p>
        </p:txBody>
      </p:sp>
      <p:sp>
        <p:nvSpPr>
          <p:cNvPr id="632" name="Shape 632"/>
          <p:cNvSpPr/>
          <p:nvPr/>
        </p:nvSpPr>
        <p:spPr>
          <a:xfrm>
            <a:off x="1701075" y="1983550"/>
            <a:ext cx="956400" cy="2757900"/>
          </a:xfrm>
          <a:prstGeom prst="cube">
            <a:avLst>
              <a:gd name="adj" fmla="val 77711"/>
            </a:avLst>
          </a:prstGeom>
          <a:solidFill>
            <a:srgbClr val="F4CCCC">
              <a:alpha val="5192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endParaRPr sz="1400" kern="0">
              <a:solidFill>
                <a:srgbClr val="000000"/>
              </a:solidFill>
              <a:latin typeface="Arial"/>
              <a:ea typeface="Arial"/>
              <a:cs typeface="Arial"/>
              <a:sym typeface="Arial"/>
            </a:endParaRPr>
          </a:p>
        </p:txBody>
      </p:sp>
      <p:sp>
        <p:nvSpPr>
          <p:cNvPr id="633" name="Shape 633"/>
          <p:cNvSpPr txBox="1"/>
          <p:nvPr/>
        </p:nvSpPr>
        <p:spPr>
          <a:xfrm>
            <a:off x="2313700" y="4283550"/>
            <a:ext cx="491700" cy="3096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32</a:t>
            </a:r>
          </a:p>
        </p:txBody>
      </p:sp>
      <p:sp>
        <p:nvSpPr>
          <p:cNvPr id="634" name="Shape 634"/>
          <p:cNvSpPr txBox="1"/>
          <p:nvPr/>
        </p:nvSpPr>
        <p:spPr>
          <a:xfrm>
            <a:off x="2678000" y="2210375"/>
            <a:ext cx="491700" cy="2823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32</a:t>
            </a:r>
          </a:p>
        </p:txBody>
      </p:sp>
      <p:sp>
        <p:nvSpPr>
          <p:cNvPr id="635" name="Shape 635"/>
          <p:cNvSpPr txBox="1"/>
          <p:nvPr/>
        </p:nvSpPr>
        <p:spPr>
          <a:xfrm>
            <a:off x="1643087" y="4675182"/>
            <a:ext cx="491700" cy="1821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3</a:t>
            </a:r>
          </a:p>
        </p:txBody>
      </p:sp>
      <p:cxnSp>
        <p:nvCxnSpPr>
          <p:cNvPr id="636" name="Shape 636"/>
          <p:cNvCxnSpPr/>
          <p:nvPr/>
        </p:nvCxnSpPr>
        <p:spPr>
          <a:xfrm>
            <a:off x="3005875" y="3262200"/>
            <a:ext cx="987600" cy="0"/>
          </a:xfrm>
          <a:prstGeom prst="straightConnector1">
            <a:avLst/>
          </a:prstGeom>
          <a:noFill/>
          <a:ln w="9525" cap="flat" cmpd="sng">
            <a:solidFill>
              <a:schemeClr val="dk2"/>
            </a:solidFill>
            <a:prstDash val="solid"/>
            <a:round/>
            <a:headEnd type="none" w="lg" len="lg"/>
            <a:tailEnd type="triangle" w="lg" len="lg"/>
          </a:ln>
        </p:spPr>
      </p:cxnSp>
      <p:sp>
        <p:nvSpPr>
          <p:cNvPr id="637" name="Shape 637"/>
          <p:cNvSpPr txBox="1"/>
          <p:nvPr/>
        </p:nvSpPr>
        <p:spPr>
          <a:xfrm>
            <a:off x="3045200" y="3276450"/>
            <a:ext cx="987600" cy="3936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CONV,</a:t>
            </a:r>
          </a:p>
          <a:p>
            <a:r>
              <a:rPr lang="en" kern="0">
                <a:solidFill>
                  <a:srgbClr val="000000"/>
                </a:solidFill>
                <a:latin typeface="Arial"/>
                <a:ea typeface="Arial"/>
                <a:cs typeface="Arial"/>
                <a:sym typeface="Arial"/>
              </a:rPr>
              <a:t>ReLU</a:t>
            </a:r>
          </a:p>
          <a:p>
            <a:r>
              <a:rPr lang="en" kern="0">
                <a:solidFill>
                  <a:srgbClr val="0000FF"/>
                </a:solidFill>
                <a:latin typeface="Arial"/>
                <a:ea typeface="Arial"/>
                <a:cs typeface="Arial"/>
                <a:sym typeface="Arial"/>
              </a:rPr>
              <a:t>e.g. 6 5x5x3 filters</a:t>
            </a:r>
          </a:p>
        </p:txBody>
      </p:sp>
      <p:sp>
        <p:nvSpPr>
          <p:cNvPr id="638" name="Shape 638"/>
          <p:cNvSpPr/>
          <p:nvPr/>
        </p:nvSpPr>
        <p:spPr>
          <a:xfrm>
            <a:off x="4215675" y="1983550"/>
            <a:ext cx="956400" cy="2757900"/>
          </a:xfrm>
          <a:prstGeom prst="cube">
            <a:avLst>
              <a:gd name="adj" fmla="val 77711"/>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endParaRPr sz="1400" kern="0">
              <a:solidFill>
                <a:srgbClr val="000000"/>
              </a:solidFill>
              <a:latin typeface="Arial"/>
              <a:ea typeface="Arial"/>
              <a:cs typeface="Arial"/>
              <a:sym typeface="Arial"/>
            </a:endParaRPr>
          </a:p>
        </p:txBody>
      </p:sp>
      <p:sp>
        <p:nvSpPr>
          <p:cNvPr id="639" name="Shape 639"/>
          <p:cNvSpPr txBox="1"/>
          <p:nvPr/>
        </p:nvSpPr>
        <p:spPr>
          <a:xfrm>
            <a:off x="4828300" y="4283550"/>
            <a:ext cx="491700" cy="3096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28</a:t>
            </a:r>
          </a:p>
        </p:txBody>
      </p:sp>
      <p:sp>
        <p:nvSpPr>
          <p:cNvPr id="640" name="Shape 640"/>
          <p:cNvSpPr txBox="1"/>
          <p:nvPr/>
        </p:nvSpPr>
        <p:spPr>
          <a:xfrm>
            <a:off x="5192600" y="2210375"/>
            <a:ext cx="491700" cy="2823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28</a:t>
            </a:r>
          </a:p>
        </p:txBody>
      </p:sp>
      <p:sp>
        <p:nvSpPr>
          <p:cNvPr id="641" name="Shape 641"/>
          <p:cNvSpPr txBox="1"/>
          <p:nvPr/>
        </p:nvSpPr>
        <p:spPr>
          <a:xfrm>
            <a:off x="4157687" y="4675182"/>
            <a:ext cx="491700" cy="1821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6</a:t>
            </a:r>
          </a:p>
        </p:txBody>
      </p:sp>
      <p:cxnSp>
        <p:nvCxnSpPr>
          <p:cNvPr id="642" name="Shape 642"/>
          <p:cNvCxnSpPr/>
          <p:nvPr/>
        </p:nvCxnSpPr>
        <p:spPr>
          <a:xfrm>
            <a:off x="5749075" y="3262200"/>
            <a:ext cx="987600" cy="0"/>
          </a:xfrm>
          <a:prstGeom prst="straightConnector1">
            <a:avLst/>
          </a:prstGeom>
          <a:noFill/>
          <a:ln w="9525" cap="flat" cmpd="sng">
            <a:solidFill>
              <a:schemeClr val="dk2"/>
            </a:solidFill>
            <a:prstDash val="solid"/>
            <a:round/>
            <a:headEnd type="none" w="lg" len="lg"/>
            <a:tailEnd type="triangle" w="lg" len="lg"/>
          </a:ln>
        </p:spPr>
      </p:cxnSp>
      <p:sp>
        <p:nvSpPr>
          <p:cNvPr id="643" name="Shape 643"/>
          <p:cNvSpPr txBox="1"/>
          <p:nvPr/>
        </p:nvSpPr>
        <p:spPr>
          <a:xfrm>
            <a:off x="5788400" y="3276450"/>
            <a:ext cx="1063200" cy="3936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CONV,</a:t>
            </a:r>
          </a:p>
          <a:p>
            <a:r>
              <a:rPr lang="en" kern="0">
                <a:solidFill>
                  <a:srgbClr val="000000"/>
                </a:solidFill>
                <a:latin typeface="Arial"/>
                <a:ea typeface="Arial"/>
                <a:cs typeface="Arial"/>
                <a:sym typeface="Arial"/>
              </a:rPr>
              <a:t>ReLU</a:t>
            </a:r>
          </a:p>
          <a:p>
            <a:r>
              <a:rPr lang="en" kern="0">
                <a:solidFill>
                  <a:srgbClr val="38761D"/>
                </a:solidFill>
                <a:latin typeface="Arial"/>
                <a:ea typeface="Arial"/>
                <a:cs typeface="Arial"/>
                <a:sym typeface="Arial"/>
              </a:rPr>
              <a:t>e.g. 10 5x5x</a:t>
            </a:r>
            <a:r>
              <a:rPr lang="en" b="1" kern="0">
                <a:solidFill>
                  <a:srgbClr val="38761D"/>
                </a:solidFill>
                <a:latin typeface="Arial"/>
                <a:ea typeface="Arial"/>
                <a:cs typeface="Arial"/>
                <a:sym typeface="Arial"/>
              </a:rPr>
              <a:t>6 </a:t>
            </a:r>
            <a:r>
              <a:rPr lang="en" kern="0">
                <a:solidFill>
                  <a:srgbClr val="38761D"/>
                </a:solidFill>
                <a:latin typeface="Arial"/>
                <a:ea typeface="Arial"/>
                <a:cs typeface="Arial"/>
                <a:sym typeface="Arial"/>
              </a:rPr>
              <a:t>filters</a:t>
            </a:r>
          </a:p>
        </p:txBody>
      </p:sp>
      <p:sp>
        <p:nvSpPr>
          <p:cNvPr id="644" name="Shape 644"/>
          <p:cNvSpPr/>
          <p:nvPr/>
        </p:nvSpPr>
        <p:spPr>
          <a:xfrm>
            <a:off x="6958875" y="1983550"/>
            <a:ext cx="956400" cy="2757900"/>
          </a:xfrm>
          <a:prstGeom prst="cube">
            <a:avLst>
              <a:gd name="adj" fmla="val 77711"/>
            </a:avLst>
          </a:prstGeom>
          <a:solidFill>
            <a:srgbClr val="D9EAD3"/>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endParaRPr sz="1400" kern="0">
              <a:solidFill>
                <a:srgbClr val="000000"/>
              </a:solidFill>
              <a:latin typeface="Arial"/>
              <a:ea typeface="Arial"/>
              <a:cs typeface="Arial"/>
              <a:sym typeface="Arial"/>
            </a:endParaRPr>
          </a:p>
        </p:txBody>
      </p:sp>
      <p:cxnSp>
        <p:nvCxnSpPr>
          <p:cNvPr id="645" name="Shape 645"/>
          <p:cNvCxnSpPr/>
          <p:nvPr/>
        </p:nvCxnSpPr>
        <p:spPr>
          <a:xfrm>
            <a:off x="8339875" y="3262200"/>
            <a:ext cx="987600" cy="0"/>
          </a:xfrm>
          <a:prstGeom prst="straightConnector1">
            <a:avLst/>
          </a:prstGeom>
          <a:noFill/>
          <a:ln w="9525" cap="flat" cmpd="sng">
            <a:solidFill>
              <a:schemeClr val="dk2"/>
            </a:solidFill>
            <a:prstDash val="solid"/>
            <a:round/>
            <a:headEnd type="none" w="lg" len="lg"/>
            <a:tailEnd type="triangle" w="lg" len="lg"/>
          </a:ln>
        </p:spPr>
      </p:cxnSp>
      <p:sp>
        <p:nvSpPr>
          <p:cNvPr id="646" name="Shape 646"/>
          <p:cNvSpPr txBox="1"/>
          <p:nvPr/>
        </p:nvSpPr>
        <p:spPr>
          <a:xfrm>
            <a:off x="8379200" y="3276450"/>
            <a:ext cx="987600" cy="3936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CONV,</a:t>
            </a:r>
          </a:p>
          <a:p>
            <a:r>
              <a:rPr lang="en" kern="0">
                <a:solidFill>
                  <a:srgbClr val="000000"/>
                </a:solidFill>
                <a:latin typeface="Arial"/>
                <a:ea typeface="Arial"/>
                <a:cs typeface="Arial"/>
                <a:sym typeface="Arial"/>
              </a:rPr>
              <a:t>ReLU</a:t>
            </a:r>
          </a:p>
        </p:txBody>
      </p:sp>
      <p:sp>
        <p:nvSpPr>
          <p:cNvPr id="647" name="Shape 647"/>
          <p:cNvSpPr txBox="1"/>
          <p:nvPr/>
        </p:nvSpPr>
        <p:spPr>
          <a:xfrm>
            <a:off x="9595800" y="3017400"/>
            <a:ext cx="956400" cy="354000"/>
          </a:xfrm>
          <a:prstGeom prst="rect">
            <a:avLst/>
          </a:prstGeom>
          <a:noFill/>
          <a:ln>
            <a:noFill/>
          </a:ln>
        </p:spPr>
        <p:txBody>
          <a:bodyPr lIns="91425" tIns="91425" rIns="91425" bIns="91425" anchor="t" anchorCtr="0">
            <a:noAutofit/>
          </a:bodyPr>
          <a:lstStyle/>
          <a:p>
            <a:r>
              <a:rPr lang="en" sz="2400" kern="0">
                <a:solidFill>
                  <a:srgbClr val="000000"/>
                </a:solidFill>
                <a:latin typeface="Arial"/>
                <a:ea typeface="Arial"/>
                <a:cs typeface="Arial"/>
                <a:sym typeface="Arial"/>
              </a:rPr>
              <a:t>….</a:t>
            </a:r>
          </a:p>
        </p:txBody>
      </p:sp>
      <p:sp>
        <p:nvSpPr>
          <p:cNvPr id="648" name="Shape 648"/>
          <p:cNvSpPr txBox="1"/>
          <p:nvPr/>
        </p:nvSpPr>
        <p:spPr>
          <a:xfrm>
            <a:off x="6824687" y="4675182"/>
            <a:ext cx="491700" cy="1821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10</a:t>
            </a:r>
          </a:p>
        </p:txBody>
      </p:sp>
      <p:sp>
        <p:nvSpPr>
          <p:cNvPr id="649" name="Shape 649"/>
          <p:cNvSpPr txBox="1"/>
          <p:nvPr/>
        </p:nvSpPr>
        <p:spPr>
          <a:xfrm>
            <a:off x="7571500" y="4283550"/>
            <a:ext cx="491700" cy="3096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24</a:t>
            </a:r>
          </a:p>
        </p:txBody>
      </p:sp>
      <p:sp>
        <p:nvSpPr>
          <p:cNvPr id="650" name="Shape 650"/>
          <p:cNvSpPr txBox="1"/>
          <p:nvPr/>
        </p:nvSpPr>
        <p:spPr>
          <a:xfrm>
            <a:off x="7935800" y="2210375"/>
            <a:ext cx="491700" cy="2823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24</a:t>
            </a:r>
          </a:p>
        </p:txBody>
      </p:sp>
      <p:sp>
        <p:nvSpPr>
          <p:cNvPr id="23" name="Slide Number Placeholder 4"/>
          <p:cNvSpPr txBox="1">
            <a:spLocks/>
          </p:cNvSpPr>
          <p:nvPr/>
        </p:nvSpPr>
        <p:spPr bwMode="auto">
          <a:xfrm>
            <a:off x="3352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400603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6" name="Shape 656"/>
          <p:cNvSpPr txBox="1"/>
          <p:nvPr/>
        </p:nvSpPr>
        <p:spPr>
          <a:xfrm>
            <a:off x="1638875" y="902775"/>
            <a:ext cx="8548200" cy="984300"/>
          </a:xfrm>
          <a:prstGeom prst="rect">
            <a:avLst/>
          </a:prstGeom>
          <a:noFill/>
          <a:ln>
            <a:noFill/>
          </a:ln>
        </p:spPr>
        <p:txBody>
          <a:bodyPr lIns="91425" tIns="91425" rIns="91425" bIns="91425" anchor="t" anchorCtr="0">
            <a:noAutofit/>
          </a:bodyPr>
          <a:lstStyle/>
          <a:p>
            <a:r>
              <a:rPr lang="en" b="1" kern="0">
                <a:solidFill>
                  <a:srgbClr val="000000"/>
                </a:solidFill>
                <a:latin typeface="Arial"/>
                <a:ea typeface="Arial"/>
                <a:cs typeface="Arial"/>
                <a:sym typeface="Arial"/>
              </a:rPr>
              <a:t>Preview</a:t>
            </a:r>
          </a:p>
        </p:txBody>
      </p:sp>
      <p:sp>
        <p:nvSpPr>
          <p:cNvPr id="657" name="Shape 657"/>
          <p:cNvSpPr txBox="1"/>
          <p:nvPr/>
        </p:nvSpPr>
        <p:spPr>
          <a:xfrm>
            <a:off x="6223800" y="902775"/>
            <a:ext cx="2254200" cy="350400"/>
          </a:xfrm>
          <a:prstGeom prst="rect">
            <a:avLst/>
          </a:prstGeom>
          <a:noFill/>
          <a:ln>
            <a:noFill/>
          </a:ln>
        </p:spPr>
        <p:txBody>
          <a:bodyPr lIns="91425" tIns="91425" rIns="91425" bIns="91425" anchor="t" anchorCtr="0">
            <a:noAutofit/>
          </a:bodyPr>
          <a:lstStyle/>
          <a:p>
            <a:r>
              <a:rPr lang="en" sz="1400" i="1" kern="0">
                <a:solidFill>
                  <a:srgbClr val="000000"/>
                </a:solidFill>
                <a:latin typeface="Arial"/>
                <a:ea typeface="Arial"/>
                <a:cs typeface="Arial"/>
                <a:sym typeface="Arial"/>
              </a:rPr>
              <a:t>[Zeiler and Fergus 2013]</a:t>
            </a:r>
          </a:p>
        </p:txBody>
      </p:sp>
      <p:sp>
        <p:nvSpPr>
          <p:cNvPr id="658" name="Shape 658"/>
          <p:cNvSpPr txBox="1"/>
          <p:nvPr/>
        </p:nvSpPr>
        <p:spPr>
          <a:xfrm>
            <a:off x="8306700" y="902775"/>
            <a:ext cx="2361300" cy="393600"/>
          </a:xfrm>
          <a:prstGeom prst="rect">
            <a:avLst/>
          </a:prstGeom>
          <a:noFill/>
          <a:ln>
            <a:noFill/>
          </a:ln>
        </p:spPr>
        <p:txBody>
          <a:bodyPr lIns="91425" tIns="91425" rIns="91425" bIns="91425" anchor="ctr" anchorCtr="0">
            <a:noAutofit/>
          </a:bodyPr>
          <a:lstStyle/>
          <a:p>
            <a:pPr algn="r">
              <a:lnSpc>
                <a:spcPct val="115000"/>
              </a:lnSpc>
            </a:pPr>
            <a:r>
              <a:rPr lang="en" sz="800" kern="0">
                <a:solidFill>
                  <a:srgbClr val="000000"/>
                </a:solidFill>
                <a:latin typeface="Calibri"/>
                <a:ea typeface="Calibri"/>
                <a:cs typeface="Calibri"/>
                <a:sym typeface="Calibri"/>
              </a:rPr>
              <a:t>Visualization of VGG-16 by Lane McIntosh. VGG-16 architecture from [Simonyan and Zisserman 2014].</a:t>
            </a:r>
          </a:p>
        </p:txBody>
      </p:sp>
      <p:pic>
        <p:nvPicPr>
          <p:cNvPr id="659" name="Shape 659" descr="VGG16 visualization complete.png"/>
          <p:cNvPicPr preferRelativeResize="0"/>
          <p:nvPr/>
        </p:nvPicPr>
        <p:blipFill>
          <a:blip r:embed="rId3">
            <a:alphaModFix/>
          </a:blip>
          <a:stretch>
            <a:fillRect/>
          </a:stretch>
        </p:blipFill>
        <p:spPr>
          <a:xfrm>
            <a:off x="1570724" y="1345664"/>
            <a:ext cx="9050550" cy="4166651"/>
          </a:xfrm>
          <a:prstGeom prst="rect">
            <a:avLst/>
          </a:prstGeom>
          <a:noFill/>
          <a:ln>
            <a:noFill/>
          </a:ln>
        </p:spPr>
      </p:pic>
      <p:sp>
        <p:nvSpPr>
          <p:cNvPr id="7" name="Slide Number Placeholder 4"/>
          <p:cNvSpPr txBox="1">
            <a:spLocks/>
          </p:cNvSpPr>
          <p:nvPr/>
        </p:nvSpPr>
        <p:spPr bwMode="auto">
          <a:xfrm>
            <a:off x="3352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3142621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pic>
        <p:nvPicPr>
          <p:cNvPr id="674" name="Shape 674"/>
          <p:cNvPicPr preferRelativeResize="0"/>
          <p:nvPr/>
        </p:nvPicPr>
        <p:blipFill>
          <a:blip r:embed="rId3">
            <a:alphaModFix/>
          </a:blip>
          <a:stretch>
            <a:fillRect/>
          </a:stretch>
        </p:blipFill>
        <p:spPr>
          <a:xfrm>
            <a:off x="1984052" y="934149"/>
            <a:ext cx="4308849" cy="4455850"/>
          </a:xfrm>
          <a:prstGeom prst="rect">
            <a:avLst/>
          </a:prstGeom>
          <a:noFill/>
          <a:ln>
            <a:noFill/>
          </a:ln>
        </p:spPr>
      </p:pic>
      <p:sp>
        <p:nvSpPr>
          <p:cNvPr id="675" name="Shape 675"/>
          <p:cNvSpPr/>
          <p:nvPr/>
        </p:nvSpPr>
        <p:spPr>
          <a:xfrm>
            <a:off x="2592216" y="1113625"/>
            <a:ext cx="683700" cy="632400"/>
          </a:xfrm>
          <a:prstGeom prst="rect">
            <a:avLst/>
          </a:prstGeom>
          <a:solidFill>
            <a:srgbClr val="FFFFFF"/>
          </a:solidFill>
          <a:ln>
            <a:noFill/>
          </a:ln>
        </p:spPr>
        <p:txBody>
          <a:bodyPr lIns="91425" tIns="91425" rIns="91425" bIns="91425" anchor="ctr" anchorCtr="0">
            <a:noAutofit/>
          </a:bodyPr>
          <a:lstStyle/>
          <a:p>
            <a:endParaRPr sz="1400" kern="0">
              <a:solidFill>
                <a:srgbClr val="000000"/>
              </a:solidFill>
              <a:latin typeface="Arial"/>
              <a:ea typeface="Arial"/>
              <a:cs typeface="Arial"/>
              <a:sym typeface="Arial"/>
            </a:endParaRPr>
          </a:p>
        </p:txBody>
      </p:sp>
      <p:sp>
        <p:nvSpPr>
          <p:cNvPr id="676" name="Shape 676"/>
          <p:cNvSpPr/>
          <p:nvPr/>
        </p:nvSpPr>
        <p:spPr>
          <a:xfrm>
            <a:off x="1934199" y="481225"/>
            <a:ext cx="957300" cy="632400"/>
          </a:xfrm>
          <a:prstGeom prst="rect">
            <a:avLst/>
          </a:prstGeom>
          <a:solidFill>
            <a:srgbClr val="FFFFFF"/>
          </a:solidFill>
          <a:ln>
            <a:noFill/>
          </a:ln>
        </p:spPr>
        <p:txBody>
          <a:bodyPr lIns="91425" tIns="91425" rIns="91425" bIns="91425" anchor="ctr" anchorCtr="0">
            <a:noAutofit/>
          </a:bodyPr>
          <a:lstStyle/>
          <a:p>
            <a:endParaRPr sz="1400" kern="0">
              <a:solidFill>
                <a:srgbClr val="000000"/>
              </a:solidFill>
              <a:latin typeface="Arial"/>
              <a:ea typeface="Arial"/>
              <a:cs typeface="Arial"/>
              <a:sym typeface="Arial"/>
            </a:endParaRPr>
          </a:p>
        </p:txBody>
      </p:sp>
      <p:pic>
        <p:nvPicPr>
          <p:cNvPr id="677" name="Shape 677"/>
          <p:cNvPicPr preferRelativeResize="0"/>
          <p:nvPr/>
        </p:nvPicPr>
        <p:blipFill>
          <a:blip r:embed="rId4">
            <a:alphaModFix/>
          </a:blip>
          <a:stretch>
            <a:fillRect/>
          </a:stretch>
        </p:blipFill>
        <p:spPr>
          <a:xfrm>
            <a:off x="3275925" y="1027281"/>
            <a:ext cx="7163150" cy="257799"/>
          </a:xfrm>
          <a:prstGeom prst="rect">
            <a:avLst/>
          </a:prstGeom>
          <a:noFill/>
          <a:ln>
            <a:noFill/>
          </a:ln>
        </p:spPr>
      </p:pic>
      <p:sp>
        <p:nvSpPr>
          <p:cNvPr id="678" name="Shape 678"/>
          <p:cNvSpPr txBox="1"/>
          <p:nvPr/>
        </p:nvSpPr>
        <p:spPr>
          <a:xfrm>
            <a:off x="7790750" y="1320150"/>
            <a:ext cx="2769900" cy="341700"/>
          </a:xfrm>
          <a:prstGeom prst="rect">
            <a:avLst/>
          </a:prstGeom>
          <a:noFill/>
          <a:ln>
            <a:noFill/>
          </a:ln>
        </p:spPr>
        <p:txBody>
          <a:bodyPr lIns="91425" tIns="91425" rIns="91425" bIns="91425" anchor="t" anchorCtr="0">
            <a:noAutofit/>
          </a:bodyPr>
          <a:lstStyle/>
          <a:p>
            <a:r>
              <a:rPr lang="en" sz="2400" kern="0">
                <a:solidFill>
                  <a:srgbClr val="000000"/>
                </a:solidFill>
                <a:latin typeface="Arial"/>
                <a:ea typeface="Arial"/>
                <a:cs typeface="Arial"/>
                <a:sym typeface="Arial"/>
              </a:rPr>
              <a:t>example 5x5 filters</a:t>
            </a:r>
          </a:p>
          <a:p>
            <a:r>
              <a:rPr lang="en" kern="0">
                <a:solidFill>
                  <a:srgbClr val="000000"/>
                </a:solidFill>
                <a:latin typeface="Arial"/>
                <a:ea typeface="Arial"/>
                <a:cs typeface="Arial"/>
                <a:sym typeface="Arial"/>
              </a:rPr>
              <a:t>(32 total)</a:t>
            </a:r>
          </a:p>
        </p:txBody>
      </p:sp>
      <p:sp>
        <p:nvSpPr>
          <p:cNvPr id="679" name="Shape 679"/>
          <p:cNvSpPr/>
          <p:nvPr/>
        </p:nvSpPr>
        <p:spPr>
          <a:xfrm>
            <a:off x="3327166" y="1027376"/>
            <a:ext cx="247800" cy="257700"/>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endParaRPr sz="1400" kern="0">
              <a:solidFill>
                <a:srgbClr val="000000"/>
              </a:solidFill>
              <a:latin typeface="Arial"/>
              <a:ea typeface="Arial"/>
              <a:cs typeface="Arial"/>
              <a:sym typeface="Arial"/>
            </a:endParaRPr>
          </a:p>
        </p:txBody>
      </p:sp>
      <p:sp>
        <p:nvSpPr>
          <p:cNvPr id="680" name="Shape 680"/>
          <p:cNvSpPr/>
          <p:nvPr/>
        </p:nvSpPr>
        <p:spPr>
          <a:xfrm>
            <a:off x="2026824" y="2171849"/>
            <a:ext cx="565500" cy="632400"/>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endParaRPr sz="1400" kern="0">
              <a:solidFill>
                <a:srgbClr val="000000"/>
              </a:solidFill>
              <a:latin typeface="Arial"/>
              <a:ea typeface="Arial"/>
              <a:cs typeface="Arial"/>
              <a:sym typeface="Arial"/>
            </a:endParaRPr>
          </a:p>
        </p:txBody>
      </p:sp>
      <p:cxnSp>
        <p:nvCxnSpPr>
          <p:cNvPr id="681" name="Shape 681"/>
          <p:cNvCxnSpPr>
            <a:stCxn id="679" idx="2"/>
            <a:endCxn id="680" idx="3"/>
          </p:cNvCxnSpPr>
          <p:nvPr/>
        </p:nvCxnSpPr>
        <p:spPr>
          <a:xfrm flipH="1">
            <a:off x="2592466" y="1285076"/>
            <a:ext cx="858600" cy="1203000"/>
          </a:xfrm>
          <a:prstGeom prst="straightConnector1">
            <a:avLst/>
          </a:prstGeom>
          <a:noFill/>
          <a:ln w="19050" cap="flat" cmpd="sng">
            <a:solidFill>
              <a:srgbClr val="FF0000"/>
            </a:solidFill>
            <a:prstDash val="solid"/>
            <a:round/>
            <a:headEnd type="none" w="lg" len="lg"/>
            <a:tailEnd type="triangle" w="lg" len="lg"/>
          </a:ln>
        </p:spPr>
      </p:cxnSp>
      <p:sp>
        <p:nvSpPr>
          <p:cNvPr id="682" name="Shape 682"/>
          <p:cNvSpPr txBox="1"/>
          <p:nvPr/>
        </p:nvSpPr>
        <p:spPr>
          <a:xfrm>
            <a:off x="6337175" y="2378400"/>
            <a:ext cx="4101900" cy="2341500"/>
          </a:xfrm>
          <a:prstGeom prst="rect">
            <a:avLst/>
          </a:prstGeom>
          <a:noFill/>
          <a:ln>
            <a:noFill/>
          </a:ln>
        </p:spPr>
        <p:txBody>
          <a:bodyPr lIns="91425" tIns="91425" rIns="91425" bIns="91425" anchor="t" anchorCtr="0">
            <a:noAutofit/>
          </a:bodyPr>
          <a:lstStyle/>
          <a:p>
            <a:endParaRPr sz="2400" kern="0">
              <a:solidFill>
                <a:srgbClr val="000000"/>
              </a:solidFill>
              <a:latin typeface="Arial"/>
              <a:ea typeface="Arial"/>
              <a:cs typeface="Arial"/>
              <a:sym typeface="Arial"/>
            </a:endParaRPr>
          </a:p>
        </p:txBody>
      </p:sp>
      <p:sp>
        <p:nvSpPr>
          <p:cNvPr id="687" name="Shape 687"/>
          <p:cNvSpPr txBox="1"/>
          <p:nvPr/>
        </p:nvSpPr>
        <p:spPr>
          <a:xfrm>
            <a:off x="3555775" y="1175213"/>
            <a:ext cx="4308900" cy="257699"/>
          </a:xfrm>
          <a:prstGeom prst="rect">
            <a:avLst/>
          </a:prstGeom>
          <a:noFill/>
          <a:ln>
            <a:noFill/>
          </a:ln>
        </p:spPr>
        <p:txBody>
          <a:bodyPr lIns="91425" tIns="91425" rIns="91425" bIns="91425" anchor="t" anchorCtr="0">
            <a:noAutofit/>
          </a:bodyPr>
          <a:lstStyle/>
          <a:p>
            <a:r>
              <a:rPr lang="en" kern="0">
                <a:solidFill>
                  <a:srgbClr val="FF0000"/>
                </a:solidFill>
                <a:latin typeface="Arial"/>
                <a:ea typeface="Arial"/>
                <a:cs typeface="Arial"/>
                <a:sym typeface="Arial"/>
              </a:rPr>
              <a:t>one filter =&gt; </a:t>
            </a:r>
          </a:p>
          <a:p>
            <a:r>
              <a:rPr lang="en" kern="0">
                <a:solidFill>
                  <a:srgbClr val="FF0000"/>
                </a:solidFill>
                <a:latin typeface="Arial"/>
                <a:ea typeface="Arial"/>
                <a:cs typeface="Arial"/>
                <a:sym typeface="Arial"/>
              </a:rPr>
              <a:t>one activation map</a:t>
            </a:r>
          </a:p>
        </p:txBody>
      </p:sp>
      <p:sp>
        <p:nvSpPr>
          <p:cNvPr id="688" name="Shape 688"/>
          <p:cNvSpPr/>
          <p:nvPr/>
        </p:nvSpPr>
        <p:spPr>
          <a:xfrm>
            <a:off x="6432591" y="1035976"/>
            <a:ext cx="247800" cy="257700"/>
          </a:xfrm>
          <a:prstGeom prst="rect">
            <a:avLst/>
          </a:prstGeom>
          <a:noFill/>
          <a:ln w="19050" cap="flat" cmpd="sng">
            <a:solidFill>
              <a:srgbClr val="0000FF"/>
            </a:solidFill>
            <a:prstDash val="solid"/>
            <a:round/>
            <a:headEnd type="none" w="med" len="med"/>
            <a:tailEnd type="none" w="med" len="med"/>
          </a:ln>
        </p:spPr>
        <p:txBody>
          <a:bodyPr lIns="91425" tIns="91425" rIns="91425" bIns="91425" anchor="ctr" anchorCtr="0">
            <a:noAutofit/>
          </a:bodyPr>
          <a:lstStyle/>
          <a:p>
            <a:endParaRPr sz="1400" kern="0">
              <a:solidFill>
                <a:srgbClr val="000000"/>
              </a:solidFill>
              <a:latin typeface="Arial"/>
              <a:ea typeface="Arial"/>
              <a:cs typeface="Arial"/>
              <a:sym typeface="Arial"/>
            </a:endParaRPr>
          </a:p>
        </p:txBody>
      </p:sp>
      <p:cxnSp>
        <p:nvCxnSpPr>
          <p:cNvPr id="689" name="Shape 689"/>
          <p:cNvCxnSpPr>
            <a:stCxn id="688" idx="2"/>
          </p:cNvCxnSpPr>
          <p:nvPr/>
        </p:nvCxnSpPr>
        <p:spPr>
          <a:xfrm flipH="1">
            <a:off x="2577291" y="1293676"/>
            <a:ext cx="3979200" cy="2205600"/>
          </a:xfrm>
          <a:prstGeom prst="straightConnector1">
            <a:avLst/>
          </a:prstGeom>
          <a:noFill/>
          <a:ln w="19050" cap="flat" cmpd="sng">
            <a:solidFill>
              <a:srgbClr val="0000FF"/>
            </a:solidFill>
            <a:prstDash val="solid"/>
            <a:round/>
            <a:headEnd type="none" w="lg" len="lg"/>
            <a:tailEnd type="triangle" w="lg" len="lg"/>
          </a:ln>
        </p:spPr>
      </p:cxnSp>
      <p:sp>
        <p:nvSpPr>
          <p:cNvPr id="690" name="Shape 690"/>
          <p:cNvSpPr/>
          <p:nvPr/>
        </p:nvSpPr>
        <p:spPr>
          <a:xfrm>
            <a:off x="2026824" y="3458615"/>
            <a:ext cx="565500" cy="632400"/>
          </a:xfrm>
          <a:prstGeom prst="rect">
            <a:avLst/>
          </a:prstGeom>
          <a:noFill/>
          <a:ln w="19050" cap="flat" cmpd="sng">
            <a:solidFill>
              <a:srgbClr val="0000FF"/>
            </a:solidFill>
            <a:prstDash val="solid"/>
            <a:round/>
            <a:headEnd type="none" w="med" len="med"/>
            <a:tailEnd type="none" w="med" len="med"/>
          </a:ln>
        </p:spPr>
        <p:txBody>
          <a:bodyPr lIns="91425" tIns="91425" rIns="91425" bIns="91425" anchor="ctr" anchorCtr="0">
            <a:noAutofit/>
          </a:bodyPr>
          <a:lstStyle/>
          <a:p>
            <a:endParaRPr sz="1400" kern="0">
              <a:solidFill>
                <a:srgbClr val="000000"/>
              </a:solidFill>
              <a:latin typeface="Arial"/>
              <a:ea typeface="Arial"/>
              <a:cs typeface="Arial"/>
              <a:sym typeface="Arial"/>
            </a:endParaRPr>
          </a:p>
        </p:txBody>
      </p:sp>
      <p:sp>
        <p:nvSpPr>
          <p:cNvPr id="691" name="Shape 691"/>
          <p:cNvSpPr txBox="1"/>
          <p:nvPr/>
        </p:nvSpPr>
        <p:spPr>
          <a:xfrm>
            <a:off x="5094975" y="5052300"/>
            <a:ext cx="1411200" cy="472800"/>
          </a:xfrm>
          <a:prstGeom prst="rect">
            <a:avLst/>
          </a:prstGeom>
          <a:noFill/>
          <a:ln>
            <a:noFill/>
          </a:ln>
        </p:spPr>
        <p:txBody>
          <a:bodyPr lIns="91425" tIns="91425" rIns="91425" bIns="91425" anchor="ctr" anchorCtr="0">
            <a:noAutofit/>
          </a:bodyPr>
          <a:lstStyle/>
          <a:p>
            <a:pPr>
              <a:lnSpc>
                <a:spcPct val="115000"/>
              </a:lnSpc>
            </a:pPr>
            <a:r>
              <a:rPr lang="en" sz="600" kern="0">
                <a:solidFill>
                  <a:srgbClr val="000000"/>
                </a:solidFill>
                <a:latin typeface="Calibri"/>
                <a:ea typeface="Calibri"/>
                <a:cs typeface="Calibri"/>
                <a:sym typeface="Calibri"/>
              </a:rPr>
              <a:t>Figure copyright Andrej Karpathy.</a:t>
            </a:r>
          </a:p>
        </p:txBody>
      </p:sp>
      <p:sp>
        <p:nvSpPr>
          <p:cNvPr id="21" name="Slide Number Placeholder 4"/>
          <p:cNvSpPr txBox="1">
            <a:spLocks/>
          </p:cNvSpPr>
          <p:nvPr/>
        </p:nvSpPr>
        <p:spPr bwMode="auto">
          <a:xfrm>
            <a:off x="3352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51339640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pic>
        <p:nvPicPr>
          <p:cNvPr id="697" name="Shape 697"/>
          <p:cNvPicPr preferRelativeResize="0"/>
          <p:nvPr/>
        </p:nvPicPr>
        <p:blipFill>
          <a:blip r:embed="rId3">
            <a:alphaModFix/>
          </a:blip>
          <a:stretch>
            <a:fillRect/>
          </a:stretch>
        </p:blipFill>
        <p:spPr>
          <a:xfrm>
            <a:off x="1524002" y="1101397"/>
            <a:ext cx="9143999" cy="4378919"/>
          </a:xfrm>
          <a:prstGeom prst="rect">
            <a:avLst/>
          </a:prstGeom>
          <a:noFill/>
          <a:ln>
            <a:noFill/>
          </a:ln>
        </p:spPr>
      </p:pic>
      <p:sp>
        <p:nvSpPr>
          <p:cNvPr id="698" name="Shape 698"/>
          <p:cNvSpPr txBox="1"/>
          <p:nvPr/>
        </p:nvSpPr>
        <p:spPr>
          <a:xfrm>
            <a:off x="1567175" y="763787"/>
            <a:ext cx="2504100" cy="209700"/>
          </a:xfrm>
          <a:prstGeom prst="rect">
            <a:avLst/>
          </a:prstGeom>
          <a:noFill/>
          <a:ln>
            <a:noFill/>
          </a:ln>
        </p:spPr>
        <p:txBody>
          <a:bodyPr lIns="91425" tIns="91425" rIns="91425" bIns="91425" anchor="t" anchorCtr="0">
            <a:noAutofit/>
          </a:bodyPr>
          <a:lstStyle/>
          <a:p>
            <a:r>
              <a:rPr lang="en" sz="1400" kern="0">
                <a:solidFill>
                  <a:srgbClr val="000000"/>
                </a:solidFill>
                <a:latin typeface="Arial"/>
                <a:ea typeface="Arial"/>
                <a:cs typeface="Arial"/>
                <a:sym typeface="Arial"/>
              </a:rPr>
              <a:t>preview:</a:t>
            </a:r>
          </a:p>
        </p:txBody>
      </p:sp>
      <p:pic>
        <p:nvPicPr>
          <p:cNvPr id="699" name="Shape 699" descr="mazda3.JPG"/>
          <p:cNvPicPr preferRelativeResize="0"/>
          <p:nvPr/>
        </p:nvPicPr>
        <p:blipFill rotWithShape="1">
          <a:blip r:embed="rId4">
            <a:alphaModFix/>
          </a:blip>
          <a:srcRect l="13812" r="4065"/>
          <a:stretch/>
        </p:blipFill>
        <p:spPr>
          <a:xfrm>
            <a:off x="1567175" y="2945527"/>
            <a:ext cx="2192650" cy="2002447"/>
          </a:xfrm>
          <a:prstGeom prst="rect">
            <a:avLst/>
          </a:prstGeom>
          <a:noFill/>
          <a:ln>
            <a:noFill/>
          </a:ln>
        </p:spPr>
      </p:pic>
      <p:sp>
        <p:nvSpPr>
          <p:cNvPr id="6" name="Slide Number Placeholder 4"/>
          <p:cNvSpPr txBox="1">
            <a:spLocks/>
          </p:cNvSpPr>
          <p:nvPr/>
        </p:nvSpPr>
        <p:spPr bwMode="auto">
          <a:xfrm>
            <a:off x="3352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5370795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5" name="Shape 705"/>
          <p:cNvSpPr txBox="1"/>
          <p:nvPr/>
        </p:nvSpPr>
        <p:spPr>
          <a:xfrm>
            <a:off x="1662150" y="917700"/>
            <a:ext cx="8375400" cy="604500"/>
          </a:xfrm>
          <a:prstGeom prst="rect">
            <a:avLst/>
          </a:prstGeom>
          <a:noFill/>
          <a:ln>
            <a:noFill/>
          </a:ln>
        </p:spPr>
        <p:txBody>
          <a:bodyPr lIns="91425" tIns="91425" rIns="91425" bIns="91425" anchor="t" anchorCtr="0">
            <a:noAutofit/>
          </a:bodyPr>
          <a:lstStyle/>
          <a:p>
            <a:r>
              <a:rPr lang="en" sz="2200" kern="0">
                <a:solidFill>
                  <a:srgbClr val="000000"/>
                </a:solidFill>
                <a:latin typeface="Arial"/>
                <a:ea typeface="Arial"/>
                <a:cs typeface="Arial"/>
                <a:sym typeface="Arial"/>
              </a:rPr>
              <a:t>A closer look at spatial dimensions:</a:t>
            </a:r>
          </a:p>
        </p:txBody>
      </p:sp>
      <p:sp>
        <p:nvSpPr>
          <p:cNvPr id="706" name="Shape 706"/>
          <p:cNvSpPr/>
          <p:nvPr/>
        </p:nvSpPr>
        <p:spPr>
          <a:xfrm>
            <a:off x="2791100" y="3161375"/>
            <a:ext cx="282300" cy="813900"/>
          </a:xfrm>
          <a:prstGeom prst="cube">
            <a:avLst>
              <a:gd name="adj" fmla="val 53382"/>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endParaRPr sz="1400" kern="0">
              <a:solidFill>
                <a:srgbClr val="000000"/>
              </a:solidFill>
              <a:latin typeface="Arial"/>
              <a:ea typeface="Arial"/>
              <a:cs typeface="Arial"/>
              <a:sym typeface="Arial"/>
            </a:endParaRPr>
          </a:p>
        </p:txBody>
      </p:sp>
      <p:sp>
        <p:nvSpPr>
          <p:cNvPr id="707" name="Shape 707"/>
          <p:cNvSpPr/>
          <p:nvPr/>
        </p:nvSpPr>
        <p:spPr>
          <a:xfrm>
            <a:off x="4387350" y="3427175"/>
            <a:ext cx="282300" cy="282300"/>
          </a:xfrm>
          <a:prstGeom prst="ellipse">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endParaRPr sz="1400" kern="0">
              <a:solidFill>
                <a:srgbClr val="000000"/>
              </a:solidFill>
              <a:latin typeface="Arial"/>
              <a:ea typeface="Arial"/>
              <a:cs typeface="Arial"/>
              <a:sym typeface="Arial"/>
            </a:endParaRPr>
          </a:p>
        </p:txBody>
      </p:sp>
      <p:cxnSp>
        <p:nvCxnSpPr>
          <p:cNvPr id="708" name="Shape 708"/>
          <p:cNvCxnSpPr>
            <a:endCxn id="707" idx="2"/>
          </p:cNvCxnSpPr>
          <p:nvPr/>
        </p:nvCxnSpPr>
        <p:spPr>
          <a:xfrm rot="10800000" flipH="1">
            <a:off x="2897850" y="3568325"/>
            <a:ext cx="1489500" cy="399000"/>
          </a:xfrm>
          <a:prstGeom prst="straightConnector1">
            <a:avLst/>
          </a:prstGeom>
          <a:noFill/>
          <a:ln w="19050" cap="flat" cmpd="sng">
            <a:solidFill>
              <a:srgbClr val="000000"/>
            </a:solidFill>
            <a:prstDash val="solid"/>
            <a:round/>
            <a:headEnd type="none" w="lg" len="lg"/>
            <a:tailEnd type="none" w="lg" len="lg"/>
          </a:ln>
        </p:spPr>
      </p:cxnSp>
      <p:cxnSp>
        <p:nvCxnSpPr>
          <p:cNvPr id="709" name="Shape 709"/>
          <p:cNvCxnSpPr>
            <a:endCxn id="707" idx="2"/>
          </p:cNvCxnSpPr>
          <p:nvPr/>
        </p:nvCxnSpPr>
        <p:spPr>
          <a:xfrm>
            <a:off x="2917350" y="3331025"/>
            <a:ext cx="1470000" cy="237300"/>
          </a:xfrm>
          <a:prstGeom prst="straightConnector1">
            <a:avLst/>
          </a:prstGeom>
          <a:noFill/>
          <a:ln w="19050" cap="flat" cmpd="sng">
            <a:solidFill>
              <a:srgbClr val="000000"/>
            </a:solidFill>
            <a:prstDash val="solid"/>
            <a:round/>
            <a:headEnd type="none" w="lg" len="lg"/>
            <a:tailEnd type="none" w="lg" len="lg"/>
          </a:ln>
        </p:spPr>
      </p:cxnSp>
      <p:cxnSp>
        <p:nvCxnSpPr>
          <p:cNvPr id="710" name="Shape 710"/>
          <p:cNvCxnSpPr>
            <a:endCxn id="707" idx="2"/>
          </p:cNvCxnSpPr>
          <p:nvPr/>
        </p:nvCxnSpPr>
        <p:spPr>
          <a:xfrm>
            <a:off x="3053550" y="3181625"/>
            <a:ext cx="1333800" cy="386700"/>
          </a:xfrm>
          <a:prstGeom prst="straightConnector1">
            <a:avLst/>
          </a:prstGeom>
          <a:noFill/>
          <a:ln w="19050" cap="flat" cmpd="sng">
            <a:solidFill>
              <a:srgbClr val="000000"/>
            </a:solidFill>
            <a:prstDash val="solid"/>
            <a:round/>
            <a:headEnd type="none" w="lg" len="lg"/>
            <a:tailEnd type="none" w="lg" len="lg"/>
          </a:ln>
        </p:spPr>
      </p:cxnSp>
      <p:cxnSp>
        <p:nvCxnSpPr>
          <p:cNvPr id="711" name="Shape 711"/>
          <p:cNvCxnSpPr>
            <a:endCxn id="707" idx="2"/>
          </p:cNvCxnSpPr>
          <p:nvPr/>
        </p:nvCxnSpPr>
        <p:spPr>
          <a:xfrm rot="10800000" flipH="1">
            <a:off x="3079650" y="3568325"/>
            <a:ext cx="1307700" cy="249600"/>
          </a:xfrm>
          <a:prstGeom prst="straightConnector1">
            <a:avLst/>
          </a:prstGeom>
          <a:noFill/>
          <a:ln w="19050" cap="flat" cmpd="sng">
            <a:solidFill>
              <a:srgbClr val="000000"/>
            </a:solidFill>
            <a:prstDash val="solid"/>
            <a:round/>
            <a:headEnd type="none" w="lg" len="lg"/>
            <a:tailEnd type="none" w="lg" len="lg"/>
          </a:ln>
        </p:spPr>
      </p:cxnSp>
      <p:sp>
        <p:nvSpPr>
          <p:cNvPr id="712" name="Shape 712"/>
          <p:cNvSpPr txBox="1"/>
          <p:nvPr/>
        </p:nvSpPr>
        <p:spPr>
          <a:xfrm>
            <a:off x="2987200" y="4489375"/>
            <a:ext cx="491700" cy="3096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32</a:t>
            </a:r>
          </a:p>
        </p:txBody>
      </p:sp>
      <p:sp>
        <p:nvSpPr>
          <p:cNvPr id="713" name="Shape 713"/>
          <p:cNvSpPr txBox="1"/>
          <p:nvPr/>
        </p:nvSpPr>
        <p:spPr>
          <a:xfrm>
            <a:off x="3351500" y="2416200"/>
            <a:ext cx="491700" cy="2823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32</a:t>
            </a:r>
          </a:p>
        </p:txBody>
      </p:sp>
      <p:sp>
        <p:nvSpPr>
          <p:cNvPr id="714" name="Shape 714"/>
          <p:cNvSpPr txBox="1"/>
          <p:nvPr/>
        </p:nvSpPr>
        <p:spPr>
          <a:xfrm>
            <a:off x="2316589" y="4881007"/>
            <a:ext cx="491699" cy="1821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3</a:t>
            </a:r>
          </a:p>
        </p:txBody>
      </p:sp>
      <p:sp>
        <p:nvSpPr>
          <p:cNvPr id="715" name="Shape 715"/>
          <p:cNvSpPr/>
          <p:nvPr/>
        </p:nvSpPr>
        <p:spPr>
          <a:xfrm>
            <a:off x="2374575" y="2189375"/>
            <a:ext cx="956400" cy="2757900"/>
          </a:xfrm>
          <a:prstGeom prst="cube">
            <a:avLst>
              <a:gd name="adj" fmla="val 77711"/>
            </a:avLst>
          </a:prstGeom>
          <a:solidFill>
            <a:srgbClr val="F4CCCC">
              <a:alpha val="5192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endParaRPr sz="1400" kern="0">
              <a:solidFill>
                <a:srgbClr val="000000"/>
              </a:solidFill>
              <a:latin typeface="Arial"/>
              <a:ea typeface="Arial"/>
              <a:cs typeface="Arial"/>
              <a:sym typeface="Arial"/>
            </a:endParaRPr>
          </a:p>
        </p:txBody>
      </p:sp>
      <p:sp>
        <p:nvSpPr>
          <p:cNvPr id="716" name="Shape 716"/>
          <p:cNvSpPr txBox="1"/>
          <p:nvPr/>
        </p:nvSpPr>
        <p:spPr>
          <a:xfrm>
            <a:off x="4632425" y="1767000"/>
            <a:ext cx="3635100" cy="552600"/>
          </a:xfrm>
          <a:prstGeom prst="rect">
            <a:avLst/>
          </a:prstGeom>
          <a:noFill/>
          <a:ln>
            <a:noFill/>
          </a:ln>
        </p:spPr>
        <p:txBody>
          <a:bodyPr lIns="91425" tIns="91425" rIns="91425" bIns="91425" anchor="t" anchorCtr="0">
            <a:noAutofit/>
          </a:bodyPr>
          <a:lstStyle/>
          <a:p>
            <a:r>
              <a:rPr lang="en" sz="2400" kern="0">
                <a:solidFill>
                  <a:srgbClr val="FF0000"/>
                </a:solidFill>
                <a:latin typeface="Arial"/>
                <a:ea typeface="Arial"/>
                <a:cs typeface="Arial"/>
                <a:sym typeface="Arial"/>
              </a:rPr>
              <a:t>32x32x3 image</a:t>
            </a:r>
          </a:p>
          <a:p>
            <a:r>
              <a:rPr lang="en" sz="2400" kern="0">
                <a:solidFill>
                  <a:srgbClr val="0000FF"/>
                </a:solidFill>
                <a:latin typeface="Arial"/>
                <a:ea typeface="Arial"/>
                <a:cs typeface="Arial"/>
                <a:sym typeface="Arial"/>
              </a:rPr>
              <a:t>5x5x3 filter</a:t>
            </a:r>
          </a:p>
        </p:txBody>
      </p:sp>
      <p:cxnSp>
        <p:nvCxnSpPr>
          <p:cNvPr id="717" name="Shape 717"/>
          <p:cNvCxnSpPr/>
          <p:nvPr/>
        </p:nvCxnSpPr>
        <p:spPr>
          <a:xfrm flipH="1">
            <a:off x="3501350" y="2008775"/>
            <a:ext cx="984300" cy="233100"/>
          </a:xfrm>
          <a:prstGeom prst="straightConnector1">
            <a:avLst/>
          </a:prstGeom>
          <a:noFill/>
          <a:ln w="9525" cap="flat" cmpd="sng">
            <a:solidFill>
              <a:srgbClr val="FF0000"/>
            </a:solidFill>
            <a:prstDash val="solid"/>
            <a:round/>
            <a:headEnd type="none" w="lg" len="lg"/>
            <a:tailEnd type="triangle" w="lg" len="lg"/>
          </a:ln>
        </p:spPr>
      </p:cxnSp>
      <p:cxnSp>
        <p:nvCxnSpPr>
          <p:cNvPr id="718" name="Shape 718"/>
          <p:cNvCxnSpPr/>
          <p:nvPr/>
        </p:nvCxnSpPr>
        <p:spPr>
          <a:xfrm flipH="1">
            <a:off x="3190350" y="2492300"/>
            <a:ext cx="1398900" cy="543900"/>
          </a:xfrm>
          <a:prstGeom prst="straightConnector1">
            <a:avLst/>
          </a:prstGeom>
          <a:noFill/>
          <a:ln w="9525" cap="flat" cmpd="sng">
            <a:solidFill>
              <a:srgbClr val="0000FF"/>
            </a:solidFill>
            <a:prstDash val="solid"/>
            <a:round/>
            <a:headEnd type="none" w="lg" len="lg"/>
            <a:tailEnd type="triangle" w="lg" len="lg"/>
          </a:ln>
        </p:spPr>
      </p:cxnSp>
      <p:cxnSp>
        <p:nvCxnSpPr>
          <p:cNvPr id="719" name="Shape 719"/>
          <p:cNvCxnSpPr/>
          <p:nvPr/>
        </p:nvCxnSpPr>
        <p:spPr>
          <a:xfrm>
            <a:off x="5124600" y="3571625"/>
            <a:ext cx="2365800" cy="0"/>
          </a:xfrm>
          <a:prstGeom prst="straightConnector1">
            <a:avLst/>
          </a:prstGeom>
          <a:noFill/>
          <a:ln w="9525" cap="flat" cmpd="sng">
            <a:solidFill>
              <a:schemeClr val="dk2"/>
            </a:solidFill>
            <a:prstDash val="solid"/>
            <a:round/>
            <a:headEnd type="none" w="lg" len="lg"/>
            <a:tailEnd type="triangle" w="lg" len="lg"/>
          </a:ln>
        </p:spPr>
      </p:cxnSp>
      <p:sp>
        <p:nvSpPr>
          <p:cNvPr id="720" name="Shape 720"/>
          <p:cNvSpPr txBox="1"/>
          <p:nvPr/>
        </p:nvSpPr>
        <p:spPr>
          <a:xfrm>
            <a:off x="4995125" y="3709475"/>
            <a:ext cx="3272400" cy="8139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convolve (slide) over all spatial locations</a:t>
            </a:r>
          </a:p>
        </p:txBody>
      </p:sp>
      <p:sp>
        <p:nvSpPr>
          <p:cNvPr id="721" name="Shape 721"/>
          <p:cNvSpPr/>
          <p:nvPr/>
        </p:nvSpPr>
        <p:spPr>
          <a:xfrm>
            <a:off x="8227650" y="2189375"/>
            <a:ext cx="956400" cy="2757900"/>
          </a:xfrm>
          <a:prstGeom prst="cube">
            <a:avLst>
              <a:gd name="adj" fmla="val 90357"/>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endParaRPr sz="1400" kern="0">
              <a:solidFill>
                <a:srgbClr val="000000"/>
              </a:solidFill>
              <a:latin typeface="Arial"/>
              <a:ea typeface="Arial"/>
              <a:cs typeface="Arial"/>
              <a:sym typeface="Arial"/>
            </a:endParaRPr>
          </a:p>
        </p:txBody>
      </p:sp>
      <p:sp>
        <p:nvSpPr>
          <p:cNvPr id="722" name="Shape 722"/>
          <p:cNvSpPr txBox="1"/>
          <p:nvPr/>
        </p:nvSpPr>
        <p:spPr>
          <a:xfrm>
            <a:off x="8233050" y="1522200"/>
            <a:ext cx="1804500" cy="543900"/>
          </a:xfrm>
          <a:prstGeom prst="rect">
            <a:avLst/>
          </a:prstGeom>
          <a:noFill/>
          <a:ln>
            <a:noFill/>
          </a:ln>
        </p:spPr>
        <p:txBody>
          <a:bodyPr lIns="91425" tIns="91425" rIns="91425" bIns="91425" anchor="t" anchorCtr="0">
            <a:noAutofit/>
          </a:bodyPr>
          <a:lstStyle/>
          <a:p>
            <a:r>
              <a:rPr lang="en" b="1" kern="0">
                <a:solidFill>
                  <a:srgbClr val="0000FF"/>
                </a:solidFill>
                <a:latin typeface="Arial"/>
                <a:ea typeface="Arial"/>
                <a:cs typeface="Arial"/>
                <a:sym typeface="Arial"/>
              </a:rPr>
              <a:t>activation map</a:t>
            </a:r>
          </a:p>
        </p:txBody>
      </p:sp>
      <p:sp>
        <p:nvSpPr>
          <p:cNvPr id="723" name="Shape 723"/>
          <p:cNvSpPr txBox="1"/>
          <p:nvPr/>
        </p:nvSpPr>
        <p:spPr>
          <a:xfrm>
            <a:off x="8112143" y="4902854"/>
            <a:ext cx="328200" cy="309600"/>
          </a:xfrm>
          <a:prstGeom prst="rect">
            <a:avLst/>
          </a:prstGeom>
          <a:noFill/>
          <a:ln>
            <a:noFill/>
          </a:ln>
        </p:spPr>
        <p:txBody>
          <a:bodyPr lIns="91425" tIns="91425" rIns="91425" bIns="91425" anchor="t" anchorCtr="0">
            <a:noAutofit/>
          </a:bodyPr>
          <a:lstStyle/>
          <a:p>
            <a:r>
              <a:rPr lang="en" kern="0">
                <a:solidFill>
                  <a:srgbClr val="000000"/>
                </a:solidFill>
                <a:latin typeface="Arial"/>
                <a:ea typeface="Arial"/>
                <a:cs typeface="Arial"/>
                <a:sym typeface="Arial"/>
              </a:rPr>
              <a:t>1</a:t>
            </a:r>
          </a:p>
        </p:txBody>
      </p:sp>
      <p:sp>
        <p:nvSpPr>
          <p:cNvPr id="724" name="Shape 724"/>
          <p:cNvSpPr txBox="1"/>
          <p:nvPr/>
        </p:nvSpPr>
        <p:spPr>
          <a:xfrm>
            <a:off x="8779653" y="4447175"/>
            <a:ext cx="491700" cy="309600"/>
          </a:xfrm>
          <a:prstGeom prst="rect">
            <a:avLst/>
          </a:prstGeom>
          <a:noFill/>
          <a:ln>
            <a:noFill/>
          </a:ln>
        </p:spPr>
        <p:txBody>
          <a:bodyPr lIns="91425" tIns="91425" rIns="91425" bIns="91425" anchor="t" anchorCtr="0">
            <a:noAutofit/>
          </a:bodyPr>
          <a:lstStyle/>
          <a:p>
            <a:r>
              <a:rPr lang="en" b="1" kern="0">
                <a:solidFill>
                  <a:srgbClr val="000000"/>
                </a:solidFill>
                <a:latin typeface="Arial"/>
                <a:ea typeface="Arial"/>
                <a:cs typeface="Arial"/>
                <a:sym typeface="Arial"/>
              </a:rPr>
              <a:t>28</a:t>
            </a:r>
          </a:p>
        </p:txBody>
      </p:sp>
      <p:sp>
        <p:nvSpPr>
          <p:cNvPr id="725" name="Shape 725"/>
          <p:cNvSpPr txBox="1"/>
          <p:nvPr/>
        </p:nvSpPr>
        <p:spPr>
          <a:xfrm>
            <a:off x="9184053" y="3036187"/>
            <a:ext cx="491700" cy="309600"/>
          </a:xfrm>
          <a:prstGeom prst="rect">
            <a:avLst/>
          </a:prstGeom>
          <a:noFill/>
          <a:ln>
            <a:noFill/>
          </a:ln>
        </p:spPr>
        <p:txBody>
          <a:bodyPr lIns="91425" tIns="91425" rIns="91425" bIns="91425" anchor="t" anchorCtr="0">
            <a:noAutofit/>
          </a:bodyPr>
          <a:lstStyle/>
          <a:p>
            <a:r>
              <a:rPr lang="en" b="1" kern="0">
                <a:solidFill>
                  <a:srgbClr val="000000"/>
                </a:solidFill>
                <a:latin typeface="Arial"/>
                <a:ea typeface="Arial"/>
                <a:cs typeface="Arial"/>
                <a:sym typeface="Arial"/>
              </a:rPr>
              <a:t>28</a:t>
            </a:r>
          </a:p>
        </p:txBody>
      </p:sp>
      <p:sp>
        <p:nvSpPr>
          <p:cNvPr id="24" name="Slide Number Placeholder 4"/>
          <p:cNvSpPr txBox="1">
            <a:spLocks/>
          </p:cNvSpPr>
          <p:nvPr/>
        </p:nvSpPr>
        <p:spPr bwMode="auto">
          <a:xfrm>
            <a:off x="3352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83498646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graphicFrame>
        <p:nvGraphicFramePr>
          <p:cNvPr id="731" name="Shape 731"/>
          <p:cNvGraphicFramePr/>
          <p:nvPr/>
        </p:nvGraphicFramePr>
        <p:xfrm>
          <a:off x="1826525" y="2232050"/>
          <a:ext cx="2679950" cy="320019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gridCol w="382850">
                  <a:extLst>
                    <a:ext uri="{9D8B030D-6E8A-4147-A177-3AD203B41FA5}">
                      <a16:colId xmlns:a16="http://schemas.microsoft.com/office/drawing/2014/main" val="20004"/>
                    </a:ext>
                  </a:extLst>
                </a:gridCol>
                <a:gridCol w="382850">
                  <a:extLst>
                    <a:ext uri="{9D8B030D-6E8A-4147-A177-3AD203B41FA5}">
                      <a16:colId xmlns:a16="http://schemas.microsoft.com/office/drawing/2014/main" val="20005"/>
                    </a:ext>
                  </a:extLst>
                </a:gridCol>
                <a:gridCol w="382850">
                  <a:extLst>
                    <a:ext uri="{9D8B030D-6E8A-4147-A177-3AD203B41FA5}">
                      <a16:colId xmlns:a16="http://schemas.microsoft.com/office/drawing/2014/main" val="20006"/>
                    </a:ext>
                  </a:extLst>
                </a:gridCol>
              </a:tblGrid>
              <a:tr h="0">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0"/>
                  </a:ext>
                </a:extLst>
              </a:tr>
              <a:tr h="0">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1"/>
                  </a:ext>
                </a:extLst>
              </a:tr>
              <a:tr h="0">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2"/>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3"/>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4"/>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5"/>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6"/>
                  </a:ext>
                </a:extLst>
              </a:tr>
            </a:tbl>
          </a:graphicData>
        </a:graphic>
      </p:graphicFrame>
      <p:sp>
        <p:nvSpPr>
          <p:cNvPr id="732" name="Shape 732"/>
          <p:cNvSpPr txBox="1"/>
          <p:nvPr/>
        </p:nvSpPr>
        <p:spPr>
          <a:xfrm>
            <a:off x="5258100" y="2196075"/>
            <a:ext cx="5118600" cy="1839600"/>
          </a:xfrm>
          <a:prstGeom prst="rect">
            <a:avLst/>
          </a:prstGeom>
          <a:noFill/>
          <a:ln>
            <a:noFill/>
          </a:ln>
        </p:spPr>
        <p:txBody>
          <a:bodyPr lIns="91425" tIns="91425" rIns="91425" bIns="91425" anchor="t" anchorCtr="0">
            <a:noAutofit/>
          </a:bodyPr>
          <a:lstStyle/>
          <a:p>
            <a:r>
              <a:rPr lang="en" sz="2400" kern="0">
                <a:solidFill>
                  <a:srgbClr val="000000"/>
                </a:solidFill>
                <a:latin typeface="Arial"/>
                <a:ea typeface="Arial"/>
                <a:cs typeface="Arial"/>
                <a:sym typeface="Arial"/>
              </a:rPr>
              <a:t>7x7 input (spatially)</a:t>
            </a:r>
          </a:p>
          <a:p>
            <a:r>
              <a:rPr lang="en" sz="2400" kern="0">
                <a:solidFill>
                  <a:srgbClr val="000000"/>
                </a:solidFill>
                <a:latin typeface="Arial"/>
                <a:ea typeface="Arial"/>
                <a:cs typeface="Arial"/>
                <a:sym typeface="Arial"/>
              </a:rPr>
              <a:t>assume 3x3 filter</a:t>
            </a:r>
          </a:p>
        </p:txBody>
      </p:sp>
      <p:sp>
        <p:nvSpPr>
          <p:cNvPr id="733" name="Shape 733"/>
          <p:cNvSpPr txBox="1"/>
          <p:nvPr/>
        </p:nvSpPr>
        <p:spPr>
          <a:xfrm>
            <a:off x="2914175" y="1651625"/>
            <a:ext cx="548700" cy="457500"/>
          </a:xfrm>
          <a:prstGeom prst="rect">
            <a:avLst/>
          </a:prstGeom>
          <a:noFill/>
          <a:ln>
            <a:noFill/>
          </a:ln>
        </p:spPr>
        <p:txBody>
          <a:bodyPr lIns="91425" tIns="91425" rIns="91425" bIns="91425" anchor="t" anchorCtr="0">
            <a:noAutofit/>
          </a:bodyPr>
          <a:lstStyle/>
          <a:p>
            <a:r>
              <a:rPr lang="en" sz="2400" kern="0">
                <a:solidFill>
                  <a:srgbClr val="000000"/>
                </a:solidFill>
                <a:latin typeface="Arial"/>
                <a:ea typeface="Arial"/>
                <a:cs typeface="Arial"/>
                <a:sym typeface="Arial"/>
              </a:rPr>
              <a:t>7</a:t>
            </a:r>
          </a:p>
        </p:txBody>
      </p:sp>
      <p:sp>
        <p:nvSpPr>
          <p:cNvPr id="734" name="Shape 734"/>
          <p:cNvSpPr txBox="1"/>
          <p:nvPr/>
        </p:nvSpPr>
        <p:spPr>
          <a:xfrm>
            <a:off x="4619700" y="3521225"/>
            <a:ext cx="587100" cy="285900"/>
          </a:xfrm>
          <a:prstGeom prst="rect">
            <a:avLst/>
          </a:prstGeom>
          <a:noFill/>
          <a:ln>
            <a:noFill/>
          </a:ln>
        </p:spPr>
        <p:txBody>
          <a:bodyPr lIns="91425" tIns="91425" rIns="91425" bIns="91425" anchor="t" anchorCtr="0">
            <a:noAutofit/>
          </a:bodyPr>
          <a:lstStyle/>
          <a:p>
            <a:r>
              <a:rPr lang="en" sz="2400" kern="0">
                <a:solidFill>
                  <a:srgbClr val="000000"/>
                </a:solidFill>
                <a:latin typeface="Arial"/>
                <a:ea typeface="Arial"/>
                <a:cs typeface="Arial"/>
                <a:sym typeface="Arial"/>
              </a:rPr>
              <a:t>7</a:t>
            </a:r>
          </a:p>
        </p:txBody>
      </p:sp>
      <p:sp>
        <p:nvSpPr>
          <p:cNvPr id="735" name="Shape 735"/>
          <p:cNvSpPr txBox="1"/>
          <p:nvPr/>
        </p:nvSpPr>
        <p:spPr>
          <a:xfrm>
            <a:off x="1662150" y="917700"/>
            <a:ext cx="8375400" cy="604500"/>
          </a:xfrm>
          <a:prstGeom prst="rect">
            <a:avLst/>
          </a:prstGeom>
          <a:noFill/>
          <a:ln>
            <a:noFill/>
          </a:ln>
        </p:spPr>
        <p:txBody>
          <a:bodyPr lIns="91425" tIns="91425" rIns="91425" bIns="91425" anchor="t" anchorCtr="0">
            <a:noAutofit/>
          </a:bodyPr>
          <a:lstStyle/>
          <a:p>
            <a:r>
              <a:rPr lang="en" sz="2200" kern="0">
                <a:solidFill>
                  <a:srgbClr val="000000"/>
                </a:solidFill>
                <a:latin typeface="Arial"/>
                <a:ea typeface="Arial"/>
                <a:cs typeface="Arial"/>
                <a:sym typeface="Arial"/>
              </a:rPr>
              <a:t>A closer look at spatial dimensions:</a:t>
            </a:r>
          </a:p>
        </p:txBody>
      </p:sp>
      <p:sp>
        <p:nvSpPr>
          <p:cNvPr id="8" name="Slide Number Placeholder 4"/>
          <p:cNvSpPr txBox="1">
            <a:spLocks/>
          </p:cNvSpPr>
          <p:nvPr/>
        </p:nvSpPr>
        <p:spPr bwMode="auto">
          <a:xfrm>
            <a:off x="3352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21445992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graphicFrame>
        <p:nvGraphicFramePr>
          <p:cNvPr id="741" name="Shape 741"/>
          <p:cNvGraphicFramePr/>
          <p:nvPr/>
        </p:nvGraphicFramePr>
        <p:xfrm>
          <a:off x="1826525" y="2232050"/>
          <a:ext cx="2679950" cy="320019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gridCol w="382850">
                  <a:extLst>
                    <a:ext uri="{9D8B030D-6E8A-4147-A177-3AD203B41FA5}">
                      <a16:colId xmlns:a16="http://schemas.microsoft.com/office/drawing/2014/main" val="20004"/>
                    </a:ext>
                  </a:extLst>
                </a:gridCol>
                <a:gridCol w="382850">
                  <a:extLst>
                    <a:ext uri="{9D8B030D-6E8A-4147-A177-3AD203B41FA5}">
                      <a16:colId xmlns:a16="http://schemas.microsoft.com/office/drawing/2014/main" val="20005"/>
                    </a:ext>
                  </a:extLst>
                </a:gridCol>
                <a:gridCol w="382850">
                  <a:extLst>
                    <a:ext uri="{9D8B030D-6E8A-4147-A177-3AD203B41FA5}">
                      <a16:colId xmlns:a16="http://schemas.microsoft.com/office/drawing/2014/main" val="20006"/>
                    </a:ext>
                  </a:extLst>
                </a:gridCol>
              </a:tblGrid>
              <a:tr h="0">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0"/>
                  </a:ext>
                </a:extLst>
              </a:tr>
              <a:tr h="0">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1"/>
                  </a:ext>
                </a:extLst>
              </a:tr>
              <a:tr h="0">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2"/>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3"/>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4"/>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5"/>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6"/>
                  </a:ext>
                </a:extLst>
              </a:tr>
            </a:tbl>
          </a:graphicData>
        </a:graphic>
      </p:graphicFrame>
      <p:sp>
        <p:nvSpPr>
          <p:cNvPr id="742" name="Shape 742"/>
          <p:cNvSpPr txBox="1"/>
          <p:nvPr/>
        </p:nvSpPr>
        <p:spPr>
          <a:xfrm>
            <a:off x="5258100" y="2196075"/>
            <a:ext cx="5118600" cy="1839600"/>
          </a:xfrm>
          <a:prstGeom prst="rect">
            <a:avLst/>
          </a:prstGeom>
          <a:noFill/>
          <a:ln>
            <a:noFill/>
          </a:ln>
        </p:spPr>
        <p:txBody>
          <a:bodyPr lIns="91425" tIns="91425" rIns="91425" bIns="91425" anchor="t" anchorCtr="0">
            <a:noAutofit/>
          </a:bodyPr>
          <a:lstStyle/>
          <a:p>
            <a:r>
              <a:rPr lang="en" sz="2400" kern="0">
                <a:solidFill>
                  <a:srgbClr val="000000"/>
                </a:solidFill>
                <a:latin typeface="Arial"/>
                <a:ea typeface="Arial"/>
                <a:cs typeface="Arial"/>
                <a:sym typeface="Arial"/>
              </a:rPr>
              <a:t>7x7 input (spatially)</a:t>
            </a:r>
          </a:p>
          <a:p>
            <a:r>
              <a:rPr lang="en" sz="2400" kern="0">
                <a:solidFill>
                  <a:srgbClr val="000000"/>
                </a:solidFill>
                <a:latin typeface="Arial"/>
                <a:ea typeface="Arial"/>
                <a:cs typeface="Arial"/>
                <a:sym typeface="Arial"/>
              </a:rPr>
              <a:t>assume 3x3 filter</a:t>
            </a:r>
          </a:p>
        </p:txBody>
      </p:sp>
      <p:sp>
        <p:nvSpPr>
          <p:cNvPr id="743" name="Shape 743"/>
          <p:cNvSpPr txBox="1"/>
          <p:nvPr/>
        </p:nvSpPr>
        <p:spPr>
          <a:xfrm>
            <a:off x="2914175" y="1651625"/>
            <a:ext cx="548700" cy="457500"/>
          </a:xfrm>
          <a:prstGeom prst="rect">
            <a:avLst/>
          </a:prstGeom>
          <a:noFill/>
          <a:ln>
            <a:noFill/>
          </a:ln>
        </p:spPr>
        <p:txBody>
          <a:bodyPr lIns="91425" tIns="91425" rIns="91425" bIns="91425" anchor="t" anchorCtr="0">
            <a:noAutofit/>
          </a:bodyPr>
          <a:lstStyle/>
          <a:p>
            <a:r>
              <a:rPr lang="en" sz="2400" kern="0">
                <a:solidFill>
                  <a:srgbClr val="000000"/>
                </a:solidFill>
                <a:latin typeface="Arial"/>
                <a:ea typeface="Arial"/>
                <a:cs typeface="Arial"/>
                <a:sym typeface="Arial"/>
              </a:rPr>
              <a:t>7</a:t>
            </a:r>
          </a:p>
        </p:txBody>
      </p:sp>
      <p:sp>
        <p:nvSpPr>
          <p:cNvPr id="744" name="Shape 744"/>
          <p:cNvSpPr txBox="1"/>
          <p:nvPr/>
        </p:nvSpPr>
        <p:spPr>
          <a:xfrm>
            <a:off x="4619700" y="3521225"/>
            <a:ext cx="587100" cy="285900"/>
          </a:xfrm>
          <a:prstGeom prst="rect">
            <a:avLst/>
          </a:prstGeom>
          <a:noFill/>
          <a:ln>
            <a:noFill/>
          </a:ln>
        </p:spPr>
        <p:txBody>
          <a:bodyPr lIns="91425" tIns="91425" rIns="91425" bIns="91425" anchor="t" anchorCtr="0">
            <a:noAutofit/>
          </a:bodyPr>
          <a:lstStyle/>
          <a:p>
            <a:r>
              <a:rPr lang="en" sz="2400" kern="0">
                <a:solidFill>
                  <a:srgbClr val="000000"/>
                </a:solidFill>
                <a:latin typeface="Arial"/>
                <a:ea typeface="Arial"/>
                <a:cs typeface="Arial"/>
                <a:sym typeface="Arial"/>
              </a:rPr>
              <a:t>7</a:t>
            </a:r>
          </a:p>
        </p:txBody>
      </p:sp>
      <p:sp>
        <p:nvSpPr>
          <p:cNvPr id="745" name="Shape 745"/>
          <p:cNvSpPr txBox="1"/>
          <p:nvPr/>
        </p:nvSpPr>
        <p:spPr>
          <a:xfrm>
            <a:off x="1662150" y="917700"/>
            <a:ext cx="8375400" cy="604500"/>
          </a:xfrm>
          <a:prstGeom prst="rect">
            <a:avLst/>
          </a:prstGeom>
          <a:noFill/>
          <a:ln>
            <a:noFill/>
          </a:ln>
        </p:spPr>
        <p:txBody>
          <a:bodyPr lIns="91425" tIns="91425" rIns="91425" bIns="91425" anchor="t" anchorCtr="0">
            <a:noAutofit/>
          </a:bodyPr>
          <a:lstStyle/>
          <a:p>
            <a:r>
              <a:rPr lang="en" sz="2200" kern="0">
                <a:solidFill>
                  <a:srgbClr val="000000"/>
                </a:solidFill>
                <a:latin typeface="Arial"/>
                <a:ea typeface="Arial"/>
                <a:cs typeface="Arial"/>
                <a:sym typeface="Arial"/>
              </a:rPr>
              <a:t>A closer look at spatial dimensions:</a:t>
            </a:r>
          </a:p>
        </p:txBody>
      </p:sp>
      <p:sp>
        <p:nvSpPr>
          <p:cNvPr id="8" name="Slide Number Placeholder 4"/>
          <p:cNvSpPr txBox="1">
            <a:spLocks/>
          </p:cNvSpPr>
          <p:nvPr/>
        </p:nvSpPr>
        <p:spPr bwMode="auto">
          <a:xfrm>
            <a:off x="3352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52365279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1" name="Shape 751"/>
          <p:cNvSpPr txBox="1"/>
          <p:nvPr/>
        </p:nvSpPr>
        <p:spPr>
          <a:xfrm>
            <a:off x="5258100" y="2196075"/>
            <a:ext cx="5118600" cy="1839600"/>
          </a:xfrm>
          <a:prstGeom prst="rect">
            <a:avLst/>
          </a:prstGeom>
          <a:noFill/>
          <a:ln>
            <a:noFill/>
          </a:ln>
        </p:spPr>
        <p:txBody>
          <a:bodyPr lIns="91425" tIns="91425" rIns="91425" bIns="91425" anchor="t" anchorCtr="0">
            <a:noAutofit/>
          </a:bodyPr>
          <a:lstStyle/>
          <a:p>
            <a:r>
              <a:rPr lang="en" sz="2400" kern="0">
                <a:solidFill>
                  <a:srgbClr val="000000"/>
                </a:solidFill>
                <a:latin typeface="Arial"/>
                <a:ea typeface="Arial"/>
                <a:cs typeface="Arial"/>
                <a:sym typeface="Arial"/>
              </a:rPr>
              <a:t>7x7 input (spatially)</a:t>
            </a:r>
          </a:p>
          <a:p>
            <a:r>
              <a:rPr lang="en" sz="2400" kern="0">
                <a:solidFill>
                  <a:srgbClr val="000000"/>
                </a:solidFill>
                <a:latin typeface="Arial"/>
                <a:ea typeface="Arial"/>
                <a:cs typeface="Arial"/>
                <a:sym typeface="Arial"/>
              </a:rPr>
              <a:t>assume 3x3 filter</a:t>
            </a:r>
          </a:p>
        </p:txBody>
      </p:sp>
      <p:sp>
        <p:nvSpPr>
          <p:cNvPr id="752" name="Shape 752"/>
          <p:cNvSpPr txBox="1"/>
          <p:nvPr/>
        </p:nvSpPr>
        <p:spPr>
          <a:xfrm>
            <a:off x="2914175" y="1651625"/>
            <a:ext cx="548700" cy="457500"/>
          </a:xfrm>
          <a:prstGeom prst="rect">
            <a:avLst/>
          </a:prstGeom>
          <a:noFill/>
          <a:ln>
            <a:noFill/>
          </a:ln>
        </p:spPr>
        <p:txBody>
          <a:bodyPr lIns="91425" tIns="91425" rIns="91425" bIns="91425" anchor="t" anchorCtr="0">
            <a:noAutofit/>
          </a:bodyPr>
          <a:lstStyle/>
          <a:p>
            <a:r>
              <a:rPr lang="en" sz="2400" kern="0">
                <a:solidFill>
                  <a:srgbClr val="000000"/>
                </a:solidFill>
                <a:latin typeface="Arial"/>
                <a:ea typeface="Arial"/>
                <a:cs typeface="Arial"/>
                <a:sym typeface="Arial"/>
              </a:rPr>
              <a:t>7</a:t>
            </a:r>
          </a:p>
        </p:txBody>
      </p:sp>
      <p:sp>
        <p:nvSpPr>
          <p:cNvPr id="753" name="Shape 753"/>
          <p:cNvSpPr txBox="1"/>
          <p:nvPr/>
        </p:nvSpPr>
        <p:spPr>
          <a:xfrm>
            <a:off x="4619700" y="3521225"/>
            <a:ext cx="587100" cy="285900"/>
          </a:xfrm>
          <a:prstGeom prst="rect">
            <a:avLst/>
          </a:prstGeom>
          <a:noFill/>
          <a:ln>
            <a:noFill/>
          </a:ln>
        </p:spPr>
        <p:txBody>
          <a:bodyPr lIns="91425" tIns="91425" rIns="91425" bIns="91425" anchor="t" anchorCtr="0">
            <a:noAutofit/>
          </a:bodyPr>
          <a:lstStyle/>
          <a:p>
            <a:r>
              <a:rPr lang="en" sz="2400" kern="0">
                <a:solidFill>
                  <a:srgbClr val="000000"/>
                </a:solidFill>
                <a:latin typeface="Arial"/>
                <a:ea typeface="Arial"/>
                <a:cs typeface="Arial"/>
                <a:sym typeface="Arial"/>
              </a:rPr>
              <a:t>7</a:t>
            </a:r>
          </a:p>
        </p:txBody>
      </p:sp>
      <p:sp>
        <p:nvSpPr>
          <p:cNvPr id="754" name="Shape 754"/>
          <p:cNvSpPr txBox="1"/>
          <p:nvPr/>
        </p:nvSpPr>
        <p:spPr>
          <a:xfrm>
            <a:off x="1662150" y="917700"/>
            <a:ext cx="8375400" cy="604500"/>
          </a:xfrm>
          <a:prstGeom prst="rect">
            <a:avLst/>
          </a:prstGeom>
          <a:noFill/>
          <a:ln>
            <a:noFill/>
          </a:ln>
        </p:spPr>
        <p:txBody>
          <a:bodyPr lIns="91425" tIns="91425" rIns="91425" bIns="91425" anchor="t" anchorCtr="0">
            <a:noAutofit/>
          </a:bodyPr>
          <a:lstStyle/>
          <a:p>
            <a:r>
              <a:rPr lang="en" sz="2200" kern="0">
                <a:solidFill>
                  <a:srgbClr val="000000"/>
                </a:solidFill>
                <a:latin typeface="Arial"/>
                <a:ea typeface="Arial"/>
                <a:cs typeface="Arial"/>
                <a:sym typeface="Arial"/>
              </a:rPr>
              <a:t>A closer look at spatial dimensions:</a:t>
            </a:r>
          </a:p>
        </p:txBody>
      </p:sp>
      <p:graphicFrame>
        <p:nvGraphicFramePr>
          <p:cNvPr id="755" name="Shape 755"/>
          <p:cNvGraphicFramePr/>
          <p:nvPr/>
        </p:nvGraphicFramePr>
        <p:xfrm>
          <a:off x="1826525" y="2232050"/>
          <a:ext cx="2679950" cy="320019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gridCol w="382850">
                  <a:extLst>
                    <a:ext uri="{9D8B030D-6E8A-4147-A177-3AD203B41FA5}">
                      <a16:colId xmlns:a16="http://schemas.microsoft.com/office/drawing/2014/main" val="20004"/>
                    </a:ext>
                  </a:extLst>
                </a:gridCol>
                <a:gridCol w="382850">
                  <a:extLst>
                    <a:ext uri="{9D8B030D-6E8A-4147-A177-3AD203B41FA5}">
                      <a16:colId xmlns:a16="http://schemas.microsoft.com/office/drawing/2014/main" val="20005"/>
                    </a:ext>
                  </a:extLst>
                </a:gridCol>
                <a:gridCol w="382850">
                  <a:extLst>
                    <a:ext uri="{9D8B030D-6E8A-4147-A177-3AD203B41FA5}">
                      <a16:colId xmlns:a16="http://schemas.microsoft.com/office/drawing/2014/main" val="20006"/>
                    </a:ext>
                  </a:extLst>
                </a:gridCol>
              </a:tblGrid>
              <a:tr h="0">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extLst>
                  <a:ext uri="{0D108BD9-81ED-4DB2-BD59-A6C34878D82A}">
                    <a16:rowId xmlns:a16="http://schemas.microsoft.com/office/drawing/2014/main" val="10000"/>
                  </a:ext>
                </a:extLst>
              </a:tr>
              <a:tr h="0">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extLst>
                  <a:ext uri="{0D108BD9-81ED-4DB2-BD59-A6C34878D82A}">
                    <a16:rowId xmlns:a16="http://schemas.microsoft.com/office/drawing/2014/main" val="10001"/>
                  </a:ext>
                </a:extLst>
              </a:tr>
              <a:tr h="0">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extLst>
                  <a:ext uri="{0D108BD9-81ED-4DB2-BD59-A6C34878D82A}">
                    <a16:rowId xmlns:a16="http://schemas.microsoft.com/office/drawing/2014/main" val="10002"/>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3"/>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4"/>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5"/>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6"/>
                  </a:ext>
                </a:extLst>
              </a:tr>
            </a:tbl>
          </a:graphicData>
        </a:graphic>
      </p:graphicFrame>
      <p:sp>
        <p:nvSpPr>
          <p:cNvPr id="8" name="Slide Number Placeholder 4"/>
          <p:cNvSpPr txBox="1">
            <a:spLocks/>
          </p:cNvSpPr>
          <p:nvPr/>
        </p:nvSpPr>
        <p:spPr bwMode="auto">
          <a:xfrm>
            <a:off x="3352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878936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212640" y="630259"/>
            <a:ext cx="5904940" cy="771780"/>
          </a:xfrm>
          <a:prstGeom prst="rect">
            <a:avLst/>
          </a:prstGeom>
        </p:spPr>
        <p:txBody>
          <a:bodyPr vert="horz" wrap="square" lIns="0" tIns="11206" rIns="0" bIns="0" rtlCol="0" anchor="ctr">
            <a:spAutoFit/>
          </a:bodyPr>
          <a:lstStyle/>
          <a:p>
            <a:pPr marL="11206">
              <a:spcBef>
                <a:spcPts val="88"/>
              </a:spcBef>
            </a:pPr>
            <a:r>
              <a:rPr sz="2471" spc="-13" dirty="0"/>
              <a:t>Convolutional Layer </a:t>
            </a:r>
            <a:r>
              <a:rPr sz="2471" spc="-9" dirty="0"/>
              <a:t>for </a:t>
            </a:r>
            <a:r>
              <a:rPr sz="2471" spc="-13" dirty="0"/>
              <a:t>Image</a:t>
            </a:r>
            <a:r>
              <a:rPr sz="2471" spc="-66" dirty="0"/>
              <a:t> </a:t>
            </a:r>
            <a:r>
              <a:rPr sz="2471" spc="-13" dirty="0"/>
              <a:t>Recognition</a:t>
            </a:r>
            <a:endParaRPr sz="2471"/>
          </a:p>
        </p:txBody>
      </p:sp>
      <p:sp>
        <p:nvSpPr>
          <p:cNvPr id="5" name="object 5"/>
          <p:cNvSpPr/>
          <p:nvPr/>
        </p:nvSpPr>
        <p:spPr>
          <a:xfrm>
            <a:off x="2355236" y="1910235"/>
            <a:ext cx="2573696" cy="2311075"/>
          </a:xfrm>
          <a:prstGeom prst="rect">
            <a:avLst/>
          </a:prstGeom>
          <a:blipFill>
            <a:blip r:embed="rId2" cstate="print"/>
            <a:stretch>
              <a:fillRect/>
            </a:stretch>
          </a:blipFill>
        </p:spPr>
        <p:txBody>
          <a:bodyPr wrap="square" lIns="0" tIns="0" rIns="0" bIns="0" rtlCol="0"/>
          <a:lstStyle/>
          <a:p>
            <a:endParaRPr sz="1588"/>
          </a:p>
        </p:txBody>
      </p:sp>
      <p:sp>
        <p:nvSpPr>
          <p:cNvPr id="6" name="object 6"/>
          <p:cNvSpPr/>
          <p:nvPr/>
        </p:nvSpPr>
        <p:spPr>
          <a:xfrm>
            <a:off x="2235527" y="1798405"/>
            <a:ext cx="2734796" cy="2429996"/>
          </a:xfrm>
          <a:custGeom>
            <a:avLst/>
            <a:gdLst/>
            <a:ahLst/>
            <a:cxnLst/>
            <a:rect l="l" t="t" r="r" b="b"/>
            <a:pathLst>
              <a:path w="3099435" h="2753995">
                <a:moveTo>
                  <a:pt x="0" y="0"/>
                </a:moveTo>
                <a:lnTo>
                  <a:pt x="3098905" y="0"/>
                </a:lnTo>
                <a:lnTo>
                  <a:pt x="3098905" y="2753645"/>
                </a:lnTo>
                <a:lnTo>
                  <a:pt x="0" y="2753645"/>
                </a:lnTo>
                <a:lnTo>
                  <a:pt x="0" y="0"/>
                </a:lnTo>
                <a:close/>
              </a:path>
            </a:pathLst>
          </a:custGeom>
          <a:ln w="9419">
            <a:solidFill>
              <a:srgbClr val="000000"/>
            </a:solidFill>
          </a:ln>
        </p:spPr>
        <p:txBody>
          <a:bodyPr wrap="square" lIns="0" tIns="0" rIns="0" bIns="0" rtlCol="0"/>
          <a:lstStyle/>
          <a:p>
            <a:endParaRPr sz="1588"/>
          </a:p>
        </p:txBody>
      </p:sp>
      <p:sp>
        <p:nvSpPr>
          <p:cNvPr id="7" name="object 7"/>
          <p:cNvSpPr/>
          <p:nvPr/>
        </p:nvSpPr>
        <p:spPr>
          <a:xfrm>
            <a:off x="5488169" y="1861645"/>
            <a:ext cx="2266697" cy="2282812"/>
          </a:xfrm>
          <a:prstGeom prst="rect">
            <a:avLst/>
          </a:prstGeom>
          <a:blipFill>
            <a:blip r:embed="rId3" cstate="print"/>
            <a:stretch>
              <a:fillRect/>
            </a:stretch>
          </a:blipFill>
        </p:spPr>
        <p:txBody>
          <a:bodyPr wrap="square" lIns="0" tIns="0" rIns="0" bIns="0" rtlCol="0"/>
          <a:lstStyle/>
          <a:p>
            <a:endParaRPr sz="1588"/>
          </a:p>
        </p:txBody>
      </p:sp>
      <p:sp>
        <p:nvSpPr>
          <p:cNvPr id="8" name="object 8"/>
          <p:cNvSpPr/>
          <p:nvPr/>
        </p:nvSpPr>
        <p:spPr>
          <a:xfrm>
            <a:off x="5360473" y="1798405"/>
            <a:ext cx="2468656" cy="2409825"/>
          </a:xfrm>
          <a:custGeom>
            <a:avLst/>
            <a:gdLst/>
            <a:ahLst/>
            <a:cxnLst/>
            <a:rect l="l" t="t" r="r" b="b"/>
            <a:pathLst>
              <a:path w="2797809" h="2731135">
                <a:moveTo>
                  <a:pt x="0" y="0"/>
                </a:moveTo>
                <a:lnTo>
                  <a:pt x="2797492" y="0"/>
                </a:lnTo>
                <a:lnTo>
                  <a:pt x="2797492" y="2730530"/>
                </a:lnTo>
                <a:lnTo>
                  <a:pt x="0" y="2730530"/>
                </a:lnTo>
                <a:lnTo>
                  <a:pt x="0" y="0"/>
                </a:lnTo>
                <a:close/>
              </a:path>
            </a:pathLst>
          </a:custGeom>
          <a:ln w="9419">
            <a:solidFill>
              <a:srgbClr val="000000"/>
            </a:solidFill>
          </a:ln>
        </p:spPr>
        <p:txBody>
          <a:bodyPr wrap="square" lIns="0" tIns="0" rIns="0" bIns="0" rtlCol="0"/>
          <a:lstStyle/>
          <a:p>
            <a:endParaRPr sz="1588"/>
          </a:p>
        </p:txBody>
      </p:sp>
      <p:sp>
        <p:nvSpPr>
          <p:cNvPr id="9" name="object 9"/>
          <p:cNvSpPr/>
          <p:nvPr/>
        </p:nvSpPr>
        <p:spPr>
          <a:xfrm>
            <a:off x="7984675" y="1815261"/>
            <a:ext cx="1945231" cy="1359675"/>
          </a:xfrm>
          <a:prstGeom prst="rect">
            <a:avLst/>
          </a:prstGeom>
          <a:blipFill>
            <a:blip r:embed="rId4" cstate="print"/>
            <a:stretch>
              <a:fillRect/>
            </a:stretch>
          </a:blipFill>
        </p:spPr>
        <p:txBody>
          <a:bodyPr wrap="square" lIns="0" tIns="0" rIns="0" bIns="0" rtlCol="0"/>
          <a:lstStyle/>
          <a:p>
            <a:endParaRPr sz="1588"/>
          </a:p>
        </p:txBody>
      </p:sp>
      <p:sp>
        <p:nvSpPr>
          <p:cNvPr id="10" name="object 10"/>
          <p:cNvSpPr/>
          <p:nvPr/>
        </p:nvSpPr>
        <p:spPr>
          <a:xfrm>
            <a:off x="8300496" y="3502889"/>
            <a:ext cx="1268433" cy="2109949"/>
          </a:xfrm>
          <a:prstGeom prst="rect">
            <a:avLst/>
          </a:prstGeom>
          <a:blipFill>
            <a:blip r:embed="rId5" cstate="print"/>
            <a:stretch>
              <a:fillRect/>
            </a:stretch>
          </a:blipFill>
        </p:spPr>
        <p:txBody>
          <a:bodyPr wrap="square" lIns="0" tIns="0" rIns="0" bIns="0" rtlCol="0"/>
          <a:lstStyle/>
          <a:p>
            <a:endParaRPr sz="1588"/>
          </a:p>
        </p:txBody>
      </p:sp>
      <p:sp>
        <p:nvSpPr>
          <p:cNvPr id="11" name="object 11"/>
          <p:cNvSpPr/>
          <p:nvPr/>
        </p:nvSpPr>
        <p:spPr>
          <a:xfrm>
            <a:off x="8214242" y="3424844"/>
            <a:ext cx="1486460" cy="2257985"/>
          </a:xfrm>
          <a:custGeom>
            <a:avLst/>
            <a:gdLst/>
            <a:ahLst/>
            <a:cxnLst/>
            <a:rect l="l" t="t" r="r" b="b"/>
            <a:pathLst>
              <a:path w="1684654" h="2559050">
                <a:moveTo>
                  <a:pt x="0" y="0"/>
                </a:moveTo>
                <a:lnTo>
                  <a:pt x="1684242" y="0"/>
                </a:lnTo>
                <a:lnTo>
                  <a:pt x="1684242" y="2558873"/>
                </a:lnTo>
                <a:lnTo>
                  <a:pt x="0" y="2558873"/>
                </a:lnTo>
                <a:lnTo>
                  <a:pt x="0" y="0"/>
                </a:lnTo>
                <a:close/>
              </a:path>
            </a:pathLst>
          </a:custGeom>
          <a:ln w="9419">
            <a:solidFill>
              <a:srgbClr val="000000"/>
            </a:solidFill>
          </a:ln>
        </p:spPr>
        <p:txBody>
          <a:bodyPr wrap="square" lIns="0" tIns="0" rIns="0" bIns="0" rtlCol="0"/>
          <a:lstStyle/>
          <a:p>
            <a:endParaRPr sz="1588"/>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1" name="Shape 761"/>
          <p:cNvSpPr txBox="1"/>
          <p:nvPr/>
        </p:nvSpPr>
        <p:spPr>
          <a:xfrm>
            <a:off x="5258100" y="2196075"/>
            <a:ext cx="5118600" cy="1839600"/>
          </a:xfrm>
          <a:prstGeom prst="rect">
            <a:avLst/>
          </a:prstGeom>
          <a:noFill/>
          <a:ln>
            <a:noFill/>
          </a:ln>
        </p:spPr>
        <p:txBody>
          <a:bodyPr lIns="91425" tIns="91425" rIns="91425" bIns="91425" anchor="t" anchorCtr="0">
            <a:noAutofit/>
          </a:bodyPr>
          <a:lstStyle/>
          <a:p>
            <a:r>
              <a:rPr lang="en" sz="2400" kern="0">
                <a:solidFill>
                  <a:srgbClr val="000000"/>
                </a:solidFill>
                <a:latin typeface="Arial"/>
                <a:ea typeface="Arial"/>
                <a:cs typeface="Arial"/>
                <a:sym typeface="Arial"/>
              </a:rPr>
              <a:t>7x7 input (spatially)</a:t>
            </a:r>
          </a:p>
          <a:p>
            <a:r>
              <a:rPr lang="en" sz="2400" kern="0">
                <a:solidFill>
                  <a:srgbClr val="000000"/>
                </a:solidFill>
                <a:latin typeface="Arial"/>
                <a:ea typeface="Arial"/>
                <a:cs typeface="Arial"/>
                <a:sym typeface="Arial"/>
              </a:rPr>
              <a:t>assume 3x3 filter</a:t>
            </a:r>
          </a:p>
        </p:txBody>
      </p:sp>
      <p:sp>
        <p:nvSpPr>
          <p:cNvPr id="762" name="Shape 762"/>
          <p:cNvSpPr txBox="1"/>
          <p:nvPr/>
        </p:nvSpPr>
        <p:spPr>
          <a:xfrm>
            <a:off x="2914175" y="1651625"/>
            <a:ext cx="548700" cy="457500"/>
          </a:xfrm>
          <a:prstGeom prst="rect">
            <a:avLst/>
          </a:prstGeom>
          <a:noFill/>
          <a:ln>
            <a:noFill/>
          </a:ln>
        </p:spPr>
        <p:txBody>
          <a:bodyPr lIns="91425" tIns="91425" rIns="91425" bIns="91425" anchor="t" anchorCtr="0">
            <a:noAutofit/>
          </a:bodyPr>
          <a:lstStyle/>
          <a:p>
            <a:r>
              <a:rPr lang="en" sz="2400" kern="0">
                <a:solidFill>
                  <a:srgbClr val="000000"/>
                </a:solidFill>
                <a:latin typeface="Arial"/>
                <a:ea typeface="Arial"/>
                <a:cs typeface="Arial"/>
                <a:sym typeface="Arial"/>
              </a:rPr>
              <a:t>7</a:t>
            </a:r>
          </a:p>
        </p:txBody>
      </p:sp>
      <p:sp>
        <p:nvSpPr>
          <p:cNvPr id="763" name="Shape 763"/>
          <p:cNvSpPr txBox="1"/>
          <p:nvPr/>
        </p:nvSpPr>
        <p:spPr>
          <a:xfrm>
            <a:off x="4619700" y="3521225"/>
            <a:ext cx="587100" cy="285900"/>
          </a:xfrm>
          <a:prstGeom prst="rect">
            <a:avLst/>
          </a:prstGeom>
          <a:noFill/>
          <a:ln>
            <a:noFill/>
          </a:ln>
        </p:spPr>
        <p:txBody>
          <a:bodyPr lIns="91425" tIns="91425" rIns="91425" bIns="91425" anchor="t" anchorCtr="0">
            <a:noAutofit/>
          </a:bodyPr>
          <a:lstStyle/>
          <a:p>
            <a:r>
              <a:rPr lang="en" sz="2400" kern="0">
                <a:solidFill>
                  <a:srgbClr val="000000"/>
                </a:solidFill>
                <a:latin typeface="Arial"/>
                <a:ea typeface="Arial"/>
                <a:cs typeface="Arial"/>
                <a:sym typeface="Arial"/>
              </a:rPr>
              <a:t>7</a:t>
            </a:r>
          </a:p>
        </p:txBody>
      </p:sp>
      <p:sp>
        <p:nvSpPr>
          <p:cNvPr id="764" name="Shape 764"/>
          <p:cNvSpPr txBox="1"/>
          <p:nvPr/>
        </p:nvSpPr>
        <p:spPr>
          <a:xfrm>
            <a:off x="1662150" y="917700"/>
            <a:ext cx="8375400" cy="604500"/>
          </a:xfrm>
          <a:prstGeom prst="rect">
            <a:avLst/>
          </a:prstGeom>
          <a:noFill/>
          <a:ln>
            <a:noFill/>
          </a:ln>
        </p:spPr>
        <p:txBody>
          <a:bodyPr lIns="91425" tIns="91425" rIns="91425" bIns="91425" anchor="t" anchorCtr="0">
            <a:noAutofit/>
          </a:bodyPr>
          <a:lstStyle/>
          <a:p>
            <a:r>
              <a:rPr lang="en" sz="2200" kern="0">
                <a:solidFill>
                  <a:srgbClr val="000000"/>
                </a:solidFill>
                <a:latin typeface="Arial"/>
                <a:ea typeface="Arial"/>
                <a:cs typeface="Arial"/>
                <a:sym typeface="Arial"/>
              </a:rPr>
              <a:t>A closer look at spatial dimensions:</a:t>
            </a:r>
          </a:p>
        </p:txBody>
      </p:sp>
      <p:graphicFrame>
        <p:nvGraphicFramePr>
          <p:cNvPr id="765" name="Shape 765"/>
          <p:cNvGraphicFramePr/>
          <p:nvPr/>
        </p:nvGraphicFramePr>
        <p:xfrm>
          <a:off x="1826525" y="2232050"/>
          <a:ext cx="2679950" cy="320019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gridCol w="382850">
                  <a:extLst>
                    <a:ext uri="{9D8B030D-6E8A-4147-A177-3AD203B41FA5}">
                      <a16:colId xmlns:a16="http://schemas.microsoft.com/office/drawing/2014/main" val="20004"/>
                    </a:ext>
                  </a:extLst>
                </a:gridCol>
                <a:gridCol w="382850">
                  <a:extLst>
                    <a:ext uri="{9D8B030D-6E8A-4147-A177-3AD203B41FA5}">
                      <a16:colId xmlns:a16="http://schemas.microsoft.com/office/drawing/2014/main" val="20005"/>
                    </a:ext>
                  </a:extLst>
                </a:gridCol>
                <a:gridCol w="382850">
                  <a:extLst>
                    <a:ext uri="{9D8B030D-6E8A-4147-A177-3AD203B41FA5}">
                      <a16:colId xmlns:a16="http://schemas.microsoft.com/office/drawing/2014/main" val="20006"/>
                    </a:ext>
                  </a:extLst>
                </a:gridCol>
              </a:tblGrid>
              <a:tr h="0">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FFFFFF"/>
                    </a:solidFill>
                  </a:tcPr>
                </a:tc>
                <a:extLst>
                  <a:ext uri="{0D108BD9-81ED-4DB2-BD59-A6C34878D82A}">
                    <a16:rowId xmlns:a16="http://schemas.microsoft.com/office/drawing/2014/main" val="10000"/>
                  </a:ext>
                </a:extLst>
              </a:tr>
              <a:tr h="0">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FFFFFF"/>
                    </a:solidFill>
                  </a:tcPr>
                </a:tc>
                <a:extLst>
                  <a:ext uri="{0D108BD9-81ED-4DB2-BD59-A6C34878D82A}">
                    <a16:rowId xmlns:a16="http://schemas.microsoft.com/office/drawing/2014/main" val="10001"/>
                  </a:ext>
                </a:extLst>
              </a:tr>
              <a:tr h="0">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FFFFFF"/>
                    </a:solidFill>
                  </a:tcPr>
                </a:tc>
                <a:extLst>
                  <a:ext uri="{0D108BD9-81ED-4DB2-BD59-A6C34878D82A}">
                    <a16:rowId xmlns:a16="http://schemas.microsoft.com/office/drawing/2014/main" val="10002"/>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3"/>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4"/>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5"/>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6"/>
                  </a:ext>
                </a:extLst>
              </a:tr>
            </a:tbl>
          </a:graphicData>
        </a:graphic>
      </p:graphicFrame>
      <p:sp>
        <p:nvSpPr>
          <p:cNvPr id="8" name="Slide Number Placeholder 4"/>
          <p:cNvSpPr txBox="1">
            <a:spLocks/>
          </p:cNvSpPr>
          <p:nvPr/>
        </p:nvSpPr>
        <p:spPr bwMode="auto">
          <a:xfrm>
            <a:off x="3352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0927104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1" name="Shape 771"/>
          <p:cNvSpPr txBox="1"/>
          <p:nvPr/>
        </p:nvSpPr>
        <p:spPr>
          <a:xfrm>
            <a:off x="5258100" y="2196075"/>
            <a:ext cx="5118600" cy="1839600"/>
          </a:xfrm>
          <a:prstGeom prst="rect">
            <a:avLst/>
          </a:prstGeom>
          <a:noFill/>
          <a:ln>
            <a:noFill/>
          </a:ln>
        </p:spPr>
        <p:txBody>
          <a:bodyPr lIns="91425" tIns="91425" rIns="91425" bIns="91425" anchor="t" anchorCtr="0">
            <a:noAutofit/>
          </a:bodyPr>
          <a:lstStyle/>
          <a:p>
            <a:r>
              <a:rPr lang="en" sz="2400" kern="0">
                <a:solidFill>
                  <a:srgbClr val="000000"/>
                </a:solidFill>
                <a:latin typeface="Arial"/>
                <a:ea typeface="Arial"/>
                <a:cs typeface="Arial"/>
                <a:sym typeface="Arial"/>
              </a:rPr>
              <a:t>7x7 input (spatially)</a:t>
            </a:r>
          </a:p>
          <a:p>
            <a:r>
              <a:rPr lang="en" sz="2400" kern="0">
                <a:solidFill>
                  <a:srgbClr val="000000"/>
                </a:solidFill>
                <a:latin typeface="Arial"/>
                <a:ea typeface="Arial"/>
                <a:cs typeface="Arial"/>
                <a:sym typeface="Arial"/>
              </a:rPr>
              <a:t>assume 3x3 filter</a:t>
            </a:r>
          </a:p>
          <a:p>
            <a:endParaRPr sz="2400" kern="0">
              <a:solidFill>
                <a:srgbClr val="000000"/>
              </a:solidFill>
              <a:latin typeface="Arial"/>
              <a:ea typeface="Arial"/>
              <a:cs typeface="Arial"/>
              <a:sym typeface="Arial"/>
            </a:endParaRPr>
          </a:p>
          <a:p>
            <a:r>
              <a:rPr lang="en" sz="2400" b="1" kern="0">
                <a:solidFill>
                  <a:srgbClr val="000000"/>
                </a:solidFill>
                <a:latin typeface="Arial"/>
                <a:ea typeface="Arial"/>
                <a:cs typeface="Arial"/>
                <a:sym typeface="Arial"/>
              </a:rPr>
              <a:t>=&gt; 5x5 output</a:t>
            </a:r>
          </a:p>
        </p:txBody>
      </p:sp>
      <p:sp>
        <p:nvSpPr>
          <p:cNvPr id="772" name="Shape 772"/>
          <p:cNvSpPr txBox="1"/>
          <p:nvPr/>
        </p:nvSpPr>
        <p:spPr>
          <a:xfrm>
            <a:off x="2914175" y="1651625"/>
            <a:ext cx="548700" cy="457500"/>
          </a:xfrm>
          <a:prstGeom prst="rect">
            <a:avLst/>
          </a:prstGeom>
          <a:noFill/>
          <a:ln>
            <a:noFill/>
          </a:ln>
        </p:spPr>
        <p:txBody>
          <a:bodyPr lIns="91425" tIns="91425" rIns="91425" bIns="91425" anchor="t" anchorCtr="0">
            <a:noAutofit/>
          </a:bodyPr>
          <a:lstStyle/>
          <a:p>
            <a:r>
              <a:rPr lang="en" sz="2400" kern="0">
                <a:solidFill>
                  <a:srgbClr val="000000"/>
                </a:solidFill>
                <a:latin typeface="Arial"/>
                <a:ea typeface="Arial"/>
                <a:cs typeface="Arial"/>
                <a:sym typeface="Arial"/>
              </a:rPr>
              <a:t>7</a:t>
            </a:r>
          </a:p>
        </p:txBody>
      </p:sp>
      <p:sp>
        <p:nvSpPr>
          <p:cNvPr id="773" name="Shape 773"/>
          <p:cNvSpPr txBox="1"/>
          <p:nvPr/>
        </p:nvSpPr>
        <p:spPr>
          <a:xfrm>
            <a:off x="4619700" y="3521225"/>
            <a:ext cx="587100" cy="285900"/>
          </a:xfrm>
          <a:prstGeom prst="rect">
            <a:avLst/>
          </a:prstGeom>
          <a:noFill/>
          <a:ln>
            <a:noFill/>
          </a:ln>
        </p:spPr>
        <p:txBody>
          <a:bodyPr lIns="91425" tIns="91425" rIns="91425" bIns="91425" anchor="t" anchorCtr="0">
            <a:noAutofit/>
          </a:bodyPr>
          <a:lstStyle/>
          <a:p>
            <a:r>
              <a:rPr lang="en" sz="2400" kern="0">
                <a:solidFill>
                  <a:srgbClr val="000000"/>
                </a:solidFill>
                <a:latin typeface="Arial"/>
                <a:ea typeface="Arial"/>
                <a:cs typeface="Arial"/>
                <a:sym typeface="Arial"/>
              </a:rPr>
              <a:t>7</a:t>
            </a:r>
          </a:p>
        </p:txBody>
      </p:sp>
      <p:sp>
        <p:nvSpPr>
          <p:cNvPr id="774" name="Shape 774"/>
          <p:cNvSpPr txBox="1"/>
          <p:nvPr/>
        </p:nvSpPr>
        <p:spPr>
          <a:xfrm>
            <a:off x="1662150" y="917700"/>
            <a:ext cx="8375400" cy="604500"/>
          </a:xfrm>
          <a:prstGeom prst="rect">
            <a:avLst/>
          </a:prstGeom>
          <a:noFill/>
          <a:ln>
            <a:noFill/>
          </a:ln>
        </p:spPr>
        <p:txBody>
          <a:bodyPr lIns="91425" tIns="91425" rIns="91425" bIns="91425" anchor="t" anchorCtr="0">
            <a:noAutofit/>
          </a:bodyPr>
          <a:lstStyle/>
          <a:p>
            <a:r>
              <a:rPr lang="en" sz="2200" kern="0">
                <a:solidFill>
                  <a:srgbClr val="000000"/>
                </a:solidFill>
                <a:latin typeface="Arial"/>
                <a:ea typeface="Arial"/>
                <a:cs typeface="Arial"/>
                <a:sym typeface="Arial"/>
              </a:rPr>
              <a:t>A closer look at spatial dimensions:</a:t>
            </a:r>
          </a:p>
        </p:txBody>
      </p:sp>
      <p:graphicFrame>
        <p:nvGraphicFramePr>
          <p:cNvPr id="775" name="Shape 775"/>
          <p:cNvGraphicFramePr/>
          <p:nvPr/>
        </p:nvGraphicFramePr>
        <p:xfrm>
          <a:off x="1826525" y="2232050"/>
          <a:ext cx="2679950" cy="320019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gridCol w="382850">
                  <a:extLst>
                    <a:ext uri="{9D8B030D-6E8A-4147-A177-3AD203B41FA5}">
                      <a16:colId xmlns:a16="http://schemas.microsoft.com/office/drawing/2014/main" val="20004"/>
                    </a:ext>
                  </a:extLst>
                </a:gridCol>
                <a:gridCol w="382850">
                  <a:extLst>
                    <a:ext uri="{9D8B030D-6E8A-4147-A177-3AD203B41FA5}">
                      <a16:colId xmlns:a16="http://schemas.microsoft.com/office/drawing/2014/main" val="20005"/>
                    </a:ext>
                  </a:extLst>
                </a:gridCol>
                <a:gridCol w="382850">
                  <a:extLst>
                    <a:ext uri="{9D8B030D-6E8A-4147-A177-3AD203B41FA5}">
                      <a16:colId xmlns:a16="http://schemas.microsoft.com/office/drawing/2014/main" val="20006"/>
                    </a:ext>
                  </a:extLst>
                </a:gridCol>
              </a:tblGrid>
              <a:tr h="0">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extLst>
                  <a:ext uri="{0D108BD9-81ED-4DB2-BD59-A6C34878D82A}">
                    <a16:rowId xmlns:a16="http://schemas.microsoft.com/office/drawing/2014/main" val="10000"/>
                  </a:ext>
                </a:extLst>
              </a:tr>
              <a:tr h="0">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extLst>
                  <a:ext uri="{0D108BD9-81ED-4DB2-BD59-A6C34878D82A}">
                    <a16:rowId xmlns:a16="http://schemas.microsoft.com/office/drawing/2014/main" val="10001"/>
                  </a:ext>
                </a:extLst>
              </a:tr>
              <a:tr h="0">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extLst>
                  <a:ext uri="{0D108BD9-81ED-4DB2-BD59-A6C34878D82A}">
                    <a16:rowId xmlns:a16="http://schemas.microsoft.com/office/drawing/2014/main" val="10002"/>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3"/>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4"/>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5"/>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6"/>
                  </a:ext>
                </a:extLst>
              </a:tr>
            </a:tbl>
          </a:graphicData>
        </a:graphic>
      </p:graphicFrame>
      <p:sp>
        <p:nvSpPr>
          <p:cNvPr id="8" name="Slide Number Placeholder 4"/>
          <p:cNvSpPr txBox="1">
            <a:spLocks/>
          </p:cNvSpPr>
          <p:nvPr/>
        </p:nvSpPr>
        <p:spPr bwMode="auto">
          <a:xfrm>
            <a:off x="3352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95771115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1" name="Shape 781"/>
          <p:cNvSpPr txBox="1"/>
          <p:nvPr/>
        </p:nvSpPr>
        <p:spPr>
          <a:xfrm>
            <a:off x="6096300" y="1891275"/>
            <a:ext cx="5118600" cy="1839600"/>
          </a:xfrm>
          <a:prstGeom prst="rect">
            <a:avLst/>
          </a:prstGeom>
          <a:noFill/>
          <a:ln>
            <a:noFill/>
          </a:ln>
        </p:spPr>
        <p:txBody>
          <a:bodyPr lIns="91425" tIns="91425" rIns="91425" bIns="91425" anchor="t" anchorCtr="0">
            <a:noAutofit/>
          </a:bodyPr>
          <a:lstStyle/>
          <a:p>
            <a:r>
              <a:rPr lang="en" sz="2400" kern="0">
                <a:solidFill>
                  <a:srgbClr val="000000"/>
                </a:solidFill>
                <a:latin typeface="Arial"/>
                <a:ea typeface="Arial"/>
                <a:cs typeface="Arial"/>
                <a:sym typeface="Arial"/>
              </a:rPr>
              <a:t>7x7 input (spatially)</a:t>
            </a:r>
          </a:p>
          <a:p>
            <a:r>
              <a:rPr lang="en" sz="2400" kern="0">
                <a:solidFill>
                  <a:srgbClr val="000000"/>
                </a:solidFill>
                <a:latin typeface="Arial"/>
                <a:ea typeface="Arial"/>
                <a:cs typeface="Arial"/>
                <a:sym typeface="Arial"/>
              </a:rPr>
              <a:t>assume 3x3 filter</a:t>
            </a:r>
          </a:p>
          <a:p>
            <a:pPr>
              <a:buClr>
                <a:srgbClr val="000000"/>
              </a:buClr>
              <a:buSzPct val="45833"/>
            </a:pPr>
            <a:r>
              <a:rPr lang="en" sz="2400" kern="0">
                <a:solidFill>
                  <a:srgbClr val="000000"/>
                </a:solidFill>
                <a:latin typeface="Arial"/>
                <a:ea typeface="Arial"/>
                <a:cs typeface="Arial"/>
                <a:sym typeface="Arial"/>
              </a:rPr>
              <a:t>applied </a:t>
            </a:r>
            <a:r>
              <a:rPr lang="en" sz="2400" b="1" kern="0">
                <a:solidFill>
                  <a:srgbClr val="000000"/>
                </a:solidFill>
                <a:latin typeface="Arial"/>
                <a:ea typeface="Arial"/>
                <a:cs typeface="Arial"/>
                <a:sym typeface="Arial"/>
              </a:rPr>
              <a:t>with stride 2</a:t>
            </a:r>
          </a:p>
        </p:txBody>
      </p:sp>
      <p:sp>
        <p:nvSpPr>
          <p:cNvPr id="782" name="Shape 782"/>
          <p:cNvSpPr txBox="1"/>
          <p:nvPr/>
        </p:nvSpPr>
        <p:spPr>
          <a:xfrm>
            <a:off x="2914175" y="1651625"/>
            <a:ext cx="548700" cy="457500"/>
          </a:xfrm>
          <a:prstGeom prst="rect">
            <a:avLst/>
          </a:prstGeom>
          <a:noFill/>
          <a:ln>
            <a:noFill/>
          </a:ln>
        </p:spPr>
        <p:txBody>
          <a:bodyPr lIns="91425" tIns="91425" rIns="91425" bIns="91425" anchor="t" anchorCtr="0">
            <a:noAutofit/>
          </a:bodyPr>
          <a:lstStyle/>
          <a:p>
            <a:r>
              <a:rPr lang="en" sz="2400" kern="0">
                <a:solidFill>
                  <a:srgbClr val="000000"/>
                </a:solidFill>
                <a:latin typeface="Arial"/>
                <a:ea typeface="Arial"/>
                <a:cs typeface="Arial"/>
                <a:sym typeface="Arial"/>
              </a:rPr>
              <a:t>7</a:t>
            </a:r>
          </a:p>
        </p:txBody>
      </p:sp>
      <p:sp>
        <p:nvSpPr>
          <p:cNvPr id="783" name="Shape 783"/>
          <p:cNvSpPr txBox="1"/>
          <p:nvPr/>
        </p:nvSpPr>
        <p:spPr>
          <a:xfrm>
            <a:off x="4619700" y="3521225"/>
            <a:ext cx="587100" cy="285900"/>
          </a:xfrm>
          <a:prstGeom prst="rect">
            <a:avLst/>
          </a:prstGeom>
          <a:noFill/>
          <a:ln>
            <a:noFill/>
          </a:ln>
        </p:spPr>
        <p:txBody>
          <a:bodyPr lIns="91425" tIns="91425" rIns="91425" bIns="91425" anchor="t" anchorCtr="0">
            <a:noAutofit/>
          </a:bodyPr>
          <a:lstStyle/>
          <a:p>
            <a:r>
              <a:rPr lang="en" sz="2400" kern="0">
                <a:solidFill>
                  <a:srgbClr val="000000"/>
                </a:solidFill>
                <a:latin typeface="Arial"/>
                <a:ea typeface="Arial"/>
                <a:cs typeface="Arial"/>
                <a:sym typeface="Arial"/>
              </a:rPr>
              <a:t>7</a:t>
            </a:r>
          </a:p>
        </p:txBody>
      </p:sp>
      <p:sp>
        <p:nvSpPr>
          <p:cNvPr id="784" name="Shape 784"/>
          <p:cNvSpPr txBox="1"/>
          <p:nvPr/>
        </p:nvSpPr>
        <p:spPr>
          <a:xfrm>
            <a:off x="1662150" y="917700"/>
            <a:ext cx="8375400" cy="604500"/>
          </a:xfrm>
          <a:prstGeom prst="rect">
            <a:avLst/>
          </a:prstGeom>
          <a:noFill/>
          <a:ln>
            <a:noFill/>
          </a:ln>
        </p:spPr>
        <p:txBody>
          <a:bodyPr lIns="91425" tIns="91425" rIns="91425" bIns="91425" anchor="t" anchorCtr="0">
            <a:noAutofit/>
          </a:bodyPr>
          <a:lstStyle/>
          <a:p>
            <a:r>
              <a:rPr lang="en" sz="2200" kern="0">
                <a:solidFill>
                  <a:srgbClr val="000000"/>
                </a:solidFill>
                <a:latin typeface="Arial"/>
                <a:ea typeface="Arial"/>
                <a:cs typeface="Arial"/>
                <a:sym typeface="Arial"/>
              </a:rPr>
              <a:t>A closer look at spatial dimensions:</a:t>
            </a:r>
          </a:p>
        </p:txBody>
      </p:sp>
      <p:graphicFrame>
        <p:nvGraphicFramePr>
          <p:cNvPr id="785" name="Shape 785"/>
          <p:cNvGraphicFramePr/>
          <p:nvPr/>
        </p:nvGraphicFramePr>
        <p:xfrm>
          <a:off x="1826525" y="2232050"/>
          <a:ext cx="2679950" cy="320019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gridCol w="382850">
                  <a:extLst>
                    <a:ext uri="{9D8B030D-6E8A-4147-A177-3AD203B41FA5}">
                      <a16:colId xmlns:a16="http://schemas.microsoft.com/office/drawing/2014/main" val="20004"/>
                    </a:ext>
                  </a:extLst>
                </a:gridCol>
                <a:gridCol w="382850">
                  <a:extLst>
                    <a:ext uri="{9D8B030D-6E8A-4147-A177-3AD203B41FA5}">
                      <a16:colId xmlns:a16="http://schemas.microsoft.com/office/drawing/2014/main" val="20005"/>
                    </a:ext>
                  </a:extLst>
                </a:gridCol>
                <a:gridCol w="382850">
                  <a:extLst>
                    <a:ext uri="{9D8B030D-6E8A-4147-A177-3AD203B41FA5}">
                      <a16:colId xmlns:a16="http://schemas.microsoft.com/office/drawing/2014/main" val="20006"/>
                    </a:ext>
                  </a:extLst>
                </a:gridCol>
              </a:tblGrid>
              <a:tr h="0">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extLst>
                  <a:ext uri="{0D108BD9-81ED-4DB2-BD59-A6C34878D82A}">
                    <a16:rowId xmlns:a16="http://schemas.microsoft.com/office/drawing/2014/main" val="10000"/>
                  </a:ext>
                </a:extLst>
              </a:tr>
              <a:tr h="0">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extLst>
                  <a:ext uri="{0D108BD9-81ED-4DB2-BD59-A6C34878D82A}">
                    <a16:rowId xmlns:a16="http://schemas.microsoft.com/office/drawing/2014/main" val="10001"/>
                  </a:ext>
                </a:extLst>
              </a:tr>
              <a:tr h="0">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extLst>
                  <a:ext uri="{0D108BD9-81ED-4DB2-BD59-A6C34878D82A}">
                    <a16:rowId xmlns:a16="http://schemas.microsoft.com/office/drawing/2014/main" val="10002"/>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3"/>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4"/>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5"/>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6"/>
                  </a:ext>
                </a:extLst>
              </a:tr>
            </a:tbl>
          </a:graphicData>
        </a:graphic>
      </p:graphicFrame>
      <p:sp>
        <p:nvSpPr>
          <p:cNvPr id="8" name="Slide Number Placeholder 4"/>
          <p:cNvSpPr txBox="1">
            <a:spLocks/>
          </p:cNvSpPr>
          <p:nvPr/>
        </p:nvSpPr>
        <p:spPr bwMode="auto">
          <a:xfrm>
            <a:off x="3352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89116032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1" name="Shape 791"/>
          <p:cNvSpPr txBox="1"/>
          <p:nvPr/>
        </p:nvSpPr>
        <p:spPr>
          <a:xfrm>
            <a:off x="6096300" y="1891275"/>
            <a:ext cx="5118600" cy="1839600"/>
          </a:xfrm>
          <a:prstGeom prst="rect">
            <a:avLst/>
          </a:prstGeom>
          <a:noFill/>
          <a:ln>
            <a:noFill/>
          </a:ln>
        </p:spPr>
        <p:txBody>
          <a:bodyPr lIns="91425" tIns="91425" rIns="91425" bIns="91425" anchor="t" anchorCtr="0">
            <a:noAutofit/>
          </a:bodyPr>
          <a:lstStyle/>
          <a:p>
            <a:r>
              <a:rPr lang="en" sz="2400" kern="0">
                <a:solidFill>
                  <a:srgbClr val="000000"/>
                </a:solidFill>
                <a:latin typeface="Arial"/>
                <a:ea typeface="Arial"/>
                <a:cs typeface="Arial"/>
                <a:sym typeface="Arial"/>
              </a:rPr>
              <a:t>7x7 input (spatially)</a:t>
            </a:r>
          </a:p>
          <a:p>
            <a:r>
              <a:rPr lang="en" sz="2400" kern="0">
                <a:solidFill>
                  <a:srgbClr val="000000"/>
                </a:solidFill>
                <a:latin typeface="Arial"/>
                <a:ea typeface="Arial"/>
                <a:cs typeface="Arial"/>
                <a:sym typeface="Arial"/>
              </a:rPr>
              <a:t>assume 3x3 filter</a:t>
            </a:r>
          </a:p>
          <a:p>
            <a:r>
              <a:rPr lang="en" sz="2400" kern="0">
                <a:solidFill>
                  <a:srgbClr val="000000"/>
                </a:solidFill>
                <a:latin typeface="Arial"/>
                <a:ea typeface="Arial"/>
                <a:cs typeface="Arial"/>
                <a:sym typeface="Arial"/>
              </a:rPr>
              <a:t>applied </a:t>
            </a:r>
            <a:r>
              <a:rPr lang="en" sz="2400" b="1" kern="0">
                <a:solidFill>
                  <a:srgbClr val="000000"/>
                </a:solidFill>
                <a:latin typeface="Arial"/>
                <a:ea typeface="Arial"/>
                <a:cs typeface="Arial"/>
                <a:sym typeface="Arial"/>
              </a:rPr>
              <a:t>with stride 2</a:t>
            </a:r>
          </a:p>
        </p:txBody>
      </p:sp>
      <p:sp>
        <p:nvSpPr>
          <p:cNvPr id="792" name="Shape 792"/>
          <p:cNvSpPr txBox="1"/>
          <p:nvPr/>
        </p:nvSpPr>
        <p:spPr>
          <a:xfrm>
            <a:off x="2914175" y="1651625"/>
            <a:ext cx="548700" cy="457500"/>
          </a:xfrm>
          <a:prstGeom prst="rect">
            <a:avLst/>
          </a:prstGeom>
          <a:noFill/>
          <a:ln>
            <a:noFill/>
          </a:ln>
        </p:spPr>
        <p:txBody>
          <a:bodyPr lIns="91425" tIns="91425" rIns="91425" bIns="91425" anchor="t" anchorCtr="0">
            <a:noAutofit/>
          </a:bodyPr>
          <a:lstStyle/>
          <a:p>
            <a:r>
              <a:rPr lang="en" sz="2400" kern="0">
                <a:solidFill>
                  <a:srgbClr val="000000"/>
                </a:solidFill>
                <a:latin typeface="Arial"/>
                <a:ea typeface="Arial"/>
                <a:cs typeface="Arial"/>
                <a:sym typeface="Arial"/>
              </a:rPr>
              <a:t>7</a:t>
            </a:r>
          </a:p>
        </p:txBody>
      </p:sp>
      <p:sp>
        <p:nvSpPr>
          <p:cNvPr id="793" name="Shape 793"/>
          <p:cNvSpPr txBox="1"/>
          <p:nvPr/>
        </p:nvSpPr>
        <p:spPr>
          <a:xfrm>
            <a:off x="4619700" y="3521225"/>
            <a:ext cx="587100" cy="285900"/>
          </a:xfrm>
          <a:prstGeom prst="rect">
            <a:avLst/>
          </a:prstGeom>
          <a:noFill/>
          <a:ln>
            <a:noFill/>
          </a:ln>
        </p:spPr>
        <p:txBody>
          <a:bodyPr lIns="91425" tIns="91425" rIns="91425" bIns="91425" anchor="t" anchorCtr="0">
            <a:noAutofit/>
          </a:bodyPr>
          <a:lstStyle/>
          <a:p>
            <a:r>
              <a:rPr lang="en" sz="2400" kern="0">
                <a:solidFill>
                  <a:srgbClr val="000000"/>
                </a:solidFill>
                <a:latin typeface="Arial"/>
                <a:ea typeface="Arial"/>
                <a:cs typeface="Arial"/>
                <a:sym typeface="Arial"/>
              </a:rPr>
              <a:t>7</a:t>
            </a:r>
          </a:p>
        </p:txBody>
      </p:sp>
      <p:sp>
        <p:nvSpPr>
          <p:cNvPr id="794" name="Shape 794"/>
          <p:cNvSpPr txBox="1"/>
          <p:nvPr/>
        </p:nvSpPr>
        <p:spPr>
          <a:xfrm>
            <a:off x="1662150" y="917700"/>
            <a:ext cx="8375400" cy="604500"/>
          </a:xfrm>
          <a:prstGeom prst="rect">
            <a:avLst/>
          </a:prstGeom>
          <a:noFill/>
          <a:ln>
            <a:noFill/>
          </a:ln>
        </p:spPr>
        <p:txBody>
          <a:bodyPr lIns="91425" tIns="91425" rIns="91425" bIns="91425" anchor="t" anchorCtr="0">
            <a:noAutofit/>
          </a:bodyPr>
          <a:lstStyle/>
          <a:p>
            <a:r>
              <a:rPr lang="en" sz="2200" kern="0">
                <a:solidFill>
                  <a:srgbClr val="000000"/>
                </a:solidFill>
                <a:latin typeface="Arial"/>
                <a:ea typeface="Arial"/>
                <a:cs typeface="Arial"/>
                <a:sym typeface="Arial"/>
              </a:rPr>
              <a:t>A closer look at spatial dimensions:</a:t>
            </a:r>
          </a:p>
        </p:txBody>
      </p:sp>
      <p:graphicFrame>
        <p:nvGraphicFramePr>
          <p:cNvPr id="795" name="Shape 795"/>
          <p:cNvGraphicFramePr/>
          <p:nvPr/>
        </p:nvGraphicFramePr>
        <p:xfrm>
          <a:off x="1826525" y="2232050"/>
          <a:ext cx="2679950" cy="320019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gridCol w="382850">
                  <a:extLst>
                    <a:ext uri="{9D8B030D-6E8A-4147-A177-3AD203B41FA5}">
                      <a16:colId xmlns:a16="http://schemas.microsoft.com/office/drawing/2014/main" val="20004"/>
                    </a:ext>
                  </a:extLst>
                </a:gridCol>
                <a:gridCol w="382850">
                  <a:extLst>
                    <a:ext uri="{9D8B030D-6E8A-4147-A177-3AD203B41FA5}">
                      <a16:colId xmlns:a16="http://schemas.microsoft.com/office/drawing/2014/main" val="20005"/>
                    </a:ext>
                  </a:extLst>
                </a:gridCol>
                <a:gridCol w="382850">
                  <a:extLst>
                    <a:ext uri="{9D8B030D-6E8A-4147-A177-3AD203B41FA5}">
                      <a16:colId xmlns:a16="http://schemas.microsoft.com/office/drawing/2014/main" val="20006"/>
                    </a:ext>
                  </a:extLst>
                </a:gridCol>
              </a:tblGrid>
              <a:tr h="0">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extLst>
                  <a:ext uri="{0D108BD9-81ED-4DB2-BD59-A6C34878D82A}">
                    <a16:rowId xmlns:a16="http://schemas.microsoft.com/office/drawing/2014/main" val="10000"/>
                  </a:ext>
                </a:extLst>
              </a:tr>
              <a:tr h="0">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extLst>
                  <a:ext uri="{0D108BD9-81ED-4DB2-BD59-A6C34878D82A}">
                    <a16:rowId xmlns:a16="http://schemas.microsoft.com/office/drawing/2014/main" val="10001"/>
                  </a:ext>
                </a:extLst>
              </a:tr>
              <a:tr h="0">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extLst>
                  <a:ext uri="{0D108BD9-81ED-4DB2-BD59-A6C34878D82A}">
                    <a16:rowId xmlns:a16="http://schemas.microsoft.com/office/drawing/2014/main" val="10002"/>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3"/>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4"/>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5"/>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6"/>
                  </a:ext>
                </a:extLst>
              </a:tr>
            </a:tbl>
          </a:graphicData>
        </a:graphic>
      </p:graphicFrame>
      <p:sp>
        <p:nvSpPr>
          <p:cNvPr id="8" name="Slide Number Placeholder 4"/>
          <p:cNvSpPr txBox="1">
            <a:spLocks/>
          </p:cNvSpPr>
          <p:nvPr/>
        </p:nvSpPr>
        <p:spPr bwMode="auto">
          <a:xfrm>
            <a:off x="3352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9149537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1" name="Shape 801"/>
          <p:cNvSpPr txBox="1"/>
          <p:nvPr/>
        </p:nvSpPr>
        <p:spPr>
          <a:xfrm>
            <a:off x="6096300" y="1891275"/>
            <a:ext cx="5118600" cy="1839600"/>
          </a:xfrm>
          <a:prstGeom prst="rect">
            <a:avLst/>
          </a:prstGeom>
          <a:noFill/>
          <a:ln>
            <a:noFill/>
          </a:ln>
        </p:spPr>
        <p:txBody>
          <a:bodyPr lIns="91425" tIns="91425" rIns="91425" bIns="91425" anchor="t" anchorCtr="0">
            <a:noAutofit/>
          </a:bodyPr>
          <a:lstStyle/>
          <a:p>
            <a:r>
              <a:rPr lang="en" sz="2400" kern="0">
                <a:solidFill>
                  <a:srgbClr val="000000"/>
                </a:solidFill>
                <a:latin typeface="Arial"/>
                <a:ea typeface="Arial"/>
                <a:cs typeface="Arial"/>
                <a:sym typeface="Arial"/>
              </a:rPr>
              <a:t>7x7 input (spatially)</a:t>
            </a:r>
          </a:p>
          <a:p>
            <a:r>
              <a:rPr lang="en" sz="2400" kern="0">
                <a:solidFill>
                  <a:srgbClr val="000000"/>
                </a:solidFill>
                <a:latin typeface="Arial"/>
                <a:ea typeface="Arial"/>
                <a:cs typeface="Arial"/>
                <a:sym typeface="Arial"/>
              </a:rPr>
              <a:t>assume 3x3 filter</a:t>
            </a:r>
          </a:p>
          <a:p>
            <a:r>
              <a:rPr lang="en" sz="2400" kern="0">
                <a:solidFill>
                  <a:srgbClr val="000000"/>
                </a:solidFill>
                <a:latin typeface="Arial"/>
                <a:ea typeface="Arial"/>
                <a:cs typeface="Arial"/>
                <a:sym typeface="Arial"/>
              </a:rPr>
              <a:t>applied </a:t>
            </a:r>
            <a:r>
              <a:rPr lang="en" sz="2400" b="1" kern="0">
                <a:solidFill>
                  <a:srgbClr val="000000"/>
                </a:solidFill>
                <a:latin typeface="Arial"/>
                <a:ea typeface="Arial"/>
                <a:cs typeface="Arial"/>
                <a:sym typeface="Arial"/>
              </a:rPr>
              <a:t>with stride 2</a:t>
            </a:r>
          </a:p>
          <a:p>
            <a:r>
              <a:rPr lang="en" sz="2400" b="1" kern="0">
                <a:solidFill>
                  <a:srgbClr val="000000"/>
                </a:solidFill>
                <a:latin typeface="Arial"/>
                <a:ea typeface="Arial"/>
                <a:cs typeface="Arial"/>
                <a:sym typeface="Arial"/>
              </a:rPr>
              <a:t>=&gt; 3x3 output!</a:t>
            </a:r>
          </a:p>
          <a:p>
            <a:endParaRPr sz="2400" b="1" kern="0">
              <a:solidFill>
                <a:srgbClr val="000000"/>
              </a:solidFill>
              <a:latin typeface="Arial"/>
              <a:ea typeface="Arial"/>
              <a:cs typeface="Arial"/>
              <a:sym typeface="Arial"/>
            </a:endParaRPr>
          </a:p>
        </p:txBody>
      </p:sp>
      <p:sp>
        <p:nvSpPr>
          <p:cNvPr id="802" name="Shape 802"/>
          <p:cNvSpPr txBox="1"/>
          <p:nvPr/>
        </p:nvSpPr>
        <p:spPr>
          <a:xfrm>
            <a:off x="2914175" y="1651625"/>
            <a:ext cx="548700" cy="457500"/>
          </a:xfrm>
          <a:prstGeom prst="rect">
            <a:avLst/>
          </a:prstGeom>
          <a:noFill/>
          <a:ln>
            <a:noFill/>
          </a:ln>
        </p:spPr>
        <p:txBody>
          <a:bodyPr lIns="91425" tIns="91425" rIns="91425" bIns="91425" anchor="t" anchorCtr="0">
            <a:noAutofit/>
          </a:bodyPr>
          <a:lstStyle/>
          <a:p>
            <a:r>
              <a:rPr lang="en" sz="2400" kern="0">
                <a:solidFill>
                  <a:srgbClr val="000000"/>
                </a:solidFill>
                <a:latin typeface="Arial"/>
                <a:ea typeface="Arial"/>
                <a:cs typeface="Arial"/>
                <a:sym typeface="Arial"/>
              </a:rPr>
              <a:t>7</a:t>
            </a:r>
          </a:p>
        </p:txBody>
      </p:sp>
      <p:sp>
        <p:nvSpPr>
          <p:cNvPr id="803" name="Shape 803"/>
          <p:cNvSpPr txBox="1"/>
          <p:nvPr/>
        </p:nvSpPr>
        <p:spPr>
          <a:xfrm>
            <a:off x="4619700" y="3521225"/>
            <a:ext cx="587100" cy="285900"/>
          </a:xfrm>
          <a:prstGeom prst="rect">
            <a:avLst/>
          </a:prstGeom>
          <a:noFill/>
          <a:ln>
            <a:noFill/>
          </a:ln>
        </p:spPr>
        <p:txBody>
          <a:bodyPr lIns="91425" tIns="91425" rIns="91425" bIns="91425" anchor="t" anchorCtr="0">
            <a:noAutofit/>
          </a:bodyPr>
          <a:lstStyle/>
          <a:p>
            <a:r>
              <a:rPr lang="en" sz="2400" kern="0">
                <a:solidFill>
                  <a:srgbClr val="000000"/>
                </a:solidFill>
                <a:latin typeface="Arial"/>
                <a:ea typeface="Arial"/>
                <a:cs typeface="Arial"/>
                <a:sym typeface="Arial"/>
              </a:rPr>
              <a:t>7</a:t>
            </a:r>
          </a:p>
        </p:txBody>
      </p:sp>
      <p:sp>
        <p:nvSpPr>
          <p:cNvPr id="804" name="Shape 804"/>
          <p:cNvSpPr txBox="1"/>
          <p:nvPr/>
        </p:nvSpPr>
        <p:spPr>
          <a:xfrm>
            <a:off x="1662150" y="917700"/>
            <a:ext cx="8375400" cy="604500"/>
          </a:xfrm>
          <a:prstGeom prst="rect">
            <a:avLst/>
          </a:prstGeom>
          <a:noFill/>
          <a:ln>
            <a:noFill/>
          </a:ln>
        </p:spPr>
        <p:txBody>
          <a:bodyPr lIns="91425" tIns="91425" rIns="91425" bIns="91425" anchor="t" anchorCtr="0">
            <a:noAutofit/>
          </a:bodyPr>
          <a:lstStyle/>
          <a:p>
            <a:r>
              <a:rPr lang="en" sz="2200" kern="0">
                <a:solidFill>
                  <a:srgbClr val="000000"/>
                </a:solidFill>
                <a:latin typeface="Arial"/>
                <a:ea typeface="Arial"/>
                <a:cs typeface="Arial"/>
                <a:sym typeface="Arial"/>
              </a:rPr>
              <a:t>A closer look at spatial dimensions:</a:t>
            </a:r>
          </a:p>
        </p:txBody>
      </p:sp>
      <p:graphicFrame>
        <p:nvGraphicFramePr>
          <p:cNvPr id="805" name="Shape 805"/>
          <p:cNvGraphicFramePr/>
          <p:nvPr/>
        </p:nvGraphicFramePr>
        <p:xfrm>
          <a:off x="1826525" y="2232050"/>
          <a:ext cx="2679950" cy="320019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gridCol w="382850">
                  <a:extLst>
                    <a:ext uri="{9D8B030D-6E8A-4147-A177-3AD203B41FA5}">
                      <a16:colId xmlns:a16="http://schemas.microsoft.com/office/drawing/2014/main" val="20004"/>
                    </a:ext>
                  </a:extLst>
                </a:gridCol>
                <a:gridCol w="382850">
                  <a:extLst>
                    <a:ext uri="{9D8B030D-6E8A-4147-A177-3AD203B41FA5}">
                      <a16:colId xmlns:a16="http://schemas.microsoft.com/office/drawing/2014/main" val="20005"/>
                    </a:ext>
                  </a:extLst>
                </a:gridCol>
                <a:gridCol w="382850">
                  <a:extLst>
                    <a:ext uri="{9D8B030D-6E8A-4147-A177-3AD203B41FA5}">
                      <a16:colId xmlns:a16="http://schemas.microsoft.com/office/drawing/2014/main" val="20006"/>
                    </a:ext>
                  </a:extLst>
                </a:gridCol>
              </a:tblGrid>
              <a:tr h="0">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extLst>
                  <a:ext uri="{0D108BD9-81ED-4DB2-BD59-A6C34878D82A}">
                    <a16:rowId xmlns:a16="http://schemas.microsoft.com/office/drawing/2014/main" val="10000"/>
                  </a:ext>
                </a:extLst>
              </a:tr>
              <a:tr h="0">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extLst>
                  <a:ext uri="{0D108BD9-81ED-4DB2-BD59-A6C34878D82A}">
                    <a16:rowId xmlns:a16="http://schemas.microsoft.com/office/drawing/2014/main" val="10001"/>
                  </a:ext>
                </a:extLst>
              </a:tr>
              <a:tr h="0">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extLst>
                  <a:ext uri="{0D108BD9-81ED-4DB2-BD59-A6C34878D82A}">
                    <a16:rowId xmlns:a16="http://schemas.microsoft.com/office/drawing/2014/main" val="10002"/>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3"/>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4"/>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5"/>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6"/>
                  </a:ext>
                </a:extLst>
              </a:tr>
            </a:tbl>
          </a:graphicData>
        </a:graphic>
      </p:graphicFrame>
      <p:sp>
        <p:nvSpPr>
          <p:cNvPr id="8" name="Slide Number Placeholder 4"/>
          <p:cNvSpPr txBox="1">
            <a:spLocks/>
          </p:cNvSpPr>
          <p:nvPr/>
        </p:nvSpPr>
        <p:spPr bwMode="auto">
          <a:xfrm>
            <a:off x="3352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460493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1" name="Shape 811"/>
          <p:cNvSpPr txBox="1"/>
          <p:nvPr/>
        </p:nvSpPr>
        <p:spPr>
          <a:xfrm>
            <a:off x="6096300" y="1891275"/>
            <a:ext cx="5118600" cy="1839600"/>
          </a:xfrm>
          <a:prstGeom prst="rect">
            <a:avLst/>
          </a:prstGeom>
          <a:noFill/>
          <a:ln>
            <a:noFill/>
          </a:ln>
        </p:spPr>
        <p:txBody>
          <a:bodyPr lIns="91425" tIns="91425" rIns="91425" bIns="91425" anchor="t" anchorCtr="0">
            <a:noAutofit/>
          </a:bodyPr>
          <a:lstStyle/>
          <a:p>
            <a:r>
              <a:rPr lang="en" sz="2400" kern="0">
                <a:solidFill>
                  <a:srgbClr val="000000"/>
                </a:solidFill>
                <a:latin typeface="Arial"/>
                <a:ea typeface="Arial"/>
                <a:cs typeface="Arial"/>
                <a:sym typeface="Arial"/>
              </a:rPr>
              <a:t>7x7 input (spatially)</a:t>
            </a:r>
          </a:p>
          <a:p>
            <a:r>
              <a:rPr lang="en" sz="2400" kern="0">
                <a:solidFill>
                  <a:srgbClr val="000000"/>
                </a:solidFill>
                <a:latin typeface="Arial"/>
                <a:ea typeface="Arial"/>
                <a:cs typeface="Arial"/>
                <a:sym typeface="Arial"/>
              </a:rPr>
              <a:t>assume 3x3 filter</a:t>
            </a:r>
          </a:p>
          <a:p>
            <a:r>
              <a:rPr lang="en" sz="2400" kern="0">
                <a:solidFill>
                  <a:srgbClr val="000000"/>
                </a:solidFill>
                <a:latin typeface="Arial"/>
                <a:ea typeface="Arial"/>
                <a:cs typeface="Arial"/>
                <a:sym typeface="Arial"/>
              </a:rPr>
              <a:t>applied </a:t>
            </a:r>
            <a:r>
              <a:rPr lang="en" sz="2400" b="1" kern="0">
                <a:solidFill>
                  <a:srgbClr val="000000"/>
                </a:solidFill>
                <a:latin typeface="Arial"/>
                <a:ea typeface="Arial"/>
                <a:cs typeface="Arial"/>
                <a:sym typeface="Arial"/>
              </a:rPr>
              <a:t>with stride 3?</a:t>
            </a:r>
          </a:p>
        </p:txBody>
      </p:sp>
      <p:sp>
        <p:nvSpPr>
          <p:cNvPr id="812" name="Shape 812"/>
          <p:cNvSpPr txBox="1"/>
          <p:nvPr/>
        </p:nvSpPr>
        <p:spPr>
          <a:xfrm>
            <a:off x="2914175" y="1651625"/>
            <a:ext cx="548700" cy="457500"/>
          </a:xfrm>
          <a:prstGeom prst="rect">
            <a:avLst/>
          </a:prstGeom>
          <a:noFill/>
          <a:ln>
            <a:noFill/>
          </a:ln>
        </p:spPr>
        <p:txBody>
          <a:bodyPr lIns="91425" tIns="91425" rIns="91425" bIns="91425" anchor="t" anchorCtr="0">
            <a:noAutofit/>
          </a:bodyPr>
          <a:lstStyle/>
          <a:p>
            <a:r>
              <a:rPr lang="en" sz="2400" kern="0">
                <a:solidFill>
                  <a:srgbClr val="000000"/>
                </a:solidFill>
                <a:latin typeface="Arial"/>
                <a:ea typeface="Arial"/>
                <a:cs typeface="Arial"/>
                <a:sym typeface="Arial"/>
              </a:rPr>
              <a:t>7</a:t>
            </a:r>
          </a:p>
        </p:txBody>
      </p:sp>
      <p:sp>
        <p:nvSpPr>
          <p:cNvPr id="813" name="Shape 813"/>
          <p:cNvSpPr txBox="1"/>
          <p:nvPr/>
        </p:nvSpPr>
        <p:spPr>
          <a:xfrm>
            <a:off x="4619700" y="3521225"/>
            <a:ext cx="587100" cy="285900"/>
          </a:xfrm>
          <a:prstGeom prst="rect">
            <a:avLst/>
          </a:prstGeom>
          <a:noFill/>
          <a:ln>
            <a:noFill/>
          </a:ln>
        </p:spPr>
        <p:txBody>
          <a:bodyPr lIns="91425" tIns="91425" rIns="91425" bIns="91425" anchor="t" anchorCtr="0">
            <a:noAutofit/>
          </a:bodyPr>
          <a:lstStyle/>
          <a:p>
            <a:r>
              <a:rPr lang="en" sz="2400" kern="0">
                <a:solidFill>
                  <a:srgbClr val="000000"/>
                </a:solidFill>
                <a:latin typeface="Arial"/>
                <a:ea typeface="Arial"/>
                <a:cs typeface="Arial"/>
                <a:sym typeface="Arial"/>
              </a:rPr>
              <a:t>7</a:t>
            </a:r>
          </a:p>
        </p:txBody>
      </p:sp>
      <p:sp>
        <p:nvSpPr>
          <p:cNvPr id="814" name="Shape 814"/>
          <p:cNvSpPr txBox="1"/>
          <p:nvPr/>
        </p:nvSpPr>
        <p:spPr>
          <a:xfrm>
            <a:off x="1662150" y="917700"/>
            <a:ext cx="8375400" cy="604500"/>
          </a:xfrm>
          <a:prstGeom prst="rect">
            <a:avLst/>
          </a:prstGeom>
          <a:noFill/>
          <a:ln>
            <a:noFill/>
          </a:ln>
        </p:spPr>
        <p:txBody>
          <a:bodyPr lIns="91425" tIns="91425" rIns="91425" bIns="91425" anchor="t" anchorCtr="0">
            <a:noAutofit/>
          </a:bodyPr>
          <a:lstStyle/>
          <a:p>
            <a:r>
              <a:rPr lang="en" sz="2200" kern="0">
                <a:solidFill>
                  <a:srgbClr val="000000"/>
                </a:solidFill>
                <a:latin typeface="Arial"/>
                <a:ea typeface="Arial"/>
                <a:cs typeface="Arial"/>
                <a:sym typeface="Arial"/>
              </a:rPr>
              <a:t>A closer look at spatial dimensions:</a:t>
            </a:r>
          </a:p>
        </p:txBody>
      </p:sp>
      <p:graphicFrame>
        <p:nvGraphicFramePr>
          <p:cNvPr id="815" name="Shape 815"/>
          <p:cNvGraphicFramePr/>
          <p:nvPr/>
        </p:nvGraphicFramePr>
        <p:xfrm>
          <a:off x="1826525" y="2232050"/>
          <a:ext cx="2679950" cy="320019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gridCol w="382850">
                  <a:extLst>
                    <a:ext uri="{9D8B030D-6E8A-4147-A177-3AD203B41FA5}">
                      <a16:colId xmlns:a16="http://schemas.microsoft.com/office/drawing/2014/main" val="20004"/>
                    </a:ext>
                  </a:extLst>
                </a:gridCol>
                <a:gridCol w="382850">
                  <a:extLst>
                    <a:ext uri="{9D8B030D-6E8A-4147-A177-3AD203B41FA5}">
                      <a16:colId xmlns:a16="http://schemas.microsoft.com/office/drawing/2014/main" val="20005"/>
                    </a:ext>
                  </a:extLst>
                </a:gridCol>
                <a:gridCol w="382850">
                  <a:extLst>
                    <a:ext uri="{9D8B030D-6E8A-4147-A177-3AD203B41FA5}">
                      <a16:colId xmlns:a16="http://schemas.microsoft.com/office/drawing/2014/main" val="20006"/>
                    </a:ext>
                  </a:extLst>
                </a:gridCol>
              </a:tblGrid>
              <a:tr h="0">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extLst>
                  <a:ext uri="{0D108BD9-81ED-4DB2-BD59-A6C34878D82A}">
                    <a16:rowId xmlns:a16="http://schemas.microsoft.com/office/drawing/2014/main" val="10000"/>
                  </a:ext>
                </a:extLst>
              </a:tr>
              <a:tr h="0">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extLst>
                  <a:ext uri="{0D108BD9-81ED-4DB2-BD59-A6C34878D82A}">
                    <a16:rowId xmlns:a16="http://schemas.microsoft.com/office/drawing/2014/main" val="10001"/>
                  </a:ext>
                </a:extLst>
              </a:tr>
              <a:tr h="0">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extLst>
                  <a:ext uri="{0D108BD9-81ED-4DB2-BD59-A6C34878D82A}">
                    <a16:rowId xmlns:a16="http://schemas.microsoft.com/office/drawing/2014/main" val="10002"/>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3"/>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4"/>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5"/>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6"/>
                  </a:ext>
                </a:extLst>
              </a:tr>
            </a:tbl>
          </a:graphicData>
        </a:graphic>
      </p:graphicFrame>
      <p:sp>
        <p:nvSpPr>
          <p:cNvPr id="8" name="Slide Number Placeholder 4"/>
          <p:cNvSpPr txBox="1">
            <a:spLocks/>
          </p:cNvSpPr>
          <p:nvPr/>
        </p:nvSpPr>
        <p:spPr bwMode="auto">
          <a:xfrm>
            <a:off x="3352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6587494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1" name="Shape 821"/>
          <p:cNvSpPr txBox="1"/>
          <p:nvPr/>
        </p:nvSpPr>
        <p:spPr>
          <a:xfrm>
            <a:off x="6096300" y="1891275"/>
            <a:ext cx="5118600" cy="1839600"/>
          </a:xfrm>
          <a:prstGeom prst="rect">
            <a:avLst/>
          </a:prstGeom>
          <a:noFill/>
          <a:ln>
            <a:noFill/>
          </a:ln>
        </p:spPr>
        <p:txBody>
          <a:bodyPr lIns="91425" tIns="91425" rIns="91425" bIns="91425" anchor="t" anchorCtr="0">
            <a:noAutofit/>
          </a:bodyPr>
          <a:lstStyle/>
          <a:p>
            <a:r>
              <a:rPr lang="en" sz="2400" kern="0">
                <a:solidFill>
                  <a:srgbClr val="000000"/>
                </a:solidFill>
                <a:latin typeface="Arial"/>
                <a:ea typeface="Arial"/>
                <a:cs typeface="Arial"/>
                <a:sym typeface="Arial"/>
              </a:rPr>
              <a:t>7x7 input (spatially)</a:t>
            </a:r>
          </a:p>
          <a:p>
            <a:r>
              <a:rPr lang="en" sz="2400" kern="0">
                <a:solidFill>
                  <a:srgbClr val="000000"/>
                </a:solidFill>
                <a:latin typeface="Arial"/>
                <a:ea typeface="Arial"/>
                <a:cs typeface="Arial"/>
                <a:sym typeface="Arial"/>
              </a:rPr>
              <a:t>assume 3x3 filter</a:t>
            </a:r>
          </a:p>
          <a:p>
            <a:r>
              <a:rPr lang="en" sz="2400" kern="0">
                <a:solidFill>
                  <a:srgbClr val="000000"/>
                </a:solidFill>
                <a:latin typeface="Arial"/>
                <a:ea typeface="Arial"/>
                <a:cs typeface="Arial"/>
                <a:sym typeface="Arial"/>
              </a:rPr>
              <a:t>applied </a:t>
            </a:r>
            <a:r>
              <a:rPr lang="en" sz="2400" b="1" kern="0">
                <a:solidFill>
                  <a:srgbClr val="000000"/>
                </a:solidFill>
                <a:latin typeface="Arial"/>
                <a:ea typeface="Arial"/>
                <a:cs typeface="Arial"/>
                <a:sym typeface="Arial"/>
              </a:rPr>
              <a:t>with stride 3?</a:t>
            </a:r>
          </a:p>
        </p:txBody>
      </p:sp>
      <p:sp>
        <p:nvSpPr>
          <p:cNvPr id="822" name="Shape 822"/>
          <p:cNvSpPr txBox="1"/>
          <p:nvPr/>
        </p:nvSpPr>
        <p:spPr>
          <a:xfrm>
            <a:off x="2914175" y="1651625"/>
            <a:ext cx="548700" cy="457500"/>
          </a:xfrm>
          <a:prstGeom prst="rect">
            <a:avLst/>
          </a:prstGeom>
          <a:noFill/>
          <a:ln>
            <a:noFill/>
          </a:ln>
        </p:spPr>
        <p:txBody>
          <a:bodyPr lIns="91425" tIns="91425" rIns="91425" bIns="91425" anchor="t" anchorCtr="0">
            <a:noAutofit/>
          </a:bodyPr>
          <a:lstStyle/>
          <a:p>
            <a:r>
              <a:rPr lang="en" sz="2400" kern="0">
                <a:solidFill>
                  <a:srgbClr val="000000"/>
                </a:solidFill>
                <a:latin typeface="Arial"/>
                <a:ea typeface="Arial"/>
                <a:cs typeface="Arial"/>
                <a:sym typeface="Arial"/>
              </a:rPr>
              <a:t>7</a:t>
            </a:r>
          </a:p>
        </p:txBody>
      </p:sp>
      <p:sp>
        <p:nvSpPr>
          <p:cNvPr id="823" name="Shape 823"/>
          <p:cNvSpPr txBox="1"/>
          <p:nvPr/>
        </p:nvSpPr>
        <p:spPr>
          <a:xfrm>
            <a:off x="4619700" y="3521225"/>
            <a:ext cx="587100" cy="285900"/>
          </a:xfrm>
          <a:prstGeom prst="rect">
            <a:avLst/>
          </a:prstGeom>
          <a:noFill/>
          <a:ln>
            <a:noFill/>
          </a:ln>
        </p:spPr>
        <p:txBody>
          <a:bodyPr lIns="91425" tIns="91425" rIns="91425" bIns="91425" anchor="t" anchorCtr="0">
            <a:noAutofit/>
          </a:bodyPr>
          <a:lstStyle/>
          <a:p>
            <a:r>
              <a:rPr lang="en" sz="2400" kern="0">
                <a:solidFill>
                  <a:srgbClr val="000000"/>
                </a:solidFill>
                <a:latin typeface="Arial"/>
                <a:ea typeface="Arial"/>
                <a:cs typeface="Arial"/>
                <a:sym typeface="Arial"/>
              </a:rPr>
              <a:t>7</a:t>
            </a:r>
          </a:p>
        </p:txBody>
      </p:sp>
      <p:sp>
        <p:nvSpPr>
          <p:cNvPr id="824" name="Shape 824"/>
          <p:cNvSpPr txBox="1"/>
          <p:nvPr/>
        </p:nvSpPr>
        <p:spPr>
          <a:xfrm>
            <a:off x="1662150" y="917700"/>
            <a:ext cx="8375400" cy="604500"/>
          </a:xfrm>
          <a:prstGeom prst="rect">
            <a:avLst/>
          </a:prstGeom>
          <a:noFill/>
          <a:ln>
            <a:noFill/>
          </a:ln>
        </p:spPr>
        <p:txBody>
          <a:bodyPr lIns="91425" tIns="91425" rIns="91425" bIns="91425" anchor="t" anchorCtr="0">
            <a:noAutofit/>
          </a:bodyPr>
          <a:lstStyle/>
          <a:p>
            <a:r>
              <a:rPr lang="en" sz="2200" kern="0">
                <a:solidFill>
                  <a:srgbClr val="000000"/>
                </a:solidFill>
                <a:latin typeface="Arial"/>
                <a:ea typeface="Arial"/>
                <a:cs typeface="Arial"/>
                <a:sym typeface="Arial"/>
              </a:rPr>
              <a:t>A closer look at spatial dimensions:</a:t>
            </a:r>
          </a:p>
        </p:txBody>
      </p:sp>
      <p:graphicFrame>
        <p:nvGraphicFramePr>
          <p:cNvPr id="825" name="Shape 825"/>
          <p:cNvGraphicFramePr/>
          <p:nvPr/>
        </p:nvGraphicFramePr>
        <p:xfrm>
          <a:off x="1826525" y="2232050"/>
          <a:ext cx="2679950" cy="320019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gridCol w="382850">
                  <a:extLst>
                    <a:ext uri="{9D8B030D-6E8A-4147-A177-3AD203B41FA5}">
                      <a16:colId xmlns:a16="http://schemas.microsoft.com/office/drawing/2014/main" val="20004"/>
                    </a:ext>
                  </a:extLst>
                </a:gridCol>
                <a:gridCol w="382850">
                  <a:extLst>
                    <a:ext uri="{9D8B030D-6E8A-4147-A177-3AD203B41FA5}">
                      <a16:colId xmlns:a16="http://schemas.microsoft.com/office/drawing/2014/main" val="20005"/>
                    </a:ext>
                  </a:extLst>
                </a:gridCol>
                <a:gridCol w="382850">
                  <a:extLst>
                    <a:ext uri="{9D8B030D-6E8A-4147-A177-3AD203B41FA5}">
                      <a16:colId xmlns:a16="http://schemas.microsoft.com/office/drawing/2014/main" val="20006"/>
                    </a:ext>
                  </a:extLst>
                </a:gridCol>
              </a:tblGrid>
              <a:tr h="0">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extLst>
                  <a:ext uri="{0D108BD9-81ED-4DB2-BD59-A6C34878D82A}">
                    <a16:rowId xmlns:a16="http://schemas.microsoft.com/office/drawing/2014/main" val="10000"/>
                  </a:ext>
                </a:extLst>
              </a:tr>
              <a:tr h="0">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extLst>
                  <a:ext uri="{0D108BD9-81ED-4DB2-BD59-A6C34878D82A}">
                    <a16:rowId xmlns:a16="http://schemas.microsoft.com/office/drawing/2014/main" val="10001"/>
                  </a:ext>
                </a:extLst>
              </a:tr>
              <a:tr h="0">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extLst>
                  <a:ext uri="{0D108BD9-81ED-4DB2-BD59-A6C34878D82A}">
                    <a16:rowId xmlns:a16="http://schemas.microsoft.com/office/drawing/2014/main" val="10002"/>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3"/>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4"/>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5"/>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6"/>
                  </a:ext>
                </a:extLst>
              </a:tr>
            </a:tbl>
          </a:graphicData>
        </a:graphic>
      </p:graphicFrame>
      <p:sp>
        <p:nvSpPr>
          <p:cNvPr id="826" name="Shape 826"/>
          <p:cNvSpPr txBox="1"/>
          <p:nvPr/>
        </p:nvSpPr>
        <p:spPr>
          <a:xfrm>
            <a:off x="6213650" y="3506550"/>
            <a:ext cx="3972000" cy="1217700"/>
          </a:xfrm>
          <a:prstGeom prst="rect">
            <a:avLst/>
          </a:prstGeom>
          <a:noFill/>
          <a:ln>
            <a:noFill/>
          </a:ln>
        </p:spPr>
        <p:txBody>
          <a:bodyPr lIns="91425" tIns="91425" rIns="91425" bIns="91425" anchor="t" anchorCtr="0">
            <a:noAutofit/>
          </a:bodyPr>
          <a:lstStyle/>
          <a:p>
            <a:r>
              <a:rPr lang="en" sz="2400" b="1" kern="0">
                <a:solidFill>
                  <a:srgbClr val="FF0000"/>
                </a:solidFill>
                <a:latin typeface="Arial"/>
                <a:ea typeface="Arial"/>
                <a:cs typeface="Arial"/>
                <a:sym typeface="Arial"/>
              </a:rPr>
              <a:t>doesn’t fit! </a:t>
            </a:r>
          </a:p>
          <a:p>
            <a:r>
              <a:rPr lang="en" sz="2400" kern="0">
                <a:solidFill>
                  <a:srgbClr val="FF0000"/>
                </a:solidFill>
                <a:latin typeface="Arial"/>
                <a:ea typeface="Arial"/>
                <a:cs typeface="Arial"/>
                <a:sym typeface="Arial"/>
              </a:rPr>
              <a:t>cannot apply 3x3 filter on 7x7 input with stride 3.</a:t>
            </a:r>
          </a:p>
        </p:txBody>
      </p:sp>
      <p:sp>
        <p:nvSpPr>
          <p:cNvPr id="9" name="Slide Number Placeholder 4"/>
          <p:cNvSpPr txBox="1">
            <a:spLocks/>
          </p:cNvSpPr>
          <p:nvPr/>
        </p:nvSpPr>
        <p:spPr bwMode="auto">
          <a:xfrm>
            <a:off x="3352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6149039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graphicFrame>
        <p:nvGraphicFramePr>
          <p:cNvPr id="832" name="Shape 832"/>
          <p:cNvGraphicFramePr/>
          <p:nvPr/>
        </p:nvGraphicFramePr>
        <p:xfrm>
          <a:off x="1978925" y="1698650"/>
          <a:ext cx="2679950" cy="320019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gridCol w="382850">
                  <a:extLst>
                    <a:ext uri="{9D8B030D-6E8A-4147-A177-3AD203B41FA5}">
                      <a16:colId xmlns:a16="http://schemas.microsoft.com/office/drawing/2014/main" val="20004"/>
                    </a:ext>
                  </a:extLst>
                </a:gridCol>
                <a:gridCol w="382850">
                  <a:extLst>
                    <a:ext uri="{9D8B030D-6E8A-4147-A177-3AD203B41FA5}">
                      <a16:colId xmlns:a16="http://schemas.microsoft.com/office/drawing/2014/main" val="20005"/>
                    </a:ext>
                  </a:extLst>
                </a:gridCol>
                <a:gridCol w="382850">
                  <a:extLst>
                    <a:ext uri="{9D8B030D-6E8A-4147-A177-3AD203B41FA5}">
                      <a16:colId xmlns:a16="http://schemas.microsoft.com/office/drawing/2014/main" val="20006"/>
                    </a:ext>
                  </a:extLst>
                </a:gridCol>
              </a:tblGrid>
              <a:tr h="0">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extLst>
                  <a:ext uri="{0D108BD9-81ED-4DB2-BD59-A6C34878D82A}">
                    <a16:rowId xmlns:a16="http://schemas.microsoft.com/office/drawing/2014/main" val="10000"/>
                  </a:ext>
                </a:extLst>
              </a:tr>
              <a:tr h="0">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extLst>
                  <a:ext uri="{0D108BD9-81ED-4DB2-BD59-A6C34878D82A}">
                    <a16:rowId xmlns:a16="http://schemas.microsoft.com/office/drawing/2014/main" val="10001"/>
                  </a:ext>
                </a:extLst>
              </a:tr>
              <a:tr h="0">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extLst>
                  <a:ext uri="{0D108BD9-81ED-4DB2-BD59-A6C34878D82A}">
                    <a16:rowId xmlns:a16="http://schemas.microsoft.com/office/drawing/2014/main" val="10002"/>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3"/>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4"/>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5"/>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6"/>
                  </a:ext>
                </a:extLst>
              </a:tr>
            </a:tbl>
          </a:graphicData>
        </a:graphic>
      </p:graphicFrame>
      <p:cxnSp>
        <p:nvCxnSpPr>
          <p:cNvPr id="833" name="Shape 833"/>
          <p:cNvCxnSpPr/>
          <p:nvPr/>
        </p:nvCxnSpPr>
        <p:spPr>
          <a:xfrm>
            <a:off x="1988475" y="1485675"/>
            <a:ext cx="2695800" cy="0"/>
          </a:xfrm>
          <a:prstGeom prst="straightConnector1">
            <a:avLst/>
          </a:prstGeom>
          <a:noFill/>
          <a:ln w="19050" cap="flat" cmpd="sng">
            <a:solidFill>
              <a:srgbClr val="666666"/>
            </a:solidFill>
            <a:prstDash val="solid"/>
            <a:round/>
            <a:headEnd type="none" w="lg" len="lg"/>
            <a:tailEnd type="none" w="lg" len="lg"/>
          </a:ln>
        </p:spPr>
      </p:cxnSp>
      <p:sp>
        <p:nvSpPr>
          <p:cNvPr id="834" name="Shape 834"/>
          <p:cNvSpPr txBox="1"/>
          <p:nvPr/>
        </p:nvSpPr>
        <p:spPr>
          <a:xfrm>
            <a:off x="2881025" y="948325"/>
            <a:ext cx="774300" cy="393600"/>
          </a:xfrm>
          <a:prstGeom prst="rect">
            <a:avLst/>
          </a:prstGeom>
          <a:noFill/>
          <a:ln>
            <a:noFill/>
          </a:ln>
        </p:spPr>
        <p:txBody>
          <a:bodyPr lIns="91425" tIns="91425" rIns="91425" bIns="91425" anchor="t" anchorCtr="0">
            <a:noAutofit/>
          </a:bodyPr>
          <a:lstStyle/>
          <a:p>
            <a:pPr>
              <a:buClr>
                <a:srgbClr val="000000"/>
              </a:buClr>
              <a:buSzPct val="45833"/>
            </a:pPr>
            <a:r>
              <a:rPr lang="en" sz="2400" kern="0">
                <a:solidFill>
                  <a:srgbClr val="000000"/>
                </a:solidFill>
                <a:latin typeface="Arial"/>
                <a:ea typeface="Arial"/>
                <a:cs typeface="Arial"/>
                <a:sym typeface="Arial"/>
              </a:rPr>
              <a:t>N</a:t>
            </a:r>
          </a:p>
          <a:p>
            <a:endParaRPr sz="2400" kern="0">
              <a:solidFill>
                <a:srgbClr val="000000"/>
              </a:solidFill>
              <a:latin typeface="Arial"/>
              <a:ea typeface="Arial"/>
              <a:cs typeface="Arial"/>
              <a:sym typeface="Arial"/>
            </a:endParaRPr>
          </a:p>
        </p:txBody>
      </p:sp>
      <p:sp>
        <p:nvSpPr>
          <p:cNvPr id="835" name="Shape 835"/>
          <p:cNvSpPr txBox="1"/>
          <p:nvPr/>
        </p:nvSpPr>
        <p:spPr>
          <a:xfrm>
            <a:off x="4936900" y="2667225"/>
            <a:ext cx="774300" cy="393600"/>
          </a:xfrm>
          <a:prstGeom prst="rect">
            <a:avLst/>
          </a:prstGeom>
          <a:noFill/>
          <a:ln>
            <a:noFill/>
          </a:ln>
        </p:spPr>
        <p:txBody>
          <a:bodyPr lIns="91425" tIns="91425" rIns="91425" bIns="91425" anchor="t" anchorCtr="0">
            <a:noAutofit/>
          </a:bodyPr>
          <a:lstStyle/>
          <a:p>
            <a:r>
              <a:rPr lang="en" sz="2400" kern="0">
                <a:solidFill>
                  <a:srgbClr val="000000"/>
                </a:solidFill>
                <a:latin typeface="Arial"/>
                <a:ea typeface="Arial"/>
                <a:cs typeface="Arial"/>
                <a:sym typeface="Arial"/>
              </a:rPr>
              <a:t>N</a:t>
            </a:r>
          </a:p>
          <a:p>
            <a:endParaRPr sz="2400" kern="0">
              <a:solidFill>
                <a:srgbClr val="000000"/>
              </a:solidFill>
              <a:latin typeface="Arial"/>
              <a:ea typeface="Arial"/>
              <a:cs typeface="Arial"/>
              <a:sym typeface="Arial"/>
            </a:endParaRPr>
          </a:p>
        </p:txBody>
      </p:sp>
      <p:cxnSp>
        <p:nvCxnSpPr>
          <p:cNvPr id="836" name="Shape 836"/>
          <p:cNvCxnSpPr/>
          <p:nvPr/>
        </p:nvCxnSpPr>
        <p:spPr>
          <a:xfrm>
            <a:off x="4824300" y="1708000"/>
            <a:ext cx="0" cy="2595300"/>
          </a:xfrm>
          <a:prstGeom prst="straightConnector1">
            <a:avLst/>
          </a:prstGeom>
          <a:noFill/>
          <a:ln w="19050" cap="flat" cmpd="sng">
            <a:solidFill>
              <a:srgbClr val="666666"/>
            </a:solidFill>
            <a:prstDash val="solid"/>
            <a:round/>
            <a:headEnd type="none" w="lg" len="lg"/>
            <a:tailEnd type="none" w="lg" len="lg"/>
          </a:ln>
        </p:spPr>
      </p:cxnSp>
      <p:sp>
        <p:nvSpPr>
          <p:cNvPr id="837" name="Shape 837"/>
          <p:cNvSpPr txBox="1"/>
          <p:nvPr/>
        </p:nvSpPr>
        <p:spPr>
          <a:xfrm>
            <a:off x="2368575" y="2799687"/>
            <a:ext cx="774300" cy="393600"/>
          </a:xfrm>
          <a:prstGeom prst="rect">
            <a:avLst/>
          </a:prstGeom>
          <a:noFill/>
          <a:ln>
            <a:noFill/>
          </a:ln>
        </p:spPr>
        <p:txBody>
          <a:bodyPr lIns="91425" tIns="91425" rIns="91425" bIns="91425" anchor="t" anchorCtr="0">
            <a:noAutofit/>
          </a:bodyPr>
          <a:lstStyle/>
          <a:p>
            <a:r>
              <a:rPr lang="en" sz="2400" kern="0">
                <a:solidFill>
                  <a:srgbClr val="000000"/>
                </a:solidFill>
                <a:latin typeface="Arial"/>
                <a:ea typeface="Arial"/>
                <a:cs typeface="Arial"/>
                <a:sym typeface="Arial"/>
              </a:rPr>
              <a:t>F</a:t>
            </a:r>
          </a:p>
          <a:p>
            <a:endParaRPr sz="2400" kern="0">
              <a:solidFill>
                <a:srgbClr val="000000"/>
              </a:solidFill>
              <a:latin typeface="Arial"/>
              <a:ea typeface="Arial"/>
              <a:cs typeface="Arial"/>
              <a:sym typeface="Arial"/>
            </a:endParaRPr>
          </a:p>
        </p:txBody>
      </p:sp>
      <p:sp>
        <p:nvSpPr>
          <p:cNvPr id="838" name="Shape 838"/>
          <p:cNvSpPr txBox="1"/>
          <p:nvPr/>
        </p:nvSpPr>
        <p:spPr>
          <a:xfrm>
            <a:off x="3142875" y="2023137"/>
            <a:ext cx="774300" cy="393600"/>
          </a:xfrm>
          <a:prstGeom prst="rect">
            <a:avLst/>
          </a:prstGeom>
          <a:noFill/>
          <a:ln>
            <a:noFill/>
          </a:ln>
        </p:spPr>
        <p:txBody>
          <a:bodyPr lIns="91425" tIns="91425" rIns="91425" bIns="91425" anchor="t" anchorCtr="0">
            <a:noAutofit/>
          </a:bodyPr>
          <a:lstStyle/>
          <a:p>
            <a:r>
              <a:rPr lang="en" sz="2400" kern="0">
                <a:solidFill>
                  <a:srgbClr val="000000"/>
                </a:solidFill>
                <a:latin typeface="Arial"/>
                <a:ea typeface="Arial"/>
                <a:cs typeface="Arial"/>
                <a:sym typeface="Arial"/>
              </a:rPr>
              <a:t>F</a:t>
            </a:r>
          </a:p>
          <a:p>
            <a:endParaRPr sz="2400" kern="0">
              <a:solidFill>
                <a:srgbClr val="000000"/>
              </a:solidFill>
              <a:latin typeface="Arial"/>
              <a:ea typeface="Arial"/>
              <a:cs typeface="Arial"/>
              <a:sym typeface="Arial"/>
            </a:endParaRPr>
          </a:p>
        </p:txBody>
      </p:sp>
      <p:sp>
        <p:nvSpPr>
          <p:cNvPr id="839" name="Shape 839"/>
          <p:cNvSpPr txBox="1"/>
          <p:nvPr/>
        </p:nvSpPr>
        <p:spPr>
          <a:xfrm>
            <a:off x="6132425" y="1421925"/>
            <a:ext cx="4535700" cy="2413500"/>
          </a:xfrm>
          <a:prstGeom prst="rect">
            <a:avLst/>
          </a:prstGeom>
          <a:noFill/>
          <a:ln>
            <a:noFill/>
          </a:ln>
        </p:spPr>
        <p:txBody>
          <a:bodyPr lIns="91425" tIns="91425" rIns="91425" bIns="91425" anchor="t" anchorCtr="0">
            <a:noAutofit/>
          </a:bodyPr>
          <a:lstStyle/>
          <a:p>
            <a:r>
              <a:rPr lang="en" sz="2400" kern="0">
                <a:solidFill>
                  <a:srgbClr val="000000"/>
                </a:solidFill>
                <a:latin typeface="Arial"/>
                <a:ea typeface="Arial"/>
                <a:cs typeface="Arial"/>
                <a:sym typeface="Arial"/>
              </a:rPr>
              <a:t>Output size:</a:t>
            </a:r>
          </a:p>
          <a:p>
            <a:r>
              <a:rPr lang="en" sz="2400" b="1" kern="0">
                <a:solidFill>
                  <a:srgbClr val="000000"/>
                </a:solidFill>
                <a:latin typeface="Arial"/>
                <a:ea typeface="Arial"/>
                <a:cs typeface="Arial"/>
                <a:sym typeface="Arial"/>
              </a:rPr>
              <a:t>(N - F) / stride + 1</a:t>
            </a:r>
          </a:p>
          <a:p>
            <a:endParaRPr sz="2400" kern="0">
              <a:solidFill>
                <a:srgbClr val="000000"/>
              </a:solidFill>
              <a:latin typeface="Arial"/>
              <a:ea typeface="Arial"/>
              <a:cs typeface="Arial"/>
              <a:sym typeface="Arial"/>
            </a:endParaRPr>
          </a:p>
          <a:p>
            <a:r>
              <a:rPr lang="en" sz="2400" kern="0">
                <a:solidFill>
                  <a:srgbClr val="000000"/>
                </a:solidFill>
                <a:latin typeface="Arial"/>
                <a:ea typeface="Arial"/>
                <a:cs typeface="Arial"/>
                <a:sym typeface="Arial"/>
              </a:rPr>
              <a:t>e.g. N = 7, F = 3:</a:t>
            </a:r>
          </a:p>
          <a:p>
            <a:r>
              <a:rPr lang="en" sz="2400" kern="0">
                <a:solidFill>
                  <a:srgbClr val="000000"/>
                </a:solidFill>
                <a:latin typeface="Arial"/>
                <a:ea typeface="Arial"/>
                <a:cs typeface="Arial"/>
                <a:sym typeface="Arial"/>
              </a:rPr>
              <a:t>stride 1 =&gt; (7 - 3)/1 + 1 = 5</a:t>
            </a:r>
          </a:p>
          <a:p>
            <a:r>
              <a:rPr lang="en" sz="2400" kern="0">
                <a:solidFill>
                  <a:srgbClr val="000000"/>
                </a:solidFill>
                <a:latin typeface="Arial"/>
                <a:ea typeface="Arial"/>
                <a:cs typeface="Arial"/>
                <a:sym typeface="Arial"/>
              </a:rPr>
              <a:t>stride 2 =&gt; (7 - 3)/2 + 1 = 3</a:t>
            </a:r>
          </a:p>
          <a:p>
            <a:r>
              <a:rPr lang="en" sz="2400" kern="0">
                <a:solidFill>
                  <a:srgbClr val="000000"/>
                </a:solidFill>
                <a:latin typeface="Arial"/>
                <a:ea typeface="Arial"/>
                <a:cs typeface="Arial"/>
                <a:sym typeface="Arial"/>
              </a:rPr>
              <a:t>stride 3 =&gt; (7 - 3)/3 + 1 = 2.33 :\</a:t>
            </a:r>
          </a:p>
        </p:txBody>
      </p:sp>
      <p:sp>
        <p:nvSpPr>
          <p:cNvPr id="11" name="Slide Number Placeholder 4"/>
          <p:cNvSpPr txBox="1">
            <a:spLocks/>
          </p:cNvSpPr>
          <p:nvPr/>
        </p:nvSpPr>
        <p:spPr bwMode="auto">
          <a:xfrm>
            <a:off x="3352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5588536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763"/>
            <a:ext cx="8229600" cy="1143000"/>
          </a:xfrm>
        </p:spPr>
        <p:txBody>
          <a:bodyPr/>
          <a:lstStyle/>
          <a:p>
            <a:r>
              <a:rPr lang="en-US" dirty="0"/>
              <a:t>Convolution without padding</a:t>
            </a:r>
          </a:p>
        </p:txBody>
      </p:sp>
      <p:pic>
        <p:nvPicPr>
          <p:cNvPr id="4" name="Picture 3" descr="filter2.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4900" y="989013"/>
            <a:ext cx="5458296" cy="3984764"/>
          </a:xfrm>
          <a:prstGeom prst="rect">
            <a:avLst/>
          </a:prstGeom>
        </p:spPr>
      </p:pic>
      <p:sp>
        <p:nvSpPr>
          <p:cNvPr id="3" name="TextBox 2"/>
          <p:cNvSpPr txBox="1"/>
          <p:nvPr/>
        </p:nvSpPr>
        <p:spPr>
          <a:xfrm>
            <a:off x="1892300" y="6197085"/>
            <a:ext cx="8966200" cy="1200329"/>
          </a:xfrm>
          <a:prstGeom prst="rect">
            <a:avLst/>
          </a:prstGeom>
          <a:noFill/>
        </p:spPr>
        <p:txBody>
          <a:bodyPr wrap="square" rtlCol="0">
            <a:spAutoFit/>
          </a:bodyPr>
          <a:lstStyle/>
          <a:p>
            <a:r>
              <a:rPr lang="en-US" dirty="0"/>
              <a:t>	5x5 input. 	     		3x3 filter/kernel/feature detector. 	3x3 convolved feature/</a:t>
            </a:r>
          </a:p>
          <a:p>
            <a:r>
              <a:rPr lang="en-US" dirty="0"/>
              <a:t>													activation map/feature map  </a:t>
            </a:r>
          </a:p>
        </p:txBody>
      </p:sp>
      <p:pic>
        <p:nvPicPr>
          <p:cNvPr id="5" name="Picture 4" descr="filt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3400" y="5373727"/>
            <a:ext cx="952500" cy="800100"/>
          </a:xfrm>
          <a:prstGeom prst="rect">
            <a:avLst/>
          </a:prstGeom>
        </p:spPr>
      </p:pic>
      <p:pic>
        <p:nvPicPr>
          <p:cNvPr id="6" name="Picture 5" descr="inpu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2300" y="4723884"/>
            <a:ext cx="1625600" cy="1473200"/>
          </a:xfrm>
          <a:prstGeom prst="rect">
            <a:avLst/>
          </a:prstGeom>
        </p:spPr>
      </p:pic>
      <p:pic>
        <p:nvPicPr>
          <p:cNvPr id="7" name="Picture 6" descr="outpu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3696" y="5209143"/>
            <a:ext cx="965200" cy="965200"/>
          </a:xfrm>
          <a:prstGeom prst="rect">
            <a:avLst/>
          </a:prstGeom>
        </p:spPr>
      </p:pic>
    </p:spTree>
    <p:extLst>
      <p:ext uri="{BB962C8B-B14F-4D97-AF65-F5344CB8AC3E}">
        <p14:creationId xmlns:p14="http://schemas.microsoft.com/office/powerpoint/2010/main" val="336343890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6513"/>
            <a:ext cx="8229600" cy="1143000"/>
          </a:xfrm>
        </p:spPr>
        <p:txBody>
          <a:bodyPr/>
          <a:lstStyle/>
          <a:p>
            <a:r>
              <a:rPr lang="en-US" dirty="0"/>
              <a:t>Convolution with padding</a:t>
            </a:r>
          </a:p>
        </p:txBody>
      </p:sp>
      <p:pic>
        <p:nvPicPr>
          <p:cNvPr id="4" name="Picture 3" descr="no_padding.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007" y="1941513"/>
            <a:ext cx="3098800" cy="3289300"/>
          </a:xfrm>
          <a:prstGeom prst="rect">
            <a:avLst/>
          </a:prstGeom>
        </p:spPr>
      </p:pic>
      <p:pic>
        <p:nvPicPr>
          <p:cNvPr id="5" name="Picture 4" descr="padding.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5605" y="1417639"/>
            <a:ext cx="3354575" cy="3813175"/>
          </a:xfrm>
          <a:prstGeom prst="rect">
            <a:avLst/>
          </a:prstGeom>
        </p:spPr>
      </p:pic>
      <p:sp>
        <p:nvSpPr>
          <p:cNvPr id="6" name="TextBox 5"/>
          <p:cNvSpPr txBox="1"/>
          <p:nvPr/>
        </p:nvSpPr>
        <p:spPr>
          <a:xfrm>
            <a:off x="3873407" y="6381750"/>
            <a:ext cx="6406772" cy="369332"/>
          </a:xfrm>
          <a:prstGeom prst="rect">
            <a:avLst/>
          </a:prstGeom>
          <a:noFill/>
        </p:spPr>
        <p:txBody>
          <a:bodyPr wrap="none" rtlCol="0">
            <a:spAutoFit/>
          </a:bodyPr>
          <a:lstStyle/>
          <a:p>
            <a:r>
              <a:rPr lang="en-US" dirty="0"/>
              <a:t>Animation source: https://</a:t>
            </a:r>
            <a:r>
              <a:rPr lang="en-US" dirty="0" err="1"/>
              <a:t>github.com</a:t>
            </a:r>
            <a:r>
              <a:rPr lang="en-US" dirty="0"/>
              <a:t>/</a:t>
            </a:r>
            <a:r>
              <a:rPr lang="en-US" dirty="0" err="1"/>
              <a:t>vdumoulin</a:t>
            </a:r>
            <a:r>
              <a:rPr lang="en-US" dirty="0"/>
              <a:t>/</a:t>
            </a:r>
            <a:r>
              <a:rPr lang="en-US" dirty="0" err="1"/>
              <a:t>conv_arithmetic</a:t>
            </a:r>
            <a:endParaRPr lang="en-US" dirty="0"/>
          </a:p>
        </p:txBody>
      </p:sp>
      <p:sp>
        <p:nvSpPr>
          <p:cNvPr id="7" name="TextBox 6"/>
          <p:cNvSpPr txBox="1"/>
          <p:nvPr/>
        </p:nvSpPr>
        <p:spPr>
          <a:xfrm>
            <a:off x="2488856" y="5243514"/>
            <a:ext cx="3098862" cy="646331"/>
          </a:xfrm>
          <a:prstGeom prst="rect">
            <a:avLst/>
          </a:prstGeom>
          <a:noFill/>
        </p:spPr>
        <p:txBody>
          <a:bodyPr wrap="none" rtlCol="0">
            <a:spAutoFit/>
          </a:bodyPr>
          <a:lstStyle/>
          <a:p>
            <a:pPr algn="ctr"/>
            <a:r>
              <a:rPr lang="en-US" dirty="0"/>
              <a:t>4x4 input. 3x3 filter. Stride = 1. </a:t>
            </a:r>
          </a:p>
          <a:p>
            <a:pPr algn="ctr"/>
            <a:r>
              <a:rPr lang="en-US" dirty="0"/>
              <a:t>2x2 output.  </a:t>
            </a:r>
          </a:p>
        </p:txBody>
      </p:sp>
      <p:sp>
        <p:nvSpPr>
          <p:cNvPr id="8" name="TextBox 7"/>
          <p:cNvSpPr txBox="1"/>
          <p:nvPr/>
        </p:nvSpPr>
        <p:spPr>
          <a:xfrm>
            <a:off x="7127686" y="5251452"/>
            <a:ext cx="3098862" cy="646331"/>
          </a:xfrm>
          <a:prstGeom prst="rect">
            <a:avLst/>
          </a:prstGeom>
          <a:noFill/>
        </p:spPr>
        <p:txBody>
          <a:bodyPr wrap="none" rtlCol="0">
            <a:spAutoFit/>
          </a:bodyPr>
          <a:lstStyle/>
          <a:p>
            <a:pPr algn="ctr"/>
            <a:r>
              <a:rPr lang="en-US" dirty="0"/>
              <a:t>5x5 input. 3x3 filter. Stride = 1. </a:t>
            </a:r>
          </a:p>
          <a:p>
            <a:pPr algn="ctr"/>
            <a:r>
              <a:rPr lang="en-US" dirty="0"/>
              <a:t>5x5 output.  </a:t>
            </a:r>
          </a:p>
        </p:txBody>
      </p:sp>
    </p:spTree>
    <p:extLst>
      <p:ext uri="{BB962C8B-B14F-4D97-AF65-F5344CB8AC3E}">
        <p14:creationId xmlns:p14="http://schemas.microsoft.com/office/powerpoint/2010/main" val="9999823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omic Sans M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18842</TotalTime>
  <Words>15322</Words>
  <Application>Microsoft Office PowerPoint</Application>
  <PresentationFormat>Widescreen</PresentationFormat>
  <Paragraphs>3616</Paragraphs>
  <Slides>287</Slides>
  <Notes>88</Notes>
  <HiddenSlides>0</HiddenSlides>
  <MMClips>1</MMClips>
  <ScaleCrop>false</ScaleCrop>
  <HeadingPairs>
    <vt:vector size="8" baseType="variant">
      <vt:variant>
        <vt:lpstr>Fonts Used</vt:lpstr>
      </vt:variant>
      <vt:variant>
        <vt:i4>24</vt:i4>
      </vt:variant>
      <vt:variant>
        <vt:lpstr>Theme</vt:lpstr>
      </vt:variant>
      <vt:variant>
        <vt:i4>2</vt:i4>
      </vt:variant>
      <vt:variant>
        <vt:lpstr>Embedded OLE Servers</vt:lpstr>
      </vt:variant>
      <vt:variant>
        <vt:i4>0</vt:i4>
      </vt:variant>
      <vt:variant>
        <vt:lpstr>Slide Titles</vt:lpstr>
      </vt:variant>
      <vt:variant>
        <vt:i4>287</vt:i4>
      </vt:variant>
    </vt:vector>
  </HeadingPairs>
  <TitlesOfParts>
    <vt:vector size="313" baseType="lpstr">
      <vt:lpstr>MS Gothic</vt:lpstr>
      <vt:lpstr>MS PGothic</vt:lpstr>
      <vt:lpstr>arial</vt:lpstr>
      <vt:lpstr>arial</vt:lpstr>
      <vt:lpstr>Arial Black</vt:lpstr>
      <vt:lpstr>Calibri</vt:lpstr>
      <vt:lpstr>Calibri (Body)</vt:lpstr>
      <vt:lpstr>Cambria</vt:lpstr>
      <vt:lpstr>Cambria Math</vt:lpstr>
      <vt:lpstr>Comic Sans MS</vt:lpstr>
      <vt:lpstr>ComputerModernRoman</vt:lpstr>
      <vt:lpstr>Courier New</vt:lpstr>
      <vt:lpstr>FreeSans</vt:lpstr>
      <vt:lpstr>Garamond</vt:lpstr>
      <vt:lpstr>Helvetica Neue</vt:lpstr>
      <vt:lpstr>Lucida Calligraphy</vt:lpstr>
      <vt:lpstr>Lucida Grande</vt:lpstr>
      <vt:lpstr>medium-content-serif-font</vt:lpstr>
      <vt:lpstr>Palatino Linotype</vt:lpstr>
      <vt:lpstr>Roboto</vt:lpstr>
      <vt:lpstr>Segoe UI Symbol</vt:lpstr>
      <vt:lpstr>Times New Roman</vt:lpstr>
      <vt:lpstr>Trebuchet MS</vt:lpstr>
      <vt:lpstr>Wingdings</vt:lpstr>
      <vt:lpstr>Office Theme</vt:lpstr>
      <vt:lpstr>1_Office Theme</vt:lpstr>
      <vt:lpstr>PowerPoint Presentation</vt:lpstr>
      <vt:lpstr> Deep Learning Lecture 5: Convolutional Neural Networks</vt:lpstr>
      <vt:lpstr>Books and Reading</vt:lpstr>
      <vt:lpstr>Course Schedule &amp; Content</vt:lpstr>
      <vt:lpstr>Convolutional Neural Networks</vt:lpstr>
      <vt:lpstr>Convolutional Neural Networks1</vt:lpstr>
      <vt:lpstr>CNN - Neural Network with a Convolutional Layer</vt:lpstr>
      <vt:lpstr>Overview of Convolutional Networks</vt:lpstr>
      <vt:lpstr>Convolutional Layer for Image Recognition</vt:lpstr>
      <vt:lpstr>What is Convolution?</vt:lpstr>
      <vt:lpstr>What is a convolution?</vt:lpstr>
      <vt:lpstr>Definition of Convolution of Input and Kernel</vt:lpstr>
      <vt:lpstr>Performing 1-D Convolution</vt:lpstr>
      <vt:lpstr>Convolution with Discrete Variables</vt:lpstr>
      <vt:lpstr>Convolution in Discrete Case</vt:lpstr>
      <vt:lpstr>Computation of 1-D Discrete Convolution</vt:lpstr>
      <vt:lpstr>Two-Dimensional Convolution</vt:lpstr>
      <vt:lpstr>Commutativity of Convolution</vt:lpstr>
      <vt:lpstr>Example of 2D convolution</vt:lpstr>
      <vt:lpstr>Overview of Convolutional Networks</vt:lpstr>
      <vt:lpstr>Motivation for Using Convolution Networks</vt:lpstr>
      <vt:lpstr>Neural Net Matrix Multiplication</vt:lpstr>
      <vt:lpstr>Matrix Multiplication for 2D Convolution</vt:lpstr>
      <vt:lpstr>Sparse Connectivity Due to Image Convolution</vt:lpstr>
      <vt:lpstr>Efficiency of Convolution for Edge Detection</vt:lpstr>
      <vt:lpstr>Convolutional Neural Network (CNN)</vt:lpstr>
      <vt:lpstr>Convolutional Neural Network (CNN)</vt:lpstr>
      <vt:lpstr>The Mammalian Visual Cortex Inspires CNN</vt:lpstr>
      <vt:lpstr>Convolutional Neural Networks (CNNs)</vt:lpstr>
      <vt:lpstr>Convolutional Neural Networks (CNNs)</vt:lpstr>
      <vt:lpstr>Convolutional Neural Networks (CNNs)</vt:lpstr>
      <vt:lpstr>Convolutional Neural Networks (CNNs)</vt:lpstr>
      <vt:lpstr>Convolutional Neural Networks (CNNs)</vt:lpstr>
      <vt:lpstr>From a regular network to CNN</vt:lpstr>
      <vt:lpstr>What is a Convolution?</vt:lpstr>
      <vt:lpstr>A Deep Classification Network</vt:lpstr>
      <vt:lpstr>Each filter searches for a particular feature at different image locations (translation invariance)</vt:lpstr>
      <vt:lpstr>Features at successive convolutional layers</vt:lpstr>
      <vt:lpstr>Features at successive convolutional layers</vt:lpstr>
      <vt:lpstr>Features at successive convolutional layers</vt:lpstr>
      <vt:lpstr>Who decides these features?</vt:lpstr>
      <vt:lpstr>CNN Architecture</vt:lpstr>
      <vt:lpstr>Building-blocks for CNNs</vt:lpstr>
      <vt:lpstr>(1) Convolutional Layer</vt:lpstr>
      <vt:lpstr>Convolutional Layer: Local Connectivity</vt:lpstr>
      <vt:lpstr>Convolutional Layer: Shared Weights</vt:lpstr>
      <vt:lpstr>(2) Non-linear Layer</vt:lpstr>
      <vt:lpstr>(3) Pooling Layer</vt:lpstr>
      <vt:lpstr>Building-blocks for CNNs</vt:lpstr>
      <vt:lpstr>Other Layers</vt:lpstr>
      <vt:lpstr>Other Layers</vt:lpstr>
      <vt:lpstr>Full CNN: from Input to Output</vt:lpstr>
      <vt:lpstr>Discrete convolution</vt:lpstr>
      <vt:lpstr>The spatial hyperparameters</vt:lpstr>
      <vt:lpstr>Convolution Layer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Convolution without padding</vt:lpstr>
      <vt:lpstr>Convolution with padding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Dilated Convolution Layer</vt:lpstr>
      <vt:lpstr>Typical CNN model architecture</vt:lpstr>
      <vt:lpstr>Pooling</vt:lpstr>
      <vt:lpstr>Pooling</vt:lpstr>
      <vt:lpstr>PowerPoint Presentation</vt:lpstr>
      <vt:lpstr>PowerPoint Presentation</vt:lpstr>
      <vt:lpstr>What is Pooling?</vt:lpstr>
      <vt:lpstr>The Pooling Stage in a CNN</vt:lpstr>
      <vt:lpstr>Typical Subsampling in a Deep Network</vt:lpstr>
      <vt:lpstr>Two Terminologies for a Typical CNN Layer</vt:lpstr>
      <vt:lpstr>Effect of Pooling</vt:lpstr>
      <vt:lpstr>Some Types of Linear Transformations</vt:lpstr>
      <vt:lpstr>Types of Pooling functions</vt:lpstr>
      <vt:lpstr>Pooling Causes Translation Invariance</vt:lpstr>
      <vt:lpstr>Max Pooling Introduces Invariance to Translation</vt:lpstr>
      <vt:lpstr>Importance of Translation Invariance</vt:lpstr>
      <vt:lpstr>Learning Invariance to Rotation</vt:lpstr>
      <vt:lpstr>Using Fewer Pooling Units than Detector Units</vt:lpstr>
      <vt:lpstr>Pooling with Downsampling</vt:lpstr>
      <vt:lpstr>Subsampling as Average Pooling</vt:lpstr>
      <vt:lpstr>Theoretical Guidance on Pooling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Convolutional Neural Networks</vt:lpstr>
      <vt:lpstr>Convolutional Neural Networks</vt:lpstr>
      <vt:lpstr>Convolutional Neural Networks</vt:lpstr>
      <vt:lpstr>Convolutional Neural Networks</vt:lpstr>
      <vt:lpstr>Convolutional Neural Networks</vt:lpstr>
      <vt:lpstr>Engineered vs. learned features</vt:lpstr>
      <vt:lpstr>SIFT Descriptor</vt:lpstr>
      <vt:lpstr>Spatial Pyramid Matching</vt:lpstr>
      <vt:lpstr>Visualizing what was learned</vt:lpstr>
      <vt:lpstr>PowerPoint Presentation</vt:lpstr>
      <vt:lpstr>PowerPoint Presentation</vt:lpstr>
      <vt:lpstr>PowerPoint Presentation</vt:lpstr>
      <vt:lpstr>PowerPoint Presentation</vt:lpstr>
      <vt:lpstr>PowerPoint Presentation</vt:lpstr>
      <vt:lpstr>The neuroscientific basis for CNN</vt:lpstr>
      <vt:lpstr>Receptive field</vt:lpstr>
      <vt:lpstr>Receptive field</vt:lpstr>
      <vt:lpstr>Gabor functions</vt:lpstr>
      <vt:lpstr>Gabor-like learned features</vt:lpstr>
      <vt:lpstr>A bit of history:</vt:lpstr>
      <vt:lpstr>PowerPoint Presentation</vt:lpstr>
      <vt:lpstr>PowerPoint Presentation</vt:lpstr>
      <vt:lpstr>AlexNet 2012</vt:lpstr>
      <vt:lpstr>PowerPoint Presentation</vt:lpstr>
      <vt:lpstr>PowerPoint Presentation</vt:lpstr>
      <vt:lpstr>one filter =&gt; one activation map</vt:lpstr>
      <vt:lpstr>PowerPoint Presentation</vt:lpstr>
      <vt:lpstr>The brain/neuron view of CONV Layer</vt:lpstr>
      <vt:lpstr>The brain/neuron view of CONV Layer</vt:lpstr>
      <vt:lpstr>The brain/neuron view of CONV Layer</vt:lpstr>
      <vt:lpstr>The brain/neuron view of CONV Layer</vt:lpstr>
      <vt:lpstr>PowerPoint Presentation</vt:lpstr>
      <vt:lpstr>PowerPoint Presentation</vt:lpstr>
      <vt:lpstr>PowerPoint Presentation</vt:lpstr>
      <vt:lpstr>MAX POOLING</vt:lpstr>
      <vt:lpstr>Fully Connected Layer (FC layer) - Contains neurons that connect to the entire input volume, as in ordinary Neural  Networks</vt:lpstr>
      <vt:lpstr>Convolutional Neural Network for  Image/Video Recognition</vt:lpstr>
      <vt:lpstr>ImageNet Top-5 Classification Accuracy Over the Years</vt:lpstr>
      <vt:lpstr>Convolutional Neural Networks Overview</vt:lpstr>
      <vt:lpstr>Training vs. Inference</vt:lpstr>
      <vt:lpstr>Convolution Layer</vt:lpstr>
      <vt:lpstr>Convolution Example</vt:lpstr>
      <vt:lpstr>Multidimensional Convolution</vt:lpstr>
      <vt:lpstr>Multiple Convolutions</vt:lpstr>
      <vt:lpstr>Example Learned Convolution Filters</vt:lpstr>
      <vt:lpstr>Multidimensional Convolution</vt:lpstr>
      <vt:lpstr>Recall: Biological analog</vt:lpstr>
      <vt:lpstr>Layer 1</vt:lpstr>
      <vt:lpstr>Layer 2</vt:lpstr>
      <vt:lpstr>Layer 3</vt:lpstr>
      <vt:lpstr>Layer 4 and 5</vt:lpstr>
      <vt:lpstr>Occlusion experiments</vt:lpstr>
      <vt:lpstr>Occlusion experiments</vt:lpstr>
      <vt:lpstr>What image maximizes a class score?</vt:lpstr>
      <vt:lpstr>What image maximizes a class score?</vt:lpstr>
      <vt:lpstr>What image maximizes a class score?</vt:lpstr>
      <vt:lpstr>All is great then?21</vt:lpstr>
      <vt:lpstr>All is great then?21</vt:lpstr>
      <vt:lpstr>Breaking CNNs</vt:lpstr>
      <vt:lpstr>Breaking CNNs</vt:lpstr>
      <vt:lpstr>Fooling a linear classifier</vt:lpstr>
      <vt:lpstr>Real Convolutional Neural Network -- AlexNet</vt:lpstr>
      <vt:lpstr>Real Convolutional Neural Network -- VGG 16</vt:lpstr>
      <vt:lpstr>There are Many, Many Neural Networks</vt:lpstr>
      <vt:lpstr>Convolutional Neural Networks  (CNN, ConvNet, DCN)</vt:lpstr>
      <vt:lpstr>LeNet [LeCun et al. 1998]</vt:lpstr>
      <vt:lpstr>PowerPoint Presentation</vt:lpstr>
      <vt:lpstr>DEEP Convolutional Neural Networks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Mathematics of Convolution</vt:lpstr>
      <vt:lpstr>The Convolution operation1</vt:lpstr>
      <vt:lpstr>The Convolution operation1</vt:lpstr>
      <vt:lpstr>The Convolution operation1</vt:lpstr>
      <vt:lpstr>The Convolution operation1</vt:lpstr>
      <vt:lpstr>The Convolution operation1</vt:lpstr>
      <vt:lpstr>The Convolution operation1</vt:lpstr>
      <vt:lpstr>The Convolution operation1</vt:lpstr>
      <vt:lpstr>The Convolution operation1</vt:lpstr>
      <vt:lpstr>Larger Strides</vt:lpstr>
      <vt:lpstr>Larger Strides</vt:lpstr>
      <vt:lpstr>Larger Strides</vt:lpstr>
      <vt:lpstr>Larger Strides</vt:lpstr>
      <vt:lpstr>Padding</vt:lpstr>
      <vt:lpstr>The Convolution operation on Images3</vt:lpstr>
      <vt:lpstr>The Convolution operation on RBG Images5</vt:lpstr>
      <vt:lpstr>The Convolution operation on RBG Images5</vt:lpstr>
      <vt:lpstr>The Convolution operation on RBG Images5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Dense neural network and Convolutional neural network</vt:lpstr>
      <vt:lpstr>A simple CNN structure</vt:lpstr>
      <vt:lpstr>Convolutional kernel</vt:lpstr>
      <vt:lpstr>Convolutional kernel</vt:lpstr>
      <vt:lpstr>Rectified linear unit，ReLU</vt:lpstr>
      <vt:lpstr>Pooling layer</vt:lpstr>
      <vt:lpstr>Pooling</vt:lpstr>
      <vt:lpstr>MNIST dataset</vt:lpstr>
      <vt:lpstr>LeNet-5 for MNIST</vt:lpstr>
      <vt:lpstr>CIFAR10 dataset and  state of the art</vt:lpstr>
      <vt:lpstr>Fully Connected Layer</vt:lpstr>
      <vt:lpstr>Fully Connected Layer</vt:lpstr>
      <vt:lpstr>Convolution Layer</vt:lpstr>
      <vt:lpstr>Convolution Layer</vt:lpstr>
      <vt:lpstr>Convolution Layer</vt:lpstr>
      <vt:lpstr>Convolution Layer</vt:lpstr>
      <vt:lpstr>Convolution Layer</vt:lpstr>
      <vt:lpstr>consider a second, green filter</vt:lpstr>
      <vt:lpstr>For example, if we had 6 5x5 filters, we’ll get 6 separate activation maps:</vt:lpstr>
      <vt:lpstr>Preview: ConvNet is a sequence of Convolution Layers, interspersed with  activation functions</vt:lpstr>
      <vt:lpstr>Preview: ConvNet is a sequence of Convolution Layers, interspersed with  activation functions</vt:lpstr>
      <vt:lpstr>PowerPoint Presentation</vt:lpstr>
    </vt:vector>
  </TitlesOfParts>
  <Company>UCY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Vision-On-Chip  to Vision-In-Chip</dc:title>
  <dc:creator>Theocharis Theocharides</dc:creator>
  <cp:lastModifiedBy>Theocharis Theocharides</cp:lastModifiedBy>
  <cp:revision>203</cp:revision>
  <dcterms:created xsi:type="dcterms:W3CDTF">2011-03-27T14:20:09Z</dcterms:created>
  <dcterms:modified xsi:type="dcterms:W3CDTF">2024-04-20T09:03:06Z</dcterms:modified>
</cp:coreProperties>
</file>